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297" r:id="rId4"/>
    <p:sldId id="259" r:id="rId5"/>
    <p:sldId id="260" r:id="rId6"/>
    <p:sldId id="355" r:id="rId7"/>
    <p:sldId id="264" r:id="rId8"/>
    <p:sldId id="265" r:id="rId9"/>
    <p:sldId id="266" r:id="rId10"/>
    <p:sldId id="267" r:id="rId11"/>
    <p:sldId id="268" r:id="rId12"/>
    <p:sldId id="354" r:id="rId13"/>
    <p:sldId id="298" r:id="rId14"/>
    <p:sldId id="272" r:id="rId15"/>
    <p:sldId id="273" r:id="rId16"/>
    <p:sldId id="274" r:id="rId17"/>
    <p:sldId id="275" r:id="rId18"/>
    <p:sldId id="353" r:id="rId19"/>
    <p:sldId id="299" r:id="rId20"/>
    <p:sldId id="277" r:id="rId21"/>
    <p:sldId id="321" r:id="rId22"/>
    <p:sldId id="278" r:id="rId23"/>
    <p:sldId id="35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51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6" r:id="rId42"/>
    <p:sldId id="300" r:id="rId43"/>
    <p:sldId id="301" r:id="rId44"/>
    <p:sldId id="302" r:id="rId45"/>
    <p:sldId id="303" r:id="rId46"/>
    <p:sldId id="304" r:id="rId47"/>
    <p:sldId id="305" r:id="rId48"/>
    <p:sldId id="350" r:id="rId49"/>
    <p:sldId id="306" r:id="rId50"/>
    <p:sldId id="311" r:id="rId51"/>
    <p:sldId id="308" r:id="rId52"/>
    <p:sldId id="309" r:id="rId53"/>
    <p:sldId id="310" r:id="rId54"/>
    <p:sldId id="349" r:id="rId55"/>
    <p:sldId id="314" r:id="rId56"/>
    <p:sldId id="315" r:id="rId57"/>
    <p:sldId id="316" r:id="rId58"/>
    <p:sldId id="317" r:id="rId59"/>
    <p:sldId id="318" r:id="rId60"/>
    <p:sldId id="348" r:id="rId61"/>
    <p:sldId id="312" r:id="rId62"/>
    <p:sldId id="313" r:id="rId63"/>
    <p:sldId id="347" r:id="rId64"/>
    <p:sldId id="319" r:id="rId65"/>
    <p:sldId id="320" r:id="rId66"/>
    <p:sldId id="341" r:id="rId6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6" d="100"/>
          <a:sy n="76" d="100"/>
        </p:scale>
        <p:origin x="-6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1EA0B-0983-4302-B3A8-85CB3634C7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573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10D2-8F36-41E1-9146-508B3CB25D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744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C37EB-F728-43CB-B684-D0D0CEABEB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997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EDD0-9BCD-4AB6-900E-B3BA180C5D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82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CED0-0B6E-4AF7-9594-EF39248C18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598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BE97-0834-43CD-BD10-FE256DB5B5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986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3075F-717B-4381-8FE1-90611F8650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62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342F9-EC8B-48D6-9BC2-680D0DC692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52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0970-5F4C-4870-A9EA-247D3323FA1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870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FFB4-BC12-4085-BACA-B32A0981A2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542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736A-3F52-4013-B409-959307EE38D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642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A95A6FC-0329-430F-8F81-42B2D66447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slide" Target="slide7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4.xml"/><Relationship Id="rId5" Type="http://schemas.openxmlformats.org/officeDocument/2006/relationships/slide" Target="slide19.xml"/><Relationship Id="rId10" Type="http://schemas.openxmlformats.org/officeDocument/2006/relationships/slide" Target="slide61.xml"/><Relationship Id="rId4" Type="http://schemas.openxmlformats.org/officeDocument/2006/relationships/slide" Target="slide13.xml"/><Relationship Id="rId9" Type="http://schemas.openxmlformats.org/officeDocument/2006/relationships/slide" Target="slide5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2286000"/>
            <a:ext cx="723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Die Wortarten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90800" y="381000"/>
            <a:ext cx="3962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000"/>
              <a:t>Achtung Falle:</a:t>
            </a:r>
            <a:r>
              <a:rPr lang="de-DE" altLang="de-DE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58775" y="12954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Der </a:t>
            </a:r>
            <a:r>
              <a:rPr lang="de-DE" altLang="de-DE" b="1"/>
              <a:t>bestimmte Artikel</a:t>
            </a:r>
            <a:r>
              <a:rPr lang="de-DE" altLang="de-DE"/>
              <a:t> kann auch ein Relativpronomen sein:</a:t>
            </a:r>
            <a:br>
              <a:rPr lang="de-DE" altLang="de-DE"/>
            </a:br>
            <a:r>
              <a:rPr lang="de-DE" altLang="de-DE" b="1"/>
              <a:t/>
            </a:r>
            <a:br>
              <a:rPr lang="de-DE" altLang="de-DE" b="1"/>
            </a:br>
            <a:r>
              <a:rPr lang="de-DE" altLang="de-DE" b="1"/>
              <a:t>Die</a:t>
            </a:r>
            <a:r>
              <a:rPr lang="de-DE" altLang="de-DE"/>
              <a:t> [bestimmter Artikel] Klassenarbeit, </a:t>
            </a:r>
            <a:br>
              <a:rPr lang="de-DE" altLang="de-DE"/>
            </a:br>
            <a:r>
              <a:rPr lang="de-DE" altLang="de-DE" b="1"/>
              <a:t>die</a:t>
            </a:r>
            <a:r>
              <a:rPr lang="de-DE" altLang="de-DE"/>
              <a:t> [Relativpronomen] wir heute geschrieben haben, war wieder viel zu schwer.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58775" y="3505200"/>
            <a:ext cx="7543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Der </a:t>
            </a:r>
            <a:r>
              <a:rPr lang="de-DE" altLang="de-DE" b="1"/>
              <a:t>unbestimmte Artikel</a:t>
            </a:r>
            <a:r>
              <a:rPr lang="de-DE" altLang="de-DE"/>
              <a:t> kann auch ein Numerale (Zahlwort) sein: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Ich möchte </a:t>
            </a:r>
            <a:r>
              <a:rPr lang="de-DE" altLang="de-DE" b="1"/>
              <a:t>ein</a:t>
            </a:r>
            <a:r>
              <a:rPr lang="de-DE" altLang="de-DE"/>
              <a:t> [Numerale] Nusshörnchen und zwei Berliner.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z="3000" smtClean="0">
                <a:latin typeface="Tahoma" pitchFamily="34" charset="0"/>
              </a:rPr>
              <a:t>Die Deklination des Artikels</a:t>
            </a:r>
            <a:r>
              <a:rPr lang="de-DE" altLang="de-DE" smtClean="0"/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14478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Der Artikel richtet sich in Genus (Geschlecht), Numerus (Einzahl, Mehrzahl) und Kasus (1. bis 4. Fall) nach dem Substantiv, das er begleitet. 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989013" y="3048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Das</a:t>
            </a:r>
            <a:r>
              <a:rPr lang="de-DE" altLang="de-DE"/>
              <a:t> Fahrrad </a:t>
            </a:r>
            <a:r>
              <a:rPr lang="de-DE" altLang="de-DE" b="1"/>
              <a:t>des</a:t>
            </a:r>
            <a:r>
              <a:rPr lang="de-DE" altLang="de-DE"/>
              <a:t> Kindes ist kaputt.</a:t>
            </a:r>
            <a:br>
              <a:rPr lang="de-DE" altLang="de-DE"/>
            </a:br>
            <a:r>
              <a:rPr lang="de-DE" altLang="de-DE" b="1"/>
              <a:t>Der</a:t>
            </a:r>
            <a:r>
              <a:rPr lang="de-DE" altLang="de-DE"/>
              <a:t> Mann will </a:t>
            </a:r>
            <a:r>
              <a:rPr lang="de-DE" altLang="de-DE" b="1"/>
              <a:t>dem</a:t>
            </a:r>
            <a:r>
              <a:rPr lang="de-DE" altLang="de-DE"/>
              <a:t> Kind helfen.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990600" y="4343400"/>
            <a:ext cx="762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Wir schreiben jetzt </a:t>
            </a:r>
            <a:r>
              <a:rPr lang="de-DE" altLang="de-DE" b="1"/>
              <a:t>ein</a:t>
            </a:r>
            <a:r>
              <a:rPr lang="de-DE" altLang="de-DE"/>
              <a:t> Diktat.</a:t>
            </a:r>
            <a:br>
              <a:rPr lang="de-DE" altLang="de-DE"/>
            </a:br>
            <a:r>
              <a:rPr lang="de-DE" altLang="de-DE"/>
              <a:t>Peter hat </a:t>
            </a:r>
            <a:r>
              <a:rPr lang="de-DE" altLang="de-DE" b="1"/>
              <a:t>eine</a:t>
            </a:r>
            <a:r>
              <a:rPr lang="de-DE" altLang="de-DE"/>
              <a:t> schwere Grippe.</a:t>
            </a:r>
            <a:br>
              <a:rPr lang="de-DE" altLang="de-DE"/>
            </a:br>
            <a:r>
              <a:rPr lang="de-DE" altLang="de-DE"/>
              <a:t>Er kam wegen </a:t>
            </a:r>
            <a:r>
              <a:rPr lang="de-DE" altLang="de-DE" b="1"/>
              <a:t>eines</a:t>
            </a:r>
            <a:r>
              <a:rPr lang="de-DE" altLang="de-DE"/>
              <a:t> Fahrfehlers von der Straße 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423" grpId="0" autoUpdateAnimBg="0"/>
      <p:bldP spid="164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solidFill>
                  <a:schemeClr val="tx1"/>
                </a:solidFill>
                <a:latin typeface="Tahoma" pitchFamily="34" charset="0"/>
              </a:rPr>
              <a:t>Das Adjektiv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9750" y="19050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Das Adjektiv gibt nähere Informationen zu dem Substantiv, auf das es sich bezieht.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89013" y="30480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Ich lese gerade ein </a:t>
            </a:r>
            <a:r>
              <a:rPr lang="de-DE" altLang="de-DE" b="1"/>
              <a:t>spannendes</a:t>
            </a:r>
            <a:r>
              <a:rPr lang="de-DE" altLang="de-DE"/>
              <a:t> Buch.</a:t>
            </a:r>
            <a:br>
              <a:rPr lang="de-DE" altLang="de-DE"/>
            </a:br>
            <a:r>
              <a:rPr lang="de-DE" altLang="de-DE"/>
              <a:t>Mit seiner </a:t>
            </a:r>
            <a:r>
              <a:rPr lang="de-DE" altLang="de-DE" b="1"/>
              <a:t>neuen digitalen</a:t>
            </a:r>
            <a:r>
              <a:rPr lang="de-DE" altLang="de-DE"/>
              <a:t> Kamera macht er </a:t>
            </a:r>
            <a:r>
              <a:rPr lang="de-DE" altLang="de-DE" b="1"/>
              <a:t>wunderschöne</a:t>
            </a:r>
            <a:r>
              <a:rPr lang="de-DE" altLang="de-DE"/>
              <a:t> Bilder.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77838" y="609600"/>
            <a:ext cx="7924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Adjektiv kann aber auch als Adverb nähere Informationen zu einem Verb geben, auf das es sich bezieht.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77838" y="2133600"/>
            <a:ext cx="71897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Lisa hat eine </a:t>
            </a:r>
            <a:r>
              <a:rPr lang="de-DE" altLang="de-DE" b="1"/>
              <a:t>schöne</a:t>
            </a:r>
            <a:r>
              <a:rPr lang="de-DE" altLang="de-DE"/>
              <a:t> Schrift. (Adjektiv)</a:t>
            </a:r>
          </a:p>
          <a:p>
            <a:pPr eaLnBrk="1" hangingPunct="1"/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Sie schreibt </a:t>
            </a:r>
            <a:r>
              <a:rPr lang="de-DE" altLang="de-DE" b="1"/>
              <a:t>schön</a:t>
            </a:r>
            <a:r>
              <a:rPr lang="de-DE" altLang="de-DE"/>
              <a:t>. (Adverb)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971800" y="259080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524000" y="2819400"/>
            <a:ext cx="1143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7838" y="3657600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Wenn sich das Adjektiv auf ein Verb bezieht, wird es nicht dekliniert.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8775" y="533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Adjektiven können wir beschreiben</a:t>
            </a:r>
            <a:br>
              <a:rPr lang="de-DE" altLang="de-DE"/>
            </a:br>
            <a:r>
              <a:rPr lang="de-DE" altLang="de-DE"/>
              <a:t> (deskriptives Adjektiv)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89013" y="16764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ein </a:t>
            </a:r>
            <a:r>
              <a:rPr lang="de-DE" altLang="de-DE" b="1"/>
              <a:t>rotes</a:t>
            </a:r>
            <a:r>
              <a:rPr lang="de-DE" altLang="de-DE"/>
              <a:t> Auto</a:t>
            </a:r>
            <a:br>
              <a:rPr lang="de-DE" altLang="de-DE"/>
            </a:br>
            <a:r>
              <a:rPr lang="de-DE" altLang="de-DE"/>
              <a:t>ein </a:t>
            </a:r>
            <a:r>
              <a:rPr lang="de-DE" altLang="de-DE" b="1"/>
              <a:t>heißer</a:t>
            </a:r>
            <a:r>
              <a:rPr lang="de-DE" altLang="de-DE"/>
              <a:t> Tag</a:t>
            </a:r>
            <a:br>
              <a:rPr lang="de-DE" altLang="de-DE"/>
            </a:br>
            <a:r>
              <a:rPr lang="de-DE" altLang="de-DE"/>
              <a:t>ein </a:t>
            </a:r>
            <a:r>
              <a:rPr lang="de-DE" altLang="de-DE" b="1"/>
              <a:t>starker</a:t>
            </a:r>
            <a:r>
              <a:rPr lang="de-DE" altLang="de-DE"/>
              <a:t> Wind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8775" y="3200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oder werten (evaluatives Adjektiv)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89013" y="4191000"/>
            <a:ext cx="335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ein </a:t>
            </a:r>
            <a:r>
              <a:rPr lang="de-DE" altLang="de-DE" b="1"/>
              <a:t>guter</a:t>
            </a:r>
            <a:r>
              <a:rPr lang="de-DE" altLang="de-DE"/>
              <a:t> Aufsatz</a:t>
            </a:r>
            <a:br>
              <a:rPr lang="de-DE" altLang="de-DE"/>
            </a:br>
            <a:r>
              <a:rPr lang="de-DE" altLang="de-DE"/>
              <a:t>ein </a:t>
            </a:r>
            <a:r>
              <a:rPr lang="de-DE" altLang="de-DE" b="1"/>
              <a:t>schöner</a:t>
            </a:r>
            <a:r>
              <a:rPr lang="de-DE" altLang="de-DE"/>
              <a:t> Tag</a:t>
            </a:r>
            <a:br>
              <a:rPr lang="de-DE" altLang="de-DE"/>
            </a:br>
            <a:r>
              <a:rPr lang="de-DE" altLang="de-DE"/>
              <a:t>ein </a:t>
            </a:r>
            <a:r>
              <a:rPr lang="de-DE" altLang="de-DE" b="1"/>
              <a:t>schlechtes</a:t>
            </a:r>
            <a:r>
              <a:rPr lang="de-DE" altLang="de-DE"/>
              <a:t> Bild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77838" y="1219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Adjektive lassen sich steigern.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304800" y="2133600"/>
            <a:ext cx="8088313" cy="1371600"/>
            <a:chOff x="0" y="0"/>
            <a:chExt cx="5998" cy="864"/>
          </a:xfrm>
        </p:grpSpPr>
        <p:sp>
          <p:nvSpPr>
            <p:cNvPr id="1741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Positiv:</a:t>
              </a:r>
            </a:p>
          </p:txBody>
        </p:sp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2010" y="0"/>
              <a:ext cx="5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groß</a:t>
              </a:r>
            </a:p>
          </p:txBody>
        </p:sp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3120" y="0"/>
              <a:ext cx="9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schnell</a:t>
              </a:r>
            </a:p>
          </p:txBody>
        </p:sp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4688" y="0"/>
              <a:ext cx="5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gut</a:t>
              </a:r>
            </a:p>
          </p:txBody>
        </p:sp>
        <p:sp>
          <p:nvSpPr>
            <p:cNvPr id="17417" name="Rectangle 7"/>
            <p:cNvSpPr>
              <a:spLocks noChangeArrowheads="1"/>
            </p:cNvSpPr>
            <p:nvPr/>
          </p:nvSpPr>
          <p:spPr bwMode="auto">
            <a:xfrm>
              <a:off x="0" y="288"/>
              <a:ext cx="12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Komparativ:</a:t>
              </a:r>
            </a:p>
          </p:txBody>
        </p:sp>
        <p:sp>
          <p:nvSpPr>
            <p:cNvPr id="17418" name="Rectangle 8"/>
            <p:cNvSpPr>
              <a:spLocks noChangeArrowheads="1"/>
            </p:cNvSpPr>
            <p:nvPr/>
          </p:nvSpPr>
          <p:spPr bwMode="auto">
            <a:xfrm>
              <a:off x="2010" y="288"/>
              <a:ext cx="7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größer</a:t>
              </a:r>
            </a:p>
          </p:txBody>
        </p:sp>
        <p:sp>
          <p:nvSpPr>
            <p:cNvPr id="17419" name="Rectangle 9"/>
            <p:cNvSpPr>
              <a:spLocks noChangeArrowheads="1"/>
            </p:cNvSpPr>
            <p:nvPr/>
          </p:nvSpPr>
          <p:spPr bwMode="auto">
            <a:xfrm>
              <a:off x="3120" y="288"/>
              <a:ext cx="11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schneller</a:t>
              </a:r>
            </a:p>
          </p:txBody>
        </p:sp>
        <p:sp>
          <p:nvSpPr>
            <p:cNvPr id="17420" name="Rectangle 10"/>
            <p:cNvSpPr>
              <a:spLocks noChangeArrowheads="1"/>
            </p:cNvSpPr>
            <p:nvPr/>
          </p:nvSpPr>
          <p:spPr bwMode="auto">
            <a:xfrm>
              <a:off x="4688" y="28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besser</a:t>
              </a:r>
            </a:p>
          </p:txBody>
        </p:sp>
        <p:sp>
          <p:nvSpPr>
            <p:cNvPr id="17421" name="Rectangle 11"/>
            <p:cNvSpPr>
              <a:spLocks noChangeArrowheads="1"/>
            </p:cNvSpPr>
            <p:nvPr/>
          </p:nvSpPr>
          <p:spPr bwMode="auto">
            <a:xfrm>
              <a:off x="0" y="576"/>
              <a:ext cx="11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Superlativ:</a:t>
              </a:r>
            </a:p>
          </p:txBody>
        </p:sp>
        <p:sp>
          <p:nvSpPr>
            <p:cNvPr id="17422" name="Rectangle 12"/>
            <p:cNvSpPr>
              <a:spLocks noChangeArrowheads="1"/>
            </p:cNvSpPr>
            <p:nvPr/>
          </p:nvSpPr>
          <p:spPr bwMode="auto">
            <a:xfrm>
              <a:off x="2010" y="576"/>
              <a:ext cx="1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am größten</a:t>
              </a:r>
            </a:p>
          </p:txBody>
        </p:sp>
        <p:sp>
          <p:nvSpPr>
            <p:cNvPr id="17423" name="Rectangle 13"/>
            <p:cNvSpPr>
              <a:spLocks noChangeArrowheads="1"/>
            </p:cNvSpPr>
            <p:nvPr/>
          </p:nvSpPr>
          <p:spPr bwMode="auto">
            <a:xfrm>
              <a:off x="3119" y="576"/>
              <a:ext cx="17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am schnellsten</a:t>
              </a:r>
            </a:p>
          </p:txBody>
        </p:sp>
        <p:sp>
          <p:nvSpPr>
            <p:cNvPr id="17424" name="Rectangle 14"/>
            <p:cNvSpPr>
              <a:spLocks noChangeArrowheads="1"/>
            </p:cNvSpPr>
            <p:nvPr/>
          </p:nvSpPr>
          <p:spPr bwMode="auto">
            <a:xfrm>
              <a:off x="4687" y="576"/>
              <a:ext cx="1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rIns="3600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   am besten</a:t>
              </a:r>
            </a:p>
          </p:txBody>
        </p:sp>
      </p:grp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77838" y="4191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Farbadjektive kann man nicht steigern. </a:t>
            </a:r>
            <a:br>
              <a:rPr lang="de-DE" altLang="de-DE"/>
            </a:br>
            <a:r>
              <a:rPr lang="de-DE" altLang="de-DE"/>
              <a:t>Blau kann nicht "blauer" werden, wir können es aber </a:t>
            </a:r>
            <a:br>
              <a:rPr lang="de-DE" altLang="de-DE"/>
            </a:br>
            <a:r>
              <a:rPr lang="de-DE" altLang="de-DE"/>
              <a:t>hellblau, dunkelblau, tiefblau machen.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7838" y="5334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Adjektiven können wir etwas </a:t>
            </a:r>
            <a:br>
              <a:rPr lang="de-DE" altLang="de-DE"/>
            </a:br>
            <a:r>
              <a:rPr lang="de-DE" altLang="de-DE"/>
              <a:t>anschaulich und lebendig machen.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77838" y="2057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Der Junge ging in den Raum und schaute sich um.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77838" y="3017838"/>
            <a:ext cx="9144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Der kleine Junge ging </a:t>
            </a:r>
            <a:r>
              <a:rPr lang="de-DE" altLang="de-DE" b="1"/>
              <a:t>langsam</a:t>
            </a:r>
            <a:r>
              <a:rPr lang="de-DE" altLang="de-DE"/>
              <a:t> in den </a:t>
            </a:r>
            <a:r>
              <a:rPr lang="de-DE" altLang="de-DE" b="1"/>
              <a:t>großen</a:t>
            </a:r>
            <a:r>
              <a:rPr lang="de-DE" altLang="de-DE"/>
              <a:t>, </a:t>
            </a:r>
            <a:r>
              <a:rPr lang="de-DE" altLang="de-DE" b="1"/>
              <a:t>dunklen</a:t>
            </a:r>
            <a:r>
              <a:rPr lang="de-DE" altLang="de-DE"/>
              <a:t> </a:t>
            </a:r>
            <a:br>
              <a:rPr lang="de-DE" altLang="de-DE"/>
            </a:br>
            <a:r>
              <a:rPr lang="de-DE" altLang="de-DE"/>
              <a:t>Raum und schaute sich </a:t>
            </a:r>
            <a:r>
              <a:rPr lang="de-DE" altLang="de-DE" b="1"/>
              <a:t>ängstlich</a:t>
            </a:r>
            <a:r>
              <a:rPr lang="de-DE" altLang="de-DE"/>
              <a:t> um.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7838" y="44958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Der kleine Junge ging </a:t>
            </a:r>
            <a:r>
              <a:rPr lang="de-DE" altLang="de-DE" b="1"/>
              <a:t>schnell</a:t>
            </a:r>
            <a:r>
              <a:rPr lang="de-DE" altLang="de-DE"/>
              <a:t> in den </a:t>
            </a:r>
            <a:r>
              <a:rPr lang="de-DE" altLang="de-DE" b="1"/>
              <a:t>großen</a:t>
            </a:r>
            <a:r>
              <a:rPr lang="de-DE" altLang="de-DE"/>
              <a:t>, </a:t>
            </a:r>
            <a:r>
              <a:rPr lang="de-DE" altLang="de-DE" b="1"/>
              <a:t>hellen</a:t>
            </a:r>
            <a:r>
              <a:rPr lang="de-DE" altLang="de-DE"/>
              <a:t> Raum</a:t>
            </a:r>
            <a:br>
              <a:rPr lang="de-DE" altLang="de-DE"/>
            </a:br>
            <a:r>
              <a:rPr lang="de-DE" altLang="de-DE"/>
              <a:t>und schaute sich </a:t>
            </a:r>
            <a:r>
              <a:rPr lang="de-DE" altLang="de-DE" b="1"/>
              <a:t>neugierig</a:t>
            </a:r>
            <a:r>
              <a:rPr lang="de-DE" altLang="de-DE"/>
              <a:t> 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solidFill>
                  <a:schemeClr val="tx1"/>
                </a:solidFill>
                <a:latin typeface="Tahoma" pitchFamily="34" charset="0"/>
              </a:rPr>
              <a:t>Das Adverb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58775" y="1676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Adverb gibt nähere Informationen zur Tätigkeit, </a:t>
            </a:r>
            <a:br>
              <a:rPr lang="de-DE" altLang="de-DE"/>
            </a:br>
            <a:r>
              <a:rPr lang="de-DE" altLang="de-DE"/>
              <a:t>zum Verb.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58775" y="30178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Wir unterscheiden zwischen einem </a:t>
            </a:r>
            <a:r>
              <a:rPr lang="de-DE" altLang="de-DE" b="1"/>
              <a:t>temporalen Adverb</a:t>
            </a:r>
            <a:r>
              <a:rPr lang="de-DE" altLang="de-DE"/>
              <a:t>, </a:t>
            </a:r>
            <a:br>
              <a:rPr lang="de-DE" altLang="de-DE"/>
            </a:br>
            <a:r>
              <a:rPr lang="de-DE" altLang="de-DE"/>
              <a:t>das den Zeitpunkt der Handlung angibt (wann geschieht es), 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447800" y="4191000"/>
            <a:ext cx="57689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gehe </a:t>
            </a:r>
            <a:r>
              <a:rPr lang="de-DE" altLang="de-DE" b="1"/>
              <a:t>morgen</a:t>
            </a:r>
            <a:r>
              <a:rPr lang="de-DE" altLang="de-DE"/>
              <a:t> ins Freibad.</a:t>
            </a:r>
            <a:br>
              <a:rPr lang="de-DE" altLang="de-DE"/>
            </a:br>
            <a:r>
              <a:rPr lang="de-DE" altLang="de-DE"/>
              <a:t>Wir haben </a:t>
            </a:r>
            <a:r>
              <a:rPr lang="de-DE" altLang="de-DE" b="1"/>
              <a:t>heute</a:t>
            </a:r>
            <a:r>
              <a:rPr lang="de-DE" altLang="de-DE"/>
              <a:t> wieder viel Hausaufgaben, </a:t>
            </a:r>
            <a:br>
              <a:rPr lang="de-DE" altLang="de-DE"/>
            </a:br>
            <a:r>
              <a:rPr lang="de-DE" altLang="de-DE"/>
              <a:t>deshalb fange ich </a:t>
            </a:r>
            <a:r>
              <a:rPr lang="de-DE" altLang="de-DE" b="1"/>
              <a:t>jetzt</a:t>
            </a:r>
            <a:r>
              <a:rPr lang="de-DE" altLang="de-DE"/>
              <a:t> damit an.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77838" y="762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einem </a:t>
            </a:r>
            <a:r>
              <a:rPr lang="de-DE" altLang="de-DE" b="1"/>
              <a:t>lokalen Adverb</a:t>
            </a:r>
            <a:r>
              <a:rPr lang="de-DE" altLang="de-DE"/>
              <a:t>, das den Ort der Handlung angibt </a:t>
            </a:r>
            <a:br>
              <a:rPr lang="de-DE" altLang="de-DE"/>
            </a:br>
            <a:r>
              <a:rPr lang="de-DE" altLang="de-DE"/>
              <a:t>(wo geschieht es)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71600" y="1828800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habe ihn </a:t>
            </a:r>
            <a:r>
              <a:rPr lang="de-DE" altLang="de-DE" b="1"/>
              <a:t>dort</a:t>
            </a:r>
            <a:r>
              <a:rPr lang="de-DE" altLang="de-DE"/>
              <a:t> gesehen.</a:t>
            </a:r>
            <a:br>
              <a:rPr lang="de-DE" altLang="de-DE"/>
            </a:br>
            <a:r>
              <a:rPr lang="de-DE" altLang="de-DE"/>
              <a:t>Ich fühle mich </a:t>
            </a:r>
            <a:r>
              <a:rPr lang="de-DE" altLang="de-DE" b="1"/>
              <a:t>hier</a:t>
            </a:r>
            <a:r>
              <a:rPr lang="de-DE" altLang="de-DE"/>
              <a:t> wie zuhause.</a:t>
            </a:r>
            <a:br>
              <a:rPr lang="de-DE" altLang="de-DE"/>
            </a:br>
            <a:r>
              <a:rPr lang="de-DE" altLang="de-DE"/>
              <a:t>Es muss doch </a:t>
            </a:r>
            <a:r>
              <a:rPr lang="de-DE" altLang="de-DE" b="1"/>
              <a:t>irgendwo</a:t>
            </a:r>
            <a:r>
              <a:rPr lang="de-DE" altLang="de-DE"/>
              <a:t> sein.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77838" y="3429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und einem </a:t>
            </a:r>
            <a:r>
              <a:rPr lang="de-DE" altLang="de-DE" b="1"/>
              <a:t>modalen Adverb</a:t>
            </a:r>
            <a:r>
              <a:rPr lang="de-DE" altLang="de-DE"/>
              <a:t>, das die Art und Weise, </a:t>
            </a:r>
            <a:br>
              <a:rPr lang="de-DE" altLang="de-DE"/>
            </a:br>
            <a:r>
              <a:rPr lang="de-DE" altLang="de-DE"/>
              <a:t>wie etwas gemacht wird, angibt</a:t>
            </a:r>
          </a:p>
          <a:p>
            <a:endParaRPr lang="de-DE" altLang="de-DE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47800" y="4419600"/>
            <a:ext cx="53546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habe ihm </a:t>
            </a:r>
            <a:r>
              <a:rPr lang="de-DE" altLang="de-DE" b="1"/>
              <a:t>gerne</a:t>
            </a:r>
            <a:r>
              <a:rPr lang="de-DE" altLang="de-DE"/>
              <a:t> geholfen.</a:t>
            </a:r>
            <a:br>
              <a:rPr lang="de-DE" altLang="de-DE"/>
            </a:br>
            <a:r>
              <a:rPr lang="de-DE" altLang="de-DE"/>
              <a:t>Er stürzte sich </a:t>
            </a:r>
            <a:r>
              <a:rPr lang="de-DE" altLang="de-DE" b="1"/>
              <a:t>kopfüber</a:t>
            </a:r>
            <a:r>
              <a:rPr lang="de-DE" altLang="de-DE"/>
              <a:t> ins kalte Wasser.</a:t>
            </a:r>
            <a:br>
              <a:rPr lang="de-DE" altLang="de-DE"/>
            </a:br>
            <a:r>
              <a:rPr lang="de-DE" altLang="de-DE"/>
              <a:t>Ich habe mich </a:t>
            </a:r>
            <a:r>
              <a:rPr lang="de-DE" altLang="de-DE" b="1"/>
              <a:t>heimlich</a:t>
            </a:r>
            <a:r>
              <a:rPr lang="de-DE" altLang="de-DE"/>
              <a:t> aber doch </a:t>
            </a:r>
            <a:br>
              <a:rPr lang="de-DE" altLang="de-DE"/>
            </a:br>
            <a:r>
              <a:rPr lang="de-DE" altLang="de-DE"/>
              <a:t>über sein Missgeschick gefreut.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  <p:bldP spid="2662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77838" y="762000"/>
            <a:ext cx="8458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sowie einem </a:t>
            </a:r>
            <a:r>
              <a:rPr lang="de-DE" altLang="de-DE" b="1"/>
              <a:t>kausalen Adverb</a:t>
            </a:r>
            <a:r>
              <a:rPr lang="de-DE" altLang="de-DE"/>
              <a:t>, das den Grund für einen Sachverhalt oder eine Handlung angibt.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71600" y="1828800"/>
            <a:ext cx="63690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habe ihm </a:t>
            </a:r>
            <a:r>
              <a:rPr lang="de-DE" altLang="de-DE" b="1"/>
              <a:t>sicherheitshalber</a:t>
            </a:r>
            <a:r>
              <a:rPr lang="de-DE" altLang="de-DE"/>
              <a:t> einen Mantel gegeben.</a:t>
            </a:r>
            <a:br>
              <a:rPr lang="de-DE" altLang="de-DE"/>
            </a:br>
            <a:r>
              <a:rPr lang="de-DE" altLang="de-DE"/>
              <a:t>Er stürzte sich </a:t>
            </a:r>
            <a:r>
              <a:rPr lang="de-DE" altLang="de-DE" b="1"/>
              <a:t>meinetwegen</a:t>
            </a:r>
            <a:r>
              <a:rPr lang="de-DE" altLang="de-DE"/>
              <a:t> ins kalte Wasser.</a:t>
            </a:r>
            <a:br>
              <a:rPr lang="de-DE" altLang="de-DE"/>
            </a:br>
            <a:r>
              <a:rPr lang="de-DE" altLang="de-DE"/>
              <a:t>Die Katze ist </a:t>
            </a:r>
            <a:r>
              <a:rPr lang="de-DE" altLang="de-DE" b="1"/>
              <a:t>umständehalber</a:t>
            </a:r>
            <a:r>
              <a:rPr lang="de-DE" altLang="de-DE"/>
              <a:t> in gute Hände abzugeben.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77838" y="9906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Einige Adverbien lassen sich steigern: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77838" y="19812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In der Schule fühle ich mich </a:t>
            </a:r>
            <a:r>
              <a:rPr lang="de-DE" altLang="de-DE" b="1"/>
              <a:t>gut / wohl</a:t>
            </a:r>
            <a:r>
              <a:rPr lang="de-DE" altLang="de-DE"/>
              <a:t>, aber zu Hause </a:t>
            </a:r>
            <a:br>
              <a:rPr lang="de-DE" altLang="de-DE"/>
            </a:br>
            <a:r>
              <a:rPr lang="de-DE" altLang="de-DE"/>
              <a:t>fühle ich mich </a:t>
            </a:r>
            <a:r>
              <a:rPr lang="de-DE" altLang="de-DE" b="1"/>
              <a:t>besser / wohler</a:t>
            </a:r>
            <a:r>
              <a:rPr lang="de-DE" altLang="de-DE"/>
              <a:t>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77838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Manchmal muss man hierbei auch das Adverb austauschen: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77838" y="4191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gehe </a:t>
            </a:r>
            <a:r>
              <a:rPr lang="de-DE" altLang="de-DE" b="1"/>
              <a:t>gerne</a:t>
            </a:r>
            <a:r>
              <a:rPr lang="de-DE" altLang="de-DE"/>
              <a:t> in die Schule. </a:t>
            </a:r>
            <a:br>
              <a:rPr lang="de-DE" altLang="de-DE"/>
            </a:br>
            <a:r>
              <a:rPr lang="de-DE" altLang="de-DE"/>
              <a:t>Aber</a:t>
            </a:r>
            <a:r>
              <a:rPr lang="de-DE" altLang="de-DE" b="1"/>
              <a:t> lieber</a:t>
            </a:r>
            <a:r>
              <a:rPr lang="de-DE" altLang="de-DE"/>
              <a:t> gehe ich ins Freibad. </a:t>
            </a:r>
            <a:br>
              <a:rPr lang="de-DE" altLang="de-DE"/>
            </a:br>
            <a:r>
              <a:rPr lang="de-DE" altLang="de-DE"/>
              <a:t>Und </a:t>
            </a:r>
            <a:r>
              <a:rPr lang="de-DE" altLang="de-DE" b="1"/>
              <a:t>am liebsten</a:t>
            </a:r>
            <a:r>
              <a:rPr lang="de-DE" altLang="de-DE"/>
              <a:t> gehe ich in Urlaub.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Verb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38200" y="2209800"/>
            <a:ext cx="607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Bei den Verben unterscheiden wir zwischen</a:t>
            </a:r>
            <a:br>
              <a:rPr lang="de-DE" altLang="de-DE"/>
            </a:br>
            <a:r>
              <a:rPr lang="de-DE" altLang="de-DE"/>
              <a:t>Vollverben und Hilfsverben.</a:t>
            </a:r>
          </a:p>
        </p:txBody>
      </p:sp>
      <p:sp>
        <p:nvSpPr>
          <p:cNvPr id="25604" name="AutoShape 4" descr="Icon weiter"/>
          <p:cNvSpPr>
            <a:spLocks noChangeAspect="1" noChangeArrowheads="1"/>
          </p:cNvSpPr>
          <p:nvPr/>
        </p:nvSpPr>
        <p:spPr bwMode="auto">
          <a:xfrm>
            <a:off x="1704975" y="3063875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5" name="AutoShape 5" descr="Icon weiter"/>
          <p:cNvSpPr>
            <a:spLocks noChangeAspect="1" noChangeArrowheads="1"/>
          </p:cNvSpPr>
          <p:nvPr/>
        </p:nvSpPr>
        <p:spPr bwMode="auto">
          <a:xfrm>
            <a:off x="1704975" y="3794125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838200" y="3657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Verben kann man konjugieren, das heißt </a:t>
            </a:r>
            <a:br>
              <a:rPr lang="de-DE" altLang="de-DE"/>
            </a:br>
            <a:r>
              <a:rPr lang="de-DE" altLang="de-DE"/>
              <a:t>an die Person (1. bis 3. Person), </a:t>
            </a:r>
            <a:br>
              <a:rPr lang="de-DE" altLang="de-DE"/>
            </a:br>
            <a:r>
              <a:rPr lang="de-DE" altLang="de-DE"/>
              <a:t>die Zahl (Singular/Plural) </a:t>
            </a:r>
            <a:br>
              <a:rPr lang="de-DE" altLang="de-DE"/>
            </a:br>
            <a:r>
              <a:rPr lang="de-DE" altLang="de-DE"/>
              <a:t>und die Zeit (Gegenwart, Vergangenheit, Zukunft) </a:t>
            </a:r>
          </a:p>
          <a:p>
            <a:pPr eaLnBrk="1" hangingPunct="1"/>
            <a:r>
              <a:rPr lang="de-DE" altLang="de-DE"/>
              <a:t>anpassen.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Vollverb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62000" y="19050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Vollverb kann alleine stehen und gibt die Tätigkeit </a:t>
            </a:r>
          </a:p>
          <a:p>
            <a:pPr eaLnBrk="1" hangingPunct="1"/>
            <a:r>
              <a:rPr lang="de-DE" altLang="de-DE"/>
              <a:t>im Satz an.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0" y="2895600"/>
            <a:ext cx="502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</a:t>
            </a:r>
            <a:r>
              <a:rPr lang="de-DE" altLang="de-DE" b="1"/>
              <a:t>gehe</a:t>
            </a:r>
            <a:r>
              <a:rPr lang="de-DE" altLang="de-DE"/>
              <a:t> nach Hause.</a:t>
            </a:r>
            <a:br>
              <a:rPr lang="de-DE" altLang="de-DE"/>
            </a:br>
            <a:r>
              <a:rPr lang="de-DE" altLang="de-DE"/>
              <a:t>Wir </a:t>
            </a:r>
            <a:r>
              <a:rPr lang="de-DE" altLang="de-DE" b="1"/>
              <a:t>schreiben</a:t>
            </a:r>
            <a:r>
              <a:rPr lang="de-DE" altLang="de-DE"/>
              <a:t> einen Aufsatz. 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38200" y="411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Es gibt schwache und starke Verben.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53340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</a:t>
            </a:r>
            <a:r>
              <a:rPr lang="de-DE" altLang="de-DE" b="1"/>
              <a:t>schwachen Verben</a:t>
            </a:r>
            <a:r>
              <a:rPr lang="de-DE" altLang="de-DE"/>
              <a:t> werden regelmäßig gebildet: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38200" y="1600200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backen - backte - gebacken</a:t>
            </a:r>
            <a:br>
              <a:rPr lang="de-DE" altLang="de-DE"/>
            </a:br>
            <a:r>
              <a:rPr lang="de-DE" altLang="de-DE"/>
              <a:t>putzen - putzte  - geputzt</a:t>
            </a:r>
            <a:br>
              <a:rPr lang="de-DE" altLang="de-DE"/>
            </a:br>
            <a:r>
              <a:rPr lang="de-DE" altLang="de-DE"/>
              <a:t>hören  - hörte    - gehört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38200" y="3200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</a:t>
            </a:r>
            <a:r>
              <a:rPr lang="de-DE" altLang="de-DE" b="1"/>
              <a:t>starken Verben</a:t>
            </a:r>
            <a:r>
              <a:rPr lang="de-DE" altLang="de-DE"/>
              <a:t> sind unregelmäßig: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838200" y="4038600"/>
            <a:ext cx="457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helfen - half   - geholfen</a:t>
            </a:r>
            <a:br>
              <a:rPr lang="de-DE" altLang="de-DE"/>
            </a:br>
            <a:r>
              <a:rPr lang="de-DE" altLang="de-DE"/>
              <a:t>gehen - ging  - gegangen</a:t>
            </a:r>
            <a:br>
              <a:rPr lang="de-DE" altLang="de-DE"/>
            </a:br>
            <a:r>
              <a:rPr lang="de-DE" altLang="de-DE"/>
              <a:t>singen - sang - gesungen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ChangeArrowheads="1"/>
          </p:cNvSpPr>
          <p:nvPr/>
        </p:nvSpPr>
        <p:spPr bwMode="auto">
          <a:xfrm>
            <a:off x="539750" y="60960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Vollverben können im </a:t>
            </a:r>
            <a:r>
              <a:rPr lang="de-DE" altLang="de-DE" b="1"/>
              <a:t>Aktiv </a:t>
            </a:r>
            <a:r>
              <a:rPr lang="de-DE" altLang="de-DE"/>
              <a:t>(Tätigkeitsform) </a:t>
            </a:r>
            <a:br>
              <a:rPr lang="de-DE" altLang="de-DE"/>
            </a:br>
            <a:r>
              <a:rPr lang="de-DE" altLang="de-DE"/>
              <a:t>oder im </a:t>
            </a:r>
            <a:r>
              <a:rPr lang="de-DE" altLang="de-DE" b="1"/>
              <a:t>Passiv</a:t>
            </a:r>
            <a:r>
              <a:rPr lang="de-DE" altLang="de-DE"/>
              <a:t> (Leideform) stehen. 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079500" y="1524000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Der Arzt </a:t>
            </a:r>
            <a:r>
              <a:rPr lang="de-DE" altLang="de-DE" b="1"/>
              <a:t>operiert</a:t>
            </a:r>
            <a:r>
              <a:rPr lang="de-DE" altLang="de-DE"/>
              <a:t> Peter am Blinddarm</a:t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repariere</a:t>
            </a:r>
            <a:r>
              <a:rPr lang="de-DE" altLang="de-DE"/>
              <a:t> das Fahrrad.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539750" y="2514600"/>
            <a:ext cx="541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Hier handelt das Subjekt des Satzes, </a:t>
            </a:r>
            <a:br>
              <a:rPr lang="de-DE" altLang="de-DE"/>
            </a:br>
            <a:r>
              <a:rPr lang="de-DE" altLang="de-DE"/>
              <a:t>das Subjekt ist aktiv tätig. </a:t>
            </a:r>
          </a:p>
        </p:txBody>
      </p:sp>
      <p:sp>
        <p:nvSpPr>
          <p:cNvPr id="31749" name="Rectangle 1029"/>
          <p:cNvSpPr>
            <a:spLocks noChangeArrowheads="1"/>
          </p:cNvSpPr>
          <p:nvPr/>
        </p:nvSpPr>
        <p:spPr bwMode="auto">
          <a:xfrm>
            <a:off x="1079500" y="3581400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Peter </a:t>
            </a:r>
            <a:r>
              <a:rPr lang="de-DE" altLang="de-DE" b="1"/>
              <a:t>wurde</a:t>
            </a:r>
            <a:r>
              <a:rPr lang="de-DE" altLang="de-DE"/>
              <a:t> am Blinddarm </a:t>
            </a:r>
            <a:r>
              <a:rPr lang="de-DE" altLang="de-DE" b="1"/>
              <a:t>operiert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/>
              <a:t>Das Fahrrad</a:t>
            </a:r>
            <a:r>
              <a:rPr lang="de-DE" altLang="de-DE" b="1"/>
              <a:t> wird repariert</a:t>
            </a:r>
            <a:r>
              <a:rPr lang="de-DE" altLang="de-DE"/>
              <a:t>.</a:t>
            </a:r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539750" y="46482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Hier handelt das Subjekt des Satzes nicht, </a:t>
            </a:r>
            <a:br>
              <a:rPr lang="de-DE" altLang="de-DE"/>
            </a:br>
            <a:r>
              <a:rPr lang="de-DE" altLang="de-DE"/>
              <a:t>sondern es geschieht etwas mit ihm. </a:t>
            </a:r>
            <a:br>
              <a:rPr lang="de-DE" altLang="de-DE"/>
            </a:br>
            <a:r>
              <a:rPr lang="de-DE" altLang="de-DE"/>
              <a:t>Das Subjekt ist passiv, an ihm wird gehandelt.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  <p:bldP spid="317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838200" y="6858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Verben können im Indikativ (Wirklichkeitsform)</a:t>
            </a:r>
            <a:br>
              <a:rPr lang="de-DE" altLang="de-DE"/>
            </a:br>
            <a:r>
              <a:rPr lang="de-DE" altLang="de-DE"/>
              <a:t>oder im Konjunktiv (Möglichkeitsform) stehen.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38200" y="2209800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Wir </a:t>
            </a:r>
            <a:r>
              <a:rPr lang="de-DE" altLang="de-DE" b="1"/>
              <a:t>kommen</a:t>
            </a:r>
            <a:r>
              <a:rPr lang="de-DE" altLang="de-DE"/>
              <a:t> dich heute noch besuchen, wenn wir die Hausaufgaben </a:t>
            </a:r>
            <a:r>
              <a:rPr lang="de-DE" altLang="de-DE" b="1"/>
              <a:t>gemacht haben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/>
              <a:t>Dieses Spiel </a:t>
            </a:r>
            <a:r>
              <a:rPr lang="de-DE" altLang="de-DE" b="1"/>
              <a:t>dürfen</a:t>
            </a:r>
            <a:r>
              <a:rPr lang="de-DE" altLang="de-DE"/>
              <a:t> wir nicht verlieren.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Indikativ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38200" y="3657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Konjunktiv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38200" y="41910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Wir </a:t>
            </a:r>
            <a:r>
              <a:rPr lang="de-DE" altLang="de-DE" b="1"/>
              <a:t>kämen</a:t>
            </a:r>
            <a:r>
              <a:rPr lang="de-DE" altLang="de-DE"/>
              <a:t> dich heute noch besuchen, wenn wir nicht so viel Hausaufgaben </a:t>
            </a:r>
            <a:r>
              <a:rPr lang="de-DE" altLang="de-DE" b="1"/>
              <a:t>hätten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/>
              <a:t>Dieses Spiel </a:t>
            </a:r>
            <a:r>
              <a:rPr lang="de-DE" altLang="de-DE" b="1"/>
              <a:t>dürften</a:t>
            </a:r>
            <a:r>
              <a:rPr lang="de-DE" altLang="de-DE"/>
              <a:t> wir eigentlich nicht verlieren.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Hilfsverb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38200" y="2276475"/>
            <a:ext cx="78486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Zu den Hilfsverben zählen wir die Modalverben (</a:t>
            </a:r>
            <a:r>
              <a:rPr lang="de-DE" altLang="de-DE" b="1"/>
              <a:t>müssen, dürfen, können, sollen, wollen</a:t>
            </a:r>
            <a:r>
              <a:rPr lang="de-DE" altLang="de-DE"/>
              <a:t>) und Verben, die eine Spezialfunktion haben (</a:t>
            </a:r>
            <a:r>
              <a:rPr lang="de-DE" altLang="de-DE" b="1"/>
              <a:t>sein, werden, haben</a:t>
            </a:r>
            <a:r>
              <a:rPr lang="de-DE" altLang="de-DE"/>
              <a:t>) und zum Beispiel zum Bilden der Zeiten verwendet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chemeClr val="tx1"/>
                </a:solidFill>
                <a:latin typeface="Tahoma" pitchFamily="34" charset="0"/>
              </a:rPr>
              <a:t>Das </a:t>
            </a:r>
            <a:r>
              <a:rPr lang="de-DE" altLang="de-DE" dirty="0" smtClean="0">
                <a:solidFill>
                  <a:schemeClr val="tx1"/>
                </a:solidFill>
                <a:latin typeface="Tahoma" pitchFamily="34" charset="0"/>
              </a:rPr>
              <a:t>Substantiv / das Nomen</a:t>
            </a:r>
            <a:endParaRPr lang="de-DE" altLang="de-DE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19138" y="1600200"/>
            <a:ext cx="777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Das </a:t>
            </a:r>
            <a:r>
              <a:rPr lang="de-DE" altLang="de-DE" dirty="0" smtClean="0"/>
              <a:t>Substantiv, oder auch Nomen, </a:t>
            </a:r>
            <a:r>
              <a:rPr lang="de-DE" altLang="de-DE" dirty="0"/>
              <a:t>gehört zur großen Gruppe der Haupt- oder Namenwörter und bezeichnet Personen oder Dinge.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19138" y="31242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 smtClean="0"/>
              <a:t>Substantive (Nomen) </a:t>
            </a:r>
            <a:r>
              <a:rPr lang="de-DE" altLang="de-DE" dirty="0"/>
              <a:t>haben entweder ein natürliches Geschlecht: die Frau - der Mann, die Schwester - der Bruder </a:t>
            </a:r>
            <a:br>
              <a:rPr lang="de-DE" altLang="de-DE" dirty="0"/>
            </a:br>
            <a:r>
              <a:rPr lang="de-DE" altLang="de-DE" dirty="0"/>
              <a:t>oder ein grammatisches Geschlecht:</a:t>
            </a:r>
            <a:br>
              <a:rPr lang="de-DE" altLang="de-DE" dirty="0"/>
            </a:br>
            <a:r>
              <a:rPr lang="de-DE" altLang="de-DE" dirty="0"/>
              <a:t>der Wagen, die Kutsche, das Auto. 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19138" y="50292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Peter</a:t>
            </a:r>
            <a:r>
              <a:rPr lang="de-DE" altLang="de-DE"/>
              <a:t> und sein </a:t>
            </a:r>
            <a:r>
              <a:rPr lang="de-DE" altLang="de-DE" b="1"/>
              <a:t>Bruder</a:t>
            </a:r>
            <a:r>
              <a:rPr lang="de-DE" altLang="de-DE"/>
              <a:t> spielen mit dem </a:t>
            </a:r>
            <a:r>
              <a:rPr lang="de-DE" altLang="de-DE" b="1"/>
              <a:t>Ball</a:t>
            </a:r>
            <a:r>
              <a:rPr lang="de-DE" altLang="de-DE"/>
              <a:t> im </a:t>
            </a:r>
            <a:r>
              <a:rPr lang="de-DE" altLang="de-DE" b="1"/>
              <a:t>Garten</a:t>
            </a:r>
            <a:r>
              <a:rPr lang="de-DE" alt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0" grpId="0" autoUpdateAnimBg="0"/>
      <p:bldP spid="5018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sein, werden, haben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58775" y="11430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Beispiel </a:t>
            </a:r>
            <a:r>
              <a:rPr lang="de-DE" altLang="de-DE" b="1" i="1"/>
              <a:t>sein </a:t>
            </a:r>
            <a:r>
              <a:rPr lang="de-DE" altLang="de-DE" b="1"/>
              <a:t>:</a:t>
            </a:r>
            <a:br>
              <a:rPr lang="de-DE" altLang="de-DE" b="1"/>
            </a:br>
            <a:r>
              <a:rPr lang="de-DE" altLang="de-DE"/>
              <a:t>Ich </a:t>
            </a:r>
            <a:r>
              <a:rPr lang="de-DE" altLang="de-DE" b="1"/>
              <a:t>bin </a:t>
            </a:r>
            <a:r>
              <a:rPr lang="de-DE" altLang="de-DE" b="1" i="1"/>
              <a:t>geschwommen</a:t>
            </a:r>
            <a:r>
              <a:rPr lang="de-DE" altLang="de-DE"/>
              <a:t>. (Perfekt).</a:t>
            </a:r>
            <a:br>
              <a:rPr lang="de-DE" altLang="de-DE"/>
            </a:br>
            <a:r>
              <a:rPr lang="de-DE" altLang="de-DE"/>
              <a:t>Sie</a:t>
            </a:r>
            <a:r>
              <a:rPr lang="de-DE" altLang="de-DE" b="1"/>
              <a:t> waren</a:t>
            </a:r>
            <a:r>
              <a:rPr lang="de-DE" altLang="de-DE"/>
              <a:t> bereits nach Hause </a:t>
            </a:r>
            <a:r>
              <a:rPr lang="de-DE" altLang="de-DE" b="1" i="1"/>
              <a:t>gegangen</a:t>
            </a:r>
            <a:r>
              <a:rPr lang="de-DE" altLang="de-DE"/>
              <a:t> (Plusquamperfekt), bevor der Sturm losbrach.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8775" y="3048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Beispiel </a:t>
            </a:r>
            <a:r>
              <a:rPr lang="de-DE" altLang="de-DE" b="1" i="1"/>
              <a:t>haben </a:t>
            </a:r>
            <a:r>
              <a:rPr lang="de-DE" altLang="de-DE" b="1"/>
              <a:t>:</a:t>
            </a:r>
            <a:br>
              <a:rPr lang="de-DE" altLang="de-DE" b="1"/>
            </a:br>
            <a:r>
              <a:rPr lang="de-DE" altLang="de-DE"/>
              <a:t>Ich </a:t>
            </a:r>
            <a:r>
              <a:rPr lang="de-DE" altLang="de-DE" b="1"/>
              <a:t>habe</a:t>
            </a:r>
            <a:r>
              <a:rPr lang="de-DE" altLang="de-DE"/>
              <a:t> dich </a:t>
            </a:r>
            <a:r>
              <a:rPr lang="de-DE" altLang="de-DE" b="1" i="1"/>
              <a:t>gesehen</a:t>
            </a:r>
            <a:r>
              <a:rPr lang="de-DE" altLang="de-DE"/>
              <a:t>. (Perfekt)</a:t>
            </a:r>
            <a:br>
              <a:rPr lang="de-DE" altLang="de-DE"/>
            </a:br>
            <a:r>
              <a:rPr lang="de-DE" altLang="de-DE"/>
              <a:t>Sie </a:t>
            </a:r>
            <a:r>
              <a:rPr lang="de-DE" altLang="de-DE" b="1"/>
              <a:t>hatten</a:t>
            </a:r>
            <a:r>
              <a:rPr lang="de-DE" altLang="de-DE"/>
              <a:t> das Spiel bereits </a:t>
            </a:r>
            <a:r>
              <a:rPr lang="de-DE" altLang="de-DE" b="1" i="1"/>
              <a:t>aufgegeben</a:t>
            </a:r>
            <a:r>
              <a:rPr lang="de-DE" altLang="de-DE"/>
              <a:t> (Plusquamperfekt), </a:t>
            </a:r>
            <a:br>
              <a:rPr lang="de-DE" altLang="de-DE"/>
            </a:br>
            <a:r>
              <a:rPr lang="de-DE" altLang="de-DE"/>
              <a:t>als Marcel plötzlich den Anschlusstreffer erzielte. 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58775" y="47244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Beispiel </a:t>
            </a:r>
            <a:r>
              <a:rPr lang="de-DE" altLang="de-DE" b="1" i="1"/>
              <a:t>werden </a:t>
            </a:r>
            <a:r>
              <a:rPr lang="de-DE" altLang="de-DE" b="1"/>
              <a:t>:</a:t>
            </a: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werde</a:t>
            </a:r>
            <a:r>
              <a:rPr lang="de-DE" altLang="de-DE"/>
              <a:t> dich morgen </a:t>
            </a:r>
            <a:r>
              <a:rPr lang="de-DE" altLang="de-DE" b="1" i="1"/>
              <a:t>besuchen</a:t>
            </a:r>
            <a:r>
              <a:rPr lang="de-DE" altLang="de-DE"/>
              <a:t>. (Futur I)</a:t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werde</a:t>
            </a:r>
            <a:r>
              <a:rPr lang="de-DE" altLang="de-DE"/>
              <a:t> dich </a:t>
            </a:r>
            <a:r>
              <a:rPr lang="de-DE" altLang="de-DE" b="1" i="1"/>
              <a:t>besucht </a:t>
            </a:r>
            <a:r>
              <a:rPr lang="de-DE" altLang="de-DE" b="1"/>
              <a:t>haben</a:t>
            </a:r>
            <a:r>
              <a:rPr lang="de-DE" altLang="de-DE"/>
              <a:t>, bevor du </a:t>
            </a:r>
            <a:br>
              <a:rPr lang="de-DE" altLang="de-DE"/>
            </a:br>
            <a:r>
              <a:rPr lang="de-DE" altLang="de-DE"/>
              <a:t>nach Hause </a:t>
            </a:r>
            <a:r>
              <a:rPr lang="de-DE" altLang="de-DE" b="1" i="1"/>
              <a:t>kommst</a:t>
            </a:r>
            <a:r>
              <a:rPr lang="de-DE" altLang="de-DE"/>
              <a:t>. (Futur II)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3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Das modale Hilfsverb:</a:t>
            </a:r>
            <a:r>
              <a:rPr lang="de-DE" altLang="de-DE"/>
              <a:t>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15950" y="3357563"/>
            <a:ext cx="80772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</a:t>
            </a:r>
            <a:r>
              <a:rPr lang="de-DE" altLang="de-DE" b="1"/>
              <a:t>will</a:t>
            </a:r>
            <a:r>
              <a:rPr lang="de-DE" altLang="de-DE"/>
              <a:t> jetzt gehen. (eigener Wunsch)</a:t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muss</a:t>
            </a:r>
            <a:r>
              <a:rPr lang="de-DE" altLang="de-DE"/>
              <a:t> jetzt gehen. (Zwang)</a:t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kann</a:t>
            </a:r>
            <a:r>
              <a:rPr lang="de-DE" altLang="de-DE"/>
              <a:t> jetzt wieder gehen. (Fähigkeit, z.B. nach einem Beinbruch)</a:t>
            </a:r>
            <a:br>
              <a:rPr lang="de-DE" altLang="de-DE"/>
            </a:br>
            <a:r>
              <a:rPr lang="de-DE" altLang="de-DE"/>
              <a:t>Ich </a:t>
            </a:r>
            <a:r>
              <a:rPr lang="de-DE" altLang="de-DE" b="1"/>
              <a:t>darf</a:t>
            </a:r>
            <a:r>
              <a:rPr lang="de-DE" altLang="de-DE"/>
              <a:t> wieder schwimmen. (Erlaubnis, z.B. nach einer Krankheit)</a:t>
            </a:r>
            <a:r>
              <a:rPr lang="de-DE" altLang="de-DE">
                <a:latin typeface="Times New Roman" charset="0"/>
              </a:rPr>
              <a:t> </a:t>
            </a:r>
          </a:p>
          <a:p>
            <a:endParaRPr lang="de-DE" altLang="de-DE">
              <a:latin typeface="Times New Roman" charset="0"/>
            </a:endParaRP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623888" y="1268413"/>
            <a:ext cx="76327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modale Hilfsverb - müssen, dürfen, können, </a:t>
            </a:r>
            <a:br>
              <a:rPr lang="de-DE" altLang="de-DE"/>
            </a:br>
            <a:r>
              <a:rPr lang="de-DE" altLang="de-DE"/>
              <a:t>sollen, wollen -  bestimmt, wie man etwas macht </a:t>
            </a:r>
            <a:br>
              <a:rPr lang="de-DE" altLang="de-DE"/>
            </a:br>
            <a:r>
              <a:rPr lang="de-DE" altLang="de-DE"/>
              <a:t>(z.B. unter Zwang: </a:t>
            </a:r>
            <a:r>
              <a:rPr lang="de-DE" altLang="de-DE" i="1"/>
              <a:t>müssen</a:t>
            </a:r>
            <a:r>
              <a:rPr lang="de-DE" altLang="de-DE"/>
              <a:t> oder </a:t>
            </a:r>
            <a:r>
              <a:rPr lang="de-DE" altLang="de-DE" i="1"/>
              <a:t>sollen</a:t>
            </a:r>
            <a:r>
              <a:rPr lang="de-DE" altLang="de-DE"/>
              <a:t>, </a:t>
            </a:r>
            <a:br>
              <a:rPr lang="de-DE" altLang="de-DE"/>
            </a:br>
            <a:r>
              <a:rPr lang="de-DE" altLang="de-DE"/>
              <a:t>mit Erlaubnis: </a:t>
            </a:r>
            <a:r>
              <a:rPr lang="de-DE" altLang="de-DE" i="1"/>
              <a:t>dürfen</a:t>
            </a:r>
            <a:r>
              <a:rPr lang="de-DE" altLang="de-DE"/>
              <a:t>, aus eigenem Antrieb: </a:t>
            </a:r>
            <a:r>
              <a:rPr lang="de-DE" altLang="de-DE" i="1"/>
              <a:t>wollen</a:t>
            </a:r>
            <a:r>
              <a:rPr lang="de-DE" altLang="de-DE"/>
              <a:t> ...)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90600" y="1981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Personalpronomen ersetzt ein Substantiv.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143000" y="2667000"/>
            <a:ext cx="7391400" cy="3289300"/>
            <a:chOff x="0" y="0"/>
            <a:chExt cx="3515" cy="2072"/>
          </a:xfrm>
        </p:grpSpPr>
        <p:sp>
          <p:nvSpPr>
            <p:cNvPr id="348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>
                  <a:latin typeface="Times New Roman" charset="0"/>
                </a:rPr>
                <a:t/>
              </a:r>
              <a:br>
                <a:rPr lang="de-DE" altLang="de-DE">
                  <a:latin typeface="Times New Roman" charset="0"/>
                </a:rPr>
              </a:br>
              <a:r>
                <a:rPr lang="de-DE" altLang="de-DE"/>
                <a:t>Lisa</a:t>
              </a:r>
              <a:r>
                <a:rPr lang="de-DE" altLang="de-DE">
                  <a:latin typeface="Times New Roman" charset="0"/>
                </a:rPr>
                <a:t>  </a:t>
              </a:r>
            </a:p>
          </p:txBody>
        </p:sp>
        <p:sp>
          <p:nvSpPr>
            <p:cNvPr id="34822" name="Rectangle 5"/>
            <p:cNvSpPr>
              <a:spLocks noChangeArrowheads="1"/>
            </p:cNvSpPr>
            <p:nvPr/>
          </p:nvSpPr>
          <p:spPr bwMode="auto">
            <a:xfrm>
              <a:off x="387" y="0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3" name="Rectangle 6"/>
            <p:cNvSpPr>
              <a:spLocks noChangeArrowheads="1"/>
            </p:cNvSpPr>
            <p:nvPr/>
          </p:nvSpPr>
          <p:spPr bwMode="auto">
            <a:xfrm>
              <a:off x="1035" y="0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</a:t>
              </a:r>
            </a:p>
          </p:txBody>
        </p:sp>
        <p:sp>
          <p:nvSpPr>
            <p:cNvPr id="34824" name="Rectangle 7"/>
            <p:cNvSpPr>
              <a:spLocks noChangeArrowheads="1"/>
            </p:cNvSpPr>
            <p:nvPr/>
          </p:nvSpPr>
          <p:spPr bwMode="auto">
            <a:xfrm>
              <a:off x="1959" y="0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25" name="Rectangle 8"/>
            <p:cNvSpPr>
              <a:spLocks noChangeArrowheads="1"/>
            </p:cNvSpPr>
            <p:nvPr/>
          </p:nvSpPr>
          <p:spPr bwMode="auto">
            <a:xfrm>
              <a:off x="0" y="518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Sie</a:t>
              </a:r>
            </a:p>
          </p:txBody>
        </p:sp>
        <p:sp>
          <p:nvSpPr>
            <p:cNvPr id="34826" name="Rectangle 9"/>
            <p:cNvSpPr>
              <a:spLocks noChangeArrowheads="1"/>
            </p:cNvSpPr>
            <p:nvPr/>
          </p:nvSpPr>
          <p:spPr bwMode="auto">
            <a:xfrm>
              <a:off x="387" y="518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7" name="Rectangle 10"/>
            <p:cNvSpPr>
              <a:spLocks noChangeArrowheads="1"/>
            </p:cNvSpPr>
            <p:nvPr/>
          </p:nvSpPr>
          <p:spPr bwMode="auto">
            <a:xfrm>
              <a:off x="1035" y="518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 </a:t>
              </a:r>
            </a:p>
          </p:txBody>
        </p:sp>
        <p:sp>
          <p:nvSpPr>
            <p:cNvPr id="34828" name="Rectangle 11"/>
            <p:cNvSpPr>
              <a:spLocks noChangeArrowheads="1"/>
            </p:cNvSpPr>
            <p:nvPr/>
          </p:nvSpPr>
          <p:spPr bwMode="auto">
            <a:xfrm>
              <a:off x="1959" y="518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29" name="Rectangle 12"/>
            <p:cNvSpPr>
              <a:spLocks noChangeArrowheads="1"/>
            </p:cNvSpPr>
            <p:nvPr/>
          </p:nvSpPr>
          <p:spPr bwMode="auto">
            <a:xfrm>
              <a:off x="0" y="1036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0" name="Rectangle 13"/>
            <p:cNvSpPr>
              <a:spLocks noChangeArrowheads="1"/>
            </p:cNvSpPr>
            <p:nvPr/>
          </p:nvSpPr>
          <p:spPr bwMode="auto">
            <a:xfrm>
              <a:off x="387" y="1036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1" name="Rectangle 14"/>
            <p:cNvSpPr>
              <a:spLocks noChangeArrowheads="1"/>
            </p:cNvSpPr>
            <p:nvPr/>
          </p:nvSpPr>
          <p:spPr bwMode="auto">
            <a:xfrm>
              <a:off x="1035" y="1036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ihn</a:t>
              </a:r>
            </a:p>
          </p:txBody>
        </p:sp>
        <p:sp>
          <p:nvSpPr>
            <p:cNvPr id="34832" name="Rectangle 15"/>
            <p:cNvSpPr>
              <a:spLocks noChangeArrowheads="1"/>
            </p:cNvSpPr>
            <p:nvPr/>
          </p:nvSpPr>
          <p:spPr bwMode="auto">
            <a:xfrm>
              <a:off x="1959" y="1036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0" y="1554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>
              <a:off x="387" y="1554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5" name="Rectangle 18"/>
            <p:cNvSpPr>
              <a:spLocks noChangeArrowheads="1"/>
            </p:cNvSpPr>
            <p:nvPr/>
          </p:nvSpPr>
          <p:spPr bwMode="auto">
            <a:xfrm>
              <a:off x="1035" y="1554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</a:t>
              </a:r>
            </a:p>
          </p:txBody>
        </p:sp>
        <p:sp>
          <p:nvSpPr>
            <p:cNvPr id="34836" name="Rectangle 19"/>
            <p:cNvSpPr>
              <a:spLocks noChangeArrowheads="1"/>
            </p:cNvSpPr>
            <p:nvPr/>
          </p:nvSpPr>
          <p:spPr bwMode="auto">
            <a:xfrm>
              <a:off x="1959" y="1554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ihm</a:t>
              </a:r>
              <a:r>
                <a:rPr lang="de-DE" altLang="de-DE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19200" y="152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/>
              <a:t>Die Formen des Personalpronomens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grpSp>
        <p:nvGrpSpPr>
          <p:cNvPr id="35843" name="Group 39"/>
          <p:cNvGrpSpPr>
            <a:grpSpLocks/>
          </p:cNvGrpSpPr>
          <p:nvPr/>
        </p:nvGrpSpPr>
        <p:grpSpPr bwMode="auto">
          <a:xfrm>
            <a:off x="1524000" y="609600"/>
            <a:ext cx="6324600" cy="5940425"/>
            <a:chOff x="0" y="0"/>
            <a:chExt cx="2575" cy="3742"/>
          </a:xfrm>
        </p:grpSpPr>
        <p:sp>
          <p:nvSpPr>
            <p:cNvPr id="3584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Nominativ</a:t>
              </a:r>
            </a:p>
          </p:txBody>
        </p:sp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730" y="0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Genitiv</a:t>
              </a: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1340" y="0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Dativ</a:t>
              </a: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1829" y="0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Akkusativ</a:t>
              </a: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0" y="518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ich</a:t>
              </a:r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730" y="518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meiner</a:t>
              </a:r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40" y="518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mir</a:t>
              </a:r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29" y="518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mich</a:t>
              </a:r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0" y="1036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du</a:t>
              </a:r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730" y="1036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deiner</a:t>
              </a:r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1340" y="103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dir</a:t>
              </a:r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1829" y="1036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dich</a:t>
              </a:r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0" y="1324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er</a:t>
              </a:r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730" y="1324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seiner</a:t>
              </a:r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1340" y="1324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ihm</a:t>
              </a:r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1829" y="1324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</a:t>
              </a:r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0" y="1612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sie</a:t>
              </a:r>
            </a:p>
          </p:txBody>
        </p:sp>
        <p:sp>
          <p:nvSpPr>
            <p:cNvPr id="35861" name="Rectangle 20"/>
            <p:cNvSpPr>
              <a:spLocks noChangeArrowheads="1"/>
            </p:cNvSpPr>
            <p:nvPr/>
          </p:nvSpPr>
          <p:spPr bwMode="auto">
            <a:xfrm>
              <a:off x="730" y="1612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ihrer</a:t>
              </a:r>
            </a:p>
          </p:txBody>
        </p:sp>
        <p:sp>
          <p:nvSpPr>
            <p:cNvPr id="35862" name="Rectangle 21"/>
            <p:cNvSpPr>
              <a:spLocks noChangeArrowheads="1"/>
            </p:cNvSpPr>
            <p:nvPr/>
          </p:nvSpPr>
          <p:spPr bwMode="auto">
            <a:xfrm>
              <a:off x="1340" y="1612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</a:t>
              </a:r>
            </a:p>
          </p:txBody>
        </p:sp>
        <p:sp>
          <p:nvSpPr>
            <p:cNvPr id="35863" name="Rectangle 22"/>
            <p:cNvSpPr>
              <a:spLocks noChangeArrowheads="1"/>
            </p:cNvSpPr>
            <p:nvPr/>
          </p:nvSpPr>
          <p:spPr bwMode="auto">
            <a:xfrm>
              <a:off x="1829" y="1612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  <p:sp>
          <p:nvSpPr>
            <p:cNvPr id="35864" name="Rectangle 23"/>
            <p:cNvSpPr>
              <a:spLocks noChangeArrowheads="1"/>
            </p:cNvSpPr>
            <p:nvPr/>
          </p:nvSpPr>
          <p:spPr bwMode="auto">
            <a:xfrm>
              <a:off x="0" y="1900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es</a:t>
              </a:r>
            </a:p>
          </p:txBody>
        </p:sp>
        <p:sp>
          <p:nvSpPr>
            <p:cNvPr id="35865" name="Rectangle 24"/>
            <p:cNvSpPr>
              <a:spLocks noChangeArrowheads="1"/>
            </p:cNvSpPr>
            <p:nvPr/>
          </p:nvSpPr>
          <p:spPr bwMode="auto">
            <a:xfrm>
              <a:off x="730" y="1900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seiner</a:t>
              </a:r>
            </a:p>
          </p:txBody>
        </p:sp>
        <p:sp>
          <p:nvSpPr>
            <p:cNvPr id="35866" name="Rectangle 25"/>
            <p:cNvSpPr>
              <a:spLocks noChangeArrowheads="1"/>
            </p:cNvSpPr>
            <p:nvPr/>
          </p:nvSpPr>
          <p:spPr bwMode="auto">
            <a:xfrm>
              <a:off x="1340" y="1900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ihm</a:t>
              </a:r>
            </a:p>
          </p:txBody>
        </p:sp>
        <p:sp>
          <p:nvSpPr>
            <p:cNvPr id="35867" name="Rectangle 26"/>
            <p:cNvSpPr>
              <a:spLocks noChangeArrowheads="1"/>
            </p:cNvSpPr>
            <p:nvPr/>
          </p:nvSpPr>
          <p:spPr bwMode="auto">
            <a:xfrm>
              <a:off x="1829" y="1900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es</a:t>
              </a:r>
            </a:p>
          </p:txBody>
        </p:sp>
        <p:sp>
          <p:nvSpPr>
            <p:cNvPr id="35868" name="Rectangle 27"/>
            <p:cNvSpPr>
              <a:spLocks noChangeArrowheads="1"/>
            </p:cNvSpPr>
            <p:nvPr/>
          </p:nvSpPr>
          <p:spPr bwMode="auto">
            <a:xfrm>
              <a:off x="0" y="2188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wir</a:t>
              </a:r>
            </a:p>
          </p:txBody>
        </p:sp>
        <p:sp>
          <p:nvSpPr>
            <p:cNvPr id="35869" name="Rectangle 28"/>
            <p:cNvSpPr>
              <a:spLocks noChangeArrowheads="1"/>
            </p:cNvSpPr>
            <p:nvPr/>
          </p:nvSpPr>
          <p:spPr bwMode="auto">
            <a:xfrm>
              <a:off x="730" y="2188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>
                  <a:latin typeface="Times New Roman" charset="0"/>
                </a:rPr>
                <a:t/>
              </a:r>
              <a:br>
                <a:rPr lang="de-DE" altLang="de-DE">
                  <a:latin typeface="Times New Roman" charset="0"/>
                </a:rPr>
              </a:br>
              <a:r>
                <a:rPr lang="de-DE" altLang="de-DE"/>
                <a:t>unser</a:t>
              </a:r>
            </a:p>
            <a:p>
              <a:endParaRPr lang="de-DE" altLang="de-DE"/>
            </a:p>
          </p:txBody>
        </p:sp>
        <p:sp>
          <p:nvSpPr>
            <p:cNvPr id="35870" name="Rectangle 29"/>
            <p:cNvSpPr>
              <a:spLocks noChangeArrowheads="1"/>
            </p:cNvSpPr>
            <p:nvPr/>
          </p:nvSpPr>
          <p:spPr bwMode="auto">
            <a:xfrm>
              <a:off x="1340" y="2188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5871" name="Rectangle 30"/>
            <p:cNvSpPr>
              <a:spLocks noChangeArrowheads="1"/>
            </p:cNvSpPr>
            <p:nvPr/>
          </p:nvSpPr>
          <p:spPr bwMode="auto">
            <a:xfrm>
              <a:off x="1829" y="2188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5872" name="Rectangle 31"/>
            <p:cNvSpPr>
              <a:spLocks noChangeArrowheads="1"/>
            </p:cNvSpPr>
            <p:nvPr/>
          </p:nvSpPr>
          <p:spPr bwMode="auto">
            <a:xfrm>
              <a:off x="0" y="2706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>
                  <a:latin typeface="Times New Roman" charset="0"/>
                </a:rPr>
                <a:t>ihr</a:t>
              </a:r>
            </a:p>
          </p:txBody>
        </p:sp>
        <p:sp>
          <p:nvSpPr>
            <p:cNvPr id="35873" name="Rectangle 32"/>
            <p:cNvSpPr>
              <a:spLocks noChangeArrowheads="1"/>
            </p:cNvSpPr>
            <p:nvPr/>
          </p:nvSpPr>
          <p:spPr bwMode="auto">
            <a:xfrm>
              <a:off x="730" y="2706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euer</a:t>
              </a:r>
            </a:p>
          </p:txBody>
        </p:sp>
        <p:sp>
          <p:nvSpPr>
            <p:cNvPr id="35874" name="Rectangle 33"/>
            <p:cNvSpPr>
              <a:spLocks noChangeArrowheads="1"/>
            </p:cNvSpPr>
            <p:nvPr/>
          </p:nvSpPr>
          <p:spPr bwMode="auto">
            <a:xfrm>
              <a:off x="1340" y="2706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5875" name="Rectangle 34"/>
            <p:cNvSpPr>
              <a:spLocks noChangeArrowheads="1"/>
            </p:cNvSpPr>
            <p:nvPr/>
          </p:nvSpPr>
          <p:spPr bwMode="auto">
            <a:xfrm>
              <a:off x="1829" y="2706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5876" name="Rectangle 35"/>
            <p:cNvSpPr>
              <a:spLocks noChangeArrowheads="1"/>
            </p:cNvSpPr>
            <p:nvPr/>
          </p:nvSpPr>
          <p:spPr bwMode="auto">
            <a:xfrm>
              <a:off x="0" y="3224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sie</a:t>
              </a:r>
            </a:p>
          </p:txBody>
        </p:sp>
        <p:sp>
          <p:nvSpPr>
            <p:cNvPr id="35877" name="Rectangle 36"/>
            <p:cNvSpPr>
              <a:spLocks noChangeArrowheads="1"/>
            </p:cNvSpPr>
            <p:nvPr/>
          </p:nvSpPr>
          <p:spPr bwMode="auto">
            <a:xfrm>
              <a:off x="730" y="3224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ihrer</a:t>
              </a:r>
            </a:p>
          </p:txBody>
        </p:sp>
        <p:sp>
          <p:nvSpPr>
            <p:cNvPr id="35878" name="Rectangle 37"/>
            <p:cNvSpPr>
              <a:spLocks noChangeArrowheads="1"/>
            </p:cNvSpPr>
            <p:nvPr/>
          </p:nvSpPr>
          <p:spPr bwMode="auto">
            <a:xfrm>
              <a:off x="1340" y="3224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ihnen</a:t>
              </a:r>
            </a:p>
          </p:txBody>
        </p:sp>
        <p:sp>
          <p:nvSpPr>
            <p:cNvPr id="35879" name="Rectangle 38"/>
            <p:cNvSpPr>
              <a:spLocks noChangeArrowheads="1"/>
            </p:cNvSpPr>
            <p:nvPr/>
          </p:nvSpPr>
          <p:spPr bwMode="auto">
            <a:xfrm>
              <a:off x="1829" y="3224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Reflexivpronomen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838200" y="914400"/>
            <a:ext cx="3962400" cy="822325"/>
            <a:chOff x="0" y="518"/>
            <a:chExt cx="1428" cy="518"/>
          </a:xfrm>
        </p:grpSpPr>
        <p:sp>
          <p:nvSpPr>
            <p:cNvPr id="36876" name="Rectangle 4"/>
            <p:cNvSpPr>
              <a:spLocks noChangeArrowheads="1"/>
            </p:cNvSpPr>
            <p:nvPr/>
          </p:nvSpPr>
          <p:spPr bwMode="auto">
            <a:xfrm>
              <a:off x="0" y="518"/>
              <a:ext cx="3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Lisa</a:t>
              </a:r>
            </a:p>
          </p:txBody>
        </p:sp>
        <p:sp>
          <p:nvSpPr>
            <p:cNvPr id="36877" name="Rectangle 5"/>
            <p:cNvSpPr>
              <a:spLocks noChangeArrowheads="1"/>
            </p:cNvSpPr>
            <p:nvPr/>
          </p:nvSpPr>
          <p:spPr bwMode="auto">
            <a:xfrm>
              <a:off x="360" y="518"/>
              <a:ext cx="5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wäscht</a:t>
              </a:r>
            </a:p>
          </p:txBody>
        </p:sp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884" y="518"/>
              <a:ext cx="5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sich</a:t>
              </a:r>
              <a:r>
                <a:rPr lang="de-DE" altLang="de-DE"/>
                <a:t>.</a:t>
              </a:r>
            </a:p>
          </p:txBody>
        </p:sp>
      </p:grp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838200" y="1676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Vergleiche:</a:t>
            </a: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838200" y="2057400"/>
            <a:ext cx="6172200" cy="1187450"/>
            <a:chOff x="0" y="0"/>
            <a:chExt cx="1611" cy="748"/>
          </a:xfrm>
        </p:grpSpPr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5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Lisa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52" y="0"/>
              <a:ext cx="36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wäscht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619" y="0"/>
              <a:ext cx="99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ihren kleinen Bruder.</a:t>
              </a:r>
            </a:p>
          </p:txBody>
        </p:sp>
      </p:grp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358775" y="3048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Reflexivpronomen bezieht sich auf das Subjekt </a:t>
            </a:r>
            <a:br>
              <a:rPr lang="de-DE" altLang="de-DE"/>
            </a:br>
            <a:r>
              <a:rPr lang="de-DE" altLang="de-DE"/>
              <a:t>des Satzes. Subjekt und Objekt sind hier ein und </a:t>
            </a:r>
            <a:br>
              <a:rPr lang="de-DE" altLang="de-DE"/>
            </a:br>
            <a:r>
              <a:rPr lang="de-DE" altLang="de-DE"/>
              <a:t>dieselbe Person bzw. Sache.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58775" y="4419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Reflexivpronomen kann sowohl Akkusativ:</a:t>
            </a:r>
            <a:br>
              <a:rPr lang="de-DE" altLang="de-DE"/>
            </a:br>
            <a:r>
              <a:rPr lang="de-DE" altLang="de-DE"/>
              <a:t>   </a:t>
            </a:r>
            <a:r>
              <a:rPr lang="de-DE" altLang="de-DE" b="1" i="1"/>
              <a:t>Ich</a:t>
            </a:r>
            <a:r>
              <a:rPr lang="de-DE" altLang="de-DE" i="1"/>
              <a:t> wasche </a:t>
            </a:r>
            <a:r>
              <a:rPr lang="de-DE" altLang="de-DE" b="1" i="1"/>
              <a:t>mich</a:t>
            </a:r>
            <a:r>
              <a:rPr lang="de-DE" altLang="de-DE" i="1"/>
              <a:t> (selber).</a:t>
            </a:r>
            <a:br>
              <a:rPr lang="de-DE" altLang="de-DE" i="1"/>
            </a:br>
            <a:r>
              <a:rPr lang="de-DE" altLang="de-DE"/>
              <a:t>wie auch Dativ: </a:t>
            </a:r>
            <a:br>
              <a:rPr lang="de-DE" altLang="de-DE"/>
            </a:br>
            <a:r>
              <a:rPr lang="de-DE" altLang="de-DE"/>
              <a:t>   </a:t>
            </a:r>
            <a:r>
              <a:rPr lang="de-DE" altLang="de-DE" b="1" i="1"/>
              <a:t>Ich</a:t>
            </a:r>
            <a:r>
              <a:rPr lang="de-DE" altLang="de-DE" i="1"/>
              <a:t> helfe </a:t>
            </a:r>
            <a:r>
              <a:rPr lang="de-DE" altLang="de-DE" b="1" i="1"/>
              <a:t>mir</a:t>
            </a:r>
            <a:r>
              <a:rPr lang="de-DE" altLang="de-DE" i="1"/>
              <a:t> (schon selber).</a:t>
            </a:r>
            <a:br>
              <a:rPr lang="de-DE" altLang="de-DE" i="1"/>
            </a:br>
            <a:r>
              <a:rPr lang="de-DE" altLang="de-DE"/>
              <a:t>sein. </a:t>
            </a:r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 sz="440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utoUpdateAnimBg="0"/>
      <p:bldP spid="38925" grpId="0" autoUpdateAnimBg="0"/>
      <p:bldP spid="3892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62000" y="304800"/>
            <a:ext cx="6172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>
              <a:latin typeface="Times New Roman" charset="0"/>
            </a:endParaRPr>
          </a:p>
          <a:p>
            <a:r>
              <a:rPr lang="de-DE" altLang="de-DE"/>
              <a:t>Die Formen des Reflexivpronomens sind:</a:t>
            </a:r>
          </a:p>
          <a:p>
            <a:endParaRPr lang="de-DE" altLang="de-DE"/>
          </a:p>
        </p:txBody>
      </p:sp>
      <p:grpSp>
        <p:nvGrpSpPr>
          <p:cNvPr id="37891" name="Group 30"/>
          <p:cNvGrpSpPr>
            <a:grpSpLocks/>
          </p:cNvGrpSpPr>
          <p:nvPr/>
        </p:nvGrpSpPr>
        <p:grpSpPr bwMode="auto">
          <a:xfrm>
            <a:off x="1295400" y="1371600"/>
            <a:ext cx="5384800" cy="4648200"/>
            <a:chOff x="0" y="0"/>
            <a:chExt cx="3392" cy="4202"/>
          </a:xfrm>
        </p:grpSpPr>
        <p:sp>
          <p:nvSpPr>
            <p:cNvPr id="3789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7893" name="Rectangle 4"/>
            <p:cNvSpPr>
              <a:spLocks noChangeArrowheads="1"/>
            </p:cNvSpPr>
            <p:nvPr/>
          </p:nvSpPr>
          <p:spPr bwMode="auto">
            <a:xfrm>
              <a:off x="697" y="0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Dativ</a:t>
              </a:r>
            </a:p>
          </p:txBody>
        </p:sp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1308" y="0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Akkusativ</a:t>
              </a:r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0" y="518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ich</a:t>
              </a:r>
            </a:p>
          </p:txBody>
        </p:sp>
        <p:sp>
          <p:nvSpPr>
            <p:cNvPr id="37896" name="Rectangle 7"/>
            <p:cNvSpPr>
              <a:spLocks noChangeArrowheads="1"/>
            </p:cNvSpPr>
            <p:nvPr/>
          </p:nvSpPr>
          <p:spPr bwMode="auto">
            <a:xfrm>
              <a:off x="697" y="518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mir</a:t>
              </a:r>
            </a:p>
          </p:txBody>
        </p:sp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1308" y="518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mich</a:t>
              </a:r>
            </a:p>
          </p:txBody>
        </p:sp>
        <p:sp>
          <p:nvSpPr>
            <p:cNvPr id="37898" name="Rectangle 9"/>
            <p:cNvSpPr>
              <a:spLocks noChangeArrowheads="1"/>
            </p:cNvSpPr>
            <p:nvPr/>
          </p:nvSpPr>
          <p:spPr bwMode="auto">
            <a:xfrm>
              <a:off x="0" y="1036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du</a:t>
              </a:r>
            </a:p>
          </p:txBody>
        </p:sp>
        <p:sp>
          <p:nvSpPr>
            <p:cNvPr id="37899" name="Rectangle 10"/>
            <p:cNvSpPr>
              <a:spLocks noChangeArrowheads="1"/>
            </p:cNvSpPr>
            <p:nvPr/>
          </p:nvSpPr>
          <p:spPr bwMode="auto">
            <a:xfrm>
              <a:off x="697" y="1036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dir</a:t>
              </a:r>
            </a:p>
          </p:txBody>
        </p:sp>
        <p:sp>
          <p:nvSpPr>
            <p:cNvPr id="37900" name="Rectangle 11"/>
            <p:cNvSpPr>
              <a:spLocks noChangeArrowheads="1"/>
            </p:cNvSpPr>
            <p:nvPr/>
          </p:nvSpPr>
          <p:spPr bwMode="auto">
            <a:xfrm>
              <a:off x="1308" y="1036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dich</a:t>
              </a:r>
            </a:p>
          </p:txBody>
        </p:sp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0" y="1554"/>
              <a:ext cx="6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er</a:t>
              </a:r>
            </a:p>
          </p:txBody>
        </p:sp>
        <p:sp>
          <p:nvSpPr>
            <p:cNvPr id="37902" name="Rectangle 13"/>
            <p:cNvSpPr>
              <a:spLocks noChangeArrowheads="1"/>
            </p:cNvSpPr>
            <p:nvPr/>
          </p:nvSpPr>
          <p:spPr bwMode="auto">
            <a:xfrm>
              <a:off x="697" y="1554"/>
              <a:ext cx="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3" name="Rectangle 14"/>
            <p:cNvSpPr>
              <a:spLocks noChangeArrowheads="1"/>
            </p:cNvSpPr>
            <p:nvPr/>
          </p:nvSpPr>
          <p:spPr bwMode="auto">
            <a:xfrm>
              <a:off x="1308" y="1554"/>
              <a:ext cx="20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4" name="Rectangle 15"/>
            <p:cNvSpPr>
              <a:spLocks noChangeArrowheads="1"/>
            </p:cNvSpPr>
            <p:nvPr/>
          </p:nvSpPr>
          <p:spPr bwMode="auto">
            <a:xfrm>
              <a:off x="0" y="1842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  <p:sp>
          <p:nvSpPr>
            <p:cNvPr id="37905" name="Rectangle 16"/>
            <p:cNvSpPr>
              <a:spLocks noChangeArrowheads="1"/>
            </p:cNvSpPr>
            <p:nvPr/>
          </p:nvSpPr>
          <p:spPr bwMode="auto">
            <a:xfrm>
              <a:off x="697" y="1842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6" name="Rectangle 17"/>
            <p:cNvSpPr>
              <a:spLocks noChangeArrowheads="1"/>
            </p:cNvSpPr>
            <p:nvPr/>
          </p:nvSpPr>
          <p:spPr bwMode="auto">
            <a:xfrm>
              <a:off x="1308" y="1842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7" name="Rectangle 18"/>
            <p:cNvSpPr>
              <a:spLocks noChangeArrowheads="1"/>
            </p:cNvSpPr>
            <p:nvPr/>
          </p:nvSpPr>
          <p:spPr bwMode="auto">
            <a:xfrm>
              <a:off x="0" y="2360"/>
              <a:ext cx="6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es</a:t>
              </a:r>
            </a:p>
          </p:txBody>
        </p:sp>
        <p:sp>
          <p:nvSpPr>
            <p:cNvPr id="37908" name="Rectangle 19"/>
            <p:cNvSpPr>
              <a:spLocks noChangeArrowheads="1"/>
            </p:cNvSpPr>
            <p:nvPr/>
          </p:nvSpPr>
          <p:spPr bwMode="auto">
            <a:xfrm>
              <a:off x="697" y="2360"/>
              <a:ext cx="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9" name="Rectangle 20"/>
            <p:cNvSpPr>
              <a:spLocks noChangeArrowheads="1"/>
            </p:cNvSpPr>
            <p:nvPr/>
          </p:nvSpPr>
          <p:spPr bwMode="auto">
            <a:xfrm>
              <a:off x="1308" y="2360"/>
              <a:ext cx="20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10" name="Rectangle 21"/>
            <p:cNvSpPr>
              <a:spLocks noChangeArrowheads="1"/>
            </p:cNvSpPr>
            <p:nvPr/>
          </p:nvSpPr>
          <p:spPr bwMode="auto">
            <a:xfrm>
              <a:off x="0" y="2648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wir</a:t>
              </a:r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697" y="2648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7912" name="Rectangle 23"/>
            <p:cNvSpPr>
              <a:spLocks noChangeArrowheads="1"/>
            </p:cNvSpPr>
            <p:nvPr/>
          </p:nvSpPr>
          <p:spPr bwMode="auto">
            <a:xfrm>
              <a:off x="1308" y="2648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7913" name="Rectangle 24"/>
            <p:cNvSpPr>
              <a:spLocks noChangeArrowheads="1"/>
            </p:cNvSpPr>
            <p:nvPr/>
          </p:nvSpPr>
          <p:spPr bwMode="auto">
            <a:xfrm>
              <a:off x="0" y="3166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</a:t>
              </a:r>
            </a:p>
          </p:txBody>
        </p:sp>
        <p:sp>
          <p:nvSpPr>
            <p:cNvPr id="37914" name="Rectangle 25"/>
            <p:cNvSpPr>
              <a:spLocks noChangeArrowheads="1"/>
            </p:cNvSpPr>
            <p:nvPr/>
          </p:nvSpPr>
          <p:spPr bwMode="auto">
            <a:xfrm>
              <a:off x="697" y="3166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7915" name="Rectangle 26"/>
            <p:cNvSpPr>
              <a:spLocks noChangeArrowheads="1"/>
            </p:cNvSpPr>
            <p:nvPr/>
          </p:nvSpPr>
          <p:spPr bwMode="auto">
            <a:xfrm>
              <a:off x="1308" y="3166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7916" name="Rectangle 27"/>
            <p:cNvSpPr>
              <a:spLocks noChangeArrowheads="1"/>
            </p:cNvSpPr>
            <p:nvPr/>
          </p:nvSpPr>
          <p:spPr bwMode="auto">
            <a:xfrm>
              <a:off x="0" y="3684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  <p:sp>
          <p:nvSpPr>
            <p:cNvPr id="37917" name="Rectangle 28"/>
            <p:cNvSpPr>
              <a:spLocks noChangeArrowheads="1"/>
            </p:cNvSpPr>
            <p:nvPr/>
          </p:nvSpPr>
          <p:spPr bwMode="auto">
            <a:xfrm>
              <a:off x="697" y="3684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18" name="Rectangle 29"/>
            <p:cNvSpPr>
              <a:spLocks noChangeArrowheads="1"/>
            </p:cNvSpPr>
            <p:nvPr/>
          </p:nvSpPr>
          <p:spPr bwMode="auto">
            <a:xfrm>
              <a:off x="1308" y="3684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Possessivpronomen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4800" y="11430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Possessivpronomen gibt den Besitz bzw. </a:t>
            </a:r>
            <a:br>
              <a:rPr lang="de-DE" altLang="de-DE"/>
            </a:br>
            <a:r>
              <a:rPr lang="de-DE" altLang="de-DE"/>
              <a:t>die Zugehörigkeit an.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2057400"/>
            <a:ext cx="510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suche </a:t>
            </a:r>
            <a:r>
              <a:rPr lang="de-DE" altLang="de-DE" b="1"/>
              <a:t>mein</a:t>
            </a:r>
            <a:r>
              <a:rPr lang="de-DE" altLang="de-DE"/>
              <a:t> Buch.</a:t>
            </a:r>
            <a:br>
              <a:rPr lang="de-DE" altLang="de-DE"/>
            </a:br>
            <a:r>
              <a:rPr lang="de-DE" altLang="de-DE"/>
              <a:t>Das sind </a:t>
            </a:r>
            <a:r>
              <a:rPr lang="de-DE" altLang="de-DE" b="1"/>
              <a:t>meine</a:t>
            </a:r>
            <a:r>
              <a:rPr lang="de-DE" altLang="de-DE"/>
              <a:t> Geschwister.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04800" y="29718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Formen des Possessivpronomens richten sich </a:t>
            </a:r>
            <a:br>
              <a:rPr lang="de-DE" altLang="de-DE"/>
            </a:br>
            <a:r>
              <a:rPr lang="de-DE" altLang="de-DE"/>
              <a:t>im Singular nach dem Genus (Geschlecht) des Substantivs, vor dem sie stehen.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85800" y="4267200"/>
            <a:ext cx="762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ist </a:t>
            </a:r>
            <a:r>
              <a:rPr lang="de-DE" altLang="de-DE" b="1"/>
              <a:t>meine</a:t>
            </a:r>
            <a:r>
              <a:rPr lang="de-DE" altLang="de-DE"/>
              <a:t> Mutter und dies ist </a:t>
            </a:r>
            <a:r>
              <a:rPr lang="de-DE" altLang="de-DE" b="1"/>
              <a:t>mein</a:t>
            </a:r>
            <a:r>
              <a:rPr lang="de-DE" altLang="de-DE"/>
              <a:t> Vater.</a:t>
            </a:r>
            <a:br>
              <a:rPr lang="de-DE" altLang="de-DE"/>
            </a:br>
            <a:r>
              <a:rPr lang="de-DE" altLang="de-DE"/>
              <a:t>Ich suche </a:t>
            </a:r>
            <a:r>
              <a:rPr lang="de-DE" altLang="de-DE" b="1"/>
              <a:t>meine</a:t>
            </a:r>
            <a:r>
              <a:rPr lang="de-DE" altLang="de-DE"/>
              <a:t> Schwester / </a:t>
            </a:r>
            <a:r>
              <a:rPr lang="de-DE" altLang="de-DE" b="1"/>
              <a:t>meinen</a:t>
            </a:r>
            <a:r>
              <a:rPr lang="de-DE" altLang="de-DE"/>
              <a:t> Bruder / </a:t>
            </a:r>
            <a:r>
              <a:rPr lang="de-DE" altLang="de-DE" b="1"/>
              <a:t>mein</a:t>
            </a:r>
            <a:r>
              <a:rPr lang="de-DE" altLang="de-DE"/>
              <a:t> Fahrrad.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Demonstrativpronomen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58775" y="18288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Demonstrativpronomen hebt eine Person oder Sache </a:t>
            </a:r>
          </a:p>
          <a:p>
            <a:r>
              <a:rPr lang="de-DE" altLang="de-DE"/>
              <a:t>hervor, indem es ausdrücklich darauf hinweist.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838200" y="2895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Diesem</a:t>
            </a:r>
            <a:r>
              <a:rPr lang="de-DE" altLang="de-DE"/>
              <a:t> Mann verdanke ich mein Leben.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81000" y="37338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dem Demonstrativpronomen kann man auch </a:t>
            </a:r>
            <a:br>
              <a:rPr lang="de-DE" altLang="de-DE"/>
            </a:br>
            <a:r>
              <a:rPr lang="de-DE" altLang="de-DE"/>
              <a:t>Gegensätze hervorheben.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838200" y="4800600"/>
            <a:ext cx="632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Dieser</a:t>
            </a:r>
            <a:r>
              <a:rPr lang="de-DE" altLang="de-DE"/>
              <a:t> Baum kann stehen bleiben. </a:t>
            </a:r>
            <a:r>
              <a:rPr lang="de-DE" altLang="de-DE" b="1"/>
              <a:t>Jener</a:t>
            </a:r>
            <a:r>
              <a:rPr lang="de-DE" altLang="de-DE"/>
              <a:t> muss gefällt werden. </a:t>
            </a:r>
          </a:p>
        </p:txBody>
      </p: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91000"/>
            <a:ext cx="1905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9144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Formen des Demonstrativpronomens richten sich </a:t>
            </a:r>
          </a:p>
          <a:p>
            <a:pPr eaLnBrk="1" hangingPunct="1"/>
            <a:r>
              <a:rPr lang="de-DE" altLang="de-DE"/>
              <a:t>im Singular nach dem Genus (Geschlecht) des Substantivs, </a:t>
            </a:r>
          </a:p>
          <a:p>
            <a:pPr eaLnBrk="1" hangingPunct="1"/>
            <a:r>
              <a:rPr lang="de-DE" altLang="de-DE"/>
              <a:t>vor dem sie stehen, bzw. das sie ersetzen. 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14400" y="2971800"/>
            <a:ext cx="6172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Dieser</a:t>
            </a:r>
            <a:r>
              <a:rPr lang="de-DE" altLang="de-DE"/>
              <a:t> Junge wurde einfach umgerannt. </a:t>
            </a:r>
            <a:br>
              <a:rPr lang="de-DE" altLang="de-DE"/>
            </a:br>
            <a:r>
              <a:rPr lang="de-DE" altLang="de-DE" b="1"/>
              <a:t>Diese</a:t>
            </a:r>
            <a:r>
              <a:rPr lang="de-DE" altLang="de-DE"/>
              <a:t> Frau kann es bestätigen.</a:t>
            </a:r>
            <a:br>
              <a:rPr lang="de-DE" altLang="de-DE"/>
            </a:br>
            <a:r>
              <a:rPr lang="de-DE" altLang="de-DE" b="1"/>
              <a:t>Dieses</a:t>
            </a:r>
            <a:r>
              <a:rPr lang="de-DE" altLang="de-DE"/>
              <a:t> Mädchen hat es auch gesehen.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2362200"/>
            <a:ext cx="7391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Ich </a:t>
            </a:r>
            <a:r>
              <a:rPr lang="de-DE" altLang="de-DE" b="1" i="1"/>
              <a:t>schwimme </a:t>
            </a:r>
            <a:r>
              <a:rPr lang="de-DE" altLang="de-DE"/>
              <a:t>gerne. Jeden Donnerstag gehe ich zum </a:t>
            </a:r>
            <a:r>
              <a:rPr lang="de-DE" altLang="de-DE" b="1"/>
              <a:t>Schwimmen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In der Schule </a:t>
            </a:r>
            <a:r>
              <a:rPr lang="de-DE" altLang="de-DE" b="1" i="1"/>
              <a:t>arbeiten</a:t>
            </a:r>
            <a:r>
              <a:rPr lang="de-DE" altLang="de-DE"/>
              <a:t> wir viel am Computer. Das</a:t>
            </a:r>
            <a:r>
              <a:rPr lang="de-DE" altLang="de-DE" b="1"/>
              <a:t> Arbeiten</a:t>
            </a:r>
            <a:r>
              <a:rPr lang="de-DE" altLang="de-DE"/>
              <a:t> am Computer macht uns allen Spaß.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Das ist ein </a:t>
            </a:r>
            <a:r>
              <a:rPr lang="de-DE" altLang="de-DE" b="1" i="1"/>
              <a:t>spannender</a:t>
            </a:r>
            <a:r>
              <a:rPr lang="de-DE" altLang="de-DE"/>
              <a:t> Kriminalroman. Das </a:t>
            </a:r>
            <a:r>
              <a:rPr lang="de-DE" altLang="de-DE" b="1"/>
              <a:t>Spannende</a:t>
            </a:r>
            <a:r>
              <a:rPr lang="de-DE" altLang="de-DE"/>
              <a:t> an Kriminalromanen ist die </a:t>
            </a:r>
            <a:r>
              <a:rPr lang="de-DE" altLang="de-DE" b="1"/>
              <a:t>Suche</a:t>
            </a:r>
            <a:r>
              <a:rPr lang="de-DE" altLang="de-DE"/>
              <a:t> nach dem Täter.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8200" y="1143000"/>
            <a:ext cx="73745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Auch Verben oder Adjektive können zu </a:t>
            </a:r>
            <a:r>
              <a:rPr lang="de-DE" altLang="de-DE" dirty="0" smtClean="0"/>
              <a:t>Substantiven </a:t>
            </a:r>
            <a:br>
              <a:rPr lang="de-DE" altLang="de-DE" dirty="0" smtClean="0"/>
            </a:br>
            <a:r>
              <a:rPr lang="de-DE" altLang="de-DE" dirty="0" smtClean="0"/>
              <a:t>(Nomen) gemacht </a:t>
            </a:r>
            <a:r>
              <a:rPr lang="de-DE" altLang="de-DE" dirty="0"/>
              <a:t>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3"/>
          <p:cNvSpPr>
            <a:spLocks noChangeArrowheads="1"/>
          </p:cNvSpPr>
          <p:nvPr/>
        </p:nvSpPr>
        <p:spPr bwMode="auto">
          <a:xfrm>
            <a:off x="838200" y="990600"/>
            <a:ext cx="7239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Kommt nach dem Demonstrativpronomen </a:t>
            </a:r>
            <a:br>
              <a:rPr lang="de-DE" altLang="de-DE"/>
            </a:br>
            <a:r>
              <a:rPr lang="de-DE" altLang="de-DE"/>
              <a:t>kein Substantiv, auf das sich das Pronomen </a:t>
            </a:r>
          </a:p>
          <a:p>
            <a:pPr eaLnBrk="1" hangingPunct="1"/>
            <a:r>
              <a:rPr lang="de-DE" altLang="de-DE"/>
              <a:t>beziehen kann, wird häufig </a:t>
            </a:r>
            <a:br>
              <a:rPr lang="de-DE" altLang="de-DE"/>
            </a:br>
            <a:r>
              <a:rPr lang="de-DE" altLang="de-DE" b="1"/>
              <a:t>derjenige</a:t>
            </a:r>
            <a:r>
              <a:rPr lang="de-DE" altLang="de-DE"/>
              <a:t>, </a:t>
            </a:r>
            <a:r>
              <a:rPr lang="de-DE" altLang="de-DE" b="1"/>
              <a:t>diejenige</a:t>
            </a:r>
            <a:r>
              <a:rPr lang="de-DE" altLang="de-DE"/>
              <a:t> oder </a:t>
            </a:r>
            <a:r>
              <a:rPr lang="de-DE" altLang="de-DE" b="1"/>
              <a:t>dasjenige</a:t>
            </a:r>
            <a:r>
              <a:rPr lang="de-DE" altLang="de-DE"/>
              <a:t> verwendet.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838200" y="3017838"/>
            <a:ext cx="7162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Wer hat das gemacht? </a:t>
            </a:r>
            <a:r>
              <a:rPr lang="de-DE" altLang="de-DE" b="1"/>
              <a:t>Derjenige</a:t>
            </a:r>
            <a:r>
              <a:rPr lang="de-DE" altLang="de-DE"/>
              <a:t> soll sich </a:t>
            </a:r>
            <a:br>
              <a:rPr lang="de-DE" altLang="de-DE"/>
            </a:br>
            <a:r>
              <a:rPr lang="de-DE" altLang="de-DE"/>
              <a:t>sofort melden!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 b="1"/>
              <a:t>Diejenigen</a:t>
            </a:r>
            <a:r>
              <a:rPr lang="de-DE" altLang="de-DE"/>
              <a:t>, die so kräftig geholfen haben, </a:t>
            </a:r>
            <a:br>
              <a:rPr lang="de-DE" altLang="de-DE"/>
            </a:br>
            <a:r>
              <a:rPr lang="de-DE" altLang="de-DE"/>
              <a:t>sollen auch belohnt werden.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Interrogativpronomen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58775" y="15240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dem Interrogativpronomen fragt man nach einer Person oder Sache.</a:t>
            </a:r>
            <a:r>
              <a:rPr lang="de-DE" altLang="de-DE">
                <a:latin typeface="Times New Roman" charset="0"/>
              </a:rPr>
              <a:t> 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24384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Wer</a:t>
            </a:r>
            <a:r>
              <a:rPr lang="de-DE" altLang="de-DE"/>
              <a:t> hat dir das erzählt? - </a:t>
            </a:r>
            <a:r>
              <a:rPr lang="de-DE" altLang="de-DE" b="1"/>
              <a:t>Mein Bruder</a:t>
            </a:r>
            <a:r>
              <a:rPr lang="de-DE" altLang="de-DE"/>
              <a:t> hat mir das erzählt.</a:t>
            </a:r>
            <a:br>
              <a:rPr lang="de-DE" altLang="de-DE"/>
            </a:br>
            <a:r>
              <a:rPr lang="de-DE" altLang="de-DE" b="1"/>
              <a:t>Wessen</a:t>
            </a:r>
            <a:r>
              <a:rPr lang="de-DE" altLang="de-DE"/>
              <a:t> Fahrrad ist das? - Das ist </a:t>
            </a:r>
            <a:r>
              <a:rPr lang="de-DE" altLang="de-DE" b="1"/>
              <a:t>Lisas</a:t>
            </a:r>
            <a:r>
              <a:rPr lang="de-DE" altLang="de-DE"/>
              <a:t> Fahrrad.</a:t>
            </a:r>
            <a:br>
              <a:rPr lang="de-DE" altLang="de-DE"/>
            </a:br>
            <a:r>
              <a:rPr lang="de-DE" altLang="de-DE" b="1"/>
              <a:t>Was</a:t>
            </a:r>
            <a:r>
              <a:rPr lang="de-DE" altLang="de-DE"/>
              <a:t> ist denn das? - Das ist </a:t>
            </a:r>
            <a:r>
              <a:rPr lang="de-DE" altLang="de-DE" b="1"/>
              <a:t>meine neueste Erfindung</a:t>
            </a:r>
            <a:r>
              <a:rPr lang="de-DE" altLang="de-DE"/>
              <a:t>.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04800" y="3733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Interrogativpronomen "wer" kann dekliniert werden. </a:t>
            </a:r>
          </a:p>
        </p:txBody>
      </p:sp>
      <p:graphicFrame>
        <p:nvGraphicFramePr>
          <p:cNvPr id="49246" name="Group 94"/>
          <p:cNvGraphicFramePr>
            <a:graphicFrameLocks noGrp="1"/>
          </p:cNvGraphicFramePr>
          <p:nvPr/>
        </p:nvGraphicFramePr>
        <p:xfrm>
          <a:off x="1295400" y="4419600"/>
          <a:ext cx="6248400" cy="990600"/>
        </p:xfrm>
        <a:graphic>
          <a:graphicData uri="http://schemas.openxmlformats.org/drawingml/2006/table">
            <a:tbl>
              <a:tblPr/>
              <a:tblGrid>
                <a:gridCol w="1562100"/>
                <a:gridCol w="1562100"/>
                <a:gridCol w="1562100"/>
                <a:gridCol w="1562100"/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Nominativ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Genitiv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Akkusativ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wessen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358775" y="5867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Interrogativpronomen "was" bleibt unverändert.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  <p:bldP spid="4918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143000" y="914400"/>
            <a:ext cx="73390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anderen Fragewörter</a:t>
            </a:r>
            <a:br>
              <a:rPr lang="de-DE" altLang="de-DE"/>
            </a:br>
            <a:r>
              <a:rPr lang="de-DE" altLang="de-DE"/>
              <a:t> - wann, wo, wie, warum /weshalb – </a:t>
            </a:r>
            <a:br>
              <a:rPr lang="de-DE" altLang="de-DE"/>
            </a:br>
            <a:r>
              <a:rPr lang="de-DE" altLang="de-DE"/>
              <a:t>werden in der Regel als</a:t>
            </a:r>
            <a:r>
              <a:rPr lang="de-DE" altLang="de-DE" b="1"/>
              <a:t> </a:t>
            </a:r>
            <a:br>
              <a:rPr lang="de-DE" altLang="de-DE" b="1"/>
            </a:br>
            <a:r>
              <a:rPr lang="de-DE" altLang="de-DE" b="1"/>
              <a:t>Interrogativadverbien</a:t>
            </a:r>
            <a:r>
              <a:rPr lang="de-DE" altLang="de-DE"/>
              <a:t> bezeichnet. </a:t>
            </a:r>
            <a:br>
              <a:rPr lang="de-DE" altLang="de-DE"/>
            </a:br>
            <a:r>
              <a:rPr lang="de-DE" altLang="de-DE"/>
              <a:t>Sie fragen nach einer </a:t>
            </a:r>
            <a:r>
              <a:rPr lang="de-DE" altLang="de-DE" u="sng"/>
              <a:t>adverbialen Bestimmung </a:t>
            </a: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bzw. einem </a:t>
            </a:r>
            <a:r>
              <a:rPr lang="de-DE" altLang="de-DE" u="sng"/>
              <a:t>Nebensatz</a:t>
            </a:r>
            <a:r>
              <a:rPr lang="de-DE" altLang="de-DE"/>
              <a:t>. </a:t>
            </a:r>
          </a:p>
        </p:txBody>
      </p:sp>
      <p:sp>
        <p:nvSpPr>
          <p:cNvPr id="44035" name="AutoShape 3" descr="Icon interner Link"/>
          <p:cNvSpPr>
            <a:spLocks noChangeAspect="1" noChangeArrowheads="1"/>
          </p:cNvSpPr>
          <p:nvPr/>
        </p:nvSpPr>
        <p:spPr bwMode="auto">
          <a:xfrm>
            <a:off x="-3044825" y="342900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36" name="AutoShape 4" descr="Icon ppt-Datei"/>
          <p:cNvSpPr>
            <a:spLocks noChangeAspect="1" noChangeArrowheads="1"/>
          </p:cNvSpPr>
          <p:nvPr/>
        </p:nvSpPr>
        <p:spPr bwMode="auto">
          <a:xfrm>
            <a:off x="330200" y="3429000"/>
            <a:ext cx="1825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43000" y="3581400"/>
            <a:ext cx="7162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Wann</a:t>
            </a:r>
            <a:r>
              <a:rPr lang="de-DE" altLang="de-DE"/>
              <a:t> bist du nach Hause gegangen?</a:t>
            </a:r>
            <a:br>
              <a:rPr lang="de-DE" altLang="de-DE"/>
            </a:br>
            <a:r>
              <a:rPr lang="de-DE" altLang="de-DE"/>
              <a:t>Ich bin </a:t>
            </a:r>
            <a:r>
              <a:rPr lang="de-DE" altLang="de-DE" u="sng"/>
              <a:t>um sechs Uhr </a:t>
            </a:r>
            <a:r>
              <a:rPr lang="de-DE" altLang="de-DE"/>
              <a:t>nach Hause gegangen.</a:t>
            </a:r>
            <a:br>
              <a:rPr lang="de-DE" altLang="de-DE"/>
            </a:br>
            <a:r>
              <a:rPr lang="de-DE" altLang="de-DE" u="sng"/>
              <a:t>Nachdem das Training zu Ende war</a:t>
            </a:r>
            <a:r>
              <a:rPr lang="de-DE" altLang="de-DE"/>
              <a:t>, bin ich nach Hause gegangen.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Relativpronomen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3400" y="17526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Relativpronomen leitet einen Relativsatz ein. 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24384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Buch, </a:t>
            </a:r>
            <a:r>
              <a:rPr lang="de-DE" altLang="de-DE" b="1"/>
              <a:t>das</a:t>
            </a:r>
            <a:r>
              <a:rPr lang="de-DE" altLang="de-DE"/>
              <a:t> ich gerade lese, ist sehr spannend.</a:t>
            </a:r>
            <a:br>
              <a:rPr lang="de-DE" altLang="de-DE"/>
            </a:br>
            <a:r>
              <a:rPr lang="de-DE" altLang="de-DE"/>
              <a:t>Der Junge, </a:t>
            </a:r>
            <a:r>
              <a:rPr lang="de-DE" altLang="de-DE" b="1"/>
              <a:t>dem</a:t>
            </a:r>
            <a:r>
              <a:rPr lang="de-DE" altLang="de-DE"/>
              <a:t> ich meinen Schlüssel gegeben habe, soll bitte sofort zu mir kommen.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531813" y="4191000"/>
            <a:ext cx="655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Relativpronomen entspricht also dem    bestimmten Artikel und wird genau wie dieser dekliniert.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45062" name="AutoShape 6" descr="Icon interner Link"/>
          <p:cNvSpPr>
            <a:spLocks noChangeAspect="1" noChangeArrowheads="1"/>
          </p:cNvSpPr>
          <p:nvPr/>
        </p:nvSpPr>
        <p:spPr bwMode="auto">
          <a:xfrm>
            <a:off x="2543175" y="269875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  <p:bldP spid="54277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58775" y="914400"/>
            <a:ext cx="678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Relativpronomen "der, die, das ..." kann durch "welcher, welche, welches ..." ersetzt werden.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98525" y="28956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Vögel, </a:t>
            </a:r>
            <a:r>
              <a:rPr lang="de-DE" altLang="de-DE" b="1"/>
              <a:t>die</a:t>
            </a:r>
            <a:r>
              <a:rPr lang="de-DE" altLang="de-DE"/>
              <a:t> vor meinem Zimmerfenster ein Nest gebaut haben, wecken mich jeden Morgen mit ihrem fröhlichen Gezwitscher. </a:t>
            </a:r>
            <a:br>
              <a:rPr lang="de-DE" altLang="de-DE"/>
            </a:br>
            <a:r>
              <a:rPr lang="de-DE" altLang="de-DE"/>
              <a:t>Die Vögel, </a:t>
            </a:r>
            <a:r>
              <a:rPr lang="de-DE" altLang="de-DE" b="1"/>
              <a:t>welche</a:t>
            </a:r>
            <a:r>
              <a:rPr lang="de-DE" altLang="de-DE"/>
              <a:t> vor meinem Zimmerfenster ein Nest gebaut haben, wecken mich jeden Morgen mit ihrem fröhlichen Gezwitscher.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295400" y="990600"/>
            <a:ext cx="6186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Zu dem Relativpronomen kann auch noch eine Präposition kommen. </a:t>
            </a:r>
          </a:p>
        </p:txBody>
      </p:sp>
      <p:sp>
        <p:nvSpPr>
          <p:cNvPr id="47107" name="AutoShape 3" descr="Icon interner Link"/>
          <p:cNvSpPr>
            <a:spLocks noChangeAspect="1" noChangeArrowheads="1"/>
          </p:cNvSpPr>
          <p:nvPr/>
        </p:nvSpPr>
        <p:spPr bwMode="auto">
          <a:xfrm>
            <a:off x="2230438" y="342900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1000" y="2667000"/>
            <a:ext cx="8077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ist der Junge, </a:t>
            </a:r>
            <a:r>
              <a:rPr lang="de-DE" altLang="de-DE" b="1" i="1"/>
              <a:t>mit</a:t>
            </a:r>
            <a:r>
              <a:rPr lang="de-DE" altLang="de-DE" b="1"/>
              <a:t> dem</a:t>
            </a:r>
            <a:r>
              <a:rPr lang="de-DE" altLang="de-DE"/>
              <a:t> ich immer lerne.</a:t>
            </a:r>
            <a:br>
              <a:rPr lang="de-DE" altLang="de-DE"/>
            </a:br>
            <a:r>
              <a:rPr lang="de-DE" altLang="de-DE"/>
              <a:t>Da ist doch das Lokal, </a:t>
            </a:r>
            <a:r>
              <a:rPr lang="de-DE" altLang="de-DE" b="1" i="1"/>
              <a:t>in </a:t>
            </a:r>
            <a:r>
              <a:rPr lang="de-DE" altLang="de-DE" b="1"/>
              <a:t>das</a:t>
            </a:r>
            <a:r>
              <a:rPr lang="de-DE" altLang="de-DE"/>
              <a:t> wir im letzten Urlaub zum Abendessen gingen.</a:t>
            </a:r>
            <a:br>
              <a:rPr lang="de-DE" altLang="de-DE"/>
            </a:br>
            <a:r>
              <a:rPr lang="de-DE" altLang="de-DE"/>
              <a:t>Endlich kann ich mir das Rennrad, </a:t>
            </a:r>
            <a:r>
              <a:rPr lang="de-DE" altLang="de-DE" b="1" i="1"/>
              <a:t>auf</a:t>
            </a:r>
            <a:r>
              <a:rPr lang="de-DE" altLang="de-DE" b="1"/>
              <a:t> das</a:t>
            </a:r>
            <a:r>
              <a:rPr lang="de-DE" altLang="de-DE"/>
              <a:t> ich so lange gespart habe, kaufen.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Das Indefinitpronomen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09600" y="17526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Das Indefinitpronomen drückt etwas Unbestimmtes aus. Man weiß nicht, wer genau, was genau, wie viel, wann genau, wo genau ...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95400" y="3276600"/>
            <a:ext cx="7543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Irgendjemand</a:t>
            </a:r>
            <a:r>
              <a:rPr lang="de-DE" altLang="de-DE"/>
              <a:t> fehlt doch heute.</a:t>
            </a:r>
            <a:br>
              <a:rPr lang="de-DE" altLang="de-DE"/>
            </a:br>
            <a:r>
              <a:rPr lang="de-DE" altLang="de-DE"/>
              <a:t>Hast du noch </a:t>
            </a:r>
            <a:r>
              <a:rPr lang="de-DE" altLang="de-DE" b="1"/>
              <a:t>etwas </a:t>
            </a:r>
            <a:r>
              <a:rPr lang="de-DE" altLang="de-DE"/>
              <a:t>zu trinken?</a:t>
            </a:r>
            <a:br>
              <a:rPr lang="de-DE" altLang="de-DE"/>
            </a:br>
            <a:r>
              <a:rPr lang="de-DE" altLang="de-DE"/>
              <a:t>Ich habe schon </a:t>
            </a:r>
            <a:r>
              <a:rPr lang="de-DE" altLang="de-DE" b="1"/>
              <a:t>viele</a:t>
            </a:r>
            <a:r>
              <a:rPr lang="de-DE" altLang="de-DE"/>
              <a:t> Bücher gelesen.</a:t>
            </a:r>
            <a:br>
              <a:rPr lang="de-DE" altLang="de-DE"/>
            </a:br>
            <a:r>
              <a:rPr lang="de-DE" altLang="de-DE" b="1"/>
              <a:t>Irgendwann</a:t>
            </a:r>
            <a:r>
              <a:rPr lang="de-DE" altLang="de-DE"/>
              <a:t> komme ich wieder vorbei.</a:t>
            </a:r>
            <a:br>
              <a:rPr lang="de-DE" altLang="de-DE"/>
            </a:br>
            <a:r>
              <a:rPr lang="de-DE" altLang="de-DE"/>
              <a:t>Es muss doch </a:t>
            </a:r>
            <a:r>
              <a:rPr lang="de-DE" altLang="de-DE" b="1"/>
              <a:t>irgendwo</a:t>
            </a:r>
            <a:r>
              <a:rPr lang="de-DE" altLang="de-DE"/>
              <a:t> sein.</a:t>
            </a:r>
            <a:br>
              <a:rPr lang="de-DE" altLang="de-DE"/>
            </a:br>
            <a:r>
              <a:rPr lang="de-DE" altLang="de-DE"/>
              <a:t>Das tut </a:t>
            </a:r>
            <a:r>
              <a:rPr lang="de-DE" altLang="de-DE" b="1"/>
              <a:t>man </a:t>
            </a:r>
            <a:r>
              <a:rPr lang="de-DE" altLang="de-DE"/>
              <a:t>nicht.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48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10668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Auch „alle, alles, nichts, niemand, keiner" sind Indefinitpronomen.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19200" y="2209800"/>
            <a:ext cx="7543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Hast du </a:t>
            </a:r>
            <a:r>
              <a:rPr lang="de-DE" altLang="de-DE" b="1"/>
              <a:t>alles</a:t>
            </a:r>
            <a:r>
              <a:rPr lang="de-DE" altLang="de-DE"/>
              <a:t>, was du brauchst?</a:t>
            </a:r>
            <a:br>
              <a:rPr lang="de-DE" altLang="de-DE"/>
            </a:br>
            <a:r>
              <a:rPr lang="de-DE" altLang="de-DE"/>
              <a:t>Ihn konnte </a:t>
            </a:r>
            <a:r>
              <a:rPr lang="de-DE" altLang="de-DE" b="1"/>
              <a:t>nichts</a:t>
            </a:r>
            <a:r>
              <a:rPr lang="de-DE" altLang="de-DE"/>
              <a:t> erschrecken.</a:t>
            </a:r>
            <a:br>
              <a:rPr lang="de-DE" altLang="de-DE"/>
            </a:br>
            <a:r>
              <a:rPr lang="de-DE" altLang="de-DE" b="1"/>
              <a:t>Keiner</a:t>
            </a:r>
            <a:r>
              <a:rPr lang="de-DE" altLang="de-DE"/>
              <a:t> konnte ihm helfen.</a:t>
            </a:r>
            <a:br>
              <a:rPr lang="de-DE" altLang="de-DE"/>
            </a:br>
            <a:r>
              <a:rPr lang="de-DE" altLang="de-DE" b="1"/>
              <a:t>Niemand</a:t>
            </a:r>
            <a:r>
              <a:rPr lang="de-DE" altLang="de-DE"/>
              <a:t> wusste, wo er war, aber </a:t>
            </a:r>
            <a:r>
              <a:rPr lang="de-DE" altLang="de-DE" b="1"/>
              <a:t>alle</a:t>
            </a:r>
            <a:r>
              <a:rPr lang="de-DE" altLang="de-DE"/>
              <a:t> halfen bei der Suche.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Die Präposition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838200" y="914400"/>
            <a:ext cx="723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Präpositionen geben ein lokales (räumliches), temporales (zeitliches), modales (Art und Weise) oder kausales (Grund) Verhältnis an.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38200" y="22098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einer </a:t>
            </a:r>
            <a:r>
              <a:rPr lang="de-DE" altLang="de-DE" b="1"/>
              <a:t>lokalen Präposition</a:t>
            </a:r>
            <a:r>
              <a:rPr lang="de-DE" altLang="de-DE"/>
              <a:t> stellen wir eine räumliche Beziehung her.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295400" y="3124200"/>
            <a:ext cx="7543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Der Hund kann </a:t>
            </a:r>
            <a:r>
              <a:rPr lang="de-DE" altLang="de-DE" b="1"/>
              <a:t>unter</a:t>
            </a:r>
            <a:r>
              <a:rPr lang="de-DE" altLang="de-DE"/>
              <a:t>, </a:t>
            </a:r>
            <a:r>
              <a:rPr lang="de-DE" altLang="de-DE" b="1"/>
              <a:t>auf</a:t>
            </a:r>
            <a:r>
              <a:rPr lang="de-DE" altLang="de-DE"/>
              <a:t>, </a:t>
            </a:r>
            <a:r>
              <a:rPr lang="de-DE" altLang="de-DE" b="1"/>
              <a:t>neben</a:t>
            </a:r>
            <a:r>
              <a:rPr lang="de-DE" altLang="de-DE"/>
              <a:t>, </a:t>
            </a:r>
            <a:r>
              <a:rPr lang="de-DE" altLang="de-DE" b="1"/>
              <a:t>hinter</a:t>
            </a:r>
            <a:r>
              <a:rPr lang="de-DE" altLang="de-DE"/>
              <a:t> dem Tisch liegen.</a:t>
            </a:r>
            <a:br>
              <a:rPr lang="de-DE" altLang="de-DE"/>
            </a:br>
            <a:r>
              <a:rPr lang="de-DE" altLang="de-DE"/>
              <a:t>Er kann </a:t>
            </a:r>
            <a:r>
              <a:rPr lang="de-DE" altLang="de-DE" b="1"/>
              <a:t>zum</a:t>
            </a:r>
            <a:r>
              <a:rPr lang="de-DE" altLang="de-DE"/>
              <a:t> Tisch laufen, </a:t>
            </a:r>
            <a:r>
              <a:rPr lang="de-DE" altLang="de-DE" b="1"/>
              <a:t>über</a:t>
            </a:r>
            <a:r>
              <a:rPr lang="de-DE" altLang="de-DE"/>
              <a:t> den Tisch springen oder </a:t>
            </a:r>
            <a:r>
              <a:rPr lang="de-DE" altLang="de-DE" b="1"/>
              <a:t>vom</a:t>
            </a:r>
            <a:r>
              <a:rPr lang="de-DE" altLang="de-DE"/>
              <a:t> Tisch springen.</a:t>
            </a:r>
            <a:br>
              <a:rPr lang="de-DE" altLang="de-DE"/>
            </a:br>
            <a:r>
              <a:rPr lang="de-DE" altLang="de-DE"/>
              <a:t>Er kann </a:t>
            </a:r>
            <a:r>
              <a:rPr lang="de-DE" altLang="de-DE" b="1"/>
              <a:t>vor</a:t>
            </a:r>
            <a:r>
              <a:rPr lang="de-DE" altLang="de-DE"/>
              <a:t>, </a:t>
            </a:r>
            <a:r>
              <a:rPr lang="de-DE" altLang="de-DE" b="1"/>
              <a:t>neben</a:t>
            </a:r>
            <a:r>
              <a:rPr lang="de-DE" altLang="de-DE"/>
              <a:t> oder </a:t>
            </a:r>
            <a:r>
              <a:rPr lang="de-DE" altLang="de-DE" b="1"/>
              <a:t>hinter</a:t>
            </a:r>
            <a:r>
              <a:rPr lang="de-DE" altLang="de-DE"/>
              <a:t> mir laufen. 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838200" y="5305425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  lokale Präpositionen sind:</a:t>
            </a:r>
          </a:p>
          <a:p>
            <a:r>
              <a:rPr lang="de-DE" altLang="de-DE"/>
              <a:t>auf, unter, über, neben, vor, hinter, zwischen, in, im, aus, bei, 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  <p:bldP spid="59397" grpId="0" autoUpdateAnimBg="0"/>
      <p:bldP spid="593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Häufig steht vor einem </a:t>
            </a:r>
            <a:r>
              <a:rPr lang="de-DE" altLang="de-DE" dirty="0" smtClean="0"/>
              <a:t>Substantiv (Nomen) </a:t>
            </a:r>
            <a:r>
              <a:rPr lang="de-DE" altLang="de-DE" dirty="0"/>
              <a:t>ein Artikel. 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22860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Die</a:t>
            </a:r>
            <a:r>
              <a:rPr lang="de-DE" altLang="de-DE"/>
              <a:t> Hausaufgaben waren mal wieder viel zu schwer.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 b="1"/>
              <a:t>Eine</a:t>
            </a:r>
            <a:r>
              <a:rPr lang="de-DE" altLang="de-DE"/>
              <a:t> Schwalbe macht noch keinen Sommer.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838200" y="6096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Präpositionen sind in der Regel mit einem bestimmten Kasus verbunden.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371600" y="1676400"/>
            <a:ext cx="556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bei, nach, mit + Dativ</a:t>
            </a:r>
            <a:br>
              <a:rPr lang="de-DE" altLang="de-DE"/>
            </a:br>
            <a:r>
              <a:rPr lang="de-DE" altLang="de-DE"/>
              <a:t>durch, für, gegen + Akkusativ</a:t>
            </a:r>
            <a:br>
              <a:rPr lang="de-DE" altLang="de-DE"/>
            </a:br>
            <a:r>
              <a:rPr lang="de-DE" altLang="de-DE"/>
              <a:t>dank, wegen, aufgrund + Genitiv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38200" y="3124200"/>
            <a:ext cx="7239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Achtung:</a:t>
            </a:r>
          </a:p>
          <a:p>
            <a:r>
              <a:rPr lang="de-DE" altLang="de-DE"/>
              <a:t>Bei einigen Präpositionen ist sowohl Dativ als auch Akkusativ möglich. Der Kasus wirkt sich hier aber auf die Bedeutung aus.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116013" y="4724400"/>
            <a:ext cx="802798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Er lief </a:t>
            </a:r>
            <a:r>
              <a:rPr lang="de-DE" altLang="de-DE" b="1"/>
              <a:t>in</a:t>
            </a:r>
            <a:r>
              <a:rPr lang="de-DE" altLang="de-DE"/>
              <a:t> das Haus. =&gt; in + Akkusativ (wohin?)</a:t>
            </a:r>
            <a:br>
              <a:rPr lang="de-DE" altLang="de-DE"/>
            </a:br>
            <a:r>
              <a:rPr lang="de-DE" altLang="de-DE"/>
              <a:t>Er lief </a:t>
            </a:r>
            <a:r>
              <a:rPr lang="de-DE" altLang="de-DE" b="1"/>
              <a:t>in</a:t>
            </a:r>
            <a:r>
              <a:rPr lang="de-DE" altLang="de-DE"/>
              <a:t> dem Zimmer (umher). =&gt;in + Dativ (wo?)</a:t>
            </a:r>
            <a:br>
              <a:rPr lang="de-DE" altLang="de-DE"/>
            </a:br>
            <a:r>
              <a:rPr lang="de-DE" altLang="de-DE"/>
              <a:t>Sie klettert </a:t>
            </a:r>
            <a:r>
              <a:rPr lang="de-DE" altLang="de-DE" b="1"/>
              <a:t>auf</a:t>
            </a:r>
            <a:r>
              <a:rPr lang="de-DE" altLang="de-DE"/>
              <a:t> das Gerüst. =&gt; auf + Akkusativ (wohin?)</a:t>
            </a:r>
            <a:br>
              <a:rPr lang="de-DE" altLang="de-DE"/>
            </a:br>
            <a:r>
              <a:rPr lang="de-DE" altLang="de-DE"/>
              <a:t>Sie klettert </a:t>
            </a:r>
            <a:r>
              <a:rPr lang="de-DE" altLang="de-DE" b="1"/>
              <a:t>auf</a:t>
            </a:r>
            <a:r>
              <a:rPr lang="de-DE" altLang="de-DE"/>
              <a:t> dem Gerüst. =&gt; auf + Dativ (wo?)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6" grpId="0" autoUpdateAnimBg="0"/>
      <p:bldP spid="64517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9144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einer </a:t>
            </a:r>
            <a:r>
              <a:rPr lang="de-DE" altLang="de-DE" b="1"/>
              <a:t>temporalen Präposition</a:t>
            </a:r>
            <a:r>
              <a:rPr lang="de-DE" altLang="de-DE"/>
              <a:t> setzen wir jemanden oder etwas mit der Zeit in Beziehung.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19200" y="2057400"/>
            <a:ext cx="7239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kann </a:t>
            </a:r>
            <a:r>
              <a:rPr lang="de-DE" altLang="de-DE" b="1"/>
              <a:t>vor</a:t>
            </a:r>
            <a:r>
              <a:rPr lang="de-DE" altLang="de-DE"/>
              <a:t>, </a:t>
            </a:r>
            <a:r>
              <a:rPr lang="de-DE" altLang="de-DE" b="1"/>
              <a:t>nach</a:t>
            </a:r>
            <a:r>
              <a:rPr lang="de-DE" altLang="de-DE"/>
              <a:t>, </a:t>
            </a:r>
            <a:r>
              <a:rPr lang="de-DE" altLang="de-DE" b="1"/>
              <a:t>um</a:t>
            </a:r>
            <a:r>
              <a:rPr lang="de-DE" altLang="de-DE"/>
              <a:t> oder auch </a:t>
            </a:r>
            <a:r>
              <a:rPr lang="de-DE" altLang="de-DE" b="1"/>
              <a:t>gegen</a:t>
            </a:r>
            <a:r>
              <a:rPr lang="de-DE" altLang="de-DE"/>
              <a:t> neun Uhr ins Bett gehen oder </a:t>
            </a:r>
            <a:r>
              <a:rPr lang="de-DE" altLang="de-DE" b="1"/>
              <a:t>bis</a:t>
            </a:r>
            <a:r>
              <a:rPr lang="de-DE" altLang="de-DE"/>
              <a:t> zehn Uhr aufbleiben.</a:t>
            </a:r>
            <a:br>
              <a:rPr lang="de-DE" altLang="de-DE"/>
            </a:br>
            <a:r>
              <a:rPr lang="de-DE" altLang="de-DE"/>
              <a:t>Ich kann </a:t>
            </a:r>
            <a:r>
              <a:rPr lang="de-DE" altLang="de-DE" b="1"/>
              <a:t>während</a:t>
            </a:r>
            <a:r>
              <a:rPr lang="de-DE" altLang="de-DE"/>
              <a:t> des Unterrichts schlafen oder </a:t>
            </a:r>
            <a:r>
              <a:rPr lang="de-DE" altLang="de-DE" b="1"/>
              <a:t>seit</a:t>
            </a:r>
            <a:r>
              <a:rPr lang="de-DE" altLang="de-DE"/>
              <a:t> drei Stunden über einer Aufgabe brüten.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0" y="4267200"/>
            <a:ext cx="8229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 temporale Präpositionen sind:</a:t>
            </a:r>
            <a:br>
              <a:rPr lang="de-DE" altLang="de-DE"/>
            </a:br>
            <a:r>
              <a:rPr lang="de-DE" altLang="de-DE"/>
              <a:t>vor, nach, gegen, um, bis, während, seit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8200" y="5334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einer </a:t>
            </a:r>
            <a:r>
              <a:rPr lang="de-DE" altLang="de-DE" b="1"/>
              <a:t>modalen Präposition</a:t>
            </a:r>
            <a:r>
              <a:rPr lang="de-DE" altLang="de-DE"/>
              <a:t> setzen wir jemanden oder etwas mit der Art und Weise der Handlung in Beziehung.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371600" y="22098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Er antwortet </a:t>
            </a:r>
            <a:r>
              <a:rPr lang="de-DE" altLang="de-DE" b="1"/>
              <a:t>ohne</a:t>
            </a:r>
            <a:r>
              <a:rPr lang="de-DE" altLang="de-DE"/>
              <a:t> zu denken.</a:t>
            </a:r>
            <a:br>
              <a:rPr lang="de-DE" altLang="de-DE"/>
            </a:br>
            <a:r>
              <a:rPr lang="de-DE" altLang="de-DE"/>
              <a:t>Sie hat mich </a:t>
            </a:r>
            <a:r>
              <a:rPr lang="de-DE" altLang="de-DE" b="1"/>
              <a:t>mit</a:t>
            </a:r>
            <a:r>
              <a:rPr lang="de-DE" altLang="de-DE"/>
              <a:t> Absicht stolpern lassen.</a:t>
            </a:r>
            <a:br>
              <a:rPr lang="de-DE" altLang="de-DE"/>
            </a:br>
            <a:r>
              <a:rPr lang="de-DE" altLang="de-DE"/>
              <a:t>Sie hat mich </a:t>
            </a:r>
            <a:r>
              <a:rPr lang="de-DE" altLang="de-DE" b="1"/>
              <a:t>aus</a:t>
            </a:r>
            <a:r>
              <a:rPr lang="de-DE" altLang="de-DE"/>
              <a:t> Versehen stolpern lassen.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38200" y="4114800"/>
            <a:ext cx="784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 modale Präpositionen sind:</a:t>
            </a:r>
          </a:p>
          <a:p>
            <a:r>
              <a:rPr lang="de-DE" altLang="de-DE"/>
              <a:t>ohne, mit, statt, gern, zuwider, aus, entgegen, für, außer,  ...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990600" y="5334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einer </a:t>
            </a:r>
            <a:r>
              <a:rPr lang="de-DE" altLang="de-DE" b="1"/>
              <a:t>kausalen Präposition</a:t>
            </a:r>
            <a:r>
              <a:rPr lang="de-DE" altLang="de-DE"/>
              <a:t> wird eine Begründung eingeleitet. 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33400" y="1828800"/>
            <a:ext cx="8229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Dank</a:t>
            </a:r>
            <a:r>
              <a:rPr lang="de-DE" altLang="de-DE"/>
              <a:t> deiner Hilfe habe ich die Prüfung bestanden.</a:t>
            </a:r>
            <a:br>
              <a:rPr lang="de-DE" altLang="de-DE"/>
            </a:br>
            <a:r>
              <a:rPr lang="de-DE" altLang="de-DE"/>
              <a:t>(=&gt; Da du mir geholfen hast, habe ich die Prüfung bestanden.)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Ich konnte </a:t>
            </a:r>
            <a:r>
              <a:rPr lang="de-DE" altLang="de-DE" b="1"/>
              <a:t>wegen</a:t>
            </a:r>
            <a:r>
              <a:rPr lang="de-DE" altLang="de-DE"/>
              <a:t> Übelkeit nicht kommen.</a:t>
            </a:r>
            <a:br>
              <a:rPr lang="de-DE" altLang="de-DE"/>
            </a:br>
            <a:r>
              <a:rPr lang="de-DE" altLang="de-DE"/>
              <a:t>Der Angeklagte wurde </a:t>
            </a:r>
            <a:r>
              <a:rPr lang="de-DE" altLang="de-DE" b="1"/>
              <a:t>mangels</a:t>
            </a:r>
            <a:r>
              <a:rPr lang="de-DE" altLang="de-DE"/>
              <a:t> Beweisen freigesprochen.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90600" y="4495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 kausale Präpositionen sind:</a:t>
            </a:r>
          </a:p>
          <a:p>
            <a:r>
              <a:rPr lang="de-DE" altLang="de-DE"/>
              <a:t>dank, wegen, mangels, zwecks, aufgrund, infolge, aus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  <p:bldP spid="63492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Die Konjunktion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838200" y="1600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einer Konjunktion können wir einzelne Wörter, Wortgruppen, Satzteile oder Sätze verbinden.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81000" y="2895600"/>
            <a:ext cx="83820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u="sng"/>
              <a:t>Peter</a:t>
            </a:r>
            <a:r>
              <a:rPr lang="de-DE" altLang="de-DE" i="1"/>
              <a:t> </a:t>
            </a:r>
            <a:r>
              <a:rPr lang="de-DE" altLang="de-DE" b="1"/>
              <a:t>und</a:t>
            </a:r>
            <a:r>
              <a:rPr lang="de-DE" altLang="de-DE"/>
              <a:t> </a:t>
            </a:r>
            <a:r>
              <a:rPr lang="de-DE" altLang="de-DE" u="sng"/>
              <a:t>ich</a:t>
            </a:r>
            <a:r>
              <a:rPr lang="de-DE" altLang="de-DE"/>
              <a:t> gehen heute ins Kino.</a:t>
            </a:r>
            <a:br>
              <a:rPr lang="de-DE" altLang="de-DE"/>
            </a:br>
            <a:r>
              <a:rPr lang="de-DE" altLang="de-DE" u="sng"/>
              <a:t>Ein langer, achtachsiger Schwertransporter </a:t>
            </a:r>
            <a:r>
              <a:rPr lang="de-DE" altLang="de-DE" b="1"/>
              <a:t>und</a:t>
            </a:r>
            <a:r>
              <a:rPr lang="de-DE" altLang="de-DE"/>
              <a:t> </a:t>
            </a:r>
            <a:r>
              <a:rPr lang="de-DE" altLang="de-DE" u="sng"/>
              <a:t>ein kleiner, voll besetzter Kleinbus</a:t>
            </a:r>
            <a:r>
              <a:rPr lang="de-DE" altLang="de-DE"/>
              <a:t> stießen im Baustellenbereich zusammen.</a:t>
            </a:r>
            <a:br>
              <a:rPr lang="de-DE" altLang="de-DE"/>
            </a:br>
            <a:r>
              <a:rPr lang="de-DE" altLang="de-DE" u="sng"/>
              <a:t>Die gute Arbeit freut ihn </a:t>
            </a:r>
            <a:r>
              <a:rPr lang="de-DE" altLang="de-DE" b="1"/>
              <a:t>und</a:t>
            </a:r>
            <a:r>
              <a:rPr lang="de-DE" altLang="de-DE"/>
              <a:t> </a:t>
            </a:r>
            <a:r>
              <a:rPr lang="de-DE" altLang="de-DE" u="sng"/>
              <a:t>macht ihn richtig stolz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 u="sng"/>
              <a:t>Die Klasse hatte sich endlich beruhigt </a:t>
            </a:r>
            <a:r>
              <a:rPr lang="de-DE" altLang="de-DE" b="1"/>
              <a:t>und</a:t>
            </a:r>
            <a:r>
              <a:rPr lang="de-DE" altLang="de-DE"/>
              <a:t> </a:t>
            </a:r>
            <a:r>
              <a:rPr lang="de-DE" altLang="de-DE" u="sng"/>
              <a:t>der Lehrer konnte mit dem Unterricht beginnen.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88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066800" y="533400"/>
            <a:ext cx="66294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Zu den wichtigsten Konjunktionen zählen:</a:t>
            </a:r>
            <a:br>
              <a:rPr lang="de-DE" altLang="de-DE"/>
            </a:br>
            <a:r>
              <a:rPr lang="de-DE" altLang="de-DE"/>
              <a:t>und, oder, sowohl - als auch, entweder - oder</a:t>
            </a:r>
            <a:br>
              <a:rPr lang="de-DE" altLang="de-DE"/>
            </a:br>
            <a:r>
              <a:rPr lang="de-DE" altLang="de-DE"/>
              <a:t>(hier steht kein Komma vor der Konjunktion)</a:t>
            </a:r>
            <a:br>
              <a:rPr lang="de-DE" altLang="de-DE"/>
            </a:br>
            <a:r>
              <a:rPr lang="de-DE" altLang="de-DE"/>
              <a:t>aber, sondern, doch</a:t>
            </a:r>
            <a:br>
              <a:rPr lang="de-DE" altLang="de-DE"/>
            </a:br>
            <a:r>
              <a:rPr lang="de-DE" altLang="de-DE"/>
              <a:t>(hier steht vor der Konjunktion ein Komma).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914400" y="3124200"/>
            <a:ext cx="7010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Heute gehe ich nicht ins Freibad</a:t>
            </a:r>
            <a:r>
              <a:rPr lang="de-DE" altLang="de-DE" b="1"/>
              <a:t>, sondern</a:t>
            </a:r>
            <a:r>
              <a:rPr lang="de-DE" altLang="de-DE"/>
              <a:t> besuche meine Oma.</a:t>
            </a:r>
            <a:br>
              <a:rPr lang="de-DE" altLang="de-DE"/>
            </a:br>
            <a:r>
              <a:rPr lang="de-DE" altLang="de-DE"/>
              <a:t>Ich will den Spätfilm sehen</a:t>
            </a:r>
            <a:r>
              <a:rPr lang="de-DE" altLang="de-DE" b="1"/>
              <a:t>, aber </a:t>
            </a:r>
            <a:r>
              <a:rPr lang="de-DE" altLang="de-DE"/>
              <a:t>meine Eltern erlauben es nicht.</a:t>
            </a:r>
            <a:br>
              <a:rPr lang="de-DE" altLang="de-DE"/>
            </a:br>
            <a:r>
              <a:rPr lang="de-DE" altLang="de-DE"/>
              <a:t>Meine Eltern wollen wieder eine Bergtour machen</a:t>
            </a:r>
            <a:r>
              <a:rPr lang="de-DE" altLang="de-DE" b="1"/>
              <a:t>, doch </a:t>
            </a:r>
            <a:r>
              <a:rPr lang="de-DE" altLang="de-DE"/>
              <a:t>ich will lieber im Strandbad bleiben.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371600" y="1828800"/>
            <a:ext cx="64008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diesen Konjunktionen werden die einzelnen Teile gleichwertig nebengeordnet: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mein Freund (1) </a:t>
            </a:r>
            <a:r>
              <a:rPr lang="de-DE" altLang="de-DE" b="1"/>
              <a:t>und/oder</a:t>
            </a:r>
            <a:r>
              <a:rPr lang="de-DE" altLang="de-DE"/>
              <a:t> ich (2)</a:t>
            </a:r>
            <a:br>
              <a:rPr lang="de-DE" altLang="de-DE"/>
            </a:br>
            <a:r>
              <a:rPr lang="de-DE" altLang="de-DE"/>
              <a:t>ich will nicht dies (1), </a:t>
            </a:r>
            <a:r>
              <a:rPr lang="de-DE" altLang="de-DE" b="1"/>
              <a:t>sondern/aber</a:t>
            </a:r>
            <a:r>
              <a:rPr lang="de-DE" altLang="de-DE"/>
              <a:t> das (2)</a:t>
            </a:r>
            <a:br>
              <a:rPr lang="de-DE" altLang="de-DE"/>
            </a:br>
            <a:r>
              <a:rPr lang="de-DE" altLang="de-DE"/>
              <a:t/>
            </a:r>
            <a:br>
              <a:rPr lang="de-DE" altLang="de-DE"/>
            </a:br>
            <a:r>
              <a:rPr lang="de-DE" altLang="de-DE"/>
              <a:t>(1) und (2) stehen hier gleichwertig nebeneinander.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295400" y="609600"/>
            <a:ext cx="6705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Konjunktionen können aber auch übergeordnete Sätze (Hauptsätze) mit untergeordneten Sätzen (Nebensätze) verbunden werden. In diesem Fall nennt man sie auch Subjunktionen </a:t>
            </a:r>
            <a:br>
              <a:rPr lang="de-DE" altLang="de-DE"/>
            </a:br>
            <a:r>
              <a:rPr lang="de-DE" altLang="de-DE"/>
              <a:t>(vom lateinischen "sub" = unter).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5800" y="3429000"/>
            <a:ext cx="800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gehe ins Bett, </a:t>
            </a:r>
            <a:r>
              <a:rPr lang="de-DE" altLang="de-DE" b="1"/>
              <a:t>weil</a:t>
            </a:r>
            <a:r>
              <a:rPr lang="de-DE" altLang="de-DE"/>
              <a:t> ich müde bin.</a:t>
            </a:r>
            <a:br>
              <a:rPr lang="de-DE" altLang="de-DE"/>
            </a:br>
            <a:r>
              <a:rPr lang="de-DE" altLang="de-DE"/>
              <a:t>Er rannte so schnell, </a:t>
            </a:r>
            <a:r>
              <a:rPr lang="de-DE" altLang="de-DE" b="1"/>
              <a:t>dass</a:t>
            </a:r>
            <a:r>
              <a:rPr lang="de-DE" altLang="de-DE"/>
              <a:t> er Seitenstechen bekam.</a:t>
            </a:r>
            <a:br>
              <a:rPr lang="de-DE" altLang="de-DE"/>
            </a:br>
            <a:r>
              <a:rPr lang="de-DE" altLang="de-DE" b="1"/>
              <a:t>Nachdem</a:t>
            </a:r>
            <a:r>
              <a:rPr lang="de-DE" altLang="de-DE"/>
              <a:t> sie sich ausgeruht hatte, machte sie sich an ihre Hausaufgaben.</a:t>
            </a:r>
            <a:br>
              <a:rPr lang="de-DE" altLang="de-DE"/>
            </a:br>
            <a:r>
              <a:rPr lang="de-DE" altLang="de-DE"/>
              <a:t>Sie malte den ganzen Nachmittag, </a:t>
            </a:r>
            <a:r>
              <a:rPr lang="de-DE" altLang="de-DE" b="1"/>
              <a:t>damit</a:t>
            </a:r>
            <a:r>
              <a:rPr lang="de-DE" altLang="de-DE"/>
              <a:t> sie das Bild fertig bekam.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58775" y="762000"/>
            <a:ext cx="800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Wichtige unterordnende Konjunktionen (Subjunktionen) </a:t>
            </a:r>
            <a:br>
              <a:rPr lang="de-DE" altLang="de-DE"/>
            </a:br>
            <a:r>
              <a:rPr lang="de-DE" altLang="de-DE"/>
              <a:t>sind:</a:t>
            </a:r>
            <a:br>
              <a:rPr lang="de-DE" altLang="de-DE"/>
            </a:br>
            <a:r>
              <a:rPr lang="de-DE" altLang="de-DE"/>
              <a:t>weil, deshalb, da, nachdem, bevor, während, </a:t>
            </a:r>
            <a:br>
              <a:rPr lang="de-DE" altLang="de-DE"/>
            </a:br>
            <a:r>
              <a:rPr lang="de-DE" altLang="de-DE"/>
              <a:t>als, wenn, obwohl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58775" y="28194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Natürlich können in einem Satz auch eine nebenordnende Konjunktion und eine unterordnende Konjunktion stehen.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898525" y="4114800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Sie waren alle sehr erschöpft, </a:t>
            </a:r>
            <a:r>
              <a:rPr lang="de-DE" altLang="de-DE" b="1"/>
              <a:t>deshalb</a:t>
            </a:r>
            <a:r>
              <a:rPr lang="de-DE" altLang="de-DE"/>
              <a:t> (unterordnend) brachen sie die Wanderung ab </a:t>
            </a:r>
            <a:r>
              <a:rPr lang="de-DE" altLang="de-DE" b="1"/>
              <a:t>und</a:t>
            </a:r>
            <a:r>
              <a:rPr lang="de-DE" altLang="de-DE"/>
              <a:t> (nebenordnend) fuhren mit dem Bus zurück.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  <p:bldP spid="716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Die Numerale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539750" y="15240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Die Numeralien sind die Zahlwörter.</a:t>
            </a:r>
          </a:p>
          <a:p>
            <a:endParaRPr lang="de-DE" altLang="de-DE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39750" y="2362200"/>
            <a:ext cx="8610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Wir unterscheiden hier zwischen den</a:t>
            </a:r>
            <a:r>
              <a:rPr lang="de-DE" altLang="de-DE" b="1"/>
              <a:t> Kardinalzahlen</a:t>
            </a:r>
            <a:r>
              <a:rPr lang="de-DE" altLang="de-DE"/>
              <a:t>, das sind die Grundzahlwörter, die wir beim Zählen verwenden </a:t>
            </a:r>
            <a:br>
              <a:rPr lang="de-DE" altLang="de-DE"/>
            </a:br>
            <a:r>
              <a:rPr lang="de-DE" altLang="de-DE"/>
              <a:t>- eins, zwei ,drei ... -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39750" y="3810000"/>
            <a:ext cx="7924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und den </a:t>
            </a:r>
            <a:r>
              <a:rPr lang="de-DE" altLang="de-DE" b="1"/>
              <a:t>Ordinalzahlen</a:t>
            </a:r>
            <a:r>
              <a:rPr lang="de-DE" altLang="de-DE"/>
              <a:t>, das sind die Zahlen, mit denen wir eine Rangordnung herstellen - der erste, der zweite, der dritte.</a:t>
            </a:r>
          </a:p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1" grpId="0" autoUpdateAnimBg="0"/>
      <p:bldP spid="65542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533400" y="762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Kardinalzahlen</a:t>
            </a:r>
            <a:r>
              <a:rPr lang="de-DE" altLang="de-DE"/>
              <a:t> sind also ganz natürliche Zahlen. 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295400" y="16764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Ich möchte </a:t>
            </a:r>
            <a:r>
              <a:rPr lang="de-DE" altLang="de-DE" b="1"/>
              <a:t>drei</a:t>
            </a:r>
            <a:r>
              <a:rPr lang="de-DE" altLang="de-DE"/>
              <a:t> Brötchen.</a:t>
            </a:r>
            <a:br>
              <a:rPr lang="de-DE" altLang="de-DE"/>
            </a:br>
            <a:r>
              <a:rPr lang="de-DE" altLang="de-DE"/>
              <a:t>Ich habe bereits </a:t>
            </a:r>
            <a:r>
              <a:rPr lang="de-DE" altLang="de-DE" b="1"/>
              <a:t>vier </a:t>
            </a:r>
            <a:r>
              <a:rPr lang="de-DE" altLang="de-DE"/>
              <a:t>neue Freunde.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31813" y="28194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Ordinalzahlen</a:t>
            </a:r>
            <a:r>
              <a:rPr lang="de-DE" altLang="de-DE"/>
              <a:t> sind dazu da, eine Reihenfolge herzustellen, sie stellen also, wie ihr Name bereits sagt, Ordnung her. 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295400" y="42672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Sie bekam den </a:t>
            </a:r>
            <a:r>
              <a:rPr lang="de-DE" altLang="de-DE" b="1"/>
              <a:t>ersten</a:t>
            </a:r>
            <a:r>
              <a:rPr lang="de-DE" altLang="de-DE"/>
              <a:t> Preis.</a:t>
            </a:r>
            <a:br>
              <a:rPr lang="de-DE" altLang="de-DE"/>
            </a:br>
            <a:r>
              <a:rPr lang="de-DE" altLang="de-DE"/>
              <a:t>Im Endlauf belegte er den</a:t>
            </a:r>
            <a:r>
              <a:rPr lang="de-DE" altLang="de-DE" b="1"/>
              <a:t> vierten</a:t>
            </a:r>
            <a:r>
              <a:rPr lang="de-DE" altLang="de-DE"/>
              <a:t> Platz.</a:t>
            </a:r>
            <a:r>
              <a:rPr lang="de-DE" altLang="de-DE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  <p:bldP spid="66564" grpId="0" autoUpdateAnimBg="0"/>
      <p:bldP spid="66565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Die Interjektion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838200" y="190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Interjektionen sind Ausrufe- oder Empfindungswörter.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286000" y="2895600"/>
            <a:ext cx="5029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Hurra</a:t>
            </a:r>
            <a:r>
              <a:rPr lang="de-DE" altLang="de-DE"/>
              <a:t>, wir haben es geschafft!</a:t>
            </a:r>
            <a:br>
              <a:rPr lang="de-DE" altLang="de-DE"/>
            </a:br>
            <a:r>
              <a:rPr lang="de-DE" altLang="de-DE" b="1"/>
              <a:t>Autsch</a:t>
            </a:r>
            <a:r>
              <a:rPr lang="de-DE" altLang="de-DE"/>
              <a:t>, du tust mir weh.</a:t>
            </a:r>
            <a:br>
              <a:rPr lang="de-DE" altLang="de-DE"/>
            </a:br>
            <a:r>
              <a:rPr lang="de-DE" altLang="de-DE" b="1"/>
              <a:t>Pfui</a:t>
            </a:r>
            <a:r>
              <a:rPr lang="de-DE" altLang="de-DE"/>
              <a:t>, lass das.</a:t>
            </a:r>
            <a:br>
              <a:rPr lang="de-DE" altLang="de-DE"/>
            </a:br>
            <a:r>
              <a:rPr lang="de-DE" altLang="de-DE" b="1"/>
              <a:t>Hey</a:t>
            </a:r>
            <a:r>
              <a:rPr lang="de-DE" altLang="de-DE"/>
              <a:t>, wach endlich auf!</a:t>
            </a:r>
            <a:br>
              <a:rPr lang="de-DE" altLang="de-DE"/>
            </a:br>
            <a:r>
              <a:rPr lang="de-DE" altLang="de-DE" b="1"/>
              <a:t>Hallo</a:t>
            </a:r>
            <a:r>
              <a:rPr lang="de-DE" altLang="de-DE"/>
              <a:t>, ist da jemand?</a:t>
            </a:r>
            <a:br>
              <a:rPr lang="de-DE" altLang="de-DE"/>
            </a:br>
            <a:r>
              <a:rPr lang="de-DE" altLang="de-DE" b="1"/>
              <a:t>Oh</a:t>
            </a:r>
            <a:r>
              <a:rPr lang="de-DE" altLang="de-DE"/>
              <a:t>, das tut mir aber leid.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066800" y="160020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In einer E-Mail oder SMS übernehmen Smilies häufig die Funktion von Interjektionen. 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295400" y="2971800"/>
            <a:ext cx="5943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Darüber kann ich nur lachen, </a:t>
            </a:r>
            <a:r>
              <a:rPr lang="de-DE" altLang="de-DE" b="1"/>
              <a:t>haha</a:t>
            </a:r>
            <a:r>
              <a:rPr lang="de-DE" altLang="de-DE"/>
              <a:t>.</a:t>
            </a:r>
            <a:br>
              <a:rPr lang="de-DE" altLang="de-DE"/>
            </a:br>
            <a:r>
              <a:rPr lang="de-DE" altLang="de-DE"/>
              <a:t>Darüber kann ich nur lachen, </a:t>
            </a:r>
            <a:r>
              <a:rPr lang="de-DE" altLang="de-DE" b="1"/>
              <a:t>:-)</a:t>
            </a:r>
            <a:r>
              <a:rPr lang="de-DE" altLang="de-DE"/>
              <a:t/>
            </a:r>
            <a:br>
              <a:rPr lang="de-DE" altLang="de-DE"/>
            </a:br>
            <a:r>
              <a:rPr lang="de-DE" altLang="de-DE" b="1"/>
              <a:t>Schluchz</a:t>
            </a:r>
            <a:r>
              <a:rPr lang="de-DE" altLang="de-DE"/>
              <a:t>, wie traurig.</a:t>
            </a:r>
            <a:br>
              <a:rPr lang="de-DE" altLang="de-DE"/>
            </a:br>
            <a:r>
              <a:rPr lang="de-DE" altLang="de-DE" b="1"/>
              <a:t>:"-(</a:t>
            </a:r>
            <a:r>
              <a:rPr lang="de-DE" altLang="de-DE"/>
              <a:t> wie traurig.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419100" y="6096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2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2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</a:t>
            </a:r>
            <a:r>
              <a:rPr lang="de-DE" altLang="de-DE" sz="3000" dirty="0" smtClean="0">
                <a:solidFill>
                  <a:srgbClr val="000000"/>
                </a:solidFill>
              </a:rPr>
              <a:t>Substantiv / das Nomen</a:t>
            </a:r>
            <a:endParaRPr lang="de-DE" altLang="de-DE" sz="3000" dirty="0">
              <a:solidFill>
                <a:srgbClr val="000000"/>
              </a:solidFill>
            </a:endParaRPr>
          </a:p>
        </p:txBody>
      </p:sp>
      <p:sp>
        <p:nvSpPr>
          <p:cNvPr id="686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5721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</a:rPr>
              <a:t>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3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Der Artikel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457200" y="1676400"/>
            <a:ext cx="739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     </a:t>
            </a: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  <a:hlinkClick r:id="rId4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  <a:sym typeface="Wingdings" pitchFamily="2" charset="2"/>
              </a:rPr>
              <a:t>Das Adjektiv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914400" y="2286000"/>
            <a:ext cx="8121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5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Adverb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914400" y="2819400"/>
            <a:ext cx="452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6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Verb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914400" y="3429000"/>
            <a:ext cx="68976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7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Das Pronomen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914400" y="4038600"/>
            <a:ext cx="71866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8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Präposition</a:t>
            </a: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914400" y="4648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9" action="ppaction://hlinksldjump"/>
              </a:rPr>
              <a:t></a:t>
            </a:r>
            <a:r>
              <a:rPr lang="de-DE" altLang="de-DE" sz="3000" b="1" dirty="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Konjunktion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8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6610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0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  <a:hlinkClick r:id="rId10" action="ppaction://hlinksldjump"/>
              </a:rPr>
              <a:t> </a:t>
            </a:r>
            <a:r>
              <a:rPr lang="de-DE" altLang="de-DE" sz="3000" dirty="0">
                <a:solidFill>
                  <a:srgbClr val="000000"/>
                </a:solidFill>
              </a:rPr>
              <a:t>Die Numerale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68619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6681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3000" b="1" dirty="0">
                <a:solidFill>
                  <a:srgbClr val="000000"/>
                </a:solidFill>
                <a:sym typeface="Wingdings" pitchFamily="2" charset="2"/>
                <a:hlinkClick r:id="rId11" action="ppaction://hlinksldjump"/>
              </a:rPr>
              <a:t></a:t>
            </a:r>
            <a:r>
              <a:rPr lang="de-DE" altLang="de-DE" sz="3000" dirty="0">
                <a:solidFill>
                  <a:srgbClr val="000000"/>
                </a:solidFill>
              </a:rPr>
              <a:t> Die Interjektion</a:t>
            </a:r>
            <a:endParaRPr lang="de-DE" altLang="de-DE" sz="30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1125" y="1628775"/>
            <a:ext cx="3341688" cy="323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Navigation:</a:t>
            </a:r>
          </a:p>
          <a:p>
            <a:pPr>
              <a:defRPr/>
            </a:pPr>
            <a:endParaRPr lang="de-DE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 das Klicken auf dieses Symbol </a:t>
            </a:r>
          </a:p>
          <a:p>
            <a:pPr algn="ctr">
              <a:defRPr/>
            </a:pPr>
            <a:r>
              <a:rPr lang="de-DE" sz="3600" u="sng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</a:t>
            </a:r>
            <a:r>
              <a:rPr lang="de-DE" sz="3600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 </a:t>
            </a:r>
          </a:p>
          <a:p>
            <a:pPr algn="ctr">
              <a:defRPr/>
            </a:pPr>
            <a:r>
              <a:rPr lang="de-DE" dirty="0">
                <a:solidFill>
                  <a:srgbClr val="8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/>
              </a:rPr>
              <a:t>gelangt man direkt in die entsprechenden Unterkapitel.</a:t>
            </a:r>
            <a:endParaRPr lang="de-DE" sz="1600" dirty="0">
              <a:solidFill>
                <a:srgbClr val="808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mtClean="0">
                <a:latin typeface="Tahoma" pitchFamily="34" charset="0"/>
              </a:rPr>
              <a:t>Der Artikel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Man unterscheidet zwei Arten von Artikeln, den bestimmten und den unbestimmten Artikel.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51054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b="1"/>
              <a:t>Ein</a:t>
            </a:r>
            <a:r>
              <a:rPr lang="de-DE" altLang="de-DE"/>
              <a:t> Junge baut ein Baumhaus. </a:t>
            </a:r>
            <a:br>
              <a:rPr lang="de-DE" altLang="de-DE"/>
            </a:br>
            <a:r>
              <a:rPr lang="de-DE" altLang="de-DE" b="1"/>
              <a:t>Eine</a:t>
            </a:r>
            <a:r>
              <a:rPr lang="de-DE" altLang="de-DE"/>
              <a:t> Schulstunde kann manchmal sehr lang sein.</a:t>
            </a:r>
            <a:br>
              <a:rPr lang="de-DE" altLang="de-DE"/>
            </a:br>
            <a:r>
              <a:rPr lang="de-DE" altLang="de-DE" b="1"/>
              <a:t>Ein</a:t>
            </a:r>
            <a:r>
              <a:rPr lang="de-DE" altLang="de-DE"/>
              <a:t> Kind ist in den Bach gefallen. </a:t>
            </a:r>
          </a:p>
          <a:p>
            <a:endParaRPr lang="de-DE" altLang="de-D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/>
              <a:t>Der bestimmte Artikel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b="1"/>
              <a:t>Der</a:t>
            </a:r>
            <a:r>
              <a:rPr lang="de-DE" altLang="de-DE"/>
              <a:t> Lehrer hat gute Beispiele gebracht.</a:t>
            </a:r>
            <a:br>
              <a:rPr lang="de-DE" altLang="de-DE"/>
            </a:br>
            <a:r>
              <a:rPr lang="de-DE" altLang="de-DE" b="1"/>
              <a:t>Die</a:t>
            </a:r>
            <a:r>
              <a:rPr lang="de-DE" altLang="de-DE"/>
              <a:t> Klassenarbeit war wieder viel zu schwer.</a:t>
            </a:r>
            <a:br>
              <a:rPr lang="de-DE" altLang="de-DE"/>
            </a:br>
            <a:r>
              <a:rPr lang="de-DE" altLang="de-DE" b="1"/>
              <a:t>Das</a:t>
            </a:r>
            <a:r>
              <a:rPr lang="de-DE" altLang="de-DE"/>
              <a:t> Kind möchte spielen.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Der unbestimmte Artikel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Bestimmter oder unbestimmter Artikel?</a:t>
            </a:r>
            <a:r>
              <a:rPr lang="de-DE" altLang="de-DE"/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8775" y="4191000"/>
            <a:ext cx="8534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Peter: "Heute hat mich wieder </a:t>
            </a:r>
            <a:r>
              <a:rPr lang="de-DE" altLang="de-DE" b="1"/>
              <a:t>ein</a:t>
            </a:r>
            <a:r>
              <a:rPr lang="de-DE" altLang="de-DE"/>
              <a:t> Lehrer angeschnauzt." </a:t>
            </a:r>
            <a:br>
              <a:rPr lang="de-DE" altLang="de-DE"/>
            </a:br>
            <a:r>
              <a:rPr lang="de-DE" altLang="de-DE"/>
              <a:t>=&gt; irgendein Lehrer</a:t>
            </a:r>
            <a:br>
              <a:rPr lang="de-DE" altLang="de-DE"/>
            </a:br>
            <a:r>
              <a:rPr lang="de-DE" altLang="de-DE"/>
              <a:t>Peter: "Heute hat mich wieder </a:t>
            </a:r>
            <a:r>
              <a:rPr lang="de-DE" altLang="de-DE" b="1"/>
              <a:t>der</a:t>
            </a:r>
            <a:r>
              <a:rPr lang="de-DE" altLang="de-DE"/>
              <a:t> Deutschlehrer angeschnauzt." =&gt; Hier ist es ein bestimmter Lehrer, nämlich Peters Deutschlehrer.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8775" y="1600200"/>
            <a:ext cx="85344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Vergleiche die folgenden Sätze: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/>
              <a:t>"Hol </a:t>
            </a:r>
            <a:r>
              <a:rPr lang="de-DE" altLang="de-DE" b="1"/>
              <a:t>den</a:t>
            </a:r>
            <a:r>
              <a:rPr lang="de-DE" altLang="de-DE"/>
              <a:t> Arzt." =&gt; Der Arzt ist bekannt, man soll zum Beispiel den Hausarzt holen. </a:t>
            </a:r>
            <a:br>
              <a:rPr lang="de-DE" altLang="de-DE"/>
            </a:br>
            <a:r>
              <a:rPr lang="de-DE" altLang="de-DE"/>
              <a:t>"Hol </a:t>
            </a:r>
            <a:r>
              <a:rPr lang="de-DE" altLang="de-DE" b="1"/>
              <a:t>einen</a:t>
            </a:r>
            <a:r>
              <a:rPr lang="de-DE" altLang="de-DE"/>
              <a:t> Arzt." =&gt; Hier geht es nicht um einen bestimmten Arzt. Wenn es zum Beispiel Sonntag ist, muss der Arzt gerufen werden, der gerade Bereitschaftsdienst 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41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000"/>
              <a:t>Kein Artikel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58775" y="502920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"Ich finde </a:t>
            </a:r>
            <a:r>
              <a:rPr lang="de-DE" altLang="de-DE" b="1"/>
              <a:t>das</a:t>
            </a:r>
            <a:r>
              <a:rPr lang="de-DE" altLang="de-DE"/>
              <a:t> Piercing blöd." =&gt; Hier ist das Piercing gemeint, das man gerade sieht.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8775" y="1143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Manchmal kommt auch kein Artikel.</a:t>
            </a:r>
            <a:br>
              <a:rPr lang="de-DE" altLang="de-DE"/>
            </a:br>
            <a:r>
              <a:rPr lang="de-DE" altLang="de-DE"/>
              <a:t>Vergleiche die folgenden Sätze: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8775" y="23622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"Ich finde Piercing blöd." =&gt; Hier ist Piercing ganz allgemein gemeint. 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8775" y="3505200"/>
            <a:ext cx="7239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"Ich finde </a:t>
            </a:r>
            <a:r>
              <a:rPr lang="de-DE" altLang="de-DE" b="1"/>
              <a:t>ein</a:t>
            </a:r>
            <a:r>
              <a:rPr lang="de-DE" altLang="de-DE"/>
              <a:t> Zungenpiercing blöd." =&gt; Hier ist nur eine Art von Piercing gemeint und nicht Piercing ganz allgemein.</a:t>
            </a:r>
            <a:br>
              <a:rPr lang="de-DE" altLang="de-DE"/>
            </a:b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2322</Words>
  <Application>Microsoft Office PowerPoint</Application>
  <PresentationFormat>Bildschirmpräsentation (4:3)</PresentationFormat>
  <Paragraphs>456</Paragraphs>
  <Slides>66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66</vt:i4>
      </vt:variant>
    </vt:vector>
  </HeadingPairs>
  <TitlesOfParts>
    <vt:vector size="67" baseType="lpstr">
      <vt:lpstr>Standarddesign</vt:lpstr>
      <vt:lpstr>PowerPoint-Präsentation</vt:lpstr>
      <vt:lpstr>PowerPoint-Präsentation</vt:lpstr>
      <vt:lpstr>Das Substantiv / das Nomen</vt:lpstr>
      <vt:lpstr>PowerPoint-Präsentation</vt:lpstr>
      <vt:lpstr>PowerPoint-Präsentation</vt:lpstr>
      <vt:lpstr>PowerPoint-Präsentation</vt:lpstr>
      <vt:lpstr>Der Artikel</vt:lpstr>
      <vt:lpstr>PowerPoint-Präsentation</vt:lpstr>
      <vt:lpstr>PowerPoint-Präsentation</vt:lpstr>
      <vt:lpstr>PowerPoint-Präsentation</vt:lpstr>
      <vt:lpstr>Die Deklination des Artikels </vt:lpstr>
      <vt:lpstr>PowerPoint-Präsentation</vt:lpstr>
      <vt:lpstr>Das Adjektiv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Adverb</vt:lpstr>
      <vt:lpstr>PowerPoint-Präsentation</vt:lpstr>
      <vt:lpstr>PowerPoint-Präsentation</vt:lpstr>
      <vt:lpstr>PowerPoint-Präsentation</vt:lpstr>
      <vt:lpstr>PowerPoint-Präsentation</vt:lpstr>
      <vt:lpstr>Das Verb</vt:lpstr>
      <vt:lpstr>Das Vollverb</vt:lpstr>
      <vt:lpstr>PowerPoint-Präsentation</vt:lpstr>
      <vt:lpstr>PowerPoint-Präsentation</vt:lpstr>
      <vt:lpstr>PowerPoint-Präsentation</vt:lpstr>
      <vt:lpstr>Das Hilfsverb</vt:lpstr>
      <vt:lpstr>PowerPoint-Präsentation</vt:lpstr>
      <vt:lpstr>PowerPoint-Präsentation</vt:lpstr>
      <vt:lpstr>PowerPoint-Präsentation</vt:lpstr>
      <vt:lpstr>Das Personalpronomen</vt:lpstr>
      <vt:lpstr>PowerPoint-Präsentation</vt:lpstr>
      <vt:lpstr>Das Reflexivpronomen</vt:lpstr>
      <vt:lpstr>PowerPoint-Präsentation</vt:lpstr>
      <vt:lpstr>Das Possessivpronomen</vt:lpstr>
      <vt:lpstr>Das Demonstrativpronomen</vt:lpstr>
      <vt:lpstr>PowerPoint-Präsentation</vt:lpstr>
      <vt:lpstr>PowerPoint-Präsentation</vt:lpstr>
      <vt:lpstr>Das Interrogativpronomen</vt:lpstr>
      <vt:lpstr>PowerPoint-Präsentation</vt:lpstr>
      <vt:lpstr>Das Relativpronomen</vt:lpstr>
      <vt:lpstr>PowerPoint-Präsentation</vt:lpstr>
      <vt:lpstr>PowerPoint-Präsentation</vt:lpstr>
      <vt:lpstr>Das Indefinitpronomen</vt:lpstr>
      <vt:lpstr>PowerPoint-Präsentation</vt:lpstr>
      <vt:lpstr>PowerPoint-Präsentation</vt:lpstr>
      <vt:lpstr>Die Präposition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Konjunktion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Numerale</vt:lpstr>
      <vt:lpstr>PowerPoint-Präsentation</vt:lpstr>
      <vt:lpstr>PowerPoint-Präsentation</vt:lpstr>
      <vt:lpstr>Die Interjektion</vt:lpstr>
      <vt:lpstr>PowerPoint-Präsentation</vt:lpstr>
      <vt:lpstr>PowerPoint-Präsentation</vt:lpstr>
    </vt:vector>
  </TitlesOfParts>
  <Company>IKG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Breddin</dc:creator>
  <cp:lastModifiedBy>Blennemann</cp:lastModifiedBy>
  <cp:revision>80</cp:revision>
  <dcterms:created xsi:type="dcterms:W3CDTF">2008-07-15T13:27:55Z</dcterms:created>
  <dcterms:modified xsi:type="dcterms:W3CDTF">2019-09-22T14:27:37Z</dcterms:modified>
</cp:coreProperties>
</file>