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30" y="-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2015-F666-4A1C-8CB3-2F1D68652CD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391B-F01F-419F-A073-F57C68B64E4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2015-F666-4A1C-8CB3-2F1D68652CD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391B-F01F-419F-A073-F57C68B64E4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2015-F666-4A1C-8CB3-2F1D68652CD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391B-F01F-419F-A073-F57C68B64E4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2015-F666-4A1C-8CB3-2F1D68652CD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391B-F01F-419F-A073-F57C68B64E4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2015-F666-4A1C-8CB3-2F1D68652CD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391B-F01F-419F-A073-F57C68B64E4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2015-F666-4A1C-8CB3-2F1D68652CD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391B-F01F-419F-A073-F57C68B64E4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2015-F666-4A1C-8CB3-2F1D68652CD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391B-F01F-419F-A073-F57C68B64E4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2015-F666-4A1C-8CB3-2F1D68652CD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391B-F01F-419F-A073-F57C68B64E4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2015-F666-4A1C-8CB3-2F1D68652CD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391B-F01F-419F-A073-F57C68B64E4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2015-F666-4A1C-8CB3-2F1D68652CD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391B-F01F-419F-A073-F57C68B64E4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2015-F666-4A1C-8CB3-2F1D68652CD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391B-F01F-419F-A073-F57C68B64E4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42015-F666-4A1C-8CB3-2F1D68652CD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D391B-F01F-419F-A073-F57C68B64E4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642918" y="238092"/>
            <a:ext cx="1071570" cy="35719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643050" y="238092"/>
            <a:ext cx="3357586" cy="35719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pH-Wert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5000636" y="238092"/>
            <a:ext cx="1500198" cy="35719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rtlCol="0" anchor="t" anchorCtr="0"/>
          <a:lstStyle/>
          <a:p>
            <a:r>
              <a:rPr lang="de-DE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Fach: Bodenkunde</a:t>
            </a:r>
          </a:p>
          <a:p>
            <a:r>
              <a:rPr lang="de-DE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Datum:</a:t>
            </a:r>
            <a:endParaRPr 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642918" y="738158"/>
            <a:ext cx="5857916" cy="64294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rtlCol="0" anchor="t" anchorCtr="0"/>
          <a:lstStyle/>
          <a:p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Aufgabenstellung: Überprüfen Sie mit Hilfe des folgenden Arbeitsblattes Ihr Wissen zum Thema pH-Wert. Arbeiten Sie zunächst ohne Hilfsmittel, falls erforderlich nutzen Sie Ihr Fachbuch</a:t>
            </a:r>
            <a:endParaRPr lang="en-US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0" name="Gruppieren 79"/>
          <p:cNvGrpSpPr/>
          <p:nvPr/>
        </p:nvGrpSpPr>
        <p:grpSpPr>
          <a:xfrm>
            <a:off x="642918" y="1523976"/>
            <a:ext cx="5857916" cy="714380"/>
            <a:chOff x="642918" y="1523976"/>
            <a:chExt cx="5857916" cy="714380"/>
          </a:xfrm>
        </p:grpSpPr>
        <p:sp>
          <p:nvSpPr>
            <p:cNvPr id="8" name="Rechteck 7"/>
            <p:cNvSpPr/>
            <p:nvPr/>
          </p:nvSpPr>
          <p:spPr>
            <a:xfrm>
              <a:off x="642918" y="1523976"/>
              <a:ext cx="5857916" cy="642942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t" anchorCtr="0"/>
            <a:lstStyle/>
            <a:p>
              <a:r>
                <a:rPr lang="de-DE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Definition: </a:t>
              </a:r>
              <a:endPara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hteck 8"/>
            <p:cNvSpPr/>
            <p:nvPr/>
          </p:nvSpPr>
          <p:spPr>
            <a:xfrm>
              <a:off x="1500174" y="1595414"/>
              <a:ext cx="5000660" cy="642942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numCol="2" rtlCol="0" anchor="t" anchorCtr="0"/>
            <a:lstStyle/>
            <a:p>
              <a:pPr>
                <a:spcBef>
                  <a:spcPts val="300"/>
                </a:spcBef>
              </a:pPr>
              <a:r>
                <a:rPr lang="de-DE" sz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>
                <a:spcBef>
                  <a:spcPts val="300"/>
                </a:spcBef>
              </a:pPr>
              <a:endPara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300"/>
                </a:spcBef>
              </a:pPr>
              <a:endPara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" name="Gerade Verbindung 10"/>
            <p:cNvCxnSpPr/>
            <p:nvPr/>
          </p:nvCxnSpPr>
          <p:spPr>
            <a:xfrm>
              <a:off x="1469918" y="1738290"/>
              <a:ext cx="5030916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/>
          </p:nvCxnSpPr>
          <p:spPr>
            <a:xfrm>
              <a:off x="1469918" y="1952604"/>
              <a:ext cx="5030916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/>
          </p:nvCxnSpPr>
          <p:spPr>
            <a:xfrm>
              <a:off x="1469918" y="2166918"/>
              <a:ext cx="5030916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hteck 16"/>
          <p:cNvSpPr/>
          <p:nvPr/>
        </p:nvSpPr>
        <p:spPr>
          <a:xfrm>
            <a:off x="4857760" y="2595546"/>
            <a:ext cx="1785950" cy="500066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rtlCol="0" anchor="t" anchorCtr="0"/>
          <a:lstStyle/>
          <a:p>
            <a:pPr>
              <a:buFont typeface="Arial" pitchFamily="34" charset="0"/>
              <a:buChar char="◄"/>
            </a:pPr>
            <a:r>
              <a:rPr lang="de-DE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Tragen Sie die pH-</a:t>
            </a:r>
          </a:p>
          <a:p>
            <a:r>
              <a:rPr lang="de-DE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Wertzahlen ein.</a:t>
            </a:r>
            <a:endParaRPr 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Rechteck 68"/>
          <p:cNvSpPr/>
          <p:nvPr/>
        </p:nvSpPr>
        <p:spPr>
          <a:xfrm>
            <a:off x="642918" y="2309794"/>
            <a:ext cx="6072230" cy="28575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rtlCol="0" anchor="t" anchorCtr="0"/>
          <a:lstStyle/>
          <a:p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pH-Bereiche:</a:t>
            </a:r>
            <a:endParaRPr lang="en-US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4" name="Gruppieren 73"/>
          <p:cNvGrpSpPr/>
          <p:nvPr/>
        </p:nvGrpSpPr>
        <p:grpSpPr>
          <a:xfrm>
            <a:off x="540000" y="2738422"/>
            <a:ext cx="4299518" cy="1714512"/>
            <a:chOff x="252259" y="2952733"/>
            <a:chExt cx="4088090" cy="2500328"/>
          </a:xfrm>
        </p:grpSpPr>
        <p:cxnSp>
          <p:nvCxnSpPr>
            <p:cNvPr id="21" name="Gerade Verbindung 20"/>
            <p:cNvCxnSpPr/>
            <p:nvPr/>
          </p:nvCxnSpPr>
          <p:spPr>
            <a:xfrm rot="5400000">
              <a:off x="-677914" y="4202103"/>
              <a:ext cx="250032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/>
          </p:nvCxnSpPr>
          <p:spPr>
            <a:xfrm rot="5400000">
              <a:off x="-392162" y="4202103"/>
              <a:ext cx="250032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/>
            <p:nvPr/>
          </p:nvCxnSpPr>
          <p:spPr>
            <a:xfrm rot="5400000">
              <a:off x="-106410" y="4202103"/>
              <a:ext cx="250032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>
            <a:xfrm rot="5400000">
              <a:off x="179342" y="4202103"/>
              <a:ext cx="250032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27"/>
            <p:cNvCxnSpPr/>
            <p:nvPr/>
          </p:nvCxnSpPr>
          <p:spPr>
            <a:xfrm rot="5400000">
              <a:off x="465094" y="4202103"/>
              <a:ext cx="250032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 Verbindung 28"/>
            <p:cNvCxnSpPr/>
            <p:nvPr/>
          </p:nvCxnSpPr>
          <p:spPr>
            <a:xfrm rot="5400000">
              <a:off x="750846" y="4202103"/>
              <a:ext cx="250032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37"/>
            <p:cNvCxnSpPr/>
            <p:nvPr/>
          </p:nvCxnSpPr>
          <p:spPr>
            <a:xfrm rot="5400000">
              <a:off x="750846" y="4202103"/>
              <a:ext cx="250032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>
            <a:xfrm rot="5400000">
              <a:off x="1036598" y="4202103"/>
              <a:ext cx="250032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39"/>
            <p:cNvCxnSpPr/>
            <p:nvPr/>
          </p:nvCxnSpPr>
          <p:spPr>
            <a:xfrm rot="5400000">
              <a:off x="1322350" y="4202103"/>
              <a:ext cx="250032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 Verbindung 40"/>
            <p:cNvCxnSpPr/>
            <p:nvPr/>
          </p:nvCxnSpPr>
          <p:spPr>
            <a:xfrm rot="5400000">
              <a:off x="1608102" y="4202103"/>
              <a:ext cx="250032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 Verbindung 41"/>
            <p:cNvCxnSpPr/>
            <p:nvPr/>
          </p:nvCxnSpPr>
          <p:spPr>
            <a:xfrm rot="5400000">
              <a:off x="1893854" y="4202103"/>
              <a:ext cx="250032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42"/>
            <p:cNvCxnSpPr/>
            <p:nvPr/>
          </p:nvCxnSpPr>
          <p:spPr>
            <a:xfrm rot="5400000">
              <a:off x="2179606" y="4202103"/>
              <a:ext cx="250032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 Verbindung 43"/>
            <p:cNvCxnSpPr/>
            <p:nvPr/>
          </p:nvCxnSpPr>
          <p:spPr>
            <a:xfrm rot="5400000">
              <a:off x="2465358" y="4202103"/>
              <a:ext cx="250032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 Verbindung 44"/>
            <p:cNvCxnSpPr/>
            <p:nvPr/>
          </p:nvCxnSpPr>
          <p:spPr>
            <a:xfrm rot="5400000">
              <a:off x="2751110" y="4202103"/>
              <a:ext cx="250032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45"/>
            <p:cNvCxnSpPr/>
            <p:nvPr/>
          </p:nvCxnSpPr>
          <p:spPr>
            <a:xfrm rot="5400000">
              <a:off x="3036862" y="4202103"/>
              <a:ext cx="250032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Gerade Verbindung 63"/>
            <p:cNvCxnSpPr/>
            <p:nvPr/>
          </p:nvCxnSpPr>
          <p:spPr>
            <a:xfrm rot="5400000">
              <a:off x="-963642" y="4202103"/>
              <a:ext cx="250032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Flussdiagramm: Zusammenstellen 62"/>
            <p:cNvSpPr/>
            <p:nvPr/>
          </p:nvSpPr>
          <p:spPr>
            <a:xfrm rot="5400000">
              <a:off x="2030272" y="1422501"/>
              <a:ext cx="514951" cy="4004041"/>
            </a:xfrm>
            <a:prstGeom prst="flowChartCollat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7" name="Freihandform 66"/>
            <p:cNvSpPr/>
            <p:nvPr/>
          </p:nvSpPr>
          <p:spPr>
            <a:xfrm>
              <a:off x="252259" y="3132951"/>
              <a:ext cx="4088090" cy="262500"/>
            </a:xfrm>
            <a:custGeom>
              <a:avLst/>
              <a:gdLst>
                <a:gd name="connsiteX0" fmla="*/ 0 w 4016628"/>
                <a:gd name="connsiteY0" fmla="*/ 0 h 213173"/>
                <a:gd name="connsiteX1" fmla="*/ 1997094 w 4016628"/>
                <a:gd name="connsiteY1" fmla="*/ 213173 h 213173"/>
                <a:gd name="connsiteX2" fmla="*/ 4016628 w 4016628"/>
                <a:gd name="connsiteY2" fmla="*/ 0 h 213173"/>
                <a:gd name="connsiteX0" fmla="*/ 0 w 4016628"/>
                <a:gd name="connsiteY0" fmla="*/ 0 h 213173"/>
                <a:gd name="connsiteX1" fmla="*/ 1997094 w 4016628"/>
                <a:gd name="connsiteY1" fmla="*/ 213173 h 213173"/>
                <a:gd name="connsiteX2" fmla="*/ 4016628 w 4016628"/>
                <a:gd name="connsiteY2" fmla="*/ 0 h 213173"/>
                <a:gd name="connsiteX0" fmla="*/ 0 w 4088090"/>
                <a:gd name="connsiteY0" fmla="*/ 0 h 213173"/>
                <a:gd name="connsiteX1" fmla="*/ 2068556 w 4088090"/>
                <a:gd name="connsiteY1" fmla="*/ 213173 h 213173"/>
                <a:gd name="connsiteX2" fmla="*/ 4088090 w 4088090"/>
                <a:gd name="connsiteY2" fmla="*/ 0 h 213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88090" h="213173">
                  <a:moveTo>
                    <a:pt x="0" y="0"/>
                  </a:moveTo>
                  <a:lnTo>
                    <a:pt x="2068556" y="213173"/>
                  </a:lnTo>
                  <a:lnTo>
                    <a:pt x="4088090" y="0"/>
                  </a:ln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ihandform 67"/>
            <p:cNvSpPr/>
            <p:nvPr/>
          </p:nvSpPr>
          <p:spPr>
            <a:xfrm rot="10800000">
              <a:off x="252259" y="3447951"/>
              <a:ext cx="4088090" cy="279995"/>
            </a:xfrm>
            <a:custGeom>
              <a:avLst/>
              <a:gdLst>
                <a:gd name="connsiteX0" fmla="*/ 0 w 4016628"/>
                <a:gd name="connsiteY0" fmla="*/ 0 h 213173"/>
                <a:gd name="connsiteX1" fmla="*/ 1997094 w 4016628"/>
                <a:gd name="connsiteY1" fmla="*/ 213173 h 213173"/>
                <a:gd name="connsiteX2" fmla="*/ 4016628 w 4016628"/>
                <a:gd name="connsiteY2" fmla="*/ 0 h 213173"/>
                <a:gd name="connsiteX0" fmla="*/ 0 w 4016628"/>
                <a:gd name="connsiteY0" fmla="*/ 0 h 213173"/>
                <a:gd name="connsiteX1" fmla="*/ 1997094 w 4016628"/>
                <a:gd name="connsiteY1" fmla="*/ 213173 h 213173"/>
                <a:gd name="connsiteX2" fmla="*/ 4016628 w 4016628"/>
                <a:gd name="connsiteY2" fmla="*/ 0 h 213173"/>
                <a:gd name="connsiteX0" fmla="*/ 0 w 4088090"/>
                <a:gd name="connsiteY0" fmla="*/ 0 h 213173"/>
                <a:gd name="connsiteX1" fmla="*/ 2068556 w 4088090"/>
                <a:gd name="connsiteY1" fmla="*/ 213173 h 213173"/>
                <a:gd name="connsiteX2" fmla="*/ 4088090 w 4088090"/>
                <a:gd name="connsiteY2" fmla="*/ 0 h 213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88090" h="213173">
                  <a:moveTo>
                    <a:pt x="0" y="0"/>
                  </a:moveTo>
                  <a:lnTo>
                    <a:pt x="2068556" y="213173"/>
                  </a:lnTo>
                  <a:lnTo>
                    <a:pt x="4088090" y="0"/>
                  </a:lnTo>
                </a:path>
              </a:pathLst>
            </a:cu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Rechteck 71"/>
          <p:cNvSpPr/>
          <p:nvPr/>
        </p:nvSpPr>
        <p:spPr>
          <a:xfrm>
            <a:off x="4857760" y="3452802"/>
            <a:ext cx="1785950" cy="57150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rtlCol="0" anchor="t" anchorCtr="0"/>
          <a:lstStyle/>
          <a:p>
            <a:pPr>
              <a:buFont typeface="Arial" pitchFamily="34" charset="0"/>
              <a:buChar char="◄"/>
              <a:tabLst>
                <a:tab pos="180975" algn="l"/>
              </a:tabLst>
            </a:pPr>
            <a:r>
              <a:rPr lang="de-DE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	Markieren Sie die natürlich</a:t>
            </a:r>
          </a:p>
          <a:p>
            <a:pPr>
              <a:tabLst>
                <a:tab pos="180975" algn="l"/>
              </a:tabLst>
            </a:pPr>
            <a:r>
              <a:rPr lang="de-DE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im Boden vorkommenden</a:t>
            </a:r>
          </a:p>
          <a:p>
            <a:pPr>
              <a:tabLst>
                <a:tab pos="180975" algn="l"/>
              </a:tabLst>
            </a:pPr>
            <a:r>
              <a:rPr lang="de-DE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Bereiche.</a:t>
            </a:r>
            <a:endParaRPr 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4857760" y="4095744"/>
            <a:ext cx="1785950" cy="57150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rtlCol="0" anchor="t" anchorCtr="0"/>
          <a:lstStyle/>
          <a:p>
            <a:pPr>
              <a:buFont typeface="Arial" pitchFamily="34" charset="0"/>
              <a:buChar char="◄"/>
              <a:tabLst>
                <a:tab pos="180975" algn="l"/>
              </a:tabLst>
            </a:pPr>
            <a:r>
              <a:rPr lang="de-DE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	Markieren Sie den für viele</a:t>
            </a:r>
          </a:p>
          <a:p>
            <a:pPr>
              <a:tabLst>
                <a:tab pos="180975" algn="l"/>
              </a:tabLst>
            </a:pPr>
            <a:r>
              <a:rPr lang="de-DE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	Pflanzen günstigen </a:t>
            </a:r>
          </a:p>
          <a:p>
            <a:pPr>
              <a:tabLst>
                <a:tab pos="180975" algn="l"/>
              </a:tabLst>
            </a:pPr>
            <a:r>
              <a:rPr lang="de-DE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Bereich.</a:t>
            </a:r>
            <a:endParaRPr 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uppieren 117"/>
          <p:cNvGrpSpPr/>
          <p:nvPr/>
        </p:nvGrpSpPr>
        <p:grpSpPr>
          <a:xfrm>
            <a:off x="642918" y="5667380"/>
            <a:ext cx="6000792" cy="719656"/>
            <a:chOff x="283945" y="5804980"/>
            <a:chExt cx="6216889" cy="719656"/>
          </a:xfrm>
        </p:grpSpPr>
        <p:sp>
          <p:nvSpPr>
            <p:cNvPr id="75" name="Rechteck 74"/>
            <p:cNvSpPr/>
            <p:nvPr/>
          </p:nvSpPr>
          <p:spPr>
            <a:xfrm>
              <a:off x="283945" y="5804980"/>
              <a:ext cx="6216889" cy="642942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t" anchorCtr="0"/>
            <a:lstStyle/>
            <a:p>
              <a:r>
                <a:rPr lang="de-DE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Ordnen Sie den extremen Bereichen je eine Pflanze bzw. eine Zeigerpflanze zu: </a:t>
              </a:r>
              <a:endPara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Rechteck 75"/>
            <p:cNvSpPr/>
            <p:nvPr/>
          </p:nvSpPr>
          <p:spPr>
            <a:xfrm>
              <a:off x="283945" y="6024570"/>
              <a:ext cx="6216889" cy="500066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numCol="2" rtlCol="0" anchor="t" anchorCtr="0"/>
            <a:lstStyle/>
            <a:p>
              <a:pPr>
                <a:spcBef>
                  <a:spcPts val="300"/>
                </a:spcBef>
              </a:pPr>
              <a:r>
                <a:rPr lang="de-DE" sz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stark sauer: </a:t>
              </a:r>
            </a:p>
            <a:p>
              <a:pPr>
                <a:spcBef>
                  <a:spcPts val="300"/>
                </a:spcBef>
              </a:pPr>
              <a:r>
                <a:rPr lang="de-DE" sz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lang="de-DE" sz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tark alkalisch:</a:t>
              </a:r>
            </a:p>
            <a:p>
              <a:pPr>
                <a:spcBef>
                  <a:spcPts val="300"/>
                </a:spcBef>
              </a:pPr>
              <a:endPara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7" name="Gerade Verbindung 76"/>
            <p:cNvCxnSpPr/>
            <p:nvPr/>
          </p:nvCxnSpPr>
          <p:spPr>
            <a:xfrm>
              <a:off x="285728" y="6233608"/>
              <a:ext cx="6215106" cy="527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77"/>
            <p:cNvCxnSpPr/>
            <p:nvPr/>
          </p:nvCxnSpPr>
          <p:spPr>
            <a:xfrm>
              <a:off x="285728" y="6447922"/>
              <a:ext cx="6215106" cy="527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uppieren 118"/>
          <p:cNvGrpSpPr/>
          <p:nvPr/>
        </p:nvGrpSpPr>
        <p:grpSpPr>
          <a:xfrm>
            <a:off x="642918" y="6596074"/>
            <a:ext cx="5929354" cy="714380"/>
            <a:chOff x="209934" y="6738950"/>
            <a:chExt cx="6290900" cy="714380"/>
          </a:xfrm>
        </p:grpSpPr>
        <p:sp>
          <p:nvSpPr>
            <p:cNvPr id="95" name="Rechteck 94"/>
            <p:cNvSpPr/>
            <p:nvPr/>
          </p:nvSpPr>
          <p:spPr>
            <a:xfrm>
              <a:off x="209934" y="6738950"/>
              <a:ext cx="6219462" cy="285752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t" anchorCtr="0"/>
            <a:lstStyle/>
            <a:p>
              <a:r>
                <a:rPr lang="de-DE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Nennen Sie die gebräuchlichen </a:t>
              </a:r>
              <a:r>
                <a:rPr lang="de-DE" sz="1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Messmethoden</a:t>
              </a:r>
              <a:r>
                <a:rPr lang="de-DE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: </a:t>
              </a:r>
              <a:endPara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Rechteck 95"/>
            <p:cNvSpPr/>
            <p:nvPr/>
          </p:nvSpPr>
          <p:spPr>
            <a:xfrm>
              <a:off x="361522" y="6953264"/>
              <a:ext cx="6139312" cy="500066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numCol="2" rtlCol="0" anchor="t" anchorCtr="0"/>
            <a:lstStyle/>
            <a:p>
              <a:pPr>
                <a:spcBef>
                  <a:spcPts val="300"/>
                </a:spcBef>
              </a:pPr>
              <a:r>
                <a:rPr lang="de-DE" sz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>
                <a:spcBef>
                  <a:spcPts val="300"/>
                </a:spcBef>
              </a:pPr>
              <a:endPara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300"/>
                </a:spcBef>
              </a:pPr>
              <a:endPara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7" name="Gerade Verbindung 96"/>
            <p:cNvCxnSpPr/>
            <p:nvPr/>
          </p:nvCxnSpPr>
          <p:spPr>
            <a:xfrm>
              <a:off x="285728" y="7167578"/>
              <a:ext cx="6215106" cy="24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Gerade Verbindung 97"/>
            <p:cNvCxnSpPr/>
            <p:nvPr/>
          </p:nvCxnSpPr>
          <p:spPr>
            <a:xfrm>
              <a:off x="285728" y="7381892"/>
              <a:ext cx="6215106" cy="24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uppieren 119"/>
          <p:cNvGrpSpPr/>
          <p:nvPr/>
        </p:nvGrpSpPr>
        <p:grpSpPr>
          <a:xfrm>
            <a:off x="642918" y="7524768"/>
            <a:ext cx="5929354" cy="928694"/>
            <a:chOff x="285728" y="7667644"/>
            <a:chExt cx="6290900" cy="928694"/>
          </a:xfrm>
        </p:grpSpPr>
        <p:sp>
          <p:nvSpPr>
            <p:cNvPr id="104" name="Rechteck 103"/>
            <p:cNvSpPr/>
            <p:nvPr/>
          </p:nvSpPr>
          <p:spPr>
            <a:xfrm>
              <a:off x="285728" y="7667644"/>
              <a:ext cx="6143668" cy="285752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t" anchorCtr="0"/>
            <a:lstStyle/>
            <a:p>
              <a:r>
                <a:rPr lang="de-DE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Wodurch ändert sich der pH-Wert in </a:t>
              </a:r>
              <a:r>
                <a:rPr lang="de-DE" sz="1200" b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der Natur ? </a:t>
              </a:r>
              <a:endPara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Rechteck 104"/>
            <p:cNvSpPr/>
            <p:nvPr/>
          </p:nvSpPr>
          <p:spPr>
            <a:xfrm>
              <a:off x="285728" y="7881958"/>
              <a:ext cx="6215106" cy="714380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numCol="2" rtlCol="0" anchor="t" anchorCtr="0"/>
            <a:lstStyle/>
            <a:p>
              <a:pPr>
                <a:spcBef>
                  <a:spcPts val="300"/>
                </a:spcBef>
              </a:pPr>
              <a:r>
                <a:rPr lang="de-DE" sz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>
                <a:spcBef>
                  <a:spcPts val="300"/>
                </a:spcBef>
              </a:pPr>
              <a:endPara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300"/>
                </a:spcBef>
              </a:pPr>
              <a:endPara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6" name="Gerade Verbindung 105"/>
            <p:cNvCxnSpPr/>
            <p:nvPr/>
          </p:nvCxnSpPr>
          <p:spPr>
            <a:xfrm>
              <a:off x="361522" y="8096272"/>
              <a:ext cx="6215106" cy="24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Gerade Verbindung 106"/>
            <p:cNvCxnSpPr/>
            <p:nvPr/>
          </p:nvCxnSpPr>
          <p:spPr>
            <a:xfrm>
              <a:off x="361522" y="8310586"/>
              <a:ext cx="6215106" cy="24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Gerade Verbindung 107"/>
            <p:cNvCxnSpPr/>
            <p:nvPr/>
          </p:nvCxnSpPr>
          <p:spPr>
            <a:xfrm>
              <a:off x="361522" y="8524900"/>
              <a:ext cx="6215106" cy="24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ieren 120"/>
          <p:cNvGrpSpPr/>
          <p:nvPr/>
        </p:nvGrpSpPr>
        <p:grpSpPr>
          <a:xfrm>
            <a:off x="642918" y="8667776"/>
            <a:ext cx="5929354" cy="928694"/>
            <a:chOff x="285728" y="8739214"/>
            <a:chExt cx="6290900" cy="928694"/>
          </a:xfrm>
        </p:grpSpPr>
        <p:sp>
          <p:nvSpPr>
            <p:cNvPr id="109" name="Rechteck 108"/>
            <p:cNvSpPr/>
            <p:nvPr/>
          </p:nvSpPr>
          <p:spPr>
            <a:xfrm>
              <a:off x="285728" y="8739214"/>
              <a:ext cx="6143668" cy="285752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t" anchorCtr="0"/>
            <a:lstStyle/>
            <a:p>
              <a:r>
                <a:rPr lang="de-DE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Wie kann man den pH-Wert gezielt verändern? </a:t>
              </a:r>
              <a:endPara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Rechteck 109"/>
            <p:cNvSpPr/>
            <p:nvPr/>
          </p:nvSpPr>
          <p:spPr>
            <a:xfrm>
              <a:off x="285728" y="8953528"/>
              <a:ext cx="6215106" cy="714380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numCol="2" rtlCol="0" anchor="t" anchorCtr="0"/>
            <a:lstStyle/>
            <a:p>
              <a:pPr>
                <a:spcBef>
                  <a:spcPts val="300"/>
                </a:spcBef>
              </a:pPr>
              <a:r>
                <a:rPr lang="de-DE" sz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>
                <a:spcBef>
                  <a:spcPts val="300"/>
                </a:spcBef>
              </a:pPr>
              <a:endPara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300"/>
                </a:spcBef>
              </a:pPr>
              <a:endPara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1" name="Gerade Verbindung 110"/>
            <p:cNvCxnSpPr/>
            <p:nvPr/>
          </p:nvCxnSpPr>
          <p:spPr>
            <a:xfrm>
              <a:off x="361522" y="9167842"/>
              <a:ext cx="6215106" cy="24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Gerade Verbindung 111"/>
            <p:cNvCxnSpPr/>
            <p:nvPr/>
          </p:nvCxnSpPr>
          <p:spPr>
            <a:xfrm>
              <a:off x="361522" y="9382156"/>
              <a:ext cx="6215106" cy="24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Gerade Verbindung 112"/>
            <p:cNvCxnSpPr/>
            <p:nvPr/>
          </p:nvCxnSpPr>
          <p:spPr>
            <a:xfrm>
              <a:off x="361522" y="9596470"/>
              <a:ext cx="6215106" cy="24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uppieren 117"/>
          <p:cNvGrpSpPr/>
          <p:nvPr/>
        </p:nvGrpSpPr>
        <p:grpSpPr>
          <a:xfrm>
            <a:off x="642918" y="4804848"/>
            <a:ext cx="6000792" cy="719656"/>
            <a:chOff x="283945" y="5804980"/>
            <a:chExt cx="6216889" cy="719656"/>
          </a:xfrm>
        </p:grpSpPr>
        <p:sp>
          <p:nvSpPr>
            <p:cNvPr id="61" name="Rechteck 60"/>
            <p:cNvSpPr/>
            <p:nvPr/>
          </p:nvSpPr>
          <p:spPr>
            <a:xfrm>
              <a:off x="283945" y="5804980"/>
              <a:ext cx="6216889" cy="642942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t" anchorCtr="0"/>
            <a:lstStyle/>
            <a:p>
              <a:r>
                <a:rPr lang="de-DE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Welche Auswirkungen hat der pH-Wert auf den Boden und die Pflanze?</a:t>
              </a:r>
              <a:endPara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echteck 61"/>
            <p:cNvSpPr/>
            <p:nvPr/>
          </p:nvSpPr>
          <p:spPr>
            <a:xfrm>
              <a:off x="283945" y="6024570"/>
              <a:ext cx="6216889" cy="500066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numCol="2" rtlCol="0" anchor="t" anchorCtr="0"/>
            <a:lstStyle/>
            <a:p>
              <a:pPr>
                <a:spcBef>
                  <a:spcPts val="300"/>
                </a:spcBef>
              </a:pPr>
              <a:r>
                <a:rPr lang="de-DE" sz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>
                <a:spcBef>
                  <a:spcPts val="300"/>
                </a:spcBef>
              </a:pPr>
              <a:endPara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300"/>
                </a:spcBef>
              </a:pPr>
              <a:endPara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5" name="Gerade Verbindung 64"/>
            <p:cNvCxnSpPr/>
            <p:nvPr/>
          </p:nvCxnSpPr>
          <p:spPr>
            <a:xfrm>
              <a:off x="285728" y="6233608"/>
              <a:ext cx="6215106" cy="527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Gerade Verbindung 65"/>
            <p:cNvCxnSpPr/>
            <p:nvPr/>
          </p:nvCxnSpPr>
          <p:spPr>
            <a:xfrm>
              <a:off x="285728" y="6447922"/>
              <a:ext cx="6215106" cy="527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ruppieren 126"/>
          <p:cNvGrpSpPr/>
          <p:nvPr/>
        </p:nvGrpSpPr>
        <p:grpSpPr>
          <a:xfrm>
            <a:off x="642918" y="1523976"/>
            <a:ext cx="5929355" cy="642942"/>
            <a:chOff x="642918" y="1523976"/>
            <a:chExt cx="5929355" cy="642942"/>
          </a:xfrm>
        </p:grpSpPr>
        <p:sp>
          <p:nvSpPr>
            <p:cNvPr id="8" name="Rechteck 7"/>
            <p:cNvSpPr/>
            <p:nvPr/>
          </p:nvSpPr>
          <p:spPr>
            <a:xfrm>
              <a:off x="642918" y="1523976"/>
              <a:ext cx="5929355" cy="642942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numCol="1" rtlCol="0" anchor="t" anchorCtr="0"/>
            <a:lstStyle/>
            <a:p>
              <a:r>
                <a:rPr lang="de-DE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Definition: </a:t>
              </a:r>
              <a:endPara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" name="Gerade Verbindung 10"/>
            <p:cNvCxnSpPr/>
            <p:nvPr/>
          </p:nvCxnSpPr>
          <p:spPr>
            <a:xfrm>
              <a:off x="1419579" y="1703343"/>
              <a:ext cx="496800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/>
          </p:nvCxnSpPr>
          <p:spPr>
            <a:xfrm>
              <a:off x="1419579" y="1885908"/>
              <a:ext cx="496800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hteck 3"/>
          <p:cNvSpPr/>
          <p:nvPr/>
        </p:nvSpPr>
        <p:spPr>
          <a:xfrm>
            <a:off x="714356" y="238092"/>
            <a:ext cx="1214446" cy="35719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LEHRER</a:t>
            </a:r>
            <a:endParaRPr lang="en-U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857364" y="238092"/>
            <a:ext cx="3143272" cy="35719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pH-Wert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5000636" y="238092"/>
            <a:ext cx="1500198" cy="35719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rtlCol="0" anchor="t" anchorCtr="0"/>
          <a:lstStyle/>
          <a:p>
            <a:r>
              <a:rPr lang="de-DE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Fach: Bodenkunde</a:t>
            </a:r>
          </a:p>
          <a:p>
            <a:r>
              <a:rPr lang="de-DE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Datum:</a:t>
            </a:r>
            <a:endParaRPr 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642918" y="738158"/>
            <a:ext cx="5857916" cy="64294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rtlCol="0" anchor="t" anchorCtr="0"/>
          <a:lstStyle/>
          <a:p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Aufgabenstellung: Überprüfen Sie mit Hilfe des folgenden Arbeitsblattes Ihr Wissen zum Thema pH-Wert. Arbeiten Sie zunächst ohne Hilfsmittel, falls erforderlich nutzen Sie Ihr Fachbuch</a:t>
            </a:r>
            <a:endParaRPr lang="en-US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396589" y="1523976"/>
            <a:ext cx="5175684" cy="71438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numCol="1" rtlCol="0" anchor="t" anchorCtr="0"/>
          <a:lstStyle/>
          <a:p>
            <a:pPr>
              <a:spcBef>
                <a:spcPts val="300"/>
              </a:spcBef>
            </a:pPr>
            <a:r>
              <a: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Der pH-Wert gibt an, wie viel freie H</a:t>
            </a:r>
            <a:r>
              <a:rPr lang="de-DE" sz="12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-Ionen sich in der Bodenlösung befinden. Er gibt an , ob ein Boden sauer oder alkalisch ist. </a:t>
            </a:r>
          </a:p>
          <a:p>
            <a:pPr>
              <a:spcBef>
                <a:spcPts val="300"/>
              </a:spcBef>
            </a:pPr>
            <a:endParaRPr lang="de-DE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"/>
              </a:spcBef>
            </a:pPr>
            <a:r>
              <a: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 </a:t>
            </a:r>
            <a:r>
              <a:rPr lang="de-DE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xxxxxxxxxxxxxxxxxxxxxxxxxxxxxxxxxxxxxxxxxxxxxxxxxxxxxxxxxxx</a:t>
            </a:r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4929198" y="2452670"/>
            <a:ext cx="1643074" cy="500066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rtlCol="0" anchor="t" anchorCtr="0"/>
          <a:lstStyle/>
          <a:p>
            <a:pPr>
              <a:buFont typeface="Arial" pitchFamily="34" charset="0"/>
              <a:buChar char="◄"/>
            </a:pPr>
            <a:r>
              <a:rPr lang="de-DE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Tragen Sie die pH-</a:t>
            </a:r>
          </a:p>
          <a:p>
            <a:r>
              <a:rPr lang="de-DE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Wertzahlen ein.</a:t>
            </a:r>
            <a:endParaRPr 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Rechteck 68"/>
          <p:cNvSpPr/>
          <p:nvPr/>
        </p:nvSpPr>
        <p:spPr>
          <a:xfrm>
            <a:off x="785794" y="2166918"/>
            <a:ext cx="6072206" cy="28575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rtlCol="0" anchor="t" anchorCtr="0"/>
          <a:lstStyle/>
          <a:p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pH-Bereiche:</a:t>
            </a:r>
            <a:endParaRPr lang="en-US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Gerade Verbindung 20"/>
          <p:cNvCxnSpPr/>
          <p:nvPr/>
        </p:nvCxnSpPr>
        <p:spPr>
          <a:xfrm rot="5400000">
            <a:off x="21473" y="3601269"/>
            <a:ext cx="1987442" cy="16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rot="5400000">
            <a:off x="316752" y="3601269"/>
            <a:ext cx="1987442" cy="16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rot="5400000">
            <a:off x="612030" y="3601269"/>
            <a:ext cx="1987442" cy="16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rot="5400000">
            <a:off x="907309" y="3601269"/>
            <a:ext cx="1987442" cy="16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rot="5400000">
            <a:off x="1202588" y="3601269"/>
            <a:ext cx="1987442" cy="16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rot="5400000">
            <a:off x="1497866" y="3601269"/>
            <a:ext cx="1987442" cy="16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 rot="5400000">
            <a:off x="1497866" y="3601269"/>
            <a:ext cx="1987442" cy="16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 rot="5400000">
            <a:off x="1793145" y="3601269"/>
            <a:ext cx="1987442" cy="16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rot="5400000">
            <a:off x="2088424" y="3601269"/>
            <a:ext cx="1987442" cy="16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40"/>
          <p:cNvCxnSpPr/>
          <p:nvPr/>
        </p:nvCxnSpPr>
        <p:spPr>
          <a:xfrm rot="5400000">
            <a:off x="2383703" y="3601269"/>
            <a:ext cx="1987442" cy="16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rot="5400000">
            <a:off x="2678981" y="3601269"/>
            <a:ext cx="1987442" cy="16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rot="5400000">
            <a:off x="2974260" y="3601269"/>
            <a:ext cx="1987442" cy="16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rot="5400000">
            <a:off x="3269539" y="3601269"/>
            <a:ext cx="1987442" cy="16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rot="5400000">
            <a:off x="3564817" y="3601269"/>
            <a:ext cx="1987442" cy="16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 rot="5400000">
            <a:off x="3860096" y="3601269"/>
            <a:ext cx="1987442" cy="16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/>
          <p:cNvCxnSpPr/>
          <p:nvPr/>
        </p:nvCxnSpPr>
        <p:spPr>
          <a:xfrm rot="5400000">
            <a:off x="-273781" y="3601269"/>
            <a:ext cx="1987442" cy="16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8" name="Gruppieren 127"/>
          <p:cNvGrpSpPr/>
          <p:nvPr/>
        </p:nvGrpSpPr>
        <p:grpSpPr>
          <a:xfrm>
            <a:off x="571480" y="2381232"/>
            <a:ext cx="4429156" cy="227136"/>
            <a:chOff x="571480" y="2381232"/>
            <a:chExt cx="4429156" cy="227136"/>
          </a:xfrm>
        </p:grpSpPr>
        <p:sp>
          <p:nvSpPr>
            <p:cNvPr id="36" name="Rechteck 35"/>
            <p:cNvSpPr/>
            <p:nvPr/>
          </p:nvSpPr>
          <p:spPr>
            <a:xfrm>
              <a:off x="866734" y="2381232"/>
              <a:ext cx="295279" cy="227136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b" anchorCtr="0"/>
            <a:lstStyle/>
            <a:p>
              <a:pPr algn="ctr"/>
              <a:r>
                <a:rPr lang="de-DE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hteck 46"/>
            <p:cNvSpPr/>
            <p:nvPr/>
          </p:nvSpPr>
          <p:spPr>
            <a:xfrm>
              <a:off x="1162013" y="2381232"/>
              <a:ext cx="295279" cy="227136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b" anchorCtr="0"/>
            <a:lstStyle/>
            <a:p>
              <a:pPr algn="ctr"/>
              <a:r>
                <a:rPr lang="de-DE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Rechteck 47"/>
            <p:cNvSpPr/>
            <p:nvPr/>
          </p:nvSpPr>
          <p:spPr>
            <a:xfrm>
              <a:off x="1457291" y="2381232"/>
              <a:ext cx="295279" cy="227136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b" anchorCtr="0"/>
            <a:lstStyle/>
            <a:p>
              <a:pPr algn="ctr"/>
              <a:r>
                <a:rPr lang="de-DE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echteck 48"/>
            <p:cNvSpPr/>
            <p:nvPr/>
          </p:nvSpPr>
          <p:spPr>
            <a:xfrm>
              <a:off x="1752570" y="2381232"/>
              <a:ext cx="295279" cy="227136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b" anchorCtr="0"/>
            <a:lstStyle/>
            <a:p>
              <a:pPr algn="ctr"/>
              <a:r>
                <a:rPr lang="de-DE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Rechteck 49"/>
            <p:cNvSpPr/>
            <p:nvPr/>
          </p:nvSpPr>
          <p:spPr>
            <a:xfrm>
              <a:off x="2047849" y="2381232"/>
              <a:ext cx="295279" cy="227136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b" anchorCtr="0"/>
            <a:lstStyle/>
            <a:p>
              <a:pPr algn="ctr"/>
              <a:r>
                <a:rPr lang="de-DE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Rechteck 50"/>
            <p:cNvSpPr/>
            <p:nvPr/>
          </p:nvSpPr>
          <p:spPr>
            <a:xfrm>
              <a:off x="2343128" y="2381232"/>
              <a:ext cx="295279" cy="227136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b" anchorCtr="0"/>
            <a:lstStyle/>
            <a:p>
              <a:pPr algn="ctr"/>
              <a:r>
                <a:rPr lang="de-DE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6</a:t>
              </a:r>
              <a:endPara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Rechteck 51"/>
            <p:cNvSpPr/>
            <p:nvPr/>
          </p:nvSpPr>
          <p:spPr>
            <a:xfrm>
              <a:off x="2638406" y="2381232"/>
              <a:ext cx="295279" cy="227136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b" anchorCtr="0"/>
            <a:lstStyle/>
            <a:p>
              <a:pPr algn="ctr"/>
              <a:r>
                <a:rPr lang="de-DE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7</a:t>
              </a:r>
              <a:endPara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Rechteck 52"/>
            <p:cNvSpPr/>
            <p:nvPr/>
          </p:nvSpPr>
          <p:spPr>
            <a:xfrm>
              <a:off x="2933685" y="2381232"/>
              <a:ext cx="295279" cy="227136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b" anchorCtr="0"/>
            <a:lstStyle/>
            <a:p>
              <a:pPr algn="ctr"/>
              <a:r>
                <a:rPr lang="de-DE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Rechteck 53"/>
            <p:cNvSpPr/>
            <p:nvPr/>
          </p:nvSpPr>
          <p:spPr>
            <a:xfrm>
              <a:off x="3228964" y="2381232"/>
              <a:ext cx="285437" cy="227136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b" anchorCtr="0"/>
            <a:lstStyle/>
            <a:p>
              <a:pPr algn="ctr"/>
              <a:r>
                <a:rPr lang="de-DE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9</a:t>
              </a:r>
              <a:endPara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Rechteck 54"/>
            <p:cNvSpPr/>
            <p:nvPr/>
          </p:nvSpPr>
          <p:spPr>
            <a:xfrm>
              <a:off x="3524242" y="2381232"/>
              <a:ext cx="295279" cy="227136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b" anchorCtr="0"/>
            <a:lstStyle/>
            <a:p>
              <a:pPr algn="ctr"/>
              <a:r>
                <a:rPr lang="de-DE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10</a:t>
              </a:r>
              <a:endPara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echteck 55"/>
            <p:cNvSpPr/>
            <p:nvPr/>
          </p:nvSpPr>
          <p:spPr>
            <a:xfrm>
              <a:off x="3819521" y="2381232"/>
              <a:ext cx="295279" cy="227136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b" anchorCtr="0"/>
            <a:lstStyle/>
            <a:p>
              <a:pPr algn="ctr"/>
              <a:r>
                <a:rPr lang="de-DE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11</a:t>
              </a:r>
              <a:endPara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Rechteck 56"/>
            <p:cNvSpPr/>
            <p:nvPr/>
          </p:nvSpPr>
          <p:spPr>
            <a:xfrm>
              <a:off x="4114800" y="2381232"/>
              <a:ext cx="295279" cy="227136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b" anchorCtr="0"/>
            <a:lstStyle/>
            <a:p>
              <a:pPr algn="ctr"/>
              <a:r>
                <a:rPr lang="de-DE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12</a:t>
              </a:r>
              <a:endPara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echteck 57"/>
            <p:cNvSpPr/>
            <p:nvPr/>
          </p:nvSpPr>
          <p:spPr>
            <a:xfrm>
              <a:off x="4410079" y="2381232"/>
              <a:ext cx="295279" cy="227136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b" anchorCtr="0"/>
            <a:lstStyle/>
            <a:p>
              <a:pPr algn="ctr"/>
              <a:r>
                <a:rPr lang="de-DE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13</a:t>
              </a:r>
              <a:endPara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Rechteck 58"/>
            <p:cNvSpPr/>
            <p:nvPr/>
          </p:nvSpPr>
          <p:spPr>
            <a:xfrm>
              <a:off x="4705357" y="2381232"/>
              <a:ext cx="295279" cy="227136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b" anchorCtr="0"/>
            <a:lstStyle/>
            <a:p>
              <a:pPr algn="ctr"/>
              <a:r>
                <a:rPr lang="de-DE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14</a:t>
              </a:r>
              <a:endPara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echteck 64"/>
            <p:cNvSpPr/>
            <p:nvPr/>
          </p:nvSpPr>
          <p:spPr>
            <a:xfrm>
              <a:off x="571480" y="2381232"/>
              <a:ext cx="295279" cy="227136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b" anchorCtr="0"/>
            <a:lstStyle/>
            <a:p>
              <a:pPr algn="ctr"/>
              <a:r>
                <a:rPr lang="de-DE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0</a:t>
              </a:r>
              <a:endPara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3" name="Flussdiagramm: Zusammenstellen 62"/>
          <p:cNvSpPr/>
          <p:nvPr/>
        </p:nvSpPr>
        <p:spPr>
          <a:xfrm rot="5400000">
            <a:off x="2615718" y="882121"/>
            <a:ext cx="340704" cy="4133902"/>
          </a:xfrm>
          <a:prstGeom prst="flowChartCollat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Freihandform 66"/>
          <p:cNvSpPr/>
          <p:nvPr/>
        </p:nvSpPr>
        <p:spPr>
          <a:xfrm>
            <a:off x="645275" y="2765168"/>
            <a:ext cx="4224383" cy="169445"/>
          </a:xfrm>
          <a:custGeom>
            <a:avLst/>
            <a:gdLst>
              <a:gd name="connsiteX0" fmla="*/ 0 w 4016628"/>
              <a:gd name="connsiteY0" fmla="*/ 0 h 213173"/>
              <a:gd name="connsiteX1" fmla="*/ 1997094 w 4016628"/>
              <a:gd name="connsiteY1" fmla="*/ 213173 h 213173"/>
              <a:gd name="connsiteX2" fmla="*/ 4016628 w 4016628"/>
              <a:gd name="connsiteY2" fmla="*/ 0 h 213173"/>
              <a:gd name="connsiteX0" fmla="*/ 0 w 4016628"/>
              <a:gd name="connsiteY0" fmla="*/ 0 h 213173"/>
              <a:gd name="connsiteX1" fmla="*/ 1997094 w 4016628"/>
              <a:gd name="connsiteY1" fmla="*/ 213173 h 213173"/>
              <a:gd name="connsiteX2" fmla="*/ 4016628 w 4016628"/>
              <a:gd name="connsiteY2" fmla="*/ 0 h 213173"/>
              <a:gd name="connsiteX0" fmla="*/ 0 w 4088090"/>
              <a:gd name="connsiteY0" fmla="*/ 0 h 213173"/>
              <a:gd name="connsiteX1" fmla="*/ 2068556 w 4088090"/>
              <a:gd name="connsiteY1" fmla="*/ 213173 h 213173"/>
              <a:gd name="connsiteX2" fmla="*/ 4088090 w 4088090"/>
              <a:gd name="connsiteY2" fmla="*/ 0 h 213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8090" h="213173">
                <a:moveTo>
                  <a:pt x="0" y="0"/>
                </a:moveTo>
                <a:lnTo>
                  <a:pt x="2068556" y="213173"/>
                </a:lnTo>
                <a:lnTo>
                  <a:pt x="4088090" y="0"/>
                </a:lnTo>
              </a:path>
            </a:pathLst>
          </a:cu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ihandform 67"/>
          <p:cNvSpPr/>
          <p:nvPr/>
        </p:nvSpPr>
        <p:spPr>
          <a:xfrm rot="10800000">
            <a:off x="684000" y="2952000"/>
            <a:ext cx="4226740" cy="180000"/>
          </a:xfrm>
          <a:custGeom>
            <a:avLst/>
            <a:gdLst>
              <a:gd name="connsiteX0" fmla="*/ 0 w 4016628"/>
              <a:gd name="connsiteY0" fmla="*/ 0 h 213173"/>
              <a:gd name="connsiteX1" fmla="*/ 1997094 w 4016628"/>
              <a:gd name="connsiteY1" fmla="*/ 213173 h 213173"/>
              <a:gd name="connsiteX2" fmla="*/ 4016628 w 4016628"/>
              <a:gd name="connsiteY2" fmla="*/ 0 h 213173"/>
              <a:gd name="connsiteX0" fmla="*/ 0 w 4016628"/>
              <a:gd name="connsiteY0" fmla="*/ 0 h 213173"/>
              <a:gd name="connsiteX1" fmla="*/ 1997094 w 4016628"/>
              <a:gd name="connsiteY1" fmla="*/ 213173 h 213173"/>
              <a:gd name="connsiteX2" fmla="*/ 4016628 w 4016628"/>
              <a:gd name="connsiteY2" fmla="*/ 0 h 213173"/>
              <a:gd name="connsiteX0" fmla="*/ 0 w 4088090"/>
              <a:gd name="connsiteY0" fmla="*/ 0 h 213173"/>
              <a:gd name="connsiteX1" fmla="*/ 2068556 w 4088090"/>
              <a:gd name="connsiteY1" fmla="*/ 213173 h 213173"/>
              <a:gd name="connsiteX2" fmla="*/ 4088090 w 4088090"/>
              <a:gd name="connsiteY2" fmla="*/ 0 h 213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8090" h="213173">
                <a:moveTo>
                  <a:pt x="0" y="0"/>
                </a:moveTo>
                <a:lnTo>
                  <a:pt x="2068556" y="213173"/>
                </a:lnTo>
                <a:lnTo>
                  <a:pt x="4088090" y="0"/>
                </a:lnTo>
              </a:path>
            </a:pathLst>
          </a:cu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hteck 71"/>
          <p:cNvSpPr/>
          <p:nvPr/>
        </p:nvSpPr>
        <p:spPr>
          <a:xfrm>
            <a:off x="4929198" y="3167050"/>
            <a:ext cx="1928802" cy="71438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rtlCol="0" anchor="t" anchorCtr="0"/>
          <a:lstStyle/>
          <a:p>
            <a:pPr>
              <a:buFont typeface="Arial" pitchFamily="34" charset="0"/>
              <a:buChar char="◄"/>
              <a:tabLst>
                <a:tab pos="180975" algn="l"/>
              </a:tabLst>
            </a:pPr>
            <a:r>
              <a:rPr lang="de-DE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	Markieren Sie die</a:t>
            </a:r>
          </a:p>
          <a:p>
            <a:pPr>
              <a:tabLst>
                <a:tab pos="180975" algn="l"/>
              </a:tabLst>
            </a:pPr>
            <a:r>
              <a:rPr lang="de-DE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natürlich im Boden</a:t>
            </a:r>
          </a:p>
          <a:p>
            <a:pPr>
              <a:tabLst>
                <a:tab pos="180975" algn="l"/>
              </a:tabLst>
            </a:pPr>
            <a:r>
              <a:rPr lang="de-DE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vorkommenden </a:t>
            </a:r>
          </a:p>
          <a:p>
            <a:pPr>
              <a:tabLst>
                <a:tab pos="180975" algn="l"/>
              </a:tabLst>
            </a:pPr>
            <a:r>
              <a:rPr lang="de-DE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Bereiche.</a:t>
            </a:r>
            <a:endParaRPr 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4929198" y="3952868"/>
            <a:ext cx="1928802" cy="64294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rtlCol="0" anchor="t" anchorCtr="0"/>
          <a:lstStyle/>
          <a:p>
            <a:pPr>
              <a:buFont typeface="Arial" pitchFamily="34" charset="0"/>
              <a:buChar char="◄"/>
              <a:tabLst>
                <a:tab pos="180975" algn="l"/>
              </a:tabLst>
            </a:pPr>
            <a:r>
              <a:rPr lang="de-DE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	Markieren Sie den für </a:t>
            </a:r>
          </a:p>
          <a:p>
            <a:pPr>
              <a:tabLst>
                <a:tab pos="180975" algn="l"/>
              </a:tabLst>
            </a:pPr>
            <a:r>
              <a:rPr lang="de-DE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viele Pflanzen </a:t>
            </a:r>
          </a:p>
          <a:p>
            <a:pPr>
              <a:tabLst>
                <a:tab pos="180975" algn="l"/>
              </a:tabLst>
            </a:pPr>
            <a:r>
              <a:rPr lang="de-DE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günstigen Bereich.</a:t>
            </a:r>
            <a:endParaRPr 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echteck 74"/>
          <p:cNvSpPr/>
          <p:nvPr/>
        </p:nvSpPr>
        <p:spPr>
          <a:xfrm>
            <a:off x="571480" y="5595942"/>
            <a:ext cx="5857916" cy="64294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numCol="1" rtlCol="0" anchor="t" anchorCtr="0"/>
          <a:lstStyle/>
          <a:p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Ordnen</a:t>
            </a:r>
            <a:r>
              <a:rPr lang="de-DE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Sie</a:t>
            </a:r>
            <a:r>
              <a:rPr lang="de-DE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</a:t>
            </a:r>
            <a:r>
              <a:rPr lang="de-DE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extremen</a:t>
            </a:r>
            <a:r>
              <a:rPr lang="de-DE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Bereichen</a:t>
            </a:r>
            <a:r>
              <a:rPr lang="de-DE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</a:t>
            </a:r>
            <a:r>
              <a:rPr lang="de-DE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eine</a:t>
            </a:r>
            <a:r>
              <a:rPr lang="de-DE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Pflanze</a:t>
            </a:r>
            <a:r>
              <a:rPr lang="de-DE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bzw.</a:t>
            </a:r>
            <a:r>
              <a:rPr lang="de-DE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eine</a:t>
            </a:r>
            <a:r>
              <a:rPr lang="de-DE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Zeigerpflanze</a:t>
            </a:r>
            <a:r>
              <a:rPr lang="de-DE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zu: </a:t>
            </a:r>
            <a:endParaRPr lang="en-US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Rechteck 75"/>
          <p:cNvSpPr/>
          <p:nvPr/>
        </p:nvSpPr>
        <p:spPr>
          <a:xfrm>
            <a:off x="571480" y="5815532"/>
            <a:ext cx="5857916" cy="500066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numCol="1" rtlCol="0" anchor="t" anchorCtr="0"/>
          <a:lstStyle/>
          <a:p>
            <a:pPr>
              <a:spcBef>
                <a:spcPts val="300"/>
              </a:spcBef>
            </a:pPr>
            <a:r>
              <a: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stark sauer:  Hederich (pH 4), Echte Kamille (pH 5)</a:t>
            </a:r>
          </a:p>
          <a:p>
            <a:pPr>
              <a:spcBef>
                <a:spcPts val="300"/>
              </a:spcBef>
            </a:pPr>
            <a:r>
              <a: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stark alkalisch:   Huflattich (pH 8), Echter Steinklee (pH 8), Ackersenf (pH8)</a:t>
            </a:r>
          </a:p>
          <a:p>
            <a:pPr>
              <a:spcBef>
                <a:spcPts val="300"/>
              </a:spcBef>
            </a:pPr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Rechteck 94"/>
          <p:cNvSpPr/>
          <p:nvPr/>
        </p:nvSpPr>
        <p:spPr>
          <a:xfrm>
            <a:off x="642918" y="6596074"/>
            <a:ext cx="5790584" cy="28575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numCol="1" rtlCol="0" anchor="t" anchorCtr="0"/>
          <a:lstStyle/>
          <a:p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Nennen Sie die gebräuchlichen </a:t>
            </a:r>
            <a:r>
              <a:rPr lang="de-DE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Messmethoden</a:t>
            </a:r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en-US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Rechteck 95"/>
          <p:cNvSpPr/>
          <p:nvPr/>
        </p:nvSpPr>
        <p:spPr>
          <a:xfrm>
            <a:off x="642918" y="6810388"/>
            <a:ext cx="5857916" cy="500066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numCol="1" rtlCol="0" anchor="t" anchorCtr="0"/>
          <a:lstStyle/>
          <a:p>
            <a:pPr>
              <a:spcBef>
                <a:spcPts val="300"/>
              </a:spcBef>
            </a:pPr>
            <a:r>
              <a: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Indikatorstreifen,    Indikatorflüssigkeiten (</a:t>
            </a:r>
            <a:r>
              <a:rPr lang="de-DE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Hellige</a:t>
            </a:r>
            <a:r>
              <a: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pH-Meter),</a:t>
            </a:r>
          </a:p>
          <a:p>
            <a:pPr>
              <a:spcBef>
                <a:spcPts val="300"/>
              </a:spcBef>
            </a:pPr>
            <a:r>
              <a: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elektrometrisch  (mit </a:t>
            </a:r>
            <a:r>
              <a:rPr lang="de-DE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Messsonden</a:t>
            </a:r>
            <a:r>
              <a: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7" name="Gerade Verbindung 96"/>
          <p:cNvCxnSpPr/>
          <p:nvPr/>
        </p:nvCxnSpPr>
        <p:spPr>
          <a:xfrm>
            <a:off x="642918" y="7024702"/>
            <a:ext cx="571504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97"/>
          <p:cNvCxnSpPr/>
          <p:nvPr/>
        </p:nvCxnSpPr>
        <p:spPr>
          <a:xfrm>
            <a:off x="642918" y="7239016"/>
            <a:ext cx="571504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hteck 103"/>
          <p:cNvSpPr/>
          <p:nvPr/>
        </p:nvSpPr>
        <p:spPr>
          <a:xfrm>
            <a:off x="642918" y="7524768"/>
            <a:ext cx="5790584" cy="28575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numCol="1" rtlCol="0" anchor="t" anchorCtr="0"/>
          <a:lstStyle/>
          <a:p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Wodurch ändert sich der pH-Wert in der Natur? </a:t>
            </a:r>
            <a:endParaRPr lang="en-US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Rechteck 104"/>
          <p:cNvSpPr/>
          <p:nvPr/>
        </p:nvSpPr>
        <p:spPr>
          <a:xfrm>
            <a:off x="642918" y="7739082"/>
            <a:ext cx="5857916" cy="71438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numCol="1" rtlCol="0" anchor="t" anchorCtr="0"/>
          <a:lstStyle/>
          <a:p>
            <a:pPr>
              <a:spcBef>
                <a:spcPts val="300"/>
              </a:spcBef>
            </a:pPr>
            <a:r>
              <a: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Durch Kalkauswaschung, Schadstoffeintrag (saurer Regen), </a:t>
            </a:r>
          </a:p>
          <a:p>
            <a:pPr>
              <a:spcBef>
                <a:spcPts val="300"/>
              </a:spcBef>
            </a:pPr>
            <a:r>
              <a: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durch Entstehung von </a:t>
            </a:r>
            <a:r>
              <a:rPr lang="de-DE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bodenbürtiger</a:t>
            </a:r>
            <a:r>
              <a: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Kohlensäure,</a:t>
            </a:r>
          </a:p>
          <a:p>
            <a:pPr>
              <a:spcBef>
                <a:spcPts val="300"/>
              </a:spcBef>
            </a:pPr>
            <a:r>
              <a: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durch natürliche Humuszufuhr</a:t>
            </a:r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6" name="Gerade Verbindung 105"/>
          <p:cNvCxnSpPr/>
          <p:nvPr/>
        </p:nvCxnSpPr>
        <p:spPr>
          <a:xfrm>
            <a:off x="642918" y="7953396"/>
            <a:ext cx="571504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106"/>
          <p:cNvCxnSpPr/>
          <p:nvPr/>
        </p:nvCxnSpPr>
        <p:spPr>
          <a:xfrm>
            <a:off x="642918" y="8167710"/>
            <a:ext cx="571504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107"/>
          <p:cNvCxnSpPr/>
          <p:nvPr/>
        </p:nvCxnSpPr>
        <p:spPr>
          <a:xfrm>
            <a:off x="642918" y="8382024"/>
            <a:ext cx="571504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hteck 108"/>
          <p:cNvSpPr/>
          <p:nvPr/>
        </p:nvSpPr>
        <p:spPr>
          <a:xfrm>
            <a:off x="639764" y="8667776"/>
            <a:ext cx="5861201" cy="28575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numCol="1" rtlCol="0" anchor="t" anchorCtr="0"/>
          <a:lstStyle/>
          <a:p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Wie kann man den pH-Wert gezielt verändern ? </a:t>
            </a:r>
            <a:endParaRPr lang="en-US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Rechteck 109"/>
          <p:cNvSpPr/>
          <p:nvPr/>
        </p:nvSpPr>
        <p:spPr>
          <a:xfrm>
            <a:off x="639764" y="8882090"/>
            <a:ext cx="5929354" cy="71438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numCol="1" rtlCol="0" anchor="t" anchorCtr="0"/>
          <a:lstStyle/>
          <a:p>
            <a:pPr>
              <a:spcBef>
                <a:spcPts val="300"/>
              </a:spcBef>
            </a:pPr>
            <a:r>
              <a: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Heben: mit Kalk- oder kalkhaltigen Düngern,   Senken: Zufuhr von Humus,</a:t>
            </a:r>
          </a:p>
          <a:p>
            <a:pPr>
              <a:spcBef>
                <a:spcPts val="300"/>
              </a:spcBef>
            </a:pPr>
            <a:r>
              <a: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Kalkarmen bis kalkfreien N- und K-Düngern  (Diese Maßnahmen sind regelmäßig</a:t>
            </a:r>
          </a:p>
          <a:p>
            <a:pPr>
              <a:spcBef>
                <a:spcPts val="300"/>
              </a:spcBef>
            </a:pPr>
            <a:r>
              <a: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zu wiederholen , da der Boden sonst in seinen Ausgangs –pH-Wert zurückkehrt)</a:t>
            </a:r>
          </a:p>
        </p:txBody>
      </p:sp>
      <p:cxnSp>
        <p:nvCxnSpPr>
          <p:cNvPr id="111" name="Gerade Verbindung 110"/>
          <p:cNvCxnSpPr/>
          <p:nvPr/>
        </p:nvCxnSpPr>
        <p:spPr>
          <a:xfrm>
            <a:off x="639764" y="9096404"/>
            <a:ext cx="57240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 Verbindung 111"/>
          <p:cNvCxnSpPr/>
          <p:nvPr/>
        </p:nvCxnSpPr>
        <p:spPr>
          <a:xfrm>
            <a:off x="639764" y="9310718"/>
            <a:ext cx="57240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112"/>
          <p:cNvCxnSpPr/>
          <p:nvPr/>
        </p:nvCxnSpPr>
        <p:spPr>
          <a:xfrm>
            <a:off x="639764" y="9525032"/>
            <a:ext cx="57240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Gleichschenkliges Dreieck 121"/>
          <p:cNvSpPr/>
          <p:nvPr/>
        </p:nvSpPr>
        <p:spPr>
          <a:xfrm rot="5400000">
            <a:off x="1566000" y="1944000"/>
            <a:ext cx="324000" cy="2000264"/>
          </a:xfrm>
          <a:prstGeom prst="triangle">
            <a:avLst>
              <a:gd name="adj" fmla="val 47779"/>
            </a:avLst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Gleichschenkliges Dreieck 122"/>
          <p:cNvSpPr/>
          <p:nvPr/>
        </p:nvSpPr>
        <p:spPr>
          <a:xfrm rot="16200000">
            <a:off x="3681000" y="1944000"/>
            <a:ext cx="324000" cy="2000264"/>
          </a:xfrm>
          <a:prstGeom prst="triangle">
            <a:avLst>
              <a:gd name="adj" fmla="val 48185"/>
            </a:avLst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Gerade Verbindung 79"/>
          <p:cNvCxnSpPr/>
          <p:nvPr/>
        </p:nvCxnSpPr>
        <p:spPr>
          <a:xfrm>
            <a:off x="1714488" y="3309926"/>
            <a:ext cx="1643074" cy="1588"/>
          </a:xfrm>
          <a:prstGeom prst="line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81"/>
          <p:cNvCxnSpPr/>
          <p:nvPr/>
        </p:nvCxnSpPr>
        <p:spPr>
          <a:xfrm>
            <a:off x="2500306" y="4024306"/>
            <a:ext cx="214314" cy="158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hteck 80"/>
          <p:cNvSpPr/>
          <p:nvPr/>
        </p:nvSpPr>
        <p:spPr>
          <a:xfrm>
            <a:off x="642918" y="4819652"/>
            <a:ext cx="5857917" cy="57150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numCol="1" rtlCol="0" anchor="t" anchorCtr="0"/>
          <a:lstStyle/>
          <a:p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Welche Auswirkungen hat der </a:t>
            </a:r>
            <a:r>
              <a:rPr lang="de-DE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</a:t>
            </a:r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-Wert auf den Boden und die Pflanze?</a:t>
            </a:r>
          </a:p>
          <a:p>
            <a:endParaRPr lang="de-DE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4" name="Gruppieren 123"/>
          <p:cNvGrpSpPr/>
          <p:nvPr/>
        </p:nvGrpSpPr>
        <p:grpSpPr>
          <a:xfrm>
            <a:off x="654012" y="5184000"/>
            <a:ext cx="5725188" cy="199216"/>
            <a:chOff x="654012" y="5184000"/>
            <a:chExt cx="5725188" cy="199216"/>
          </a:xfrm>
        </p:grpSpPr>
        <p:cxnSp>
          <p:nvCxnSpPr>
            <p:cNvPr id="85" name="Gerade Verbindung 84"/>
            <p:cNvCxnSpPr/>
            <p:nvPr/>
          </p:nvCxnSpPr>
          <p:spPr>
            <a:xfrm>
              <a:off x="655200" y="5184000"/>
              <a:ext cx="572400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85"/>
            <p:cNvCxnSpPr/>
            <p:nvPr/>
          </p:nvCxnSpPr>
          <p:spPr>
            <a:xfrm>
              <a:off x="654012" y="5381628"/>
              <a:ext cx="572400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uppieren 124"/>
          <p:cNvGrpSpPr/>
          <p:nvPr/>
        </p:nvGrpSpPr>
        <p:grpSpPr>
          <a:xfrm>
            <a:off x="654012" y="6011877"/>
            <a:ext cx="5715040" cy="220666"/>
            <a:chOff x="654012" y="6011877"/>
            <a:chExt cx="5715040" cy="220666"/>
          </a:xfrm>
        </p:grpSpPr>
        <p:cxnSp>
          <p:nvCxnSpPr>
            <p:cNvPr id="102" name="Gerade Verbindung 101"/>
            <p:cNvCxnSpPr/>
            <p:nvPr/>
          </p:nvCxnSpPr>
          <p:spPr>
            <a:xfrm>
              <a:off x="654012" y="6230955"/>
              <a:ext cx="571504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Gerade Verbindung 113"/>
            <p:cNvCxnSpPr/>
            <p:nvPr/>
          </p:nvCxnSpPr>
          <p:spPr>
            <a:xfrm>
              <a:off x="654012" y="6011877"/>
              <a:ext cx="571504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Rechteck 128"/>
          <p:cNvSpPr/>
          <p:nvPr/>
        </p:nvSpPr>
        <p:spPr>
          <a:xfrm>
            <a:off x="638175" y="4806948"/>
            <a:ext cx="5857917" cy="571504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numCol="1" rtlCol="0" anchor="t" anchorCtr="0"/>
          <a:lstStyle/>
          <a:p>
            <a:endParaRPr lang="de-DE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Boden</a:t>
            </a:r>
            <a:r>
              <a:rPr lang="de-DE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er beeinflusst das Bodenleben, die Bodenstruktur und den Ionenaustausch.</a:t>
            </a:r>
          </a:p>
          <a:p>
            <a:r>
              <a:rPr lang="de-DE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Pflanze: beeinflusst die Nährstofflöslichkeit und damit die Pflanzenverfügbarkeit.</a:t>
            </a:r>
          </a:p>
          <a:p>
            <a:endParaRPr lang="de-DE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6" grpId="0" animBg="1"/>
      <p:bldP spid="96" grpId="0" animBg="1"/>
      <p:bldP spid="105" grpId="0" animBg="1"/>
      <p:bldP spid="110" grpId="0" animBg="1"/>
      <p:bldP spid="122" grpId="0" animBg="1"/>
      <p:bldP spid="123" grpId="0" animBg="1"/>
      <p:bldP spid="129" grpId="0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379</Words>
  <Application>Microsoft Office PowerPoint</Application>
  <PresentationFormat>A4-Papier (210x297 mm)</PresentationFormat>
  <Paragraphs>78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Senger</dc:creator>
  <cp:lastModifiedBy>Bernd Senger</cp:lastModifiedBy>
  <cp:revision>61</cp:revision>
  <dcterms:created xsi:type="dcterms:W3CDTF">2009-03-01T19:01:01Z</dcterms:created>
  <dcterms:modified xsi:type="dcterms:W3CDTF">2009-04-19T13:01:10Z</dcterms:modified>
</cp:coreProperties>
</file>