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18"/>
  </p:notesMasterIdLst>
  <p:sldIdLst>
    <p:sldId id="256" r:id="rId5"/>
    <p:sldId id="257" r:id="rId6"/>
    <p:sldId id="258" r:id="rId7"/>
    <p:sldId id="260" r:id="rId8"/>
    <p:sldId id="261" r:id="rId9"/>
    <p:sldId id="262" r:id="rId10"/>
    <p:sldId id="263" r:id="rId11"/>
    <p:sldId id="264" r:id="rId12"/>
    <p:sldId id="265" r:id="rId13"/>
    <p:sldId id="266" r:id="rId14"/>
    <p:sldId id="268" r:id="rId15"/>
    <p:sldId id="259" r:id="rId16"/>
    <p:sldId id="267" r:id="rId17"/>
  </p:sldIdLst>
  <p:sldSz cx="9906000" cy="6858000" type="A4"/>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ne" initials="H" lastIdx="1" clrIdx="0"/>
  <p:cmAuthor id="2" name="Ulla" initials=""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56" autoAdjust="0"/>
    <p:restoredTop sz="94660"/>
  </p:normalViewPr>
  <p:slideViewPr>
    <p:cSldViewPr snapToObjects="1">
      <p:cViewPr>
        <p:scale>
          <a:sx n="81" d="100"/>
          <a:sy n="81" d="100"/>
        </p:scale>
        <p:origin x="-2250" y="-1230"/>
      </p:cViewPr>
      <p:guideLst>
        <p:guide orient="horz" pos="2160"/>
        <p:guide pos="31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461050-BADE-4DFB-89CD-E98D7798B2EC}" type="datetimeFigureOut">
              <a:rPr lang="de-DE" smtClean="0"/>
              <a:t>16.11.2015</a:t>
            </a:fld>
            <a:endParaRPr lang="de-DE"/>
          </a:p>
        </p:txBody>
      </p:sp>
      <p:sp>
        <p:nvSpPr>
          <p:cNvPr id="4" name="Folienbildplatzhalt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2102B94-E485-43E8-95CB-9CB303490719}" type="slidenum">
              <a:rPr lang="de-DE" smtClean="0"/>
              <a:t>‹Nr.›</a:t>
            </a:fld>
            <a:endParaRPr lang="de-DE"/>
          </a:p>
        </p:txBody>
      </p:sp>
    </p:spTree>
    <p:extLst>
      <p:ext uri="{BB962C8B-B14F-4D97-AF65-F5344CB8AC3E}">
        <p14:creationId xmlns:p14="http://schemas.microsoft.com/office/powerpoint/2010/main" val="31326635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238250" y="1122363"/>
            <a:ext cx="7429500" cy="2387600"/>
          </a:xfrm>
        </p:spPr>
        <p:txBody>
          <a:bodyPr anchor="b"/>
          <a:lstStyle>
            <a:lvl1pPr algn="ctr">
              <a:defRPr sz="6000"/>
            </a:lvl1pPr>
          </a:lstStyle>
          <a:p>
            <a:r>
              <a:rPr lang="de-DE" smtClean="0"/>
              <a:t>Titelmasterformat durch Klicken bearbeiten</a:t>
            </a:r>
            <a:endParaRPr lang="de-DE"/>
          </a:p>
        </p:txBody>
      </p:sp>
      <p:sp>
        <p:nvSpPr>
          <p:cNvPr id="3" name="Untertitel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559A6786-672B-4FD7-8EBC-3EE3390B058A}" type="datetime1">
              <a:rPr lang="de-DE" smtClean="0"/>
              <a:t>16.11.2015</a:t>
            </a:fld>
            <a:endParaRPr lang="de-DE"/>
          </a:p>
        </p:txBody>
      </p:sp>
      <p:sp>
        <p:nvSpPr>
          <p:cNvPr id="5" name="Fußzeilenplatzhalter 4"/>
          <p:cNvSpPr>
            <a:spLocks noGrp="1"/>
          </p:cNvSpPr>
          <p:nvPr>
            <p:ph type="ftr" sz="quarter" idx="11"/>
          </p:nvPr>
        </p:nvSpPr>
        <p:spPr/>
        <p:txBody>
          <a:bodyPr/>
          <a:lstStyle/>
          <a:p>
            <a:r>
              <a:rPr lang="de-DE" smtClean="0"/>
              <a:t>2.4. Kubische Gleichungen</a:t>
            </a:r>
            <a:endParaRPr lang="de-DE"/>
          </a:p>
        </p:txBody>
      </p:sp>
      <p:sp>
        <p:nvSpPr>
          <p:cNvPr id="6" name="Foliennummernplatzhalter 5"/>
          <p:cNvSpPr>
            <a:spLocks noGrp="1"/>
          </p:cNvSpPr>
          <p:nvPr>
            <p:ph type="sldNum" sz="quarter" idx="12"/>
          </p:nvPr>
        </p:nvSpPr>
        <p:spPr/>
        <p:txBody>
          <a:bodyPr/>
          <a:lstStyle/>
          <a:p>
            <a:fld id="{C9DDDDA9-9626-4EA8-97AC-3927DF581A56}" type="slidenum">
              <a:rPr lang="de-DE" smtClean="0"/>
              <a:t>‹Nr.›</a:t>
            </a:fld>
            <a:endParaRPr lang="de-DE"/>
          </a:p>
        </p:txBody>
      </p:sp>
    </p:spTree>
    <p:extLst>
      <p:ext uri="{BB962C8B-B14F-4D97-AF65-F5344CB8AC3E}">
        <p14:creationId xmlns:p14="http://schemas.microsoft.com/office/powerpoint/2010/main" val="35666307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7EB14893-E692-4E01-919E-9A469D4D3DE3}" type="datetime1">
              <a:rPr lang="de-DE" smtClean="0"/>
              <a:t>16.11.2015</a:t>
            </a:fld>
            <a:endParaRPr lang="de-DE"/>
          </a:p>
        </p:txBody>
      </p:sp>
      <p:sp>
        <p:nvSpPr>
          <p:cNvPr id="5" name="Fußzeilenplatzhalter 4"/>
          <p:cNvSpPr>
            <a:spLocks noGrp="1"/>
          </p:cNvSpPr>
          <p:nvPr>
            <p:ph type="ftr" sz="quarter" idx="11"/>
          </p:nvPr>
        </p:nvSpPr>
        <p:spPr/>
        <p:txBody>
          <a:bodyPr/>
          <a:lstStyle/>
          <a:p>
            <a:r>
              <a:rPr lang="de-DE" smtClean="0"/>
              <a:t>2.4. Kubische Gleichungen</a:t>
            </a:r>
            <a:endParaRPr lang="de-DE"/>
          </a:p>
        </p:txBody>
      </p:sp>
      <p:sp>
        <p:nvSpPr>
          <p:cNvPr id="6" name="Foliennummernplatzhalter 5"/>
          <p:cNvSpPr>
            <a:spLocks noGrp="1"/>
          </p:cNvSpPr>
          <p:nvPr>
            <p:ph type="sldNum" sz="quarter" idx="12"/>
          </p:nvPr>
        </p:nvSpPr>
        <p:spPr/>
        <p:txBody>
          <a:bodyPr/>
          <a:lstStyle/>
          <a:p>
            <a:fld id="{C9DDDDA9-9626-4EA8-97AC-3927DF581A56}" type="slidenum">
              <a:rPr lang="de-DE" smtClean="0"/>
              <a:t>‹Nr.›</a:t>
            </a:fld>
            <a:endParaRPr lang="de-DE"/>
          </a:p>
        </p:txBody>
      </p:sp>
    </p:spTree>
    <p:extLst>
      <p:ext uri="{BB962C8B-B14F-4D97-AF65-F5344CB8AC3E}">
        <p14:creationId xmlns:p14="http://schemas.microsoft.com/office/powerpoint/2010/main" val="14703242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7088981" y="365125"/>
            <a:ext cx="2135981" cy="5811838"/>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681037" y="365125"/>
            <a:ext cx="6284119" cy="581183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937D4AA5-E81F-4451-A80F-62982E3CDDBF}" type="datetime1">
              <a:rPr lang="de-DE" smtClean="0"/>
              <a:t>16.11.2015</a:t>
            </a:fld>
            <a:endParaRPr lang="de-DE"/>
          </a:p>
        </p:txBody>
      </p:sp>
      <p:sp>
        <p:nvSpPr>
          <p:cNvPr id="5" name="Fußzeilenplatzhalter 4"/>
          <p:cNvSpPr>
            <a:spLocks noGrp="1"/>
          </p:cNvSpPr>
          <p:nvPr>
            <p:ph type="ftr" sz="quarter" idx="11"/>
          </p:nvPr>
        </p:nvSpPr>
        <p:spPr/>
        <p:txBody>
          <a:bodyPr/>
          <a:lstStyle/>
          <a:p>
            <a:r>
              <a:rPr lang="de-DE" smtClean="0"/>
              <a:t>2.4. Kubische Gleichungen</a:t>
            </a:r>
            <a:endParaRPr lang="de-DE"/>
          </a:p>
        </p:txBody>
      </p:sp>
      <p:sp>
        <p:nvSpPr>
          <p:cNvPr id="6" name="Foliennummernplatzhalter 5"/>
          <p:cNvSpPr>
            <a:spLocks noGrp="1"/>
          </p:cNvSpPr>
          <p:nvPr>
            <p:ph type="sldNum" sz="quarter" idx="12"/>
          </p:nvPr>
        </p:nvSpPr>
        <p:spPr/>
        <p:txBody>
          <a:bodyPr/>
          <a:lstStyle/>
          <a:p>
            <a:fld id="{C9DDDDA9-9626-4EA8-97AC-3927DF581A56}" type="slidenum">
              <a:rPr lang="de-DE" smtClean="0"/>
              <a:t>‹Nr.›</a:t>
            </a:fld>
            <a:endParaRPr lang="de-DE"/>
          </a:p>
        </p:txBody>
      </p:sp>
    </p:spTree>
    <p:extLst>
      <p:ext uri="{BB962C8B-B14F-4D97-AF65-F5344CB8AC3E}">
        <p14:creationId xmlns:p14="http://schemas.microsoft.com/office/powerpoint/2010/main" val="3353628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6B0E0C7F-8181-4E8E-B168-6EB68026BAF0}" type="datetime1">
              <a:rPr lang="de-DE" smtClean="0"/>
              <a:t>16.11.2015</a:t>
            </a:fld>
            <a:endParaRPr lang="de-DE"/>
          </a:p>
        </p:txBody>
      </p:sp>
      <p:sp>
        <p:nvSpPr>
          <p:cNvPr id="5" name="Fußzeilenplatzhalter 4"/>
          <p:cNvSpPr>
            <a:spLocks noGrp="1"/>
          </p:cNvSpPr>
          <p:nvPr>
            <p:ph type="ftr" sz="quarter" idx="11"/>
          </p:nvPr>
        </p:nvSpPr>
        <p:spPr/>
        <p:txBody>
          <a:bodyPr/>
          <a:lstStyle/>
          <a:p>
            <a:r>
              <a:rPr lang="de-DE" smtClean="0"/>
              <a:t>2.4. Kubische Gleichungen</a:t>
            </a:r>
            <a:endParaRPr lang="de-DE"/>
          </a:p>
        </p:txBody>
      </p:sp>
      <p:sp>
        <p:nvSpPr>
          <p:cNvPr id="6" name="Foliennummernplatzhalter 5"/>
          <p:cNvSpPr>
            <a:spLocks noGrp="1"/>
          </p:cNvSpPr>
          <p:nvPr>
            <p:ph type="sldNum" sz="quarter" idx="12"/>
          </p:nvPr>
        </p:nvSpPr>
        <p:spPr/>
        <p:txBody>
          <a:bodyPr/>
          <a:lstStyle/>
          <a:p>
            <a:fld id="{C9DDDDA9-9626-4EA8-97AC-3927DF581A56}" type="slidenum">
              <a:rPr lang="de-DE" smtClean="0"/>
              <a:t>‹Nr.›</a:t>
            </a:fld>
            <a:endParaRPr lang="de-DE"/>
          </a:p>
        </p:txBody>
      </p:sp>
    </p:spTree>
    <p:extLst>
      <p:ext uri="{BB962C8B-B14F-4D97-AF65-F5344CB8AC3E}">
        <p14:creationId xmlns:p14="http://schemas.microsoft.com/office/powerpoint/2010/main" val="107945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75878" y="1709739"/>
            <a:ext cx="8543925" cy="2852737"/>
          </a:xfrm>
        </p:spPr>
        <p:txBody>
          <a:bodyPr anchor="b"/>
          <a:lstStyle>
            <a:lvl1pPr>
              <a:defRPr sz="6000"/>
            </a:lvl1pPr>
          </a:lstStyle>
          <a:p>
            <a:r>
              <a:rPr lang="de-DE" smtClean="0"/>
              <a:t>Titelmasterformat durch Klicken bearbeiten</a:t>
            </a:r>
            <a:endParaRPr lang="de-DE"/>
          </a:p>
        </p:txBody>
      </p:sp>
      <p:sp>
        <p:nvSpPr>
          <p:cNvPr id="3" name="Textplatzhalter 2"/>
          <p:cNvSpPr>
            <a:spLocks noGrp="1"/>
          </p:cNvSpPr>
          <p:nvPr>
            <p:ph type="body" idx="1"/>
          </p:nvPr>
        </p:nvSpPr>
        <p:spPr>
          <a:xfrm>
            <a:off x="675878" y="4589464"/>
            <a:ext cx="8543925"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fld id="{FE745806-1171-4F0B-96BB-7FF617ED4B97}" type="datetime1">
              <a:rPr lang="de-DE" smtClean="0"/>
              <a:t>16.11.2015</a:t>
            </a:fld>
            <a:endParaRPr lang="de-DE"/>
          </a:p>
        </p:txBody>
      </p:sp>
      <p:sp>
        <p:nvSpPr>
          <p:cNvPr id="5" name="Fußzeilenplatzhalter 4"/>
          <p:cNvSpPr>
            <a:spLocks noGrp="1"/>
          </p:cNvSpPr>
          <p:nvPr>
            <p:ph type="ftr" sz="quarter" idx="11"/>
          </p:nvPr>
        </p:nvSpPr>
        <p:spPr/>
        <p:txBody>
          <a:bodyPr/>
          <a:lstStyle/>
          <a:p>
            <a:r>
              <a:rPr lang="de-DE" smtClean="0"/>
              <a:t>2.4. Kubische Gleichungen</a:t>
            </a:r>
            <a:endParaRPr lang="de-DE"/>
          </a:p>
        </p:txBody>
      </p:sp>
      <p:sp>
        <p:nvSpPr>
          <p:cNvPr id="6" name="Foliennummernplatzhalter 5"/>
          <p:cNvSpPr>
            <a:spLocks noGrp="1"/>
          </p:cNvSpPr>
          <p:nvPr>
            <p:ph type="sldNum" sz="quarter" idx="12"/>
          </p:nvPr>
        </p:nvSpPr>
        <p:spPr/>
        <p:txBody>
          <a:bodyPr/>
          <a:lstStyle/>
          <a:p>
            <a:fld id="{C9DDDDA9-9626-4EA8-97AC-3927DF581A56}" type="slidenum">
              <a:rPr lang="de-DE" smtClean="0"/>
              <a:t>‹Nr.›</a:t>
            </a:fld>
            <a:endParaRPr lang="de-DE"/>
          </a:p>
        </p:txBody>
      </p:sp>
    </p:spTree>
    <p:extLst>
      <p:ext uri="{BB962C8B-B14F-4D97-AF65-F5344CB8AC3E}">
        <p14:creationId xmlns:p14="http://schemas.microsoft.com/office/powerpoint/2010/main" val="2383470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681038" y="1825625"/>
            <a:ext cx="4210050" cy="435133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5014913" y="1825625"/>
            <a:ext cx="4210050" cy="435133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25A48C49-7AFC-4079-9137-FFC45894147B}" type="datetime1">
              <a:rPr lang="de-DE" smtClean="0"/>
              <a:t>16.11.2015</a:t>
            </a:fld>
            <a:endParaRPr lang="de-DE"/>
          </a:p>
        </p:txBody>
      </p:sp>
      <p:sp>
        <p:nvSpPr>
          <p:cNvPr id="6" name="Fußzeilenplatzhalter 5"/>
          <p:cNvSpPr>
            <a:spLocks noGrp="1"/>
          </p:cNvSpPr>
          <p:nvPr>
            <p:ph type="ftr" sz="quarter" idx="11"/>
          </p:nvPr>
        </p:nvSpPr>
        <p:spPr/>
        <p:txBody>
          <a:bodyPr/>
          <a:lstStyle/>
          <a:p>
            <a:r>
              <a:rPr lang="de-DE" smtClean="0"/>
              <a:t>2.4. Kubische Gleichungen</a:t>
            </a:r>
            <a:endParaRPr lang="de-DE"/>
          </a:p>
        </p:txBody>
      </p:sp>
      <p:sp>
        <p:nvSpPr>
          <p:cNvPr id="7" name="Foliennummernplatzhalter 6"/>
          <p:cNvSpPr>
            <a:spLocks noGrp="1"/>
          </p:cNvSpPr>
          <p:nvPr>
            <p:ph type="sldNum" sz="quarter" idx="12"/>
          </p:nvPr>
        </p:nvSpPr>
        <p:spPr/>
        <p:txBody>
          <a:bodyPr/>
          <a:lstStyle/>
          <a:p>
            <a:fld id="{C9DDDDA9-9626-4EA8-97AC-3927DF581A56}" type="slidenum">
              <a:rPr lang="de-DE" smtClean="0"/>
              <a:t>‹Nr.›</a:t>
            </a:fld>
            <a:endParaRPr lang="de-DE"/>
          </a:p>
        </p:txBody>
      </p:sp>
    </p:spTree>
    <p:extLst>
      <p:ext uri="{BB962C8B-B14F-4D97-AF65-F5344CB8AC3E}">
        <p14:creationId xmlns:p14="http://schemas.microsoft.com/office/powerpoint/2010/main" val="9764518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682328" y="365126"/>
            <a:ext cx="8543925" cy="1325563"/>
          </a:xfrm>
        </p:spPr>
        <p:txBody>
          <a:bodyPr/>
          <a:lstStyle/>
          <a:p>
            <a:r>
              <a:rPr lang="de-DE" smtClean="0"/>
              <a:t>Titelmasterformat durch Klicken bearbeiten</a:t>
            </a:r>
            <a:endParaRPr lang="de-DE"/>
          </a:p>
        </p:txBody>
      </p:sp>
      <p:sp>
        <p:nvSpPr>
          <p:cNvPr id="3" name="Textplatzhalter 2"/>
          <p:cNvSpPr>
            <a:spLocks noGrp="1"/>
          </p:cNvSpPr>
          <p:nvPr>
            <p:ph type="body" idx="1"/>
          </p:nvPr>
        </p:nvSpPr>
        <p:spPr>
          <a:xfrm>
            <a:off x="682328"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682328" y="2505075"/>
            <a:ext cx="4190702"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5014913" y="2505075"/>
            <a:ext cx="4211340"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C1A86886-4A74-4D57-A599-A4BC63600E21}" type="datetime1">
              <a:rPr lang="de-DE" smtClean="0"/>
              <a:t>16.11.2015</a:t>
            </a:fld>
            <a:endParaRPr lang="de-DE"/>
          </a:p>
        </p:txBody>
      </p:sp>
      <p:sp>
        <p:nvSpPr>
          <p:cNvPr id="8" name="Fußzeilenplatzhalter 7"/>
          <p:cNvSpPr>
            <a:spLocks noGrp="1"/>
          </p:cNvSpPr>
          <p:nvPr>
            <p:ph type="ftr" sz="quarter" idx="11"/>
          </p:nvPr>
        </p:nvSpPr>
        <p:spPr/>
        <p:txBody>
          <a:bodyPr/>
          <a:lstStyle/>
          <a:p>
            <a:r>
              <a:rPr lang="de-DE" smtClean="0"/>
              <a:t>2.4. Kubische Gleichungen</a:t>
            </a:r>
            <a:endParaRPr lang="de-DE"/>
          </a:p>
        </p:txBody>
      </p:sp>
      <p:sp>
        <p:nvSpPr>
          <p:cNvPr id="9" name="Foliennummernplatzhalter 8"/>
          <p:cNvSpPr>
            <a:spLocks noGrp="1"/>
          </p:cNvSpPr>
          <p:nvPr>
            <p:ph type="sldNum" sz="quarter" idx="12"/>
          </p:nvPr>
        </p:nvSpPr>
        <p:spPr/>
        <p:txBody>
          <a:bodyPr/>
          <a:lstStyle/>
          <a:p>
            <a:fld id="{C9DDDDA9-9626-4EA8-97AC-3927DF581A56}" type="slidenum">
              <a:rPr lang="de-DE" smtClean="0"/>
              <a:t>‹Nr.›</a:t>
            </a:fld>
            <a:endParaRPr lang="de-DE"/>
          </a:p>
        </p:txBody>
      </p:sp>
    </p:spTree>
    <p:extLst>
      <p:ext uri="{BB962C8B-B14F-4D97-AF65-F5344CB8AC3E}">
        <p14:creationId xmlns:p14="http://schemas.microsoft.com/office/powerpoint/2010/main" val="909862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EFFE5C20-8628-4DB0-BDE9-C598C0ADA3C1}" type="datetime1">
              <a:rPr lang="de-DE" smtClean="0"/>
              <a:t>16.11.2015</a:t>
            </a:fld>
            <a:endParaRPr lang="de-DE"/>
          </a:p>
        </p:txBody>
      </p:sp>
      <p:sp>
        <p:nvSpPr>
          <p:cNvPr id="4" name="Fußzeilenplatzhalter 3"/>
          <p:cNvSpPr>
            <a:spLocks noGrp="1"/>
          </p:cNvSpPr>
          <p:nvPr>
            <p:ph type="ftr" sz="quarter" idx="11"/>
          </p:nvPr>
        </p:nvSpPr>
        <p:spPr/>
        <p:txBody>
          <a:bodyPr/>
          <a:lstStyle/>
          <a:p>
            <a:r>
              <a:rPr lang="de-DE" smtClean="0"/>
              <a:t>2.4. Kubische Gleichungen</a:t>
            </a:r>
            <a:endParaRPr lang="de-DE"/>
          </a:p>
        </p:txBody>
      </p:sp>
      <p:sp>
        <p:nvSpPr>
          <p:cNvPr id="5" name="Foliennummernplatzhalter 4"/>
          <p:cNvSpPr>
            <a:spLocks noGrp="1"/>
          </p:cNvSpPr>
          <p:nvPr>
            <p:ph type="sldNum" sz="quarter" idx="12"/>
          </p:nvPr>
        </p:nvSpPr>
        <p:spPr/>
        <p:txBody>
          <a:bodyPr/>
          <a:lstStyle/>
          <a:p>
            <a:fld id="{C9DDDDA9-9626-4EA8-97AC-3927DF581A56}" type="slidenum">
              <a:rPr lang="de-DE" smtClean="0"/>
              <a:t>‹Nr.›</a:t>
            </a:fld>
            <a:endParaRPr lang="de-DE"/>
          </a:p>
        </p:txBody>
      </p:sp>
    </p:spTree>
    <p:extLst>
      <p:ext uri="{BB962C8B-B14F-4D97-AF65-F5344CB8AC3E}">
        <p14:creationId xmlns:p14="http://schemas.microsoft.com/office/powerpoint/2010/main" val="12548971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D8832C67-61EA-4698-924D-A8D7A03F3427}" type="datetime1">
              <a:rPr lang="de-DE" smtClean="0"/>
              <a:t>16.11.2015</a:t>
            </a:fld>
            <a:endParaRPr lang="de-DE"/>
          </a:p>
        </p:txBody>
      </p:sp>
      <p:sp>
        <p:nvSpPr>
          <p:cNvPr id="3" name="Fußzeilenplatzhalter 2"/>
          <p:cNvSpPr>
            <a:spLocks noGrp="1"/>
          </p:cNvSpPr>
          <p:nvPr>
            <p:ph type="ftr" sz="quarter" idx="11"/>
          </p:nvPr>
        </p:nvSpPr>
        <p:spPr/>
        <p:txBody>
          <a:bodyPr/>
          <a:lstStyle/>
          <a:p>
            <a:r>
              <a:rPr lang="de-DE" smtClean="0"/>
              <a:t>2.4. Kubische Gleichungen</a:t>
            </a:r>
            <a:endParaRPr lang="de-DE"/>
          </a:p>
        </p:txBody>
      </p:sp>
      <p:sp>
        <p:nvSpPr>
          <p:cNvPr id="4" name="Foliennummernplatzhalter 3"/>
          <p:cNvSpPr>
            <a:spLocks noGrp="1"/>
          </p:cNvSpPr>
          <p:nvPr>
            <p:ph type="sldNum" sz="quarter" idx="12"/>
          </p:nvPr>
        </p:nvSpPr>
        <p:spPr/>
        <p:txBody>
          <a:bodyPr/>
          <a:lstStyle/>
          <a:p>
            <a:fld id="{C9DDDDA9-9626-4EA8-97AC-3927DF581A56}" type="slidenum">
              <a:rPr lang="de-DE" smtClean="0"/>
              <a:t>‹Nr.›</a:t>
            </a:fld>
            <a:endParaRPr lang="de-DE"/>
          </a:p>
        </p:txBody>
      </p:sp>
    </p:spTree>
    <p:extLst>
      <p:ext uri="{BB962C8B-B14F-4D97-AF65-F5344CB8AC3E}">
        <p14:creationId xmlns:p14="http://schemas.microsoft.com/office/powerpoint/2010/main" val="24180519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82328" y="457200"/>
            <a:ext cx="3194943" cy="1600200"/>
          </a:xfrm>
        </p:spPr>
        <p:txBody>
          <a:bodyPr anchor="b"/>
          <a:lstStyle>
            <a:lvl1pPr>
              <a:defRPr sz="3200"/>
            </a:lvl1pPr>
          </a:lstStyle>
          <a:p>
            <a:r>
              <a:rPr lang="de-DE" smtClean="0"/>
              <a:t>Titelmasterformat durch Klicken bearbeiten</a:t>
            </a:r>
            <a:endParaRPr lang="de-DE"/>
          </a:p>
        </p:txBody>
      </p:sp>
      <p:sp>
        <p:nvSpPr>
          <p:cNvPr id="3" name="Inhaltsplatzhalter 2"/>
          <p:cNvSpPr>
            <a:spLocks noGrp="1"/>
          </p:cNvSpPr>
          <p:nvPr>
            <p:ph idx="1"/>
          </p:nvPr>
        </p:nvSpPr>
        <p:spPr>
          <a:xfrm>
            <a:off x="4211340" y="987426"/>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
        <p:nvSpPr>
          <p:cNvPr id="5" name="Datumsplatzhalter 4"/>
          <p:cNvSpPr>
            <a:spLocks noGrp="1"/>
          </p:cNvSpPr>
          <p:nvPr>
            <p:ph type="dt" sz="half" idx="10"/>
          </p:nvPr>
        </p:nvSpPr>
        <p:spPr/>
        <p:txBody>
          <a:bodyPr/>
          <a:lstStyle/>
          <a:p>
            <a:fld id="{47F92ACB-0A41-4A16-B3BF-C53614D162ED}" type="datetime1">
              <a:rPr lang="de-DE" smtClean="0"/>
              <a:t>16.11.2015</a:t>
            </a:fld>
            <a:endParaRPr lang="de-DE"/>
          </a:p>
        </p:txBody>
      </p:sp>
      <p:sp>
        <p:nvSpPr>
          <p:cNvPr id="6" name="Fußzeilenplatzhalter 5"/>
          <p:cNvSpPr>
            <a:spLocks noGrp="1"/>
          </p:cNvSpPr>
          <p:nvPr>
            <p:ph type="ftr" sz="quarter" idx="11"/>
          </p:nvPr>
        </p:nvSpPr>
        <p:spPr/>
        <p:txBody>
          <a:bodyPr/>
          <a:lstStyle/>
          <a:p>
            <a:r>
              <a:rPr lang="de-DE" smtClean="0"/>
              <a:t>2.4. Kubische Gleichungen</a:t>
            </a:r>
            <a:endParaRPr lang="de-DE"/>
          </a:p>
        </p:txBody>
      </p:sp>
      <p:sp>
        <p:nvSpPr>
          <p:cNvPr id="7" name="Foliennummernplatzhalter 6"/>
          <p:cNvSpPr>
            <a:spLocks noGrp="1"/>
          </p:cNvSpPr>
          <p:nvPr>
            <p:ph type="sldNum" sz="quarter" idx="12"/>
          </p:nvPr>
        </p:nvSpPr>
        <p:spPr/>
        <p:txBody>
          <a:bodyPr/>
          <a:lstStyle/>
          <a:p>
            <a:fld id="{C9DDDDA9-9626-4EA8-97AC-3927DF581A56}" type="slidenum">
              <a:rPr lang="de-DE" smtClean="0"/>
              <a:t>‹Nr.›</a:t>
            </a:fld>
            <a:endParaRPr lang="de-DE"/>
          </a:p>
        </p:txBody>
      </p:sp>
    </p:spTree>
    <p:extLst>
      <p:ext uri="{BB962C8B-B14F-4D97-AF65-F5344CB8AC3E}">
        <p14:creationId xmlns:p14="http://schemas.microsoft.com/office/powerpoint/2010/main" val="16635593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82328" y="457200"/>
            <a:ext cx="3194943" cy="1600200"/>
          </a:xfrm>
        </p:spPr>
        <p:txBody>
          <a:bodyPr anchor="b"/>
          <a:lstStyle>
            <a:lvl1pPr>
              <a:defRPr sz="3200"/>
            </a:lvl1pPr>
          </a:lstStyle>
          <a:p>
            <a:r>
              <a:rPr lang="de-DE" smtClean="0"/>
              <a:t>Titelmasterformat durch Klicken bearbeiten</a:t>
            </a:r>
            <a:endParaRPr lang="de-DE"/>
          </a:p>
        </p:txBody>
      </p:sp>
      <p:sp>
        <p:nvSpPr>
          <p:cNvPr id="3" name="Bildplatzhalter 2"/>
          <p:cNvSpPr>
            <a:spLocks noGrp="1"/>
          </p:cNvSpPr>
          <p:nvPr>
            <p:ph type="pic" idx="1"/>
          </p:nvPr>
        </p:nvSpPr>
        <p:spPr>
          <a:xfrm>
            <a:off x="4211340" y="987426"/>
            <a:ext cx="5014913"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
        <p:nvSpPr>
          <p:cNvPr id="5" name="Datumsplatzhalter 4"/>
          <p:cNvSpPr>
            <a:spLocks noGrp="1"/>
          </p:cNvSpPr>
          <p:nvPr>
            <p:ph type="dt" sz="half" idx="10"/>
          </p:nvPr>
        </p:nvSpPr>
        <p:spPr/>
        <p:txBody>
          <a:bodyPr/>
          <a:lstStyle/>
          <a:p>
            <a:fld id="{58C7425F-795F-409E-8C90-6BA6DB28A6D6}" type="datetime1">
              <a:rPr lang="de-DE" smtClean="0"/>
              <a:t>16.11.2015</a:t>
            </a:fld>
            <a:endParaRPr lang="de-DE"/>
          </a:p>
        </p:txBody>
      </p:sp>
      <p:sp>
        <p:nvSpPr>
          <p:cNvPr id="6" name="Fußzeilenplatzhalter 5"/>
          <p:cNvSpPr>
            <a:spLocks noGrp="1"/>
          </p:cNvSpPr>
          <p:nvPr>
            <p:ph type="ftr" sz="quarter" idx="11"/>
          </p:nvPr>
        </p:nvSpPr>
        <p:spPr/>
        <p:txBody>
          <a:bodyPr/>
          <a:lstStyle/>
          <a:p>
            <a:r>
              <a:rPr lang="de-DE" smtClean="0"/>
              <a:t>2.4. Kubische Gleichungen</a:t>
            </a:r>
            <a:endParaRPr lang="de-DE"/>
          </a:p>
        </p:txBody>
      </p:sp>
      <p:sp>
        <p:nvSpPr>
          <p:cNvPr id="7" name="Foliennummernplatzhalter 6"/>
          <p:cNvSpPr>
            <a:spLocks noGrp="1"/>
          </p:cNvSpPr>
          <p:nvPr>
            <p:ph type="sldNum" sz="quarter" idx="12"/>
          </p:nvPr>
        </p:nvSpPr>
        <p:spPr/>
        <p:txBody>
          <a:bodyPr/>
          <a:lstStyle/>
          <a:p>
            <a:fld id="{C9DDDDA9-9626-4EA8-97AC-3927DF581A56}" type="slidenum">
              <a:rPr lang="de-DE" smtClean="0"/>
              <a:t>‹Nr.›</a:t>
            </a:fld>
            <a:endParaRPr lang="de-DE"/>
          </a:p>
        </p:txBody>
      </p:sp>
    </p:spTree>
    <p:extLst>
      <p:ext uri="{BB962C8B-B14F-4D97-AF65-F5344CB8AC3E}">
        <p14:creationId xmlns:p14="http://schemas.microsoft.com/office/powerpoint/2010/main" val="4236847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81038" y="365126"/>
            <a:ext cx="8543925" cy="1325563"/>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681038" y="6356351"/>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A504C5-6F8E-4FE9-9CF5-AC9202096B7D}" type="datetime1">
              <a:rPr lang="de-DE" smtClean="0"/>
              <a:t>16.11.2015</a:t>
            </a:fld>
            <a:endParaRPr lang="de-DE"/>
          </a:p>
        </p:txBody>
      </p:sp>
      <p:sp>
        <p:nvSpPr>
          <p:cNvPr id="5" name="Fußzeilenplatzhalter 4"/>
          <p:cNvSpPr>
            <a:spLocks noGrp="1"/>
          </p:cNvSpPr>
          <p:nvPr>
            <p:ph type="ftr" sz="quarter" idx="3"/>
          </p:nvPr>
        </p:nvSpPr>
        <p:spPr>
          <a:xfrm>
            <a:off x="3281363" y="6356351"/>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t>2.4. Kubische Gleichungen</a:t>
            </a:r>
            <a:endParaRPr lang="de-DE"/>
          </a:p>
        </p:txBody>
      </p:sp>
      <p:sp>
        <p:nvSpPr>
          <p:cNvPr id="6" name="Foliennummernplatzhalter 5"/>
          <p:cNvSpPr>
            <a:spLocks noGrp="1"/>
          </p:cNvSpPr>
          <p:nvPr>
            <p:ph type="sldNum" sz="quarter" idx="4"/>
          </p:nvPr>
        </p:nvSpPr>
        <p:spPr>
          <a:xfrm>
            <a:off x="6996113" y="6356351"/>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DDDDA9-9626-4EA8-97AC-3927DF581A56}" type="slidenum">
              <a:rPr lang="de-DE" smtClean="0"/>
              <a:t>‹Nr.›</a:t>
            </a:fld>
            <a:endParaRPr lang="de-DE"/>
          </a:p>
        </p:txBody>
      </p:sp>
    </p:spTree>
    <p:extLst>
      <p:ext uri="{BB962C8B-B14F-4D97-AF65-F5344CB8AC3E}">
        <p14:creationId xmlns:p14="http://schemas.microsoft.com/office/powerpoint/2010/main" val="24957236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137851" y="1666060"/>
            <a:ext cx="7429500" cy="2387600"/>
          </a:xfrm>
        </p:spPr>
        <p:txBody>
          <a:bodyPr>
            <a:normAutofit fontScale="90000"/>
          </a:bodyPr>
          <a:lstStyle/>
          <a:p>
            <a:r>
              <a:rPr lang="de-DE" dirty="0" smtClean="0"/>
              <a:t>Einführung in das mathematische Arbeiten am Beispiel </a:t>
            </a:r>
            <a:r>
              <a:rPr lang="de-DE" dirty="0"/>
              <a:t>k</a:t>
            </a:r>
            <a:r>
              <a:rPr lang="de-DE" dirty="0" smtClean="0"/>
              <a:t>ubischer Gleichungen</a:t>
            </a:r>
            <a:endParaRPr lang="de-DE" dirty="0"/>
          </a:p>
        </p:txBody>
      </p:sp>
    </p:spTree>
    <p:extLst>
      <p:ext uri="{BB962C8B-B14F-4D97-AF65-F5344CB8AC3E}">
        <p14:creationId xmlns:p14="http://schemas.microsoft.com/office/powerpoint/2010/main" val="24035664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09962" y="141717"/>
            <a:ext cx="8543925" cy="1325563"/>
          </a:xfrm>
        </p:spPr>
        <p:txBody>
          <a:bodyPr/>
          <a:lstStyle/>
          <a:p>
            <a:r>
              <a:rPr lang="de-DE" dirty="0" smtClean="0"/>
              <a:t>Besprechung 3. Phase</a:t>
            </a:r>
            <a:endParaRPr lang="de-DE" dirty="0"/>
          </a:p>
        </p:txBody>
      </p:sp>
      <mc:AlternateContent xmlns:mc="http://schemas.openxmlformats.org/markup-compatibility/2006" xmlns:a14="http://schemas.microsoft.com/office/drawing/2010/main">
        <mc:Choice Requires="a14">
          <p:sp>
            <p:nvSpPr>
              <p:cNvPr id="3" name="Inhaltsplatzhalter 2"/>
              <p:cNvSpPr>
                <a:spLocks noGrp="1"/>
              </p:cNvSpPr>
              <p:nvPr>
                <p:ph idx="1"/>
              </p:nvPr>
            </p:nvSpPr>
            <p:spPr>
              <a:xfrm>
                <a:off x="409962" y="1467280"/>
                <a:ext cx="8543925" cy="2808159"/>
              </a:xfrm>
            </p:spPr>
            <p:txBody>
              <a:bodyPr/>
              <a:lstStyle/>
              <a:p>
                <a:pPr marL="0" lvl="0" indent="0">
                  <a:buNone/>
                </a:pPr>
                <a14:m>
                  <m:oMath xmlns:m="http://schemas.openxmlformats.org/officeDocument/2006/math">
                    <m:f>
                      <m:fPr>
                        <m:ctrlPr>
                          <a:rPr lang="de-DE" i="1">
                            <a:latin typeface="Cambria Math"/>
                          </a:rPr>
                        </m:ctrlPr>
                      </m:fPr>
                      <m:num>
                        <m:sSup>
                          <m:sSupPr>
                            <m:ctrlPr>
                              <a:rPr lang="de-DE" i="1">
                                <a:latin typeface="Cambria Math"/>
                              </a:rPr>
                            </m:ctrlPr>
                          </m:sSupPr>
                          <m:e>
                            <m:r>
                              <a:rPr lang="de-DE" i="1">
                                <a:latin typeface="Cambria Math"/>
                              </a:rPr>
                              <m:t>𝑝</m:t>
                            </m:r>
                          </m:e>
                          <m:sup>
                            <m:r>
                              <a:rPr lang="de-DE" i="1">
                                <a:latin typeface="Cambria Math"/>
                              </a:rPr>
                              <m:t>3</m:t>
                            </m:r>
                          </m:sup>
                        </m:sSup>
                      </m:num>
                      <m:den>
                        <m:r>
                          <a:rPr lang="de-DE" i="1">
                            <a:latin typeface="Cambria Math"/>
                          </a:rPr>
                          <m:t>27</m:t>
                        </m:r>
                      </m:den>
                    </m:f>
                    <m:r>
                      <a:rPr lang="de-DE" i="1">
                        <a:latin typeface="Cambria Math"/>
                      </a:rPr>
                      <m:t>+</m:t>
                    </m:r>
                    <m:f>
                      <m:fPr>
                        <m:ctrlPr>
                          <a:rPr lang="de-DE" i="1">
                            <a:latin typeface="Cambria Math"/>
                          </a:rPr>
                        </m:ctrlPr>
                      </m:fPr>
                      <m:num>
                        <m:sSup>
                          <m:sSupPr>
                            <m:ctrlPr>
                              <a:rPr lang="de-DE" i="1">
                                <a:latin typeface="Cambria Math"/>
                              </a:rPr>
                            </m:ctrlPr>
                          </m:sSupPr>
                          <m:e>
                            <m:r>
                              <a:rPr lang="de-DE" i="1">
                                <a:latin typeface="Cambria Math"/>
                              </a:rPr>
                              <m:t>𝑞</m:t>
                            </m:r>
                          </m:e>
                          <m:sup>
                            <m:r>
                              <a:rPr lang="de-DE" i="1">
                                <a:latin typeface="Cambria Math"/>
                              </a:rPr>
                              <m:t>2</m:t>
                            </m:r>
                          </m:sup>
                        </m:sSup>
                      </m:num>
                      <m:den>
                        <m:r>
                          <a:rPr lang="de-DE" i="1">
                            <a:latin typeface="Cambria Math"/>
                          </a:rPr>
                          <m:t>4</m:t>
                        </m:r>
                      </m:den>
                    </m:f>
                    <m:r>
                      <a:rPr lang="de-DE" i="1">
                        <a:latin typeface="Cambria Math"/>
                      </a:rPr>
                      <m:t>&gt;0 </m:t>
                    </m:r>
                  </m:oMath>
                </a14:m>
                <a:r>
                  <a:rPr lang="de-DE" dirty="0"/>
                  <a:t> </a:t>
                </a:r>
                <a:r>
                  <a:rPr lang="de-DE" dirty="0" smtClean="0"/>
                  <a:t>eine Lösung, d. h. eine Nullstelle</a:t>
                </a:r>
                <a:endParaRPr lang="de-DE" dirty="0"/>
              </a:p>
              <a:p>
                <a:pPr marL="0" lvl="0" indent="0">
                  <a:buNone/>
                </a:pPr>
                <a:r>
                  <a:rPr lang="de-DE" dirty="0"/>
                  <a:t> </a:t>
                </a:r>
              </a:p>
              <a:p>
                <a:pPr marL="0" lvl="0" indent="0">
                  <a:buNone/>
                </a:pPr>
                <a14:m>
                  <m:oMath xmlns:m="http://schemas.openxmlformats.org/officeDocument/2006/math">
                    <m:f>
                      <m:fPr>
                        <m:ctrlPr>
                          <a:rPr lang="de-DE" i="1">
                            <a:latin typeface="Cambria Math"/>
                          </a:rPr>
                        </m:ctrlPr>
                      </m:fPr>
                      <m:num>
                        <m:sSup>
                          <m:sSupPr>
                            <m:ctrlPr>
                              <a:rPr lang="de-DE" i="1">
                                <a:latin typeface="Cambria Math"/>
                              </a:rPr>
                            </m:ctrlPr>
                          </m:sSupPr>
                          <m:e>
                            <m:r>
                              <a:rPr lang="de-DE" i="1">
                                <a:latin typeface="Cambria Math"/>
                              </a:rPr>
                              <m:t>𝑝</m:t>
                            </m:r>
                          </m:e>
                          <m:sup>
                            <m:r>
                              <a:rPr lang="de-DE" i="1">
                                <a:latin typeface="Cambria Math"/>
                              </a:rPr>
                              <m:t>3</m:t>
                            </m:r>
                          </m:sup>
                        </m:sSup>
                      </m:num>
                      <m:den>
                        <m:r>
                          <a:rPr lang="de-DE" i="1">
                            <a:latin typeface="Cambria Math"/>
                          </a:rPr>
                          <m:t>27</m:t>
                        </m:r>
                      </m:den>
                    </m:f>
                    <m:r>
                      <a:rPr lang="de-DE" i="1">
                        <a:latin typeface="Cambria Math"/>
                      </a:rPr>
                      <m:t>+</m:t>
                    </m:r>
                    <m:f>
                      <m:fPr>
                        <m:ctrlPr>
                          <a:rPr lang="de-DE" i="1">
                            <a:latin typeface="Cambria Math"/>
                          </a:rPr>
                        </m:ctrlPr>
                      </m:fPr>
                      <m:num>
                        <m:sSup>
                          <m:sSupPr>
                            <m:ctrlPr>
                              <a:rPr lang="de-DE" i="1">
                                <a:latin typeface="Cambria Math"/>
                              </a:rPr>
                            </m:ctrlPr>
                          </m:sSupPr>
                          <m:e>
                            <m:r>
                              <a:rPr lang="de-DE" i="1">
                                <a:latin typeface="Cambria Math"/>
                              </a:rPr>
                              <m:t>𝑞</m:t>
                            </m:r>
                          </m:e>
                          <m:sup>
                            <m:r>
                              <a:rPr lang="de-DE" i="1">
                                <a:latin typeface="Cambria Math"/>
                              </a:rPr>
                              <m:t>2</m:t>
                            </m:r>
                          </m:sup>
                        </m:sSup>
                      </m:num>
                      <m:den>
                        <m:r>
                          <a:rPr lang="de-DE" i="1">
                            <a:latin typeface="Cambria Math"/>
                          </a:rPr>
                          <m:t>4</m:t>
                        </m:r>
                      </m:den>
                    </m:f>
                    <m:r>
                      <a:rPr lang="de-DE" i="1">
                        <a:latin typeface="Cambria Math"/>
                      </a:rPr>
                      <m:t>=0 </m:t>
                    </m:r>
                  </m:oMath>
                </a14:m>
                <a:r>
                  <a:rPr lang="de-DE" dirty="0"/>
                  <a:t> </a:t>
                </a:r>
                <a:r>
                  <a:rPr lang="de-DE" dirty="0" smtClean="0"/>
                  <a:t>zwei Lösungen, d. h. zwei Nullstellen</a:t>
                </a:r>
                <a:endParaRPr lang="de-DE" dirty="0"/>
              </a:p>
              <a:p>
                <a:pPr marL="0" lvl="0" indent="0">
                  <a:buNone/>
                </a:pPr>
                <a14:m>
                  <m:oMath xmlns:m="http://schemas.openxmlformats.org/officeDocument/2006/math">
                    <m:f>
                      <m:fPr>
                        <m:ctrlPr>
                          <a:rPr lang="de-DE" i="1">
                            <a:latin typeface="Cambria Math"/>
                          </a:rPr>
                        </m:ctrlPr>
                      </m:fPr>
                      <m:num>
                        <m:sSup>
                          <m:sSupPr>
                            <m:ctrlPr>
                              <a:rPr lang="de-DE" i="1">
                                <a:latin typeface="Cambria Math"/>
                              </a:rPr>
                            </m:ctrlPr>
                          </m:sSupPr>
                          <m:e>
                            <m:r>
                              <a:rPr lang="de-DE" i="1">
                                <a:latin typeface="Cambria Math"/>
                              </a:rPr>
                              <m:t>𝑝</m:t>
                            </m:r>
                          </m:e>
                          <m:sup>
                            <m:r>
                              <a:rPr lang="de-DE" i="1">
                                <a:latin typeface="Cambria Math"/>
                              </a:rPr>
                              <m:t>3</m:t>
                            </m:r>
                          </m:sup>
                        </m:sSup>
                      </m:num>
                      <m:den>
                        <m:r>
                          <a:rPr lang="de-DE" i="1">
                            <a:latin typeface="Cambria Math"/>
                          </a:rPr>
                          <m:t>27</m:t>
                        </m:r>
                      </m:den>
                    </m:f>
                    <m:r>
                      <a:rPr lang="de-DE" i="1">
                        <a:latin typeface="Cambria Math"/>
                      </a:rPr>
                      <m:t>+</m:t>
                    </m:r>
                    <m:f>
                      <m:fPr>
                        <m:ctrlPr>
                          <a:rPr lang="de-DE" i="1">
                            <a:latin typeface="Cambria Math"/>
                          </a:rPr>
                        </m:ctrlPr>
                      </m:fPr>
                      <m:num>
                        <m:sSup>
                          <m:sSupPr>
                            <m:ctrlPr>
                              <a:rPr lang="de-DE" i="1">
                                <a:latin typeface="Cambria Math"/>
                              </a:rPr>
                            </m:ctrlPr>
                          </m:sSupPr>
                          <m:e>
                            <m:r>
                              <a:rPr lang="de-DE" i="1">
                                <a:latin typeface="Cambria Math"/>
                              </a:rPr>
                              <m:t>𝑞</m:t>
                            </m:r>
                          </m:e>
                          <m:sup>
                            <m:r>
                              <a:rPr lang="de-DE" i="1">
                                <a:latin typeface="Cambria Math"/>
                              </a:rPr>
                              <m:t>2</m:t>
                            </m:r>
                          </m:sup>
                        </m:sSup>
                      </m:num>
                      <m:den>
                        <m:r>
                          <a:rPr lang="de-DE" i="1">
                            <a:latin typeface="Cambria Math"/>
                          </a:rPr>
                          <m:t>4</m:t>
                        </m:r>
                      </m:den>
                    </m:f>
                    <m:r>
                      <a:rPr lang="de-DE" i="1">
                        <a:latin typeface="Cambria Math"/>
                      </a:rPr>
                      <m:t>&lt;0 </m:t>
                    </m:r>
                  </m:oMath>
                </a14:m>
                <a:r>
                  <a:rPr lang="de-DE" dirty="0"/>
                  <a:t> </a:t>
                </a:r>
                <a:r>
                  <a:rPr lang="de-DE" dirty="0" smtClean="0"/>
                  <a:t>drei Lösungen, d. h. drei Nullstellen</a:t>
                </a:r>
                <a:endParaRPr lang="de-DE" dirty="0"/>
              </a:p>
              <a:p>
                <a:pPr marL="0" indent="0">
                  <a:buNone/>
                </a:pPr>
                <a:endParaRPr lang="de-DE" dirty="0"/>
              </a:p>
            </p:txBody>
          </p:sp>
        </mc:Choice>
        <mc:Fallback xmlns="">
          <p:sp>
            <p:nvSpPr>
              <p:cNvPr id="3" name="Inhaltsplatzhalter 2"/>
              <p:cNvSpPr>
                <a:spLocks noGrp="1" noRot="1" noChangeAspect="1" noMove="1" noResize="1" noEditPoints="1" noAdjustHandles="1" noChangeArrowheads="1" noChangeShapeType="1" noTextEdit="1"/>
              </p:cNvSpPr>
              <p:nvPr>
                <p:ph idx="1"/>
              </p:nvPr>
            </p:nvSpPr>
            <p:spPr>
              <a:xfrm>
                <a:off x="409962" y="1467280"/>
                <a:ext cx="8543925" cy="2808159"/>
              </a:xfrm>
              <a:blipFill rotWithShape="1">
                <a:blip r:embed="rId2"/>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4" name="Rechteck 3"/>
              <p:cNvSpPr/>
              <p:nvPr/>
            </p:nvSpPr>
            <p:spPr>
              <a:xfrm rot="20535403">
                <a:off x="2782043" y="2858256"/>
                <a:ext cx="6499139" cy="2834366"/>
              </a:xfrm>
              <a:prstGeom prst="rect">
                <a:avLst/>
              </a:prstGeom>
              <a:solidFill>
                <a:schemeClr val="bg1"/>
              </a:solidFill>
              <a:ln>
                <a:solidFill>
                  <a:schemeClr val="tx1"/>
                </a:solidFill>
              </a:ln>
            </p:spPr>
            <p:txBody>
              <a:bodyPr wrap="square">
                <a:spAutoFit/>
              </a:bodyPr>
              <a:lstStyle/>
              <a:p>
                <a:r>
                  <a:rPr lang="de-DE" sz="2000" dirty="0" smtClean="0">
                    <a:solidFill>
                      <a:srgbClr val="FF0000"/>
                    </a:solidFill>
                  </a:rPr>
                  <a:t>Interpretieren Sie die Ergebnisse der mathematischen Forschungsreise vor dem Hintergrund unserer Ausgangsfrage:</a:t>
                </a:r>
              </a:p>
              <a:p>
                <a:r>
                  <a:rPr lang="de-DE" sz="2000" dirty="0" smtClean="0">
                    <a:solidFill>
                      <a:srgbClr val="FF0000"/>
                    </a:solidFill>
                  </a:rPr>
                  <a:t>Weshalb wird die Lösungsformel </a:t>
                </a:r>
                <a14:m>
                  <m:oMath xmlns:m="http://schemas.openxmlformats.org/officeDocument/2006/math">
                    <m:r>
                      <a:rPr lang="de-DE" sz="2000" i="1" smtClean="0">
                        <a:solidFill>
                          <a:srgbClr val="FF0000"/>
                        </a:solidFill>
                        <a:latin typeface="Cambria Math" panose="02040503050406030204" pitchFamily="18" charset="0"/>
                      </a:rPr>
                      <m:t>𝑥</m:t>
                    </m:r>
                    <m:r>
                      <a:rPr lang="de-DE" sz="2000" i="1" smtClean="0">
                        <a:solidFill>
                          <a:srgbClr val="FF0000"/>
                        </a:solidFill>
                        <a:latin typeface="Cambria Math" panose="02040503050406030204" pitchFamily="18" charset="0"/>
                      </a:rPr>
                      <m:t>=</m:t>
                    </m:r>
                    <m:rad>
                      <m:radPr>
                        <m:ctrlPr>
                          <a:rPr lang="de-DE" sz="2000" i="1">
                            <a:solidFill>
                              <a:srgbClr val="FF0000"/>
                            </a:solidFill>
                            <a:latin typeface="Cambria Math"/>
                          </a:rPr>
                        </m:ctrlPr>
                      </m:radPr>
                      <m:deg>
                        <m:r>
                          <a:rPr lang="de-DE" sz="2000" i="1">
                            <a:solidFill>
                              <a:srgbClr val="FF0000"/>
                            </a:solidFill>
                            <a:latin typeface="Cambria Math" panose="02040503050406030204" pitchFamily="18" charset="0"/>
                          </a:rPr>
                          <m:t>3</m:t>
                        </m:r>
                      </m:deg>
                      <m:e>
                        <m:r>
                          <a:rPr lang="de-DE" sz="2000" i="1">
                            <a:solidFill>
                              <a:srgbClr val="FF0000"/>
                            </a:solidFill>
                            <a:latin typeface="Cambria Math" panose="02040503050406030204" pitchFamily="18" charset="0"/>
                          </a:rPr>
                          <m:t>−</m:t>
                        </m:r>
                        <m:f>
                          <m:fPr>
                            <m:ctrlPr>
                              <a:rPr lang="de-DE" sz="2000" i="1">
                                <a:solidFill>
                                  <a:srgbClr val="FF0000"/>
                                </a:solidFill>
                                <a:latin typeface="Cambria Math"/>
                              </a:rPr>
                            </m:ctrlPr>
                          </m:fPr>
                          <m:num>
                            <m:r>
                              <a:rPr lang="de-DE" sz="2000" i="1">
                                <a:solidFill>
                                  <a:srgbClr val="FF0000"/>
                                </a:solidFill>
                                <a:latin typeface="Cambria Math" panose="02040503050406030204" pitchFamily="18" charset="0"/>
                              </a:rPr>
                              <m:t>𝑞</m:t>
                            </m:r>
                          </m:num>
                          <m:den>
                            <m:r>
                              <a:rPr lang="de-DE" sz="2000" i="1">
                                <a:solidFill>
                                  <a:srgbClr val="FF0000"/>
                                </a:solidFill>
                                <a:latin typeface="Cambria Math" panose="02040503050406030204" pitchFamily="18" charset="0"/>
                              </a:rPr>
                              <m:t>2</m:t>
                            </m:r>
                          </m:den>
                        </m:f>
                        <m:r>
                          <a:rPr lang="de-DE" sz="2000" i="1">
                            <a:solidFill>
                              <a:srgbClr val="FF0000"/>
                            </a:solidFill>
                            <a:latin typeface="Cambria Math" panose="02040503050406030204" pitchFamily="18" charset="0"/>
                          </a:rPr>
                          <m:t>+</m:t>
                        </m:r>
                        <m:rad>
                          <m:radPr>
                            <m:degHide m:val="on"/>
                            <m:ctrlPr>
                              <a:rPr lang="de-DE" sz="2000" i="1">
                                <a:solidFill>
                                  <a:srgbClr val="FF0000"/>
                                </a:solidFill>
                                <a:latin typeface="Cambria Math"/>
                              </a:rPr>
                            </m:ctrlPr>
                          </m:radPr>
                          <m:deg/>
                          <m:e>
                            <m:f>
                              <m:fPr>
                                <m:ctrlPr>
                                  <a:rPr lang="de-DE" sz="2000" i="1">
                                    <a:solidFill>
                                      <a:srgbClr val="FF0000"/>
                                    </a:solidFill>
                                    <a:latin typeface="Cambria Math"/>
                                  </a:rPr>
                                </m:ctrlPr>
                              </m:fPr>
                              <m:num>
                                <m:sSup>
                                  <m:sSupPr>
                                    <m:ctrlPr>
                                      <a:rPr lang="de-DE" sz="2000" i="1">
                                        <a:solidFill>
                                          <a:srgbClr val="FF0000"/>
                                        </a:solidFill>
                                        <a:latin typeface="Cambria Math"/>
                                      </a:rPr>
                                    </m:ctrlPr>
                                  </m:sSupPr>
                                  <m:e>
                                    <m:r>
                                      <a:rPr lang="de-DE" sz="2000" i="1">
                                        <a:solidFill>
                                          <a:srgbClr val="FF0000"/>
                                        </a:solidFill>
                                        <a:latin typeface="Cambria Math" panose="02040503050406030204" pitchFamily="18" charset="0"/>
                                      </a:rPr>
                                      <m:t>𝑝</m:t>
                                    </m:r>
                                  </m:e>
                                  <m:sup>
                                    <m:r>
                                      <a:rPr lang="de-DE" sz="2000" i="1">
                                        <a:solidFill>
                                          <a:srgbClr val="FF0000"/>
                                        </a:solidFill>
                                        <a:latin typeface="Cambria Math" panose="02040503050406030204" pitchFamily="18" charset="0"/>
                                      </a:rPr>
                                      <m:t>3</m:t>
                                    </m:r>
                                  </m:sup>
                                </m:sSup>
                              </m:num>
                              <m:den>
                                <m:r>
                                  <a:rPr lang="de-DE" sz="2000" i="1">
                                    <a:solidFill>
                                      <a:srgbClr val="FF0000"/>
                                    </a:solidFill>
                                    <a:latin typeface="Cambria Math" panose="02040503050406030204" pitchFamily="18" charset="0"/>
                                  </a:rPr>
                                  <m:t>27</m:t>
                                </m:r>
                              </m:den>
                            </m:f>
                            <m:r>
                              <a:rPr lang="de-DE" sz="2000" i="1">
                                <a:solidFill>
                                  <a:srgbClr val="FF0000"/>
                                </a:solidFill>
                                <a:latin typeface="Cambria Math" panose="02040503050406030204" pitchFamily="18" charset="0"/>
                              </a:rPr>
                              <m:t>+</m:t>
                            </m:r>
                            <m:f>
                              <m:fPr>
                                <m:ctrlPr>
                                  <a:rPr lang="de-DE" sz="2000" i="1">
                                    <a:solidFill>
                                      <a:srgbClr val="FF0000"/>
                                    </a:solidFill>
                                    <a:latin typeface="Cambria Math"/>
                                  </a:rPr>
                                </m:ctrlPr>
                              </m:fPr>
                              <m:num>
                                <m:sSup>
                                  <m:sSupPr>
                                    <m:ctrlPr>
                                      <a:rPr lang="de-DE" sz="2000" i="1">
                                        <a:solidFill>
                                          <a:srgbClr val="FF0000"/>
                                        </a:solidFill>
                                        <a:latin typeface="Cambria Math"/>
                                      </a:rPr>
                                    </m:ctrlPr>
                                  </m:sSupPr>
                                  <m:e>
                                    <m:r>
                                      <a:rPr lang="de-DE" sz="2000" i="1">
                                        <a:solidFill>
                                          <a:srgbClr val="FF0000"/>
                                        </a:solidFill>
                                        <a:latin typeface="Cambria Math" panose="02040503050406030204" pitchFamily="18" charset="0"/>
                                      </a:rPr>
                                      <m:t>𝑞</m:t>
                                    </m:r>
                                  </m:e>
                                  <m:sup>
                                    <m:r>
                                      <a:rPr lang="de-DE" sz="2000" i="1">
                                        <a:solidFill>
                                          <a:srgbClr val="FF0000"/>
                                        </a:solidFill>
                                        <a:latin typeface="Cambria Math" panose="02040503050406030204" pitchFamily="18" charset="0"/>
                                      </a:rPr>
                                      <m:t>2</m:t>
                                    </m:r>
                                  </m:sup>
                                </m:sSup>
                              </m:num>
                              <m:den>
                                <m:r>
                                  <a:rPr lang="de-DE" sz="2000" i="1">
                                    <a:solidFill>
                                      <a:srgbClr val="FF0000"/>
                                    </a:solidFill>
                                    <a:latin typeface="Cambria Math" panose="02040503050406030204" pitchFamily="18" charset="0"/>
                                  </a:rPr>
                                  <m:t>4</m:t>
                                </m:r>
                              </m:den>
                            </m:f>
                          </m:e>
                        </m:rad>
                      </m:e>
                    </m:rad>
                    <m:r>
                      <a:rPr lang="de-DE" sz="2000" i="1">
                        <a:solidFill>
                          <a:srgbClr val="FF0000"/>
                        </a:solidFill>
                        <a:latin typeface="Cambria Math" panose="02040503050406030204" pitchFamily="18" charset="0"/>
                      </a:rPr>
                      <m:t>+</m:t>
                    </m:r>
                    <m:rad>
                      <m:radPr>
                        <m:ctrlPr>
                          <a:rPr lang="de-DE" sz="2000" i="1">
                            <a:solidFill>
                              <a:srgbClr val="FF0000"/>
                            </a:solidFill>
                            <a:latin typeface="Cambria Math"/>
                          </a:rPr>
                        </m:ctrlPr>
                      </m:radPr>
                      <m:deg>
                        <m:r>
                          <a:rPr lang="de-DE" sz="2000" i="1">
                            <a:solidFill>
                              <a:srgbClr val="FF0000"/>
                            </a:solidFill>
                            <a:latin typeface="Cambria Math" panose="02040503050406030204" pitchFamily="18" charset="0"/>
                          </a:rPr>
                          <m:t>3</m:t>
                        </m:r>
                      </m:deg>
                      <m:e>
                        <m:r>
                          <a:rPr lang="de-DE" sz="2000" i="1">
                            <a:solidFill>
                              <a:srgbClr val="FF0000"/>
                            </a:solidFill>
                            <a:latin typeface="Cambria Math" panose="02040503050406030204" pitchFamily="18" charset="0"/>
                          </a:rPr>
                          <m:t>−</m:t>
                        </m:r>
                        <m:f>
                          <m:fPr>
                            <m:ctrlPr>
                              <a:rPr lang="de-DE" sz="2000" i="1">
                                <a:solidFill>
                                  <a:srgbClr val="FF0000"/>
                                </a:solidFill>
                                <a:latin typeface="Cambria Math"/>
                              </a:rPr>
                            </m:ctrlPr>
                          </m:fPr>
                          <m:num>
                            <m:r>
                              <a:rPr lang="de-DE" sz="2000" i="1">
                                <a:solidFill>
                                  <a:srgbClr val="FF0000"/>
                                </a:solidFill>
                                <a:latin typeface="Cambria Math" panose="02040503050406030204" pitchFamily="18" charset="0"/>
                              </a:rPr>
                              <m:t>𝑞</m:t>
                            </m:r>
                          </m:num>
                          <m:den>
                            <m:r>
                              <a:rPr lang="de-DE" sz="2000" i="1">
                                <a:solidFill>
                                  <a:srgbClr val="FF0000"/>
                                </a:solidFill>
                                <a:latin typeface="Cambria Math" panose="02040503050406030204" pitchFamily="18" charset="0"/>
                              </a:rPr>
                              <m:t>2</m:t>
                            </m:r>
                          </m:den>
                        </m:f>
                        <m:r>
                          <a:rPr lang="de-DE" sz="2000" i="1">
                            <a:solidFill>
                              <a:srgbClr val="FF0000"/>
                            </a:solidFill>
                            <a:latin typeface="Cambria Math" panose="02040503050406030204" pitchFamily="18" charset="0"/>
                          </a:rPr>
                          <m:t>+</m:t>
                        </m:r>
                        <m:rad>
                          <m:radPr>
                            <m:degHide m:val="on"/>
                            <m:ctrlPr>
                              <a:rPr lang="de-DE" sz="2000" i="1">
                                <a:solidFill>
                                  <a:srgbClr val="FF0000"/>
                                </a:solidFill>
                                <a:latin typeface="Cambria Math"/>
                              </a:rPr>
                            </m:ctrlPr>
                          </m:radPr>
                          <m:deg/>
                          <m:e>
                            <m:f>
                              <m:fPr>
                                <m:ctrlPr>
                                  <a:rPr lang="de-DE" sz="2000" i="1">
                                    <a:solidFill>
                                      <a:srgbClr val="FF0000"/>
                                    </a:solidFill>
                                    <a:latin typeface="Cambria Math"/>
                                  </a:rPr>
                                </m:ctrlPr>
                              </m:fPr>
                              <m:num>
                                <m:sSup>
                                  <m:sSupPr>
                                    <m:ctrlPr>
                                      <a:rPr lang="de-DE" sz="2000" i="1">
                                        <a:solidFill>
                                          <a:srgbClr val="FF0000"/>
                                        </a:solidFill>
                                        <a:latin typeface="Cambria Math"/>
                                      </a:rPr>
                                    </m:ctrlPr>
                                  </m:sSupPr>
                                  <m:e>
                                    <m:r>
                                      <a:rPr lang="de-DE" sz="2000" i="1">
                                        <a:solidFill>
                                          <a:srgbClr val="FF0000"/>
                                        </a:solidFill>
                                        <a:latin typeface="Cambria Math" panose="02040503050406030204" pitchFamily="18" charset="0"/>
                                      </a:rPr>
                                      <m:t>𝑝</m:t>
                                    </m:r>
                                  </m:e>
                                  <m:sup>
                                    <m:r>
                                      <a:rPr lang="de-DE" sz="2000" i="1">
                                        <a:solidFill>
                                          <a:srgbClr val="FF0000"/>
                                        </a:solidFill>
                                        <a:latin typeface="Cambria Math" panose="02040503050406030204" pitchFamily="18" charset="0"/>
                                      </a:rPr>
                                      <m:t>3</m:t>
                                    </m:r>
                                  </m:sup>
                                </m:sSup>
                              </m:num>
                              <m:den>
                                <m:r>
                                  <a:rPr lang="de-DE" sz="2000" i="1">
                                    <a:solidFill>
                                      <a:srgbClr val="FF0000"/>
                                    </a:solidFill>
                                    <a:latin typeface="Cambria Math" panose="02040503050406030204" pitchFamily="18" charset="0"/>
                                  </a:rPr>
                                  <m:t>27</m:t>
                                </m:r>
                              </m:den>
                            </m:f>
                            <m:r>
                              <a:rPr lang="de-DE" sz="2000" i="1">
                                <a:solidFill>
                                  <a:srgbClr val="FF0000"/>
                                </a:solidFill>
                                <a:latin typeface="Cambria Math" panose="02040503050406030204" pitchFamily="18" charset="0"/>
                              </a:rPr>
                              <m:t>+</m:t>
                            </m:r>
                            <m:f>
                              <m:fPr>
                                <m:ctrlPr>
                                  <a:rPr lang="de-DE" sz="2000" i="1">
                                    <a:solidFill>
                                      <a:srgbClr val="FF0000"/>
                                    </a:solidFill>
                                    <a:latin typeface="Cambria Math"/>
                                  </a:rPr>
                                </m:ctrlPr>
                              </m:fPr>
                              <m:num>
                                <m:sSup>
                                  <m:sSupPr>
                                    <m:ctrlPr>
                                      <a:rPr lang="de-DE" sz="2000" i="1">
                                        <a:solidFill>
                                          <a:srgbClr val="FF0000"/>
                                        </a:solidFill>
                                        <a:latin typeface="Cambria Math"/>
                                      </a:rPr>
                                    </m:ctrlPr>
                                  </m:sSupPr>
                                  <m:e>
                                    <m:r>
                                      <a:rPr lang="de-DE" sz="2000" i="1">
                                        <a:solidFill>
                                          <a:srgbClr val="FF0000"/>
                                        </a:solidFill>
                                        <a:latin typeface="Cambria Math" panose="02040503050406030204" pitchFamily="18" charset="0"/>
                                      </a:rPr>
                                      <m:t>𝑞</m:t>
                                    </m:r>
                                  </m:e>
                                  <m:sup>
                                    <m:r>
                                      <a:rPr lang="de-DE" sz="2000" i="1">
                                        <a:solidFill>
                                          <a:srgbClr val="FF0000"/>
                                        </a:solidFill>
                                        <a:latin typeface="Cambria Math" panose="02040503050406030204" pitchFamily="18" charset="0"/>
                                      </a:rPr>
                                      <m:t>2</m:t>
                                    </m:r>
                                  </m:sup>
                                </m:sSup>
                              </m:num>
                              <m:den>
                                <m:r>
                                  <a:rPr lang="de-DE" sz="2000" i="1">
                                    <a:solidFill>
                                      <a:srgbClr val="FF0000"/>
                                    </a:solidFill>
                                    <a:latin typeface="Cambria Math" panose="02040503050406030204" pitchFamily="18" charset="0"/>
                                  </a:rPr>
                                  <m:t>4</m:t>
                                </m:r>
                              </m:den>
                            </m:f>
                          </m:e>
                        </m:rad>
                      </m:e>
                    </m:rad>
                  </m:oMath>
                </a14:m>
                <a:r>
                  <a:rPr lang="de-DE" sz="2000" dirty="0" smtClean="0">
                    <a:solidFill>
                      <a:srgbClr val="FF0000"/>
                    </a:solidFill>
                  </a:rPr>
                  <a:t> in der Schule nicht unterrichtet</a:t>
                </a:r>
                <a:r>
                  <a:rPr lang="de-DE" dirty="0" smtClean="0">
                    <a:solidFill>
                      <a:srgbClr val="FF0000"/>
                    </a:solidFill>
                  </a:rPr>
                  <a:t>?</a:t>
                </a:r>
              </a:p>
            </p:txBody>
          </p:sp>
        </mc:Choice>
        <mc:Fallback xmlns="">
          <p:sp>
            <p:nvSpPr>
              <p:cNvPr id="4" name="Rechteck 3"/>
              <p:cNvSpPr>
                <a:spLocks noRot="1" noChangeAspect="1" noMove="1" noResize="1" noEditPoints="1" noAdjustHandles="1" noChangeArrowheads="1" noChangeShapeType="1" noTextEdit="1"/>
              </p:cNvSpPr>
              <p:nvPr/>
            </p:nvSpPr>
            <p:spPr>
              <a:xfrm rot="20535403">
                <a:off x="2782043" y="2858256"/>
                <a:ext cx="6499139" cy="2834366"/>
              </a:xfrm>
              <a:prstGeom prst="rect">
                <a:avLst/>
              </a:prstGeom>
              <a:blipFill rotWithShape="1">
                <a:blip r:embed="rId3"/>
                <a:stretch>
                  <a:fillRect l="-949"/>
                </a:stretch>
              </a:blipFill>
              <a:ln>
                <a:solidFill>
                  <a:schemeClr val="tx1"/>
                </a:solidFill>
              </a:ln>
            </p:spPr>
            <p:txBody>
              <a:bodyPr/>
              <a:lstStyle/>
              <a:p>
                <a:r>
                  <a:rPr lang="de-DE">
                    <a:noFill/>
                  </a:rPr>
                  <a:t> </a:t>
                </a:r>
              </a:p>
            </p:txBody>
          </p:sp>
        </mc:Fallback>
      </mc:AlternateContent>
      <p:sp>
        <p:nvSpPr>
          <p:cNvPr id="5" name="Fußzeilenplatzhalter 4"/>
          <p:cNvSpPr>
            <a:spLocks noGrp="1"/>
          </p:cNvSpPr>
          <p:nvPr>
            <p:ph type="ftr" sz="quarter" idx="11"/>
          </p:nvPr>
        </p:nvSpPr>
        <p:spPr/>
        <p:txBody>
          <a:bodyPr/>
          <a:lstStyle/>
          <a:p>
            <a:r>
              <a:rPr lang="de-DE" smtClean="0"/>
              <a:t>2.4. Kubische Gleichungen</a:t>
            </a:r>
            <a:endParaRPr lang="de-DE"/>
          </a:p>
        </p:txBody>
      </p:sp>
    </p:spTree>
    <p:extLst>
      <p:ext uri="{BB962C8B-B14F-4D97-AF65-F5344CB8AC3E}">
        <p14:creationId xmlns:p14="http://schemas.microsoft.com/office/powerpoint/2010/main" val="1464035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Antworten</a:t>
            </a:r>
            <a:endParaRPr lang="de-DE" dirty="0"/>
          </a:p>
        </p:txBody>
      </p:sp>
      <p:sp>
        <p:nvSpPr>
          <p:cNvPr id="3" name="Inhaltsplatzhalter 2"/>
          <p:cNvSpPr>
            <a:spLocks noGrp="1"/>
          </p:cNvSpPr>
          <p:nvPr>
            <p:ph idx="1"/>
          </p:nvPr>
        </p:nvSpPr>
        <p:spPr/>
        <p:txBody>
          <a:bodyPr/>
          <a:lstStyle/>
          <a:p>
            <a:r>
              <a:rPr lang="de-DE" dirty="0"/>
              <a:t>Die Formel ist einfach aber unzuverlässig, in dem Sinne, dass </a:t>
            </a:r>
            <a:r>
              <a:rPr lang="de-DE" dirty="0" smtClean="0"/>
              <a:t>sie </a:t>
            </a:r>
            <a:r>
              <a:rPr lang="de-DE" dirty="0"/>
              <a:t>nur für den Fall </a:t>
            </a:r>
            <a:r>
              <a:rPr lang="de-DE" dirty="0" smtClean="0"/>
              <a:t>einer Nullstelle </a:t>
            </a:r>
            <a:r>
              <a:rPr lang="de-DE" dirty="0"/>
              <a:t>eine Lösung liefert, für </a:t>
            </a:r>
            <a:r>
              <a:rPr lang="de-DE" dirty="0" smtClean="0"/>
              <a:t>die </a:t>
            </a:r>
            <a:r>
              <a:rPr lang="de-DE" dirty="0"/>
              <a:t>beiden anderen Fälle versagt die Formel.</a:t>
            </a:r>
          </a:p>
          <a:p>
            <a:r>
              <a:rPr lang="de-DE" dirty="0"/>
              <a:t>Die folgenden </a:t>
            </a:r>
            <a:r>
              <a:rPr lang="de-DE" dirty="0" smtClean="0"/>
              <a:t>Beispiele zeigen, </a:t>
            </a:r>
            <a:r>
              <a:rPr lang="de-DE" dirty="0"/>
              <a:t>dass sie aber selbst für den Fall einer Nullstelle </a:t>
            </a:r>
            <a:r>
              <a:rPr lang="de-DE" dirty="0" smtClean="0"/>
              <a:t>unbefriedigende </a:t>
            </a:r>
            <a:r>
              <a:rPr lang="de-DE" dirty="0"/>
              <a:t>Lösungen liefert.</a:t>
            </a:r>
          </a:p>
        </p:txBody>
      </p:sp>
      <p:sp>
        <p:nvSpPr>
          <p:cNvPr id="4" name="Fußzeilenplatzhalter 3"/>
          <p:cNvSpPr>
            <a:spLocks noGrp="1"/>
          </p:cNvSpPr>
          <p:nvPr>
            <p:ph type="ftr" sz="quarter" idx="11"/>
          </p:nvPr>
        </p:nvSpPr>
        <p:spPr/>
        <p:txBody>
          <a:bodyPr/>
          <a:lstStyle/>
          <a:p>
            <a:r>
              <a:rPr lang="de-DE" smtClean="0"/>
              <a:t>2.4. Kubische Gleichungen</a:t>
            </a:r>
            <a:endParaRPr lang="de-DE"/>
          </a:p>
        </p:txBody>
      </p:sp>
    </p:spTree>
    <p:extLst>
      <p:ext uri="{BB962C8B-B14F-4D97-AF65-F5344CB8AC3E}">
        <p14:creationId xmlns:p14="http://schemas.microsoft.com/office/powerpoint/2010/main" val="20184408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marL="0" indent="0">
              <a:buNone/>
            </a:pPr>
            <a:endParaRPr lang="de-DE" dirty="0" smtClean="0"/>
          </a:p>
          <a:p>
            <a:pPr marL="0" indent="0">
              <a:buNone/>
            </a:pPr>
            <a:endParaRPr lang="de-DE" dirty="0"/>
          </a:p>
        </p:txBody>
      </p:sp>
      <mc:AlternateContent xmlns:mc="http://schemas.openxmlformats.org/markup-compatibility/2006" xmlns:a14="http://schemas.microsoft.com/office/drawing/2010/main">
        <mc:Choice Requires="a14">
          <p:sp>
            <p:nvSpPr>
              <p:cNvPr id="5" name="Textfeld 4"/>
              <p:cNvSpPr txBox="1"/>
              <p:nvPr/>
            </p:nvSpPr>
            <p:spPr>
              <a:xfrm>
                <a:off x="775410" y="548775"/>
                <a:ext cx="166423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de-DE" i="1" smtClean="0">
                              <a:latin typeface="Cambria Math"/>
                            </a:rPr>
                          </m:ctrlPr>
                        </m:sSupPr>
                        <m:e>
                          <m:r>
                            <a:rPr lang="de-DE" b="0" i="1" smtClean="0">
                              <a:latin typeface="Cambria Math" panose="02040503050406030204" pitchFamily="18" charset="0"/>
                            </a:rPr>
                            <m:t>𝑥</m:t>
                          </m:r>
                        </m:e>
                        <m:sup>
                          <m:r>
                            <a:rPr lang="de-DE" b="0" i="1" smtClean="0">
                              <a:latin typeface="Cambria Math" panose="02040503050406030204" pitchFamily="18" charset="0"/>
                            </a:rPr>
                            <m:t>3</m:t>
                          </m:r>
                        </m:sup>
                      </m:sSup>
                      <m:r>
                        <a:rPr lang="de-DE" b="0" i="1" smtClean="0">
                          <a:latin typeface="Cambria Math" panose="02040503050406030204" pitchFamily="18" charset="0"/>
                        </a:rPr>
                        <m:t>+6</m:t>
                      </m:r>
                      <m:r>
                        <a:rPr lang="de-DE" b="0" i="1" smtClean="0">
                          <a:latin typeface="Cambria Math" panose="02040503050406030204" pitchFamily="18" charset="0"/>
                        </a:rPr>
                        <m:t>𝑥</m:t>
                      </m:r>
                      <m:r>
                        <a:rPr lang="de-DE" b="0" i="1" smtClean="0">
                          <a:latin typeface="Cambria Math" panose="02040503050406030204" pitchFamily="18" charset="0"/>
                        </a:rPr>
                        <m:t>−2=0</m:t>
                      </m:r>
                    </m:oMath>
                  </m:oMathPara>
                </a14:m>
                <a:endParaRPr lang="de-DE" dirty="0"/>
              </a:p>
            </p:txBody>
          </p:sp>
        </mc:Choice>
        <mc:Fallback xmlns="">
          <p:sp>
            <p:nvSpPr>
              <p:cNvPr id="5" name="Textfeld 4"/>
              <p:cNvSpPr txBox="1">
                <a:spLocks noRot="1" noChangeAspect="1" noMove="1" noResize="1" noEditPoints="1" noAdjustHandles="1" noChangeArrowheads="1" noChangeShapeType="1" noTextEdit="1"/>
              </p:cNvSpPr>
              <p:nvPr/>
            </p:nvSpPr>
            <p:spPr>
              <a:xfrm>
                <a:off x="954351" y="548774"/>
                <a:ext cx="1664238" cy="276999"/>
              </a:xfrm>
              <a:prstGeom prst="rect">
                <a:avLst/>
              </a:prstGeom>
              <a:blipFill rotWithShape="0">
                <a:blip r:embed="rId2"/>
                <a:stretch>
                  <a:fillRect l="-1465" t="-4444" r="-2930" b="-8889"/>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6" name="Rechteck 5"/>
              <p:cNvSpPr/>
              <p:nvPr/>
            </p:nvSpPr>
            <p:spPr>
              <a:xfrm>
                <a:off x="481066" y="1087922"/>
                <a:ext cx="5126788" cy="910699"/>
              </a:xfrm>
              <a:prstGeom prst="rect">
                <a:avLst/>
              </a:prstGeom>
            </p:spPr>
            <p:txBody>
              <a:bodyPr wrap="none">
                <a:spAutoFit/>
              </a:bodyPr>
              <a:lstStyle/>
              <a:p>
                <a14:m>
                  <m:oMath xmlns:m="http://schemas.openxmlformats.org/officeDocument/2006/math">
                    <m:r>
                      <a:rPr lang="de-DE" i="1" smtClean="0">
                        <a:latin typeface="Cambria Math" panose="02040503050406030204" pitchFamily="18" charset="0"/>
                      </a:rPr>
                      <m:t>𝑥</m:t>
                    </m:r>
                    <m:r>
                      <a:rPr lang="de-DE" i="1" smtClean="0">
                        <a:latin typeface="Cambria Math" panose="02040503050406030204" pitchFamily="18" charset="0"/>
                      </a:rPr>
                      <m:t>=</m:t>
                    </m:r>
                    <m:rad>
                      <m:radPr>
                        <m:ctrlPr>
                          <a:rPr lang="de-DE" i="1">
                            <a:latin typeface="Cambria Math"/>
                          </a:rPr>
                        </m:ctrlPr>
                      </m:radPr>
                      <m:deg>
                        <m:r>
                          <a:rPr lang="de-DE" i="1">
                            <a:latin typeface="Cambria Math" panose="02040503050406030204" pitchFamily="18" charset="0"/>
                          </a:rPr>
                          <m:t>3</m:t>
                        </m:r>
                      </m:deg>
                      <m:e>
                        <m:r>
                          <a:rPr lang="de-DE" i="1">
                            <a:latin typeface="Cambria Math" panose="02040503050406030204" pitchFamily="18" charset="0"/>
                          </a:rPr>
                          <m:t>−</m:t>
                        </m:r>
                        <m:f>
                          <m:fPr>
                            <m:ctrlPr>
                              <a:rPr lang="de-DE" i="1">
                                <a:latin typeface="Cambria Math"/>
                              </a:rPr>
                            </m:ctrlPr>
                          </m:fPr>
                          <m:num>
                            <m:r>
                              <a:rPr lang="de-DE" b="0" i="1" smtClean="0">
                                <a:latin typeface="Cambria Math" panose="02040503050406030204" pitchFamily="18" charset="0"/>
                              </a:rPr>
                              <m:t>2</m:t>
                            </m:r>
                          </m:num>
                          <m:den>
                            <m:r>
                              <a:rPr lang="de-DE" i="1">
                                <a:latin typeface="Cambria Math" panose="02040503050406030204" pitchFamily="18" charset="0"/>
                              </a:rPr>
                              <m:t>2</m:t>
                            </m:r>
                          </m:den>
                        </m:f>
                        <m:r>
                          <a:rPr lang="de-DE" i="1">
                            <a:latin typeface="Cambria Math" panose="02040503050406030204" pitchFamily="18" charset="0"/>
                          </a:rPr>
                          <m:t>+</m:t>
                        </m:r>
                        <m:rad>
                          <m:radPr>
                            <m:degHide m:val="on"/>
                            <m:ctrlPr>
                              <a:rPr lang="de-DE" i="1">
                                <a:latin typeface="Cambria Math"/>
                              </a:rPr>
                            </m:ctrlPr>
                          </m:radPr>
                          <m:deg/>
                          <m:e>
                            <m:f>
                              <m:fPr>
                                <m:ctrlPr>
                                  <a:rPr lang="de-DE" i="1">
                                    <a:latin typeface="Cambria Math"/>
                                  </a:rPr>
                                </m:ctrlPr>
                              </m:fPr>
                              <m:num>
                                <m:sSup>
                                  <m:sSupPr>
                                    <m:ctrlPr>
                                      <a:rPr lang="de-DE" i="1">
                                        <a:latin typeface="Cambria Math"/>
                                      </a:rPr>
                                    </m:ctrlPr>
                                  </m:sSupPr>
                                  <m:e>
                                    <m:r>
                                      <a:rPr lang="de-DE" b="0" i="1" smtClean="0">
                                        <a:latin typeface="Cambria Math" panose="02040503050406030204" pitchFamily="18" charset="0"/>
                                      </a:rPr>
                                      <m:t>6</m:t>
                                    </m:r>
                                  </m:e>
                                  <m:sup>
                                    <m:r>
                                      <a:rPr lang="de-DE" i="1">
                                        <a:latin typeface="Cambria Math" panose="02040503050406030204" pitchFamily="18" charset="0"/>
                                      </a:rPr>
                                      <m:t>3</m:t>
                                    </m:r>
                                  </m:sup>
                                </m:sSup>
                              </m:num>
                              <m:den>
                                <m:r>
                                  <a:rPr lang="de-DE" i="1">
                                    <a:latin typeface="Cambria Math" panose="02040503050406030204" pitchFamily="18" charset="0"/>
                                  </a:rPr>
                                  <m:t>27</m:t>
                                </m:r>
                              </m:den>
                            </m:f>
                            <m:r>
                              <a:rPr lang="de-DE" i="1">
                                <a:latin typeface="Cambria Math" panose="02040503050406030204" pitchFamily="18" charset="0"/>
                              </a:rPr>
                              <m:t>+</m:t>
                            </m:r>
                            <m:f>
                              <m:fPr>
                                <m:ctrlPr>
                                  <a:rPr lang="de-DE" i="1">
                                    <a:latin typeface="Cambria Math"/>
                                  </a:rPr>
                                </m:ctrlPr>
                              </m:fPr>
                              <m:num>
                                <m:sSup>
                                  <m:sSupPr>
                                    <m:ctrlPr>
                                      <a:rPr lang="de-DE" i="1">
                                        <a:latin typeface="Cambria Math"/>
                                      </a:rPr>
                                    </m:ctrlPr>
                                  </m:sSupPr>
                                  <m:e>
                                    <m:r>
                                      <a:rPr lang="de-DE" b="0" i="1" smtClean="0">
                                        <a:latin typeface="Cambria Math" panose="02040503050406030204" pitchFamily="18" charset="0"/>
                                      </a:rPr>
                                      <m:t>2</m:t>
                                    </m:r>
                                  </m:e>
                                  <m:sup>
                                    <m:r>
                                      <a:rPr lang="de-DE" i="1">
                                        <a:latin typeface="Cambria Math" panose="02040503050406030204" pitchFamily="18" charset="0"/>
                                      </a:rPr>
                                      <m:t>2</m:t>
                                    </m:r>
                                  </m:sup>
                                </m:sSup>
                              </m:num>
                              <m:den>
                                <m:r>
                                  <a:rPr lang="de-DE" i="1">
                                    <a:latin typeface="Cambria Math" panose="02040503050406030204" pitchFamily="18" charset="0"/>
                                  </a:rPr>
                                  <m:t>4</m:t>
                                </m:r>
                              </m:den>
                            </m:f>
                          </m:e>
                        </m:rad>
                      </m:e>
                    </m:rad>
                    <m:r>
                      <a:rPr lang="de-DE" i="1">
                        <a:latin typeface="Cambria Math" panose="02040503050406030204" pitchFamily="18" charset="0"/>
                      </a:rPr>
                      <m:t>+</m:t>
                    </m:r>
                    <m:rad>
                      <m:radPr>
                        <m:ctrlPr>
                          <a:rPr lang="de-DE" i="1">
                            <a:latin typeface="Cambria Math"/>
                          </a:rPr>
                        </m:ctrlPr>
                      </m:radPr>
                      <m:deg>
                        <m:r>
                          <a:rPr lang="de-DE" i="1">
                            <a:latin typeface="Cambria Math" panose="02040503050406030204" pitchFamily="18" charset="0"/>
                          </a:rPr>
                          <m:t>3</m:t>
                        </m:r>
                      </m:deg>
                      <m:e>
                        <m:r>
                          <a:rPr lang="de-DE" i="1">
                            <a:latin typeface="Cambria Math" panose="02040503050406030204" pitchFamily="18" charset="0"/>
                          </a:rPr>
                          <m:t>−</m:t>
                        </m:r>
                        <m:f>
                          <m:fPr>
                            <m:ctrlPr>
                              <a:rPr lang="de-DE" i="1">
                                <a:latin typeface="Cambria Math"/>
                              </a:rPr>
                            </m:ctrlPr>
                          </m:fPr>
                          <m:num>
                            <m:r>
                              <a:rPr lang="de-DE" b="0" i="1" smtClean="0">
                                <a:latin typeface="Cambria Math" panose="02040503050406030204" pitchFamily="18" charset="0"/>
                              </a:rPr>
                              <m:t>2</m:t>
                            </m:r>
                          </m:num>
                          <m:den>
                            <m:r>
                              <a:rPr lang="de-DE" i="1">
                                <a:latin typeface="Cambria Math" panose="02040503050406030204" pitchFamily="18" charset="0"/>
                              </a:rPr>
                              <m:t>2</m:t>
                            </m:r>
                          </m:den>
                        </m:f>
                        <m:r>
                          <a:rPr lang="de-DE" b="0" i="1" smtClean="0">
                            <a:latin typeface="Cambria Math" panose="02040503050406030204" pitchFamily="18" charset="0"/>
                          </a:rPr>
                          <m:t>−</m:t>
                        </m:r>
                        <m:rad>
                          <m:radPr>
                            <m:degHide m:val="on"/>
                            <m:ctrlPr>
                              <a:rPr lang="de-DE" i="1">
                                <a:latin typeface="Cambria Math"/>
                              </a:rPr>
                            </m:ctrlPr>
                          </m:radPr>
                          <m:deg/>
                          <m:e>
                            <m:f>
                              <m:fPr>
                                <m:ctrlPr>
                                  <a:rPr lang="de-DE" i="1">
                                    <a:latin typeface="Cambria Math"/>
                                  </a:rPr>
                                </m:ctrlPr>
                              </m:fPr>
                              <m:num>
                                <m:sSup>
                                  <m:sSupPr>
                                    <m:ctrlPr>
                                      <a:rPr lang="de-DE" i="1">
                                        <a:latin typeface="Cambria Math"/>
                                      </a:rPr>
                                    </m:ctrlPr>
                                  </m:sSupPr>
                                  <m:e>
                                    <m:r>
                                      <a:rPr lang="de-DE" b="0" i="1" smtClean="0">
                                        <a:latin typeface="Cambria Math" panose="02040503050406030204" pitchFamily="18" charset="0"/>
                                      </a:rPr>
                                      <m:t>6</m:t>
                                    </m:r>
                                  </m:e>
                                  <m:sup>
                                    <m:r>
                                      <a:rPr lang="de-DE" i="1">
                                        <a:latin typeface="Cambria Math" panose="02040503050406030204" pitchFamily="18" charset="0"/>
                                      </a:rPr>
                                      <m:t>3</m:t>
                                    </m:r>
                                  </m:sup>
                                </m:sSup>
                              </m:num>
                              <m:den>
                                <m:r>
                                  <a:rPr lang="de-DE" i="1">
                                    <a:latin typeface="Cambria Math" panose="02040503050406030204" pitchFamily="18" charset="0"/>
                                  </a:rPr>
                                  <m:t>27</m:t>
                                </m:r>
                              </m:den>
                            </m:f>
                            <m:r>
                              <a:rPr lang="de-DE" i="1">
                                <a:latin typeface="Cambria Math" panose="02040503050406030204" pitchFamily="18" charset="0"/>
                              </a:rPr>
                              <m:t>+</m:t>
                            </m:r>
                            <m:f>
                              <m:fPr>
                                <m:ctrlPr>
                                  <a:rPr lang="de-DE" i="1">
                                    <a:latin typeface="Cambria Math"/>
                                  </a:rPr>
                                </m:ctrlPr>
                              </m:fPr>
                              <m:num>
                                <m:sSup>
                                  <m:sSupPr>
                                    <m:ctrlPr>
                                      <a:rPr lang="de-DE" i="1">
                                        <a:latin typeface="Cambria Math"/>
                                      </a:rPr>
                                    </m:ctrlPr>
                                  </m:sSupPr>
                                  <m:e>
                                    <m:r>
                                      <a:rPr lang="de-DE" b="0" i="1" smtClean="0">
                                        <a:latin typeface="Cambria Math" panose="02040503050406030204" pitchFamily="18" charset="0"/>
                                      </a:rPr>
                                      <m:t>2</m:t>
                                    </m:r>
                                  </m:e>
                                  <m:sup>
                                    <m:r>
                                      <a:rPr lang="de-DE" i="1">
                                        <a:latin typeface="Cambria Math" panose="02040503050406030204" pitchFamily="18" charset="0"/>
                                      </a:rPr>
                                      <m:t>2</m:t>
                                    </m:r>
                                  </m:sup>
                                </m:sSup>
                              </m:num>
                              <m:den>
                                <m:r>
                                  <a:rPr lang="de-DE" i="1">
                                    <a:latin typeface="Cambria Math" panose="02040503050406030204" pitchFamily="18" charset="0"/>
                                  </a:rPr>
                                  <m:t>4</m:t>
                                </m:r>
                              </m:den>
                            </m:f>
                          </m:e>
                        </m:rad>
                      </m:e>
                    </m:rad>
                  </m:oMath>
                </a14:m>
                <a:r>
                  <a:rPr lang="de-DE" dirty="0" smtClean="0"/>
                  <a:t>=</a:t>
                </a:r>
                <a14:m>
                  <m:oMath xmlns:m="http://schemas.openxmlformats.org/officeDocument/2006/math">
                    <m:rad>
                      <m:radPr>
                        <m:ctrlPr>
                          <a:rPr lang="de-DE" i="1" dirty="0" smtClean="0">
                            <a:latin typeface="Cambria Math"/>
                          </a:rPr>
                        </m:ctrlPr>
                      </m:radPr>
                      <m:deg>
                        <m:r>
                          <m:rPr>
                            <m:brk m:alnAt="7"/>
                          </m:rPr>
                          <a:rPr lang="de-DE" b="0" i="1" dirty="0" smtClean="0">
                            <a:latin typeface="Cambria Math" panose="02040503050406030204" pitchFamily="18" charset="0"/>
                          </a:rPr>
                          <m:t>3</m:t>
                        </m:r>
                      </m:deg>
                      <m:e>
                        <m:r>
                          <a:rPr lang="de-DE" b="0" i="1" dirty="0" smtClean="0">
                            <a:latin typeface="Cambria Math" panose="02040503050406030204" pitchFamily="18" charset="0"/>
                          </a:rPr>
                          <m:t>4</m:t>
                        </m:r>
                      </m:e>
                    </m:rad>
                    <m:r>
                      <a:rPr lang="de-DE" b="0" i="1" dirty="0" smtClean="0">
                        <a:latin typeface="Cambria Math" panose="02040503050406030204" pitchFamily="18" charset="0"/>
                      </a:rPr>
                      <m:t>−</m:t>
                    </m:r>
                    <m:rad>
                      <m:radPr>
                        <m:ctrlPr>
                          <a:rPr lang="de-DE" b="0" i="1" dirty="0" smtClean="0">
                            <a:latin typeface="Cambria Math"/>
                          </a:rPr>
                        </m:ctrlPr>
                      </m:radPr>
                      <m:deg>
                        <m:r>
                          <m:rPr>
                            <m:brk m:alnAt="7"/>
                          </m:rPr>
                          <a:rPr lang="de-DE" b="0" i="1" dirty="0" smtClean="0">
                            <a:latin typeface="Cambria Math" panose="02040503050406030204" pitchFamily="18" charset="0"/>
                          </a:rPr>
                          <m:t>3</m:t>
                        </m:r>
                      </m:deg>
                      <m:e>
                        <m:r>
                          <a:rPr lang="de-DE" b="0" i="1" dirty="0" smtClean="0">
                            <a:latin typeface="Cambria Math" panose="02040503050406030204" pitchFamily="18" charset="0"/>
                          </a:rPr>
                          <m:t>3</m:t>
                        </m:r>
                      </m:e>
                    </m:rad>
                  </m:oMath>
                </a14:m>
                <a:endParaRPr lang="de-DE" dirty="0"/>
              </a:p>
            </p:txBody>
          </p:sp>
        </mc:Choice>
        <mc:Fallback xmlns="">
          <p:sp>
            <p:nvSpPr>
              <p:cNvPr id="6" name="Rechteck 5"/>
              <p:cNvSpPr>
                <a:spLocks noRot="1" noChangeAspect="1" noMove="1" noResize="1" noEditPoints="1" noAdjustHandles="1" noChangeArrowheads="1" noChangeShapeType="1" noTextEdit="1"/>
              </p:cNvSpPr>
              <p:nvPr/>
            </p:nvSpPr>
            <p:spPr>
              <a:xfrm>
                <a:off x="592081" y="1087921"/>
                <a:ext cx="5126788" cy="910699"/>
              </a:xfrm>
              <a:prstGeom prst="rect">
                <a:avLst/>
              </a:prstGeom>
              <a:blipFill rotWithShape="0">
                <a:blip r:embed="rId3"/>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7" name="Textfeld 6"/>
              <p:cNvSpPr txBox="1"/>
              <p:nvPr/>
            </p:nvSpPr>
            <p:spPr>
              <a:xfrm>
                <a:off x="626564" y="2597825"/>
                <a:ext cx="166423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de-DE" i="1" smtClean="0">
                              <a:latin typeface="Cambria Math"/>
                            </a:rPr>
                          </m:ctrlPr>
                        </m:sSupPr>
                        <m:e>
                          <m:r>
                            <a:rPr lang="de-DE" b="0" i="1" smtClean="0">
                              <a:latin typeface="Cambria Math" panose="02040503050406030204" pitchFamily="18" charset="0"/>
                            </a:rPr>
                            <m:t>𝑥</m:t>
                          </m:r>
                        </m:e>
                        <m:sup>
                          <m:r>
                            <a:rPr lang="de-DE" b="0" i="1" smtClean="0">
                              <a:latin typeface="Cambria Math" panose="02040503050406030204" pitchFamily="18" charset="0"/>
                            </a:rPr>
                            <m:t>3</m:t>
                          </m:r>
                        </m:sup>
                      </m:sSup>
                      <m:r>
                        <a:rPr lang="de-DE" b="0" i="1" smtClean="0">
                          <a:latin typeface="Cambria Math" panose="02040503050406030204" pitchFamily="18" charset="0"/>
                        </a:rPr>
                        <m:t>+3</m:t>
                      </m:r>
                      <m:r>
                        <a:rPr lang="de-DE" b="0" i="1" smtClean="0">
                          <a:latin typeface="Cambria Math" panose="02040503050406030204" pitchFamily="18" charset="0"/>
                        </a:rPr>
                        <m:t>𝑥</m:t>
                      </m:r>
                      <m:r>
                        <a:rPr lang="de-DE" b="0" i="1" smtClean="0">
                          <a:latin typeface="Cambria Math" panose="02040503050406030204" pitchFamily="18" charset="0"/>
                        </a:rPr>
                        <m:t>−4=0</m:t>
                      </m:r>
                    </m:oMath>
                  </m:oMathPara>
                </a14:m>
                <a:endParaRPr lang="de-DE" dirty="0"/>
              </a:p>
            </p:txBody>
          </p:sp>
        </mc:Choice>
        <mc:Fallback xmlns="">
          <p:sp>
            <p:nvSpPr>
              <p:cNvPr id="7" name="Textfeld 6"/>
              <p:cNvSpPr txBox="1">
                <a:spLocks noRot="1" noChangeAspect="1" noMove="1" noResize="1" noEditPoints="1" noAdjustHandles="1" noChangeArrowheads="1" noChangeShapeType="1" noTextEdit="1"/>
              </p:cNvSpPr>
              <p:nvPr/>
            </p:nvSpPr>
            <p:spPr>
              <a:xfrm>
                <a:off x="771156" y="2597824"/>
                <a:ext cx="1664238" cy="276999"/>
              </a:xfrm>
              <a:prstGeom prst="rect">
                <a:avLst/>
              </a:prstGeom>
              <a:blipFill rotWithShape="0">
                <a:blip r:embed="rId4"/>
                <a:stretch>
                  <a:fillRect l="-1465" t="-4348" r="-2930" b="-6522"/>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8" name="Rechteck 7"/>
              <p:cNvSpPr/>
              <p:nvPr/>
            </p:nvSpPr>
            <p:spPr>
              <a:xfrm>
                <a:off x="594085" y="3018678"/>
                <a:ext cx="6352829" cy="910699"/>
              </a:xfrm>
              <a:prstGeom prst="rect">
                <a:avLst/>
              </a:prstGeom>
            </p:spPr>
            <p:txBody>
              <a:bodyPr wrap="none">
                <a:spAutoFit/>
              </a:bodyPr>
              <a:lstStyle/>
              <a:p>
                <a14:m>
                  <m:oMath xmlns:m="http://schemas.openxmlformats.org/officeDocument/2006/math">
                    <m:r>
                      <a:rPr lang="de-DE" i="1" smtClean="0">
                        <a:latin typeface="Cambria Math" panose="02040503050406030204" pitchFamily="18" charset="0"/>
                      </a:rPr>
                      <m:t>𝑥</m:t>
                    </m:r>
                    <m:r>
                      <a:rPr lang="de-DE" i="1" smtClean="0">
                        <a:latin typeface="Cambria Math" panose="02040503050406030204" pitchFamily="18" charset="0"/>
                      </a:rPr>
                      <m:t>=</m:t>
                    </m:r>
                    <m:rad>
                      <m:radPr>
                        <m:ctrlPr>
                          <a:rPr lang="de-DE" i="1">
                            <a:latin typeface="Cambria Math"/>
                          </a:rPr>
                        </m:ctrlPr>
                      </m:radPr>
                      <m:deg>
                        <m:r>
                          <a:rPr lang="de-DE" i="1">
                            <a:latin typeface="Cambria Math" panose="02040503050406030204" pitchFamily="18" charset="0"/>
                          </a:rPr>
                          <m:t>3</m:t>
                        </m:r>
                      </m:deg>
                      <m:e>
                        <m:r>
                          <a:rPr lang="de-DE" i="1">
                            <a:latin typeface="Cambria Math" panose="02040503050406030204" pitchFamily="18" charset="0"/>
                          </a:rPr>
                          <m:t>−</m:t>
                        </m:r>
                        <m:f>
                          <m:fPr>
                            <m:ctrlPr>
                              <a:rPr lang="de-DE" i="1">
                                <a:latin typeface="Cambria Math"/>
                              </a:rPr>
                            </m:ctrlPr>
                          </m:fPr>
                          <m:num>
                            <m:r>
                              <a:rPr lang="de-DE" b="0" i="1" smtClean="0">
                                <a:latin typeface="Cambria Math" panose="02040503050406030204" pitchFamily="18" charset="0"/>
                              </a:rPr>
                              <m:t>3</m:t>
                            </m:r>
                          </m:num>
                          <m:den>
                            <m:r>
                              <a:rPr lang="de-DE" i="1">
                                <a:latin typeface="Cambria Math" panose="02040503050406030204" pitchFamily="18" charset="0"/>
                              </a:rPr>
                              <m:t>2</m:t>
                            </m:r>
                          </m:den>
                        </m:f>
                        <m:r>
                          <a:rPr lang="de-DE" i="1">
                            <a:latin typeface="Cambria Math" panose="02040503050406030204" pitchFamily="18" charset="0"/>
                          </a:rPr>
                          <m:t>+</m:t>
                        </m:r>
                        <m:rad>
                          <m:radPr>
                            <m:degHide m:val="on"/>
                            <m:ctrlPr>
                              <a:rPr lang="de-DE" i="1">
                                <a:latin typeface="Cambria Math"/>
                              </a:rPr>
                            </m:ctrlPr>
                          </m:radPr>
                          <m:deg/>
                          <m:e>
                            <m:f>
                              <m:fPr>
                                <m:ctrlPr>
                                  <a:rPr lang="de-DE" i="1">
                                    <a:latin typeface="Cambria Math"/>
                                  </a:rPr>
                                </m:ctrlPr>
                              </m:fPr>
                              <m:num>
                                <m:sSup>
                                  <m:sSupPr>
                                    <m:ctrlPr>
                                      <a:rPr lang="de-DE" i="1">
                                        <a:latin typeface="Cambria Math"/>
                                      </a:rPr>
                                    </m:ctrlPr>
                                  </m:sSupPr>
                                  <m:e>
                                    <m:r>
                                      <a:rPr lang="de-DE" b="0" i="1" smtClean="0">
                                        <a:latin typeface="Cambria Math" panose="02040503050406030204" pitchFamily="18" charset="0"/>
                                      </a:rPr>
                                      <m:t>3</m:t>
                                    </m:r>
                                  </m:e>
                                  <m:sup>
                                    <m:r>
                                      <a:rPr lang="de-DE" i="1">
                                        <a:latin typeface="Cambria Math" panose="02040503050406030204" pitchFamily="18" charset="0"/>
                                      </a:rPr>
                                      <m:t>3</m:t>
                                    </m:r>
                                  </m:sup>
                                </m:sSup>
                              </m:num>
                              <m:den>
                                <m:r>
                                  <a:rPr lang="de-DE" i="1">
                                    <a:latin typeface="Cambria Math" panose="02040503050406030204" pitchFamily="18" charset="0"/>
                                  </a:rPr>
                                  <m:t>27</m:t>
                                </m:r>
                              </m:den>
                            </m:f>
                            <m:r>
                              <a:rPr lang="de-DE" i="1">
                                <a:latin typeface="Cambria Math" panose="02040503050406030204" pitchFamily="18" charset="0"/>
                              </a:rPr>
                              <m:t>+</m:t>
                            </m:r>
                            <m:f>
                              <m:fPr>
                                <m:ctrlPr>
                                  <a:rPr lang="de-DE" i="1">
                                    <a:latin typeface="Cambria Math"/>
                                  </a:rPr>
                                </m:ctrlPr>
                              </m:fPr>
                              <m:num>
                                <m:sSup>
                                  <m:sSupPr>
                                    <m:ctrlPr>
                                      <a:rPr lang="de-DE" i="1">
                                        <a:latin typeface="Cambria Math"/>
                                      </a:rPr>
                                    </m:ctrlPr>
                                  </m:sSupPr>
                                  <m:e>
                                    <m:r>
                                      <a:rPr lang="de-DE" b="0" i="1" smtClean="0">
                                        <a:latin typeface="Cambria Math" panose="02040503050406030204" pitchFamily="18" charset="0"/>
                                      </a:rPr>
                                      <m:t>4</m:t>
                                    </m:r>
                                  </m:e>
                                  <m:sup>
                                    <m:r>
                                      <a:rPr lang="de-DE" i="1">
                                        <a:latin typeface="Cambria Math" panose="02040503050406030204" pitchFamily="18" charset="0"/>
                                      </a:rPr>
                                      <m:t>2</m:t>
                                    </m:r>
                                  </m:sup>
                                </m:sSup>
                              </m:num>
                              <m:den>
                                <m:r>
                                  <a:rPr lang="de-DE" i="1">
                                    <a:latin typeface="Cambria Math" panose="02040503050406030204" pitchFamily="18" charset="0"/>
                                  </a:rPr>
                                  <m:t>4</m:t>
                                </m:r>
                              </m:den>
                            </m:f>
                          </m:e>
                        </m:rad>
                      </m:e>
                    </m:rad>
                    <m:r>
                      <a:rPr lang="de-DE" i="1">
                        <a:latin typeface="Cambria Math" panose="02040503050406030204" pitchFamily="18" charset="0"/>
                      </a:rPr>
                      <m:t>+</m:t>
                    </m:r>
                    <m:rad>
                      <m:radPr>
                        <m:ctrlPr>
                          <a:rPr lang="de-DE" i="1">
                            <a:latin typeface="Cambria Math"/>
                          </a:rPr>
                        </m:ctrlPr>
                      </m:radPr>
                      <m:deg>
                        <m:r>
                          <a:rPr lang="de-DE" i="1">
                            <a:latin typeface="Cambria Math" panose="02040503050406030204" pitchFamily="18" charset="0"/>
                          </a:rPr>
                          <m:t>3</m:t>
                        </m:r>
                      </m:deg>
                      <m:e>
                        <m:r>
                          <a:rPr lang="de-DE" i="1">
                            <a:latin typeface="Cambria Math" panose="02040503050406030204" pitchFamily="18" charset="0"/>
                          </a:rPr>
                          <m:t>−</m:t>
                        </m:r>
                        <m:f>
                          <m:fPr>
                            <m:ctrlPr>
                              <a:rPr lang="de-DE" i="1">
                                <a:latin typeface="Cambria Math"/>
                              </a:rPr>
                            </m:ctrlPr>
                          </m:fPr>
                          <m:num>
                            <m:r>
                              <a:rPr lang="de-DE" b="0" i="1" smtClean="0">
                                <a:latin typeface="Cambria Math" panose="02040503050406030204" pitchFamily="18" charset="0"/>
                              </a:rPr>
                              <m:t>3</m:t>
                            </m:r>
                          </m:num>
                          <m:den>
                            <m:r>
                              <a:rPr lang="de-DE" i="1">
                                <a:latin typeface="Cambria Math" panose="02040503050406030204" pitchFamily="18" charset="0"/>
                              </a:rPr>
                              <m:t>2</m:t>
                            </m:r>
                          </m:den>
                        </m:f>
                        <m:r>
                          <a:rPr lang="de-DE" b="0" i="1" smtClean="0">
                            <a:latin typeface="Cambria Math" panose="02040503050406030204" pitchFamily="18" charset="0"/>
                          </a:rPr>
                          <m:t>−</m:t>
                        </m:r>
                        <m:rad>
                          <m:radPr>
                            <m:degHide m:val="on"/>
                            <m:ctrlPr>
                              <a:rPr lang="de-DE" i="1">
                                <a:latin typeface="Cambria Math"/>
                              </a:rPr>
                            </m:ctrlPr>
                          </m:radPr>
                          <m:deg/>
                          <m:e>
                            <m:f>
                              <m:fPr>
                                <m:ctrlPr>
                                  <a:rPr lang="de-DE" i="1">
                                    <a:latin typeface="Cambria Math"/>
                                  </a:rPr>
                                </m:ctrlPr>
                              </m:fPr>
                              <m:num>
                                <m:sSup>
                                  <m:sSupPr>
                                    <m:ctrlPr>
                                      <a:rPr lang="de-DE" i="1">
                                        <a:latin typeface="Cambria Math"/>
                                      </a:rPr>
                                    </m:ctrlPr>
                                  </m:sSupPr>
                                  <m:e>
                                    <m:r>
                                      <a:rPr lang="de-DE" b="0" i="1" smtClean="0">
                                        <a:latin typeface="Cambria Math" panose="02040503050406030204" pitchFamily="18" charset="0"/>
                                      </a:rPr>
                                      <m:t>3</m:t>
                                    </m:r>
                                  </m:e>
                                  <m:sup>
                                    <m:r>
                                      <a:rPr lang="de-DE" i="1">
                                        <a:latin typeface="Cambria Math" panose="02040503050406030204" pitchFamily="18" charset="0"/>
                                      </a:rPr>
                                      <m:t>3</m:t>
                                    </m:r>
                                  </m:sup>
                                </m:sSup>
                              </m:num>
                              <m:den>
                                <m:r>
                                  <a:rPr lang="de-DE" i="1">
                                    <a:latin typeface="Cambria Math" panose="02040503050406030204" pitchFamily="18" charset="0"/>
                                  </a:rPr>
                                  <m:t>27</m:t>
                                </m:r>
                              </m:den>
                            </m:f>
                            <m:r>
                              <a:rPr lang="de-DE" i="1">
                                <a:latin typeface="Cambria Math" panose="02040503050406030204" pitchFamily="18" charset="0"/>
                              </a:rPr>
                              <m:t>+</m:t>
                            </m:r>
                            <m:f>
                              <m:fPr>
                                <m:ctrlPr>
                                  <a:rPr lang="de-DE" i="1">
                                    <a:latin typeface="Cambria Math"/>
                                  </a:rPr>
                                </m:ctrlPr>
                              </m:fPr>
                              <m:num>
                                <m:r>
                                  <a:rPr lang="de-DE" i="1" smtClean="0">
                                    <a:latin typeface="Cambria Math" panose="02040503050406030204" pitchFamily="18" charset="0"/>
                                  </a:rPr>
                                  <m:t>4</m:t>
                                </m:r>
                              </m:num>
                              <m:den>
                                <m:r>
                                  <a:rPr lang="de-DE" i="1">
                                    <a:latin typeface="Cambria Math" panose="02040503050406030204" pitchFamily="18" charset="0"/>
                                  </a:rPr>
                                  <m:t>4</m:t>
                                </m:r>
                              </m:den>
                            </m:f>
                          </m:e>
                        </m:rad>
                      </m:e>
                    </m:rad>
                  </m:oMath>
                </a14:m>
                <a:r>
                  <a:rPr lang="de-DE" dirty="0" smtClean="0"/>
                  <a:t>  = </a:t>
                </a:r>
                <a14:m>
                  <m:oMath xmlns:m="http://schemas.openxmlformats.org/officeDocument/2006/math">
                    <m:rad>
                      <m:radPr>
                        <m:ctrlPr>
                          <a:rPr lang="de-DE" i="1" dirty="0" smtClean="0">
                            <a:latin typeface="Cambria Math"/>
                          </a:rPr>
                        </m:ctrlPr>
                      </m:radPr>
                      <m:deg>
                        <m:r>
                          <m:rPr>
                            <m:brk m:alnAt="7"/>
                          </m:rPr>
                          <a:rPr lang="de-DE" b="0" i="1" dirty="0" smtClean="0">
                            <a:latin typeface="Cambria Math" panose="02040503050406030204" pitchFamily="18" charset="0"/>
                          </a:rPr>
                          <m:t>3</m:t>
                        </m:r>
                      </m:deg>
                      <m:e>
                        <m:r>
                          <a:rPr lang="de-DE" b="0" i="1" dirty="0" smtClean="0">
                            <a:latin typeface="Cambria Math" panose="02040503050406030204" pitchFamily="18" charset="0"/>
                          </a:rPr>
                          <m:t>2+</m:t>
                        </m:r>
                        <m:rad>
                          <m:radPr>
                            <m:degHide m:val="on"/>
                            <m:ctrlPr>
                              <a:rPr lang="de-DE" b="0" i="1" dirty="0" smtClean="0">
                                <a:latin typeface="Cambria Math"/>
                              </a:rPr>
                            </m:ctrlPr>
                          </m:radPr>
                          <m:deg/>
                          <m:e>
                            <m:r>
                              <a:rPr lang="de-DE" b="0" i="1" dirty="0" smtClean="0">
                                <a:latin typeface="Cambria Math" panose="02040503050406030204" pitchFamily="18" charset="0"/>
                              </a:rPr>
                              <m:t>5</m:t>
                            </m:r>
                          </m:e>
                        </m:rad>
                      </m:e>
                    </m:rad>
                    <m:r>
                      <a:rPr lang="de-DE" b="0" i="1" dirty="0" smtClean="0">
                        <a:latin typeface="Cambria Math" panose="02040503050406030204" pitchFamily="18" charset="0"/>
                      </a:rPr>
                      <m:t>−</m:t>
                    </m:r>
                    <m:rad>
                      <m:radPr>
                        <m:ctrlPr>
                          <a:rPr lang="de-DE" b="0" i="1" dirty="0" smtClean="0">
                            <a:latin typeface="Cambria Math"/>
                          </a:rPr>
                        </m:ctrlPr>
                      </m:radPr>
                      <m:deg>
                        <m:r>
                          <m:rPr>
                            <m:brk m:alnAt="7"/>
                          </m:rPr>
                          <a:rPr lang="de-DE" b="0" i="1" dirty="0" smtClean="0">
                            <a:latin typeface="Cambria Math" panose="02040503050406030204" pitchFamily="18" charset="0"/>
                          </a:rPr>
                          <m:t>3</m:t>
                        </m:r>
                      </m:deg>
                      <m:e>
                        <m:r>
                          <a:rPr lang="de-DE" b="0" i="1" dirty="0" smtClean="0">
                            <a:latin typeface="Cambria Math" panose="02040503050406030204" pitchFamily="18" charset="0"/>
                          </a:rPr>
                          <m:t>2−</m:t>
                        </m:r>
                        <m:rad>
                          <m:radPr>
                            <m:degHide m:val="on"/>
                            <m:ctrlPr>
                              <a:rPr lang="de-DE" b="0" i="1" dirty="0" smtClean="0">
                                <a:latin typeface="Cambria Math"/>
                              </a:rPr>
                            </m:ctrlPr>
                          </m:radPr>
                          <m:deg/>
                          <m:e>
                            <m:r>
                              <a:rPr lang="de-DE" b="0" i="1" dirty="0" smtClean="0">
                                <a:latin typeface="Cambria Math" panose="02040503050406030204" pitchFamily="18" charset="0"/>
                              </a:rPr>
                              <m:t>5</m:t>
                            </m:r>
                          </m:e>
                        </m:rad>
                      </m:e>
                    </m:rad>
                  </m:oMath>
                </a14:m>
                <a:endParaRPr lang="de-DE" dirty="0"/>
              </a:p>
            </p:txBody>
          </p:sp>
        </mc:Choice>
        <mc:Fallback xmlns="">
          <p:sp>
            <p:nvSpPr>
              <p:cNvPr id="8" name="Rechteck 7"/>
              <p:cNvSpPr>
                <a:spLocks noRot="1" noChangeAspect="1" noMove="1" noResize="1" noEditPoints="1" noAdjustHandles="1" noChangeArrowheads="1" noChangeShapeType="1" noTextEdit="1"/>
              </p:cNvSpPr>
              <p:nvPr/>
            </p:nvSpPr>
            <p:spPr>
              <a:xfrm>
                <a:off x="731181" y="3018677"/>
                <a:ext cx="6352829" cy="910699"/>
              </a:xfrm>
              <a:prstGeom prst="rect">
                <a:avLst/>
              </a:prstGeom>
              <a:blipFill rotWithShape="0">
                <a:blip r:embed="rId5"/>
                <a:stretch>
                  <a:fillRect/>
                </a:stretch>
              </a:blipFill>
            </p:spPr>
            <p:txBody>
              <a:bodyPr/>
              <a:lstStyle/>
              <a:p>
                <a:r>
                  <a:rPr lang="de-DE">
                    <a:noFill/>
                  </a:rPr>
                  <a:t> </a:t>
                </a:r>
              </a:p>
            </p:txBody>
          </p:sp>
        </mc:Fallback>
      </mc:AlternateContent>
      <p:sp>
        <p:nvSpPr>
          <p:cNvPr id="9" name="Textfeld 8"/>
          <p:cNvSpPr txBox="1"/>
          <p:nvPr/>
        </p:nvSpPr>
        <p:spPr>
          <a:xfrm>
            <a:off x="5873322" y="1087922"/>
            <a:ext cx="1746936" cy="769441"/>
          </a:xfrm>
          <a:prstGeom prst="rect">
            <a:avLst/>
          </a:prstGeom>
          <a:noFill/>
        </p:spPr>
        <p:txBody>
          <a:bodyPr wrap="square" rtlCol="0">
            <a:spAutoFit/>
          </a:bodyPr>
          <a:lstStyle/>
          <a:p>
            <a:r>
              <a:rPr lang="de-DE" sz="4400" dirty="0" smtClean="0"/>
              <a:t>ok</a:t>
            </a:r>
            <a:endParaRPr lang="de-DE" sz="4400" dirty="0"/>
          </a:p>
        </p:txBody>
      </p:sp>
      <p:sp>
        <p:nvSpPr>
          <p:cNvPr id="10" name="Textfeld 9"/>
          <p:cNvSpPr txBox="1"/>
          <p:nvPr/>
        </p:nvSpPr>
        <p:spPr>
          <a:xfrm>
            <a:off x="6433937" y="3759649"/>
            <a:ext cx="3329888" cy="2616101"/>
          </a:xfrm>
          <a:prstGeom prst="rect">
            <a:avLst/>
          </a:prstGeom>
          <a:noFill/>
        </p:spPr>
        <p:txBody>
          <a:bodyPr wrap="square" rtlCol="0">
            <a:spAutoFit/>
          </a:bodyPr>
          <a:lstStyle/>
          <a:p>
            <a:r>
              <a:rPr lang="de-DE" sz="4400" dirty="0" smtClean="0"/>
              <a:t>Nicht ok.</a:t>
            </a:r>
          </a:p>
          <a:p>
            <a:r>
              <a:rPr lang="de-DE" sz="2000" dirty="0" smtClean="0"/>
              <a:t>Denn </a:t>
            </a:r>
            <a:r>
              <a:rPr lang="de-DE" sz="2000" smtClean="0"/>
              <a:t>x = 1 </a:t>
            </a:r>
            <a:r>
              <a:rPr lang="de-DE" sz="2000" dirty="0" smtClean="0"/>
              <a:t>ist eine Lösung , die Gleichung kann aber nur eine Lösung haben. D. h. hier kann man nicht ohne Weiteres erkennen, dass die Lösung ganzzahlig ist.</a:t>
            </a:r>
            <a:endParaRPr lang="de-DE" sz="4400" dirty="0"/>
          </a:p>
        </p:txBody>
      </p:sp>
      <p:sp>
        <p:nvSpPr>
          <p:cNvPr id="2" name="Fußzeilenplatzhalter 1"/>
          <p:cNvSpPr>
            <a:spLocks noGrp="1"/>
          </p:cNvSpPr>
          <p:nvPr>
            <p:ph type="ftr" sz="quarter" idx="11"/>
          </p:nvPr>
        </p:nvSpPr>
        <p:spPr/>
        <p:txBody>
          <a:bodyPr/>
          <a:lstStyle/>
          <a:p>
            <a:r>
              <a:rPr lang="de-DE" smtClean="0"/>
              <a:t>2.4. Kubische Gleichungen</a:t>
            </a:r>
            <a:endParaRPr lang="de-DE"/>
          </a:p>
        </p:txBody>
      </p:sp>
    </p:spTree>
    <p:extLst>
      <p:ext uri="{BB962C8B-B14F-4D97-AF65-F5344CB8AC3E}">
        <p14:creationId xmlns:p14="http://schemas.microsoft.com/office/powerpoint/2010/main" val="6147887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el 1"/>
              <p:cNvSpPr>
                <a:spLocks noGrp="1"/>
              </p:cNvSpPr>
              <p:nvPr>
                <p:ph type="title"/>
              </p:nvPr>
            </p:nvSpPr>
            <p:spPr>
              <a:xfrm>
                <a:off x="681037" y="365126"/>
                <a:ext cx="8543925" cy="1325563"/>
              </a:xfrm>
            </p:spPr>
            <p:txBody>
              <a:bodyPr>
                <a:normAutofit fontScale="90000"/>
              </a:bodyPr>
              <a:lstStyle/>
              <a:p>
                <a:r>
                  <a:rPr lang="de-DE" dirty="0" smtClean="0"/>
                  <a:t>Ausblick für den Fall einer negativen Diskriminante also </a:t>
                </a:r>
                <a14:m>
                  <m:oMath xmlns:m="http://schemas.openxmlformats.org/officeDocument/2006/math">
                    <m:f>
                      <m:fPr>
                        <m:ctrlPr>
                          <a:rPr lang="de-DE" i="1" smtClean="0">
                            <a:solidFill>
                              <a:schemeClr val="accent1">
                                <a:lumMod val="75000"/>
                              </a:schemeClr>
                            </a:solidFill>
                            <a:latin typeface="Cambria Math"/>
                          </a:rPr>
                        </m:ctrlPr>
                      </m:fPr>
                      <m:num>
                        <m:sSup>
                          <m:sSupPr>
                            <m:ctrlPr>
                              <a:rPr lang="de-DE" i="1">
                                <a:solidFill>
                                  <a:schemeClr val="accent1">
                                    <a:lumMod val="75000"/>
                                  </a:schemeClr>
                                </a:solidFill>
                                <a:latin typeface="Cambria Math"/>
                              </a:rPr>
                            </m:ctrlPr>
                          </m:sSupPr>
                          <m:e>
                            <m:r>
                              <a:rPr lang="de-DE" i="1">
                                <a:solidFill>
                                  <a:schemeClr val="accent1">
                                    <a:lumMod val="75000"/>
                                  </a:schemeClr>
                                </a:solidFill>
                                <a:latin typeface="Cambria Math" panose="02040503050406030204" pitchFamily="18" charset="0"/>
                              </a:rPr>
                              <m:t>𝑝</m:t>
                            </m:r>
                          </m:e>
                          <m:sup>
                            <m:r>
                              <a:rPr lang="de-DE" i="1">
                                <a:solidFill>
                                  <a:schemeClr val="accent1">
                                    <a:lumMod val="75000"/>
                                  </a:schemeClr>
                                </a:solidFill>
                                <a:latin typeface="Cambria Math" panose="02040503050406030204" pitchFamily="18" charset="0"/>
                              </a:rPr>
                              <m:t>3</m:t>
                            </m:r>
                          </m:sup>
                        </m:sSup>
                      </m:num>
                      <m:den>
                        <m:r>
                          <a:rPr lang="de-DE" i="1">
                            <a:solidFill>
                              <a:schemeClr val="accent1">
                                <a:lumMod val="75000"/>
                              </a:schemeClr>
                            </a:solidFill>
                            <a:latin typeface="Cambria Math" panose="02040503050406030204" pitchFamily="18" charset="0"/>
                          </a:rPr>
                          <m:t>27</m:t>
                        </m:r>
                      </m:den>
                    </m:f>
                    <m:r>
                      <a:rPr lang="de-DE" i="1">
                        <a:solidFill>
                          <a:schemeClr val="accent1">
                            <a:lumMod val="75000"/>
                          </a:schemeClr>
                        </a:solidFill>
                        <a:latin typeface="Cambria Math" panose="02040503050406030204" pitchFamily="18" charset="0"/>
                      </a:rPr>
                      <m:t>+</m:t>
                    </m:r>
                    <m:f>
                      <m:fPr>
                        <m:ctrlPr>
                          <a:rPr lang="de-DE" i="1">
                            <a:solidFill>
                              <a:schemeClr val="accent1">
                                <a:lumMod val="75000"/>
                              </a:schemeClr>
                            </a:solidFill>
                            <a:latin typeface="Cambria Math"/>
                          </a:rPr>
                        </m:ctrlPr>
                      </m:fPr>
                      <m:num>
                        <m:sSup>
                          <m:sSupPr>
                            <m:ctrlPr>
                              <a:rPr lang="de-DE" i="1">
                                <a:solidFill>
                                  <a:schemeClr val="accent1">
                                    <a:lumMod val="75000"/>
                                  </a:schemeClr>
                                </a:solidFill>
                                <a:latin typeface="Cambria Math"/>
                              </a:rPr>
                            </m:ctrlPr>
                          </m:sSupPr>
                          <m:e>
                            <m:r>
                              <a:rPr lang="de-DE" i="1">
                                <a:solidFill>
                                  <a:schemeClr val="accent1">
                                    <a:lumMod val="75000"/>
                                  </a:schemeClr>
                                </a:solidFill>
                                <a:latin typeface="Cambria Math" panose="02040503050406030204" pitchFamily="18" charset="0"/>
                              </a:rPr>
                              <m:t>𝑞</m:t>
                            </m:r>
                          </m:e>
                          <m:sup>
                            <m:r>
                              <a:rPr lang="de-DE" i="1">
                                <a:solidFill>
                                  <a:schemeClr val="accent1">
                                    <a:lumMod val="75000"/>
                                  </a:schemeClr>
                                </a:solidFill>
                                <a:latin typeface="Cambria Math" panose="02040503050406030204" pitchFamily="18" charset="0"/>
                              </a:rPr>
                              <m:t>2</m:t>
                            </m:r>
                          </m:sup>
                        </m:sSup>
                      </m:num>
                      <m:den>
                        <m:r>
                          <a:rPr lang="de-DE" i="1">
                            <a:solidFill>
                              <a:schemeClr val="accent1">
                                <a:lumMod val="75000"/>
                              </a:schemeClr>
                            </a:solidFill>
                            <a:latin typeface="Cambria Math" panose="02040503050406030204" pitchFamily="18" charset="0"/>
                          </a:rPr>
                          <m:t>4</m:t>
                        </m:r>
                      </m:den>
                    </m:f>
                    <m:r>
                      <a:rPr lang="de-DE" b="0" i="1" smtClean="0">
                        <a:solidFill>
                          <a:schemeClr val="accent1">
                            <a:lumMod val="75000"/>
                          </a:schemeClr>
                        </a:solidFill>
                        <a:latin typeface="Cambria Math" panose="02040503050406030204" pitchFamily="18" charset="0"/>
                        <a:ea typeface="Cambria Math" panose="02040503050406030204" pitchFamily="18" charset="0"/>
                      </a:rPr>
                      <m:t>&lt;</m:t>
                    </m:r>
                    <m:r>
                      <a:rPr lang="de-DE" i="1">
                        <a:solidFill>
                          <a:schemeClr val="accent1">
                            <a:lumMod val="75000"/>
                          </a:schemeClr>
                        </a:solidFill>
                        <a:latin typeface="Cambria Math" panose="02040503050406030204" pitchFamily="18" charset="0"/>
                      </a:rPr>
                      <m:t>0 </m:t>
                    </m:r>
                  </m:oMath>
                </a14:m>
                <a:endParaRPr lang="de-DE" dirty="0"/>
              </a:p>
            </p:txBody>
          </p:sp>
        </mc:Choice>
        <mc:Fallback xmlns="">
          <p:sp>
            <p:nvSpPr>
              <p:cNvPr id="2" name="Titel 1"/>
              <p:cNvSpPr>
                <a:spLocks noGrp="1" noRot="1" noChangeAspect="1" noMove="1" noResize="1" noEditPoints="1" noAdjustHandles="1" noChangeArrowheads="1" noChangeShapeType="1" noTextEdit="1"/>
              </p:cNvSpPr>
              <p:nvPr>
                <p:ph type="title"/>
              </p:nvPr>
            </p:nvSpPr>
            <p:spPr>
              <a:xfrm>
                <a:off x="681037" y="365126"/>
                <a:ext cx="8543925" cy="1325563"/>
              </a:xfrm>
              <a:blipFill rotWithShape="1">
                <a:blip r:embed="rId2"/>
                <a:stretch>
                  <a:fillRect l="-2570" t="-19355" b="-18894"/>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3" name="Inhaltsplatzhalter 2"/>
              <p:cNvSpPr>
                <a:spLocks noGrp="1"/>
              </p:cNvSpPr>
              <p:nvPr>
                <p:ph idx="1"/>
              </p:nvPr>
            </p:nvSpPr>
            <p:spPr>
              <a:xfrm>
                <a:off x="681038" y="2117595"/>
                <a:ext cx="8543925" cy="2622807"/>
              </a:xfrm>
            </p:spPr>
            <p:txBody>
              <a:bodyPr>
                <a:normAutofit fontScale="92500"/>
              </a:bodyPr>
              <a:lstStyle/>
              <a:p>
                <a:pPr marL="0" indent="0">
                  <a:buNone/>
                </a:pPr>
                <a:r>
                  <a:rPr lang="de-DE" dirty="0" smtClean="0"/>
                  <a:t>Aus der Trigonometrie  </a:t>
                </a:r>
                <a14:m>
                  <m:oMath xmlns:m="http://schemas.openxmlformats.org/officeDocument/2006/math">
                    <m:func>
                      <m:funcPr>
                        <m:ctrlPr>
                          <a:rPr lang="de-DE" b="0" i="1" smtClean="0">
                            <a:latin typeface="Cambria Math"/>
                          </a:rPr>
                        </m:ctrlPr>
                      </m:funcPr>
                      <m:fName>
                        <m:r>
                          <m:rPr>
                            <m:sty m:val="p"/>
                          </m:rPr>
                          <a:rPr lang="de-DE" b="0" i="0" smtClean="0">
                            <a:latin typeface="Cambria Math" panose="02040503050406030204" pitchFamily="18" charset="0"/>
                          </a:rPr>
                          <m:t>sin</m:t>
                        </m:r>
                      </m:fName>
                      <m:e>
                        <m:d>
                          <m:dPr>
                            <m:ctrlPr>
                              <a:rPr lang="de-DE" b="0" i="1" smtClean="0">
                                <a:latin typeface="Cambria Math"/>
                              </a:rPr>
                            </m:ctrlPr>
                          </m:dPr>
                          <m:e>
                            <m:r>
                              <a:rPr lang="de-DE" b="0" i="1" smtClean="0">
                                <a:latin typeface="Cambria Math" panose="02040503050406030204" pitchFamily="18" charset="0"/>
                              </a:rPr>
                              <m:t>3</m:t>
                            </m:r>
                            <m:r>
                              <a:rPr lang="de-DE" b="0" i="1" smtClean="0">
                                <a:latin typeface="Cambria Math" panose="02040503050406030204" pitchFamily="18" charset="0"/>
                                <a:ea typeface="Cambria Math" panose="02040503050406030204" pitchFamily="18" charset="0"/>
                              </a:rPr>
                              <m:t>𝜃</m:t>
                            </m:r>
                          </m:e>
                        </m:d>
                      </m:e>
                    </m:func>
                    <m:r>
                      <a:rPr lang="de-DE" b="0" i="1" smtClean="0">
                        <a:latin typeface="Cambria Math" panose="02040503050406030204" pitchFamily="18" charset="0"/>
                        <a:ea typeface="Cambria Math" panose="02040503050406030204" pitchFamily="18" charset="0"/>
                      </a:rPr>
                      <m:t>=3</m:t>
                    </m:r>
                    <m:func>
                      <m:funcPr>
                        <m:ctrlPr>
                          <a:rPr lang="de-DE" b="0" i="1" smtClean="0">
                            <a:latin typeface="Cambria Math"/>
                            <a:ea typeface="Cambria Math" panose="02040503050406030204" pitchFamily="18" charset="0"/>
                          </a:rPr>
                        </m:ctrlPr>
                      </m:funcPr>
                      <m:fName>
                        <m:r>
                          <m:rPr>
                            <m:sty m:val="p"/>
                          </m:rPr>
                          <a:rPr lang="de-DE" b="0" i="0" smtClean="0">
                            <a:latin typeface="Cambria Math" panose="02040503050406030204" pitchFamily="18" charset="0"/>
                            <a:ea typeface="Cambria Math" panose="02040503050406030204" pitchFamily="18" charset="0"/>
                          </a:rPr>
                          <m:t>sin</m:t>
                        </m:r>
                      </m:fName>
                      <m:e>
                        <m:d>
                          <m:dPr>
                            <m:ctrlPr>
                              <a:rPr lang="de-DE" b="0" i="1" smtClean="0">
                                <a:latin typeface="Cambria Math"/>
                                <a:ea typeface="Cambria Math" panose="02040503050406030204" pitchFamily="18" charset="0"/>
                              </a:rPr>
                            </m:ctrlPr>
                          </m:dPr>
                          <m:e>
                            <m:r>
                              <a:rPr lang="de-DE" b="0" i="1" smtClean="0">
                                <a:latin typeface="Cambria Math" panose="02040503050406030204" pitchFamily="18" charset="0"/>
                                <a:ea typeface="Cambria Math" panose="02040503050406030204" pitchFamily="18" charset="0"/>
                              </a:rPr>
                              <m:t>𝜃</m:t>
                            </m:r>
                          </m:e>
                        </m:d>
                      </m:e>
                    </m:func>
                    <m:r>
                      <a:rPr lang="de-DE" b="0" i="1" smtClean="0">
                        <a:latin typeface="Cambria Math" panose="02040503050406030204" pitchFamily="18" charset="0"/>
                        <a:ea typeface="Cambria Math" panose="02040503050406030204" pitchFamily="18" charset="0"/>
                      </a:rPr>
                      <m:t>−4 </m:t>
                    </m:r>
                    <m:sSup>
                      <m:sSupPr>
                        <m:ctrlPr>
                          <a:rPr lang="de-DE" b="0" i="1" smtClean="0">
                            <a:latin typeface="Cambria Math"/>
                            <a:ea typeface="Cambria Math" panose="02040503050406030204" pitchFamily="18" charset="0"/>
                          </a:rPr>
                        </m:ctrlPr>
                      </m:sSupPr>
                      <m:e>
                        <m:r>
                          <a:rPr lang="de-DE" b="0" i="1" smtClean="0">
                            <a:latin typeface="Cambria Math" panose="02040503050406030204" pitchFamily="18" charset="0"/>
                            <a:ea typeface="Cambria Math" panose="02040503050406030204" pitchFamily="18" charset="0"/>
                          </a:rPr>
                          <m:t>(</m:t>
                        </m:r>
                        <m:func>
                          <m:funcPr>
                            <m:ctrlPr>
                              <a:rPr lang="de-DE" b="0" i="1" smtClean="0">
                                <a:latin typeface="Cambria Math"/>
                                <a:ea typeface="Cambria Math" panose="02040503050406030204" pitchFamily="18" charset="0"/>
                              </a:rPr>
                            </m:ctrlPr>
                          </m:funcPr>
                          <m:fName>
                            <m:r>
                              <m:rPr>
                                <m:sty m:val="p"/>
                              </m:rPr>
                              <a:rPr lang="de-DE" b="0" i="0" smtClean="0">
                                <a:latin typeface="Cambria Math" panose="02040503050406030204" pitchFamily="18" charset="0"/>
                                <a:ea typeface="Cambria Math" panose="02040503050406030204" pitchFamily="18" charset="0"/>
                              </a:rPr>
                              <m:t>sin</m:t>
                            </m:r>
                          </m:fName>
                          <m:e>
                            <m:d>
                              <m:dPr>
                                <m:ctrlPr>
                                  <a:rPr lang="de-DE" b="0" i="1" smtClean="0">
                                    <a:latin typeface="Cambria Math"/>
                                    <a:ea typeface="Cambria Math" panose="02040503050406030204" pitchFamily="18" charset="0"/>
                                  </a:rPr>
                                </m:ctrlPr>
                              </m:dPr>
                              <m:e>
                                <m:r>
                                  <a:rPr lang="de-DE" b="0" i="1" smtClean="0">
                                    <a:latin typeface="Cambria Math" panose="02040503050406030204" pitchFamily="18" charset="0"/>
                                    <a:ea typeface="Cambria Math" panose="02040503050406030204" pitchFamily="18" charset="0"/>
                                  </a:rPr>
                                  <m:t>𝜃</m:t>
                                </m:r>
                              </m:e>
                            </m:d>
                          </m:e>
                        </m:func>
                        <m:r>
                          <a:rPr lang="de-DE" b="0" i="1" smtClean="0">
                            <a:latin typeface="Cambria Math" panose="02040503050406030204" pitchFamily="18" charset="0"/>
                            <a:ea typeface="Cambria Math" panose="02040503050406030204" pitchFamily="18" charset="0"/>
                          </a:rPr>
                          <m:t>)</m:t>
                        </m:r>
                        <m:r>
                          <m:rPr>
                            <m:nor/>
                          </m:rPr>
                          <a:rPr lang="de-DE" dirty="0"/>
                          <m:t> </m:t>
                        </m:r>
                      </m:e>
                      <m:sup>
                        <m:r>
                          <a:rPr lang="de-DE" b="0" i="1" smtClean="0">
                            <a:latin typeface="Cambria Math" panose="02040503050406030204" pitchFamily="18" charset="0"/>
                            <a:ea typeface="Cambria Math" panose="02040503050406030204" pitchFamily="18" charset="0"/>
                          </a:rPr>
                          <m:t>3</m:t>
                        </m:r>
                      </m:sup>
                    </m:sSup>
                  </m:oMath>
                </a14:m>
                <a:endParaRPr lang="de-DE" dirty="0" smtClean="0"/>
              </a:p>
              <a:p>
                <a:pPr marL="0" indent="0">
                  <a:buNone/>
                </a:pPr>
                <a14:m>
                  <m:oMathPara xmlns:m="http://schemas.openxmlformats.org/officeDocument/2006/math">
                    <m:oMathParaPr>
                      <m:jc m:val="centerGroup"/>
                    </m:oMathParaPr>
                    <m:oMath xmlns:m="http://schemas.openxmlformats.org/officeDocument/2006/math">
                      <m:func>
                        <m:funcPr>
                          <m:ctrlPr>
                            <a:rPr lang="de-DE" b="0" i="1" smtClean="0">
                              <a:latin typeface="Cambria Math"/>
                            </a:rPr>
                          </m:ctrlPr>
                        </m:funcPr>
                        <m:fName>
                          <m:r>
                            <a:rPr lang="de-DE" b="0" i="0" smtClean="0">
                              <a:latin typeface="Cambria Math" panose="02040503050406030204" pitchFamily="18" charset="0"/>
                            </a:rPr>
                            <m:t>4</m:t>
                          </m:r>
                          <m:sSup>
                            <m:sSupPr>
                              <m:ctrlPr>
                                <a:rPr lang="de-DE" b="0" i="1" smtClean="0">
                                  <a:latin typeface="Cambria Math"/>
                                </a:rPr>
                              </m:ctrlPr>
                            </m:sSupPr>
                            <m:e>
                              <m:r>
                                <a:rPr lang="de-DE" b="0" i="1" smtClean="0">
                                  <a:latin typeface="Cambria Math" panose="02040503050406030204" pitchFamily="18" charset="0"/>
                                </a:rPr>
                                <m:t>𝑥</m:t>
                              </m:r>
                            </m:e>
                            <m:sup>
                              <m:r>
                                <a:rPr lang="de-DE" b="0" i="1" smtClean="0">
                                  <a:latin typeface="Cambria Math" panose="02040503050406030204" pitchFamily="18" charset="0"/>
                                </a:rPr>
                                <m:t>3</m:t>
                              </m:r>
                            </m:sup>
                          </m:sSup>
                          <m:r>
                            <a:rPr lang="de-DE" b="0" i="1" smtClean="0">
                              <a:latin typeface="Cambria Math" panose="02040503050406030204" pitchFamily="18" charset="0"/>
                            </a:rPr>
                            <m:t>−3</m:t>
                          </m:r>
                          <m:r>
                            <a:rPr lang="de-DE" b="0" i="1" smtClean="0">
                              <a:latin typeface="Cambria Math" panose="02040503050406030204" pitchFamily="18" charset="0"/>
                            </a:rPr>
                            <m:t>𝑥</m:t>
                          </m:r>
                          <m:r>
                            <a:rPr lang="de-DE" b="0" i="1" smtClean="0">
                              <a:latin typeface="Cambria Math" panose="02040503050406030204" pitchFamily="18" charset="0"/>
                            </a:rPr>
                            <m:t>+</m:t>
                          </m:r>
                          <m:r>
                            <m:rPr>
                              <m:sty m:val="p"/>
                            </m:rPr>
                            <a:rPr lang="de-DE" b="0" i="0" smtClean="0">
                              <a:latin typeface="Cambria Math" panose="02040503050406030204" pitchFamily="18" charset="0"/>
                            </a:rPr>
                            <m:t>sin</m:t>
                          </m:r>
                        </m:fName>
                        <m:e>
                          <m:d>
                            <m:dPr>
                              <m:ctrlPr>
                                <a:rPr lang="de-DE" b="0" i="1" smtClean="0">
                                  <a:latin typeface="Cambria Math"/>
                                </a:rPr>
                              </m:ctrlPr>
                            </m:dPr>
                            <m:e>
                              <m:r>
                                <a:rPr lang="de-DE" b="0" i="1" smtClean="0">
                                  <a:latin typeface="Cambria Math" panose="02040503050406030204" pitchFamily="18" charset="0"/>
                                </a:rPr>
                                <m:t>3</m:t>
                              </m:r>
                              <m:r>
                                <a:rPr lang="de-DE" b="0" i="1" smtClean="0">
                                  <a:latin typeface="Cambria Math" panose="02040503050406030204" pitchFamily="18" charset="0"/>
                                  <a:ea typeface="Cambria Math" panose="02040503050406030204" pitchFamily="18" charset="0"/>
                                </a:rPr>
                                <m:t>𝜃</m:t>
                              </m:r>
                            </m:e>
                          </m:d>
                        </m:e>
                      </m:func>
                      <m:r>
                        <a:rPr lang="de-DE" b="0" i="1" smtClean="0">
                          <a:latin typeface="Cambria Math" panose="02040503050406030204" pitchFamily="18" charset="0"/>
                          <a:ea typeface="Cambria Math" panose="02040503050406030204" pitchFamily="18" charset="0"/>
                        </a:rPr>
                        <m:t>=</m:t>
                      </m:r>
                      <m:r>
                        <a:rPr lang="de-DE" b="0" i="0" smtClean="0">
                          <a:latin typeface="Cambria Math" panose="02040503050406030204" pitchFamily="18" charset="0"/>
                          <a:ea typeface="Cambria Math" panose="02040503050406030204" pitchFamily="18" charset="0"/>
                        </a:rPr>
                        <m:t>0 </m:t>
                      </m:r>
                      <m:r>
                        <m:rPr>
                          <m:sty m:val="p"/>
                        </m:rPr>
                        <a:rPr lang="de-DE" b="0" i="0" smtClean="0">
                          <a:latin typeface="Cambria Math" panose="02040503050406030204" pitchFamily="18" charset="0"/>
                          <a:ea typeface="Cambria Math" panose="02040503050406030204" pitchFamily="18" charset="0"/>
                        </a:rPr>
                        <m:t>mit</m:t>
                      </m:r>
                      <m:r>
                        <a:rPr lang="de-DE" b="0" i="0" smtClean="0">
                          <a:latin typeface="Cambria Math" panose="02040503050406030204" pitchFamily="18" charset="0"/>
                          <a:ea typeface="Cambria Math" panose="02040503050406030204" pitchFamily="18" charset="0"/>
                        </a:rPr>
                        <m:t> </m:t>
                      </m:r>
                      <m:r>
                        <m:rPr>
                          <m:sty m:val="p"/>
                        </m:rPr>
                        <a:rPr lang="de-DE" b="0" i="0" smtClean="0">
                          <a:latin typeface="Cambria Math" panose="02040503050406030204" pitchFamily="18" charset="0"/>
                          <a:ea typeface="Cambria Math" panose="02040503050406030204" pitchFamily="18" charset="0"/>
                        </a:rPr>
                        <m:t>x</m:t>
                      </m:r>
                      <m:r>
                        <a:rPr lang="de-DE" b="0" i="0" smtClean="0">
                          <a:latin typeface="Cambria Math" panose="02040503050406030204" pitchFamily="18" charset="0"/>
                          <a:ea typeface="Cambria Math" panose="02040503050406030204" pitchFamily="18" charset="0"/>
                        </a:rPr>
                        <m:t>=</m:t>
                      </m:r>
                      <m:r>
                        <m:rPr>
                          <m:sty m:val="p"/>
                        </m:rPr>
                        <a:rPr lang="de-DE" b="0" i="0" smtClean="0">
                          <a:latin typeface="Cambria Math" panose="02040503050406030204" pitchFamily="18" charset="0"/>
                          <a:ea typeface="Cambria Math" panose="02040503050406030204" pitchFamily="18" charset="0"/>
                        </a:rPr>
                        <m:t>sin</m:t>
                      </m:r>
                      <m:r>
                        <a:rPr lang="de-DE" b="0" i="0" smtClean="0">
                          <a:latin typeface="Cambria Math" panose="02040503050406030204" pitchFamily="18" charset="0"/>
                          <a:ea typeface="Cambria Math" panose="02040503050406030204" pitchFamily="18" charset="0"/>
                        </a:rPr>
                        <m:t>(</m:t>
                      </m:r>
                      <m:r>
                        <m:rPr>
                          <m:sty m:val="p"/>
                        </m:rPr>
                        <a:rPr lang="el-GR" b="0" i="1" smtClean="0">
                          <a:latin typeface="Cambria Math" panose="02040503050406030204" pitchFamily="18" charset="0"/>
                          <a:ea typeface="Cambria Math" panose="02040503050406030204" pitchFamily="18" charset="0"/>
                        </a:rPr>
                        <m:t>θ</m:t>
                      </m:r>
                      <m:r>
                        <a:rPr lang="de-DE" b="0" i="1" smtClean="0">
                          <a:latin typeface="Cambria Math" panose="02040503050406030204" pitchFamily="18" charset="0"/>
                          <a:ea typeface="Cambria Math" panose="02040503050406030204" pitchFamily="18" charset="0"/>
                        </a:rPr>
                        <m:t>)</m:t>
                      </m:r>
                    </m:oMath>
                  </m:oMathPara>
                </a14:m>
                <a:endParaRPr lang="de-DE" dirty="0" smtClean="0"/>
              </a:p>
              <a:p>
                <a:pPr marL="0" indent="0">
                  <a:buNone/>
                </a:pPr>
                <a:r>
                  <a:rPr lang="de-DE" dirty="0" smtClean="0"/>
                  <a:t>Führt zu:</a:t>
                </a:r>
              </a:p>
              <a:p>
                <a:pPr marL="0" indent="0">
                  <a:buNone/>
                </a:pPr>
                <a14:m>
                  <m:oMath xmlns:m="http://schemas.openxmlformats.org/officeDocument/2006/math">
                    <m:r>
                      <a:rPr lang="de-DE" b="0" i="1" smtClean="0">
                        <a:latin typeface="Cambria Math" panose="02040503050406030204" pitchFamily="18" charset="0"/>
                      </a:rPr>
                      <m:t>𝑥</m:t>
                    </m:r>
                    <m:r>
                      <a:rPr lang="de-DE" b="0" i="1" smtClean="0">
                        <a:latin typeface="Cambria Math" panose="02040503050406030204" pitchFamily="18" charset="0"/>
                      </a:rPr>
                      <m:t>=</m:t>
                    </m:r>
                    <m:rad>
                      <m:radPr>
                        <m:degHide m:val="on"/>
                        <m:ctrlPr>
                          <a:rPr lang="de-DE" b="0" i="1" smtClean="0">
                            <a:latin typeface="Cambria Math"/>
                          </a:rPr>
                        </m:ctrlPr>
                      </m:radPr>
                      <m:deg/>
                      <m:e>
                        <m:r>
                          <a:rPr lang="de-DE" b="0" i="1" smtClean="0">
                            <a:latin typeface="Cambria Math" panose="02040503050406030204" pitchFamily="18" charset="0"/>
                          </a:rPr>
                          <m:t>−</m:t>
                        </m:r>
                        <m:f>
                          <m:fPr>
                            <m:ctrlPr>
                              <a:rPr lang="de-DE" b="0" i="1" smtClean="0">
                                <a:latin typeface="Cambria Math"/>
                              </a:rPr>
                            </m:ctrlPr>
                          </m:fPr>
                          <m:num>
                            <m:r>
                              <a:rPr lang="de-DE" b="0" i="1" smtClean="0">
                                <a:latin typeface="Cambria Math" panose="02040503050406030204" pitchFamily="18" charset="0"/>
                              </a:rPr>
                              <m:t>4</m:t>
                            </m:r>
                            <m:r>
                              <a:rPr lang="de-DE" b="0" i="1" smtClean="0">
                                <a:latin typeface="Cambria Math" panose="02040503050406030204" pitchFamily="18" charset="0"/>
                              </a:rPr>
                              <m:t>𝑝</m:t>
                            </m:r>
                          </m:num>
                          <m:den>
                            <m:r>
                              <a:rPr lang="de-DE" b="0" i="1" smtClean="0">
                                <a:latin typeface="Cambria Math" panose="02040503050406030204" pitchFamily="18" charset="0"/>
                              </a:rPr>
                              <m:t>3</m:t>
                            </m:r>
                          </m:den>
                        </m:f>
                        <m:r>
                          <a:rPr lang="de-DE" b="0" i="1" smtClean="0">
                            <a:latin typeface="Cambria Math" panose="02040503050406030204" pitchFamily="18" charset="0"/>
                          </a:rPr>
                          <m:t> </m:t>
                        </m:r>
                      </m:e>
                    </m:rad>
                    <m:r>
                      <m:rPr>
                        <m:sty m:val="p"/>
                      </m:rPr>
                      <a:rPr lang="de-DE" b="0" i="0" smtClean="0">
                        <a:latin typeface="Cambria Math" panose="02040503050406030204" pitchFamily="18" charset="0"/>
                      </a:rPr>
                      <m:t>sin</m:t>
                    </m:r>
                    <m:r>
                      <a:rPr lang="de-DE" b="0" i="1" smtClean="0">
                        <a:latin typeface="Cambria Math" panose="02040503050406030204" pitchFamily="18" charset="0"/>
                      </a:rPr>
                      <m:t>⁡</m:t>
                    </m:r>
                    <m:d>
                      <m:dPr>
                        <m:ctrlPr>
                          <a:rPr lang="de-DE" b="0" i="1" smtClean="0">
                            <a:latin typeface="Cambria Math"/>
                          </a:rPr>
                        </m:ctrlPr>
                      </m:dPr>
                      <m:e>
                        <m:f>
                          <m:fPr>
                            <m:ctrlPr>
                              <a:rPr lang="de-DE" b="0" i="1" smtClean="0">
                                <a:latin typeface="Cambria Math"/>
                              </a:rPr>
                            </m:ctrlPr>
                          </m:fPr>
                          <m:num>
                            <m:r>
                              <a:rPr lang="de-DE" b="0" i="1" smtClean="0">
                                <a:latin typeface="Cambria Math" panose="02040503050406030204" pitchFamily="18" charset="0"/>
                              </a:rPr>
                              <m:t>1</m:t>
                            </m:r>
                          </m:num>
                          <m:den>
                            <m:r>
                              <a:rPr lang="de-DE" b="0" i="1" smtClean="0">
                                <a:latin typeface="Cambria Math" panose="02040503050406030204" pitchFamily="18" charset="0"/>
                              </a:rPr>
                              <m:t>3</m:t>
                            </m:r>
                          </m:den>
                        </m:f>
                        <m:d>
                          <m:dPr>
                            <m:ctrlPr>
                              <a:rPr lang="de-DE" b="0" i="1" smtClean="0">
                                <a:latin typeface="Cambria Math"/>
                              </a:rPr>
                            </m:ctrlPr>
                          </m:dPr>
                          <m:e>
                            <m:sSup>
                              <m:sSupPr>
                                <m:ctrlPr>
                                  <a:rPr lang="de-DE" b="0" i="1" smtClean="0">
                                    <a:latin typeface="Cambria Math"/>
                                  </a:rPr>
                                </m:ctrlPr>
                              </m:sSupPr>
                              <m:e>
                                <m:r>
                                  <a:rPr lang="de-DE" b="0" i="1" smtClean="0">
                                    <a:latin typeface="Cambria Math" panose="02040503050406030204" pitchFamily="18" charset="0"/>
                                  </a:rPr>
                                  <m:t>𝑠𝑖𝑛</m:t>
                                </m:r>
                              </m:e>
                              <m:sup>
                                <m:r>
                                  <a:rPr lang="de-DE" b="0" i="1" smtClean="0">
                                    <a:latin typeface="Cambria Math" panose="02040503050406030204" pitchFamily="18" charset="0"/>
                                  </a:rPr>
                                  <m:t>−1</m:t>
                                </m:r>
                              </m:sup>
                            </m:sSup>
                            <m:d>
                              <m:dPr>
                                <m:ctrlPr>
                                  <a:rPr lang="de-DE" b="0" i="1" smtClean="0">
                                    <a:latin typeface="Cambria Math"/>
                                  </a:rPr>
                                </m:ctrlPr>
                              </m:dPr>
                              <m:e>
                                <m:f>
                                  <m:fPr>
                                    <m:ctrlPr>
                                      <a:rPr lang="de-DE" b="0" i="1" smtClean="0">
                                        <a:latin typeface="Cambria Math"/>
                                      </a:rPr>
                                    </m:ctrlPr>
                                  </m:fPr>
                                  <m:num>
                                    <m:r>
                                      <a:rPr lang="de-DE" b="0" i="1" smtClean="0">
                                        <a:latin typeface="Cambria Math" panose="02040503050406030204" pitchFamily="18" charset="0"/>
                                      </a:rPr>
                                      <m:t>9</m:t>
                                    </m:r>
                                    <m:r>
                                      <a:rPr lang="de-DE" b="0" i="1" smtClean="0">
                                        <a:latin typeface="Cambria Math" panose="02040503050406030204" pitchFamily="18" charset="0"/>
                                      </a:rPr>
                                      <m:t>𝑝</m:t>
                                    </m:r>
                                  </m:num>
                                  <m:den>
                                    <m:r>
                                      <a:rPr lang="de-DE" b="0" i="1" smtClean="0">
                                        <a:latin typeface="Cambria Math" panose="02040503050406030204" pitchFamily="18" charset="0"/>
                                      </a:rPr>
                                      <m:t>4</m:t>
                                    </m:r>
                                    <m:sSup>
                                      <m:sSupPr>
                                        <m:ctrlPr>
                                          <a:rPr lang="de-DE" b="0" i="1" smtClean="0">
                                            <a:latin typeface="Cambria Math"/>
                                          </a:rPr>
                                        </m:ctrlPr>
                                      </m:sSupPr>
                                      <m:e>
                                        <m:r>
                                          <a:rPr lang="de-DE" b="0" i="1" smtClean="0">
                                            <a:latin typeface="Cambria Math" panose="02040503050406030204" pitchFamily="18" charset="0"/>
                                          </a:rPr>
                                          <m:t>𝑝</m:t>
                                        </m:r>
                                      </m:e>
                                      <m:sup>
                                        <m:r>
                                          <a:rPr lang="de-DE" b="0" i="1" smtClean="0">
                                            <a:latin typeface="Cambria Math" panose="02040503050406030204" pitchFamily="18" charset="0"/>
                                          </a:rPr>
                                          <m:t>2</m:t>
                                        </m:r>
                                      </m:sup>
                                    </m:sSup>
                                  </m:den>
                                </m:f>
                                <m:rad>
                                  <m:radPr>
                                    <m:degHide m:val="on"/>
                                    <m:ctrlPr>
                                      <a:rPr lang="de-DE" b="0" i="1" smtClean="0">
                                        <a:latin typeface="Cambria Math"/>
                                      </a:rPr>
                                    </m:ctrlPr>
                                  </m:radPr>
                                  <m:deg/>
                                  <m:e>
                                    <m:r>
                                      <a:rPr lang="de-DE" b="0" i="1" smtClean="0">
                                        <a:latin typeface="Cambria Math" panose="02040503050406030204" pitchFamily="18" charset="0"/>
                                      </a:rPr>
                                      <m:t>−</m:t>
                                    </m:r>
                                    <m:f>
                                      <m:fPr>
                                        <m:ctrlPr>
                                          <a:rPr lang="de-DE" b="0" i="1" smtClean="0">
                                            <a:latin typeface="Cambria Math"/>
                                          </a:rPr>
                                        </m:ctrlPr>
                                      </m:fPr>
                                      <m:num>
                                        <m:r>
                                          <a:rPr lang="de-DE" b="0" i="1" smtClean="0">
                                            <a:latin typeface="Cambria Math" panose="02040503050406030204" pitchFamily="18" charset="0"/>
                                          </a:rPr>
                                          <m:t>4</m:t>
                                        </m:r>
                                        <m:r>
                                          <a:rPr lang="de-DE" b="0" i="1" smtClean="0">
                                            <a:latin typeface="Cambria Math" panose="02040503050406030204" pitchFamily="18" charset="0"/>
                                          </a:rPr>
                                          <m:t>𝑝</m:t>
                                        </m:r>
                                      </m:num>
                                      <m:den>
                                        <m:r>
                                          <a:rPr lang="de-DE" b="0" i="1" smtClean="0">
                                            <a:latin typeface="Cambria Math" panose="02040503050406030204" pitchFamily="18" charset="0"/>
                                          </a:rPr>
                                          <m:t>3</m:t>
                                        </m:r>
                                      </m:den>
                                    </m:f>
                                  </m:e>
                                </m:rad>
                              </m:e>
                            </m:d>
                            <m:r>
                              <a:rPr lang="de-DE" b="0" i="1" smtClean="0">
                                <a:latin typeface="Cambria Math" panose="02040503050406030204" pitchFamily="18" charset="0"/>
                              </a:rPr>
                              <m:t>+2</m:t>
                            </m:r>
                            <m:r>
                              <a:rPr lang="de-DE" b="0" i="1" smtClean="0">
                                <a:latin typeface="Cambria Math" panose="02040503050406030204" pitchFamily="18" charset="0"/>
                              </a:rPr>
                              <m:t>𝑘</m:t>
                            </m:r>
                            <m:r>
                              <a:rPr lang="de-DE" b="0" i="1" smtClean="0">
                                <a:latin typeface="Cambria Math" panose="02040503050406030204" pitchFamily="18" charset="0"/>
                                <a:ea typeface="Cambria Math" panose="02040503050406030204" pitchFamily="18" charset="0"/>
                              </a:rPr>
                              <m:t>𝜋</m:t>
                            </m:r>
                          </m:e>
                        </m:d>
                      </m:e>
                    </m:d>
                  </m:oMath>
                </a14:m>
                <a:r>
                  <a:rPr lang="de-DE" dirty="0" smtClean="0"/>
                  <a:t> mit k=0,1,2</a:t>
                </a:r>
              </a:p>
              <a:p>
                <a:pPr marL="0" indent="0">
                  <a:buNone/>
                </a:pPr>
                <a:endParaRPr lang="de-DE" dirty="0"/>
              </a:p>
            </p:txBody>
          </p:sp>
        </mc:Choice>
        <mc:Fallback xmlns="">
          <p:sp>
            <p:nvSpPr>
              <p:cNvPr id="3" name="Inhaltsplatzhalter 2"/>
              <p:cNvSpPr>
                <a:spLocks noGrp="1" noRot="1" noChangeAspect="1" noMove="1" noResize="1" noEditPoints="1" noAdjustHandles="1" noChangeArrowheads="1" noChangeShapeType="1" noTextEdit="1"/>
              </p:cNvSpPr>
              <p:nvPr>
                <p:ph idx="1"/>
              </p:nvPr>
            </p:nvSpPr>
            <p:spPr>
              <a:xfrm>
                <a:off x="681038" y="2117595"/>
                <a:ext cx="8543925" cy="2622807"/>
              </a:xfrm>
              <a:blipFill rotWithShape="1">
                <a:blip r:embed="rId3"/>
                <a:stretch>
                  <a:fillRect l="-1285" t="-1624"/>
                </a:stretch>
              </a:blipFill>
            </p:spPr>
            <p:txBody>
              <a:bodyPr/>
              <a:lstStyle/>
              <a:p>
                <a:r>
                  <a:rPr lang="de-DE">
                    <a:noFill/>
                  </a:rPr>
                  <a:t> </a:t>
                </a:r>
              </a:p>
            </p:txBody>
          </p:sp>
        </mc:Fallback>
      </mc:AlternateContent>
      <p:sp>
        <p:nvSpPr>
          <p:cNvPr id="4" name="Textfeld 3"/>
          <p:cNvSpPr txBox="1"/>
          <p:nvPr/>
        </p:nvSpPr>
        <p:spPr>
          <a:xfrm>
            <a:off x="863429" y="5013176"/>
            <a:ext cx="7128304" cy="646331"/>
          </a:xfrm>
          <a:prstGeom prst="rect">
            <a:avLst/>
          </a:prstGeom>
          <a:noFill/>
        </p:spPr>
        <p:txBody>
          <a:bodyPr wrap="square" rtlCol="0">
            <a:spAutoFit/>
          </a:bodyPr>
          <a:lstStyle/>
          <a:p>
            <a:r>
              <a:rPr lang="de-DE" dirty="0" smtClean="0"/>
              <a:t>Diese Formel ist auch in manchen CAS Programmen implementiert, wie der </a:t>
            </a:r>
            <a:r>
              <a:rPr lang="de-DE" dirty="0" err="1" smtClean="0"/>
              <a:t>Screenshoot</a:t>
            </a:r>
            <a:r>
              <a:rPr lang="de-DE" dirty="0" smtClean="0"/>
              <a:t> zeigt.</a:t>
            </a:r>
            <a:endParaRPr lang="de-DE" dirty="0"/>
          </a:p>
        </p:txBody>
      </p:sp>
      <p:pic>
        <p:nvPicPr>
          <p:cNvPr id="5" name="Grafik 4"/>
          <p:cNvPicPr>
            <a:picLocks noChangeAspect="1"/>
          </p:cNvPicPr>
          <p:nvPr/>
        </p:nvPicPr>
        <p:blipFill rotWithShape="1">
          <a:blip r:embed="rId4"/>
          <a:srcRect t="2834" b="69966"/>
          <a:stretch/>
        </p:blipFill>
        <p:spPr>
          <a:xfrm rot="20317533">
            <a:off x="1333375" y="2583122"/>
            <a:ext cx="7429500" cy="1691755"/>
          </a:xfrm>
          <a:prstGeom prst="rect">
            <a:avLst/>
          </a:prstGeom>
        </p:spPr>
      </p:pic>
      <p:sp>
        <p:nvSpPr>
          <p:cNvPr id="6" name="Fußzeilenplatzhalter 5"/>
          <p:cNvSpPr>
            <a:spLocks noGrp="1"/>
          </p:cNvSpPr>
          <p:nvPr>
            <p:ph type="ftr" sz="quarter" idx="11"/>
          </p:nvPr>
        </p:nvSpPr>
        <p:spPr/>
        <p:txBody>
          <a:bodyPr/>
          <a:lstStyle/>
          <a:p>
            <a:r>
              <a:rPr lang="de-DE" smtClean="0"/>
              <a:t>2.4. Kubische Gleichungen</a:t>
            </a:r>
            <a:endParaRPr lang="de-DE"/>
          </a:p>
        </p:txBody>
      </p:sp>
    </p:spTree>
    <p:extLst>
      <p:ext uri="{BB962C8B-B14F-4D97-AF65-F5344CB8AC3E}">
        <p14:creationId xmlns:p14="http://schemas.microsoft.com/office/powerpoint/2010/main" val="1280271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0367" y="316521"/>
            <a:ext cx="8543925" cy="799699"/>
          </a:xfrm>
        </p:spPr>
        <p:txBody>
          <a:bodyPr/>
          <a:lstStyle/>
          <a:p>
            <a:r>
              <a:rPr lang="de-DE" dirty="0" smtClean="0"/>
              <a:t>Ausgangsfragestellung:</a:t>
            </a:r>
            <a:endParaRPr lang="de-DE" dirty="0"/>
          </a:p>
        </p:txBody>
      </p:sp>
      <mc:AlternateContent xmlns:mc="http://schemas.openxmlformats.org/markup-compatibility/2006" xmlns:a14="http://schemas.microsoft.com/office/drawing/2010/main">
        <mc:Choice Requires="a14">
          <p:sp>
            <p:nvSpPr>
              <p:cNvPr id="3" name="Inhaltsplatzhalter 2"/>
              <p:cNvSpPr>
                <a:spLocks noGrp="1"/>
              </p:cNvSpPr>
              <p:nvPr>
                <p:ph idx="1"/>
              </p:nvPr>
            </p:nvSpPr>
            <p:spPr>
              <a:xfrm>
                <a:off x="600719" y="1262607"/>
                <a:ext cx="9017472" cy="5078627"/>
              </a:xfrm>
            </p:spPr>
            <p:txBody>
              <a:bodyPr>
                <a:normAutofit fontScale="92500" lnSpcReduction="10000"/>
              </a:bodyPr>
              <a:lstStyle/>
              <a:p>
                <a:pPr marL="0" indent="0">
                  <a:buNone/>
                </a:pPr>
                <a:r>
                  <a:rPr lang="de-DE" dirty="0"/>
                  <a:t>In der Mittelstufe wird die quadratische Lösungsformel</a:t>
                </a:r>
              </a:p>
              <a:p>
                <a:pPr marL="0" indent="0">
                  <a:buNone/>
                </a:pPr>
                <a14:m>
                  <m:oMathPara xmlns:m="http://schemas.openxmlformats.org/officeDocument/2006/math">
                    <m:oMathParaPr>
                      <m:jc m:val="centerGroup"/>
                    </m:oMathParaPr>
                    <m:oMath xmlns:m="http://schemas.openxmlformats.org/officeDocument/2006/math">
                      <m:r>
                        <a:rPr lang="de-DE" sz="2600" b="0" i="1">
                          <a:latin typeface="Cambria Math" panose="02040503050406030204" pitchFamily="18" charset="0"/>
                        </a:rPr>
                        <m:t>𝑥</m:t>
                      </m:r>
                      <m:r>
                        <a:rPr lang="de-DE" sz="2600" b="0" i="1">
                          <a:latin typeface="Cambria Math" panose="02040503050406030204" pitchFamily="18" charset="0"/>
                        </a:rPr>
                        <m:t>=</m:t>
                      </m:r>
                      <m:f>
                        <m:fPr>
                          <m:ctrlPr>
                            <a:rPr lang="de-DE" sz="2600" b="0" i="1">
                              <a:latin typeface="Cambria Math"/>
                            </a:rPr>
                          </m:ctrlPr>
                        </m:fPr>
                        <m:num>
                          <m:r>
                            <a:rPr lang="de-DE" sz="2600" b="0" i="1">
                              <a:latin typeface="Cambria Math" panose="02040503050406030204" pitchFamily="18" charset="0"/>
                            </a:rPr>
                            <m:t>𝑝</m:t>
                          </m:r>
                        </m:num>
                        <m:den>
                          <m:r>
                            <a:rPr lang="de-DE" sz="2600" b="0" i="1">
                              <a:latin typeface="Cambria Math" panose="02040503050406030204" pitchFamily="18" charset="0"/>
                            </a:rPr>
                            <m:t>2</m:t>
                          </m:r>
                        </m:den>
                      </m:f>
                      <m:r>
                        <a:rPr lang="de-DE" sz="2600" b="0" i="1">
                          <a:latin typeface="Cambria Math" panose="02040503050406030204" pitchFamily="18" charset="0"/>
                          <a:ea typeface="Cambria Math" panose="02040503050406030204" pitchFamily="18" charset="0"/>
                        </a:rPr>
                        <m:t>±</m:t>
                      </m:r>
                      <m:rad>
                        <m:radPr>
                          <m:degHide m:val="on"/>
                          <m:ctrlPr>
                            <a:rPr lang="de-DE" sz="2600" b="0" i="1">
                              <a:latin typeface="Cambria Math"/>
                              <a:ea typeface="Cambria Math" panose="02040503050406030204" pitchFamily="18" charset="0"/>
                            </a:rPr>
                          </m:ctrlPr>
                        </m:radPr>
                        <m:deg/>
                        <m:e>
                          <m:sSup>
                            <m:sSupPr>
                              <m:ctrlPr>
                                <a:rPr lang="de-DE" sz="2600" b="0" i="1">
                                  <a:latin typeface="Cambria Math"/>
                                  <a:ea typeface="Cambria Math" panose="02040503050406030204" pitchFamily="18" charset="0"/>
                                </a:rPr>
                              </m:ctrlPr>
                            </m:sSupPr>
                            <m:e>
                              <m:d>
                                <m:dPr>
                                  <m:ctrlPr>
                                    <a:rPr lang="de-DE" sz="2600" b="0" i="1">
                                      <a:latin typeface="Cambria Math"/>
                                      <a:ea typeface="Cambria Math" panose="02040503050406030204" pitchFamily="18" charset="0"/>
                                    </a:rPr>
                                  </m:ctrlPr>
                                </m:dPr>
                                <m:e>
                                  <m:f>
                                    <m:fPr>
                                      <m:ctrlPr>
                                        <a:rPr lang="de-DE" sz="2600" b="0" i="1">
                                          <a:latin typeface="Cambria Math"/>
                                          <a:ea typeface="Cambria Math" panose="02040503050406030204" pitchFamily="18" charset="0"/>
                                        </a:rPr>
                                      </m:ctrlPr>
                                    </m:fPr>
                                    <m:num>
                                      <m:r>
                                        <a:rPr lang="de-DE" sz="2600" b="0" i="1">
                                          <a:latin typeface="Cambria Math" panose="02040503050406030204" pitchFamily="18" charset="0"/>
                                          <a:ea typeface="Cambria Math" panose="02040503050406030204" pitchFamily="18" charset="0"/>
                                        </a:rPr>
                                        <m:t>−</m:t>
                                      </m:r>
                                      <m:r>
                                        <a:rPr lang="de-DE" sz="2600" b="0" i="1">
                                          <a:latin typeface="Cambria Math" panose="02040503050406030204" pitchFamily="18" charset="0"/>
                                          <a:ea typeface="Cambria Math" panose="02040503050406030204" pitchFamily="18" charset="0"/>
                                        </a:rPr>
                                        <m:t>𝑝</m:t>
                                      </m:r>
                                    </m:num>
                                    <m:den>
                                      <m:r>
                                        <a:rPr lang="de-DE" sz="2600" b="0" i="1">
                                          <a:latin typeface="Cambria Math" panose="02040503050406030204" pitchFamily="18" charset="0"/>
                                          <a:ea typeface="Cambria Math" panose="02040503050406030204" pitchFamily="18" charset="0"/>
                                        </a:rPr>
                                        <m:t>2</m:t>
                                      </m:r>
                                    </m:den>
                                  </m:f>
                                </m:e>
                              </m:d>
                            </m:e>
                            <m:sup>
                              <m:r>
                                <a:rPr lang="de-DE" sz="2600" b="0" i="1">
                                  <a:latin typeface="Cambria Math" panose="02040503050406030204" pitchFamily="18" charset="0"/>
                                  <a:ea typeface="Cambria Math" panose="02040503050406030204" pitchFamily="18" charset="0"/>
                                </a:rPr>
                                <m:t>2</m:t>
                              </m:r>
                            </m:sup>
                          </m:sSup>
                          <m:r>
                            <a:rPr lang="de-DE" sz="2600" b="0" i="1">
                              <a:latin typeface="Cambria Math" panose="02040503050406030204" pitchFamily="18" charset="0"/>
                              <a:ea typeface="Cambria Math" panose="02040503050406030204" pitchFamily="18" charset="0"/>
                            </a:rPr>
                            <m:t>−</m:t>
                          </m:r>
                          <m:r>
                            <a:rPr lang="de-DE" sz="2600" b="0" i="1">
                              <a:latin typeface="Cambria Math" panose="02040503050406030204" pitchFamily="18" charset="0"/>
                              <a:ea typeface="Cambria Math" panose="02040503050406030204" pitchFamily="18" charset="0"/>
                            </a:rPr>
                            <m:t>𝑞</m:t>
                          </m:r>
                        </m:e>
                      </m:rad>
                    </m:oMath>
                  </m:oMathPara>
                </a14:m>
                <a:endParaRPr lang="de-DE" sz="2600" dirty="0"/>
              </a:p>
              <a:p>
                <a:pPr marL="0" indent="0">
                  <a:buNone/>
                </a:pPr>
                <a:r>
                  <a:rPr lang="de-DE" dirty="0"/>
                  <a:t>z</a:t>
                </a:r>
                <a:r>
                  <a:rPr lang="de-DE" dirty="0" smtClean="0"/>
                  <a:t>um </a:t>
                </a:r>
                <a:r>
                  <a:rPr lang="de-DE" dirty="0"/>
                  <a:t>Lösen quadratischer Gleichungen </a:t>
                </a:r>
                <a14:m>
                  <m:oMath xmlns:m="http://schemas.openxmlformats.org/officeDocument/2006/math">
                    <m:sSup>
                      <m:sSupPr>
                        <m:ctrlPr>
                          <a:rPr lang="de-DE" i="1">
                            <a:latin typeface="Cambria Math"/>
                          </a:rPr>
                        </m:ctrlPr>
                      </m:sSupPr>
                      <m:e>
                        <m:r>
                          <a:rPr lang="de-DE" b="0" i="1">
                            <a:latin typeface="Cambria Math" panose="02040503050406030204" pitchFamily="18" charset="0"/>
                          </a:rPr>
                          <m:t>𝑥</m:t>
                        </m:r>
                      </m:e>
                      <m:sup>
                        <m:r>
                          <a:rPr lang="de-DE" b="0" i="1">
                            <a:latin typeface="Cambria Math" panose="02040503050406030204" pitchFamily="18" charset="0"/>
                          </a:rPr>
                          <m:t>2</m:t>
                        </m:r>
                      </m:sup>
                    </m:sSup>
                    <m:r>
                      <a:rPr lang="de-DE" b="0" i="1">
                        <a:latin typeface="Cambria Math" panose="02040503050406030204" pitchFamily="18" charset="0"/>
                      </a:rPr>
                      <m:t>+</m:t>
                    </m:r>
                    <m:r>
                      <a:rPr lang="de-DE" b="0" i="1">
                        <a:latin typeface="Cambria Math" panose="02040503050406030204" pitchFamily="18" charset="0"/>
                      </a:rPr>
                      <m:t>𝑝𝑥</m:t>
                    </m:r>
                    <m:r>
                      <a:rPr lang="de-DE" b="0" i="1">
                        <a:latin typeface="Cambria Math" panose="02040503050406030204" pitchFamily="18" charset="0"/>
                      </a:rPr>
                      <m:t>+</m:t>
                    </m:r>
                    <m:r>
                      <a:rPr lang="de-DE" b="0" i="1">
                        <a:latin typeface="Cambria Math" panose="02040503050406030204" pitchFamily="18" charset="0"/>
                      </a:rPr>
                      <m:t>𝑞</m:t>
                    </m:r>
                    <m:r>
                      <a:rPr lang="de-DE" b="0" i="1">
                        <a:latin typeface="Cambria Math" panose="02040503050406030204" pitchFamily="18" charset="0"/>
                      </a:rPr>
                      <m:t>=0</m:t>
                    </m:r>
                  </m:oMath>
                </a14:m>
                <a:r>
                  <a:rPr lang="de-DE" dirty="0"/>
                  <a:t> gelehrt.</a:t>
                </a:r>
              </a:p>
              <a:p>
                <a:pPr marL="0" indent="0">
                  <a:buNone/>
                </a:pPr>
                <a:endParaRPr lang="de-DE" dirty="0"/>
              </a:p>
              <a:p>
                <a:pPr marL="0" indent="0">
                  <a:buNone/>
                </a:pPr>
                <a:r>
                  <a:rPr lang="de-DE" dirty="0"/>
                  <a:t>Für Gleichungen dritten Grades </a:t>
                </a:r>
                <a14:m>
                  <m:oMath xmlns:m="http://schemas.openxmlformats.org/officeDocument/2006/math">
                    <m:sSup>
                      <m:sSupPr>
                        <m:ctrlPr>
                          <a:rPr lang="de-DE" i="1">
                            <a:latin typeface="Cambria Math"/>
                          </a:rPr>
                        </m:ctrlPr>
                      </m:sSupPr>
                      <m:e>
                        <m:r>
                          <a:rPr lang="de-DE" b="0" i="1">
                            <a:latin typeface="Cambria Math" panose="02040503050406030204" pitchFamily="18" charset="0"/>
                          </a:rPr>
                          <m:t>𝑥</m:t>
                        </m:r>
                      </m:e>
                      <m:sup>
                        <m:r>
                          <a:rPr lang="de-DE" b="0" i="1">
                            <a:latin typeface="Cambria Math" panose="02040503050406030204" pitchFamily="18" charset="0"/>
                          </a:rPr>
                          <m:t>3</m:t>
                        </m:r>
                      </m:sup>
                    </m:sSup>
                    <m:r>
                      <a:rPr lang="de-DE" b="0" i="1">
                        <a:latin typeface="Cambria Math" panose="02040503050406030204" pitchFamily="18" charset="0"/>
                      </a:rPr>
                      <m:t>+</m:t>
                    </m:r>
                    <m:r>
                      <a:rPr lang="de-DE" b="0" i="1">
                        <a:latin typeface="Cambria Math" panose="02040503050406030204" pitchFamily="18" charset="0"/>
                      </a:rPr>
                      <m:t>𝑝𝑥</m:t>
                    </m:r>
                    <m:r>
                      <a:rPr lang="de-DE" b="0" i="1">
                        <a:latin typeface="Cambria Math" panose="02040503050406030204" pitchFamily="18" charset="0"/>
                      </a:rPr>
                      <m:t>+</m:t>
                    </m:r>
                    <m:r>
                      <a:rPr lang="de-DE" b="0" i="1">
                        <a:latin typeface="Cambria Math" panose="02040503050406030204" pitchFamily="18" charset="0"/>
                      </a:rPr>
                      <m:t>𝑞</m:t>
                    </m:r>
                    <m:r>
                      <a:rPr lang="de-DE" b="0" i="1">
                        <a:latin typeface="Cambria Math" panose="02040503050406030204" pitchFamily="18" charset="0"/>
                      </a:rPr>
                      <m:t>=0</m:t>
                    </m:r>
                  </m:oMath>
                </a14:m>
                <a:r>
                  <a:rPr lang="de-DE" dirty="0"/>
                  <a:t> gibt es ebenfalls eine Lösungsformel:</a:t>
                </a:r>
              </a:p>
              <a:p>
                <a:pPr marL="0" indent="0">
                  <a:buNone/>
                </a:pPr>
                <a14:m>
                  <m:oMathPara xmlns:m="http://schemas.openxmlformats.org/officeDocument/2006/math">
                    <m:oMathParaPr>
                      <m:jc m:val="centerGroup"/>
                    </m:oMathParaPr>
                    <m:oMath xmlns:m="http://schemas.openxmlformats.org/officeDocument/2006/math">
                      <m:r>
                        <a:rPr lang="de-DE" sz="2200" i="1">
                          <a:latin typeface="Cambria Math"/>
                        </a:rPr>
                        <m:t>𝑥</m:t>
                      </m:r>
                      <m:r>
                        <a:rPr lang="de-DE" sz="2200" i="1">
                          <a:latin typeface="Cambria Math"/>
                        </a:rPr>
                        <m:t>=</m:t>
                      </m:r>
                      <m:rad>
                        <m:radPr>
                          <m:ctrlPr>
                            <a:rPr lang="de-DE" sz="2200" i="1">
                              <a:latin typeface="Cambria Math"/>
                            </a:rPr>
                          </m:ctrlPr>
                        </m:radPr>
                        <m:deg>
                          <m:r>
                            <a:rPr lang="de-DE" sz="2200" i="1">
                              <a:latin typeface="Cambria Math"/>
                            </a:rPr>
                            <m:t>3</m:t>
                          </m:r>
                        </m:deg>
                        <m:e>
                          <m:r>
                            <a:rPr lang="de-DE" sz="2200" i="1">
                              <a:latin typeface="Cambria Math"/>
                            </a:rPr>
                            <m:t>−</m:t>
                          </m:r>
                          <m:f>
                            <m:fPr>
                              <m:ctrlPr>
                                <a:rPr lang="de-DE" sz="2200" i="1">
                                  <a:latin typeface="Cambria Math"/>
                                </a:rPr>
                              </m:ctrlPr>
                            </m:fPr>
                            <m:num>
                              <m:r>
                                <a:rPr lang="de-DE" sz="2200" i="1">
                                  <a:latin typeface="Cambria Math"/>
                                </a:rPr>
                                <m:t>𝑞</m:t>
                              </m:r>
                            </m:num>
                            <m:den>
                              <m:r>
                                <a:rPr lang="de-DE" sz="2200" i="1">
                                  <a:latin typeface="Cambria Math"/>
                                </a:rPr>
                                <m:t>2</m:t>
                              </m:r>
                            </m:den>
                          </m:f>
                          <m:r>
                            <a:rPr lang="de-DE" sz="2200" i="1">
                              <a:latin typeface="Cambria Math"/>
                            </a:rPr>
                            <m:t>+</m:t>
                          </m:r>
                          <m:rad>
                            <m:radPr>
                              <m:degHide m:val="on"/>
                              <m:ctrlPr>
                                <a:rPr lang="de-DE" sz="2200" i="1">
                                  <a:latin typeface="Cambria Math"/>
                                </a:rPr>
                              </m:ctrlPr>
                            </m:radPr>
                            <m:deg/>
                            <m:e>
                              <m:f>
                                <m:fPr>
                                  <m:ctrlPr>
                                    <a:rPr lang="de-DE" sz="2200" i="1">
                                      <a:latin typeface="Cambria Math"/>
                                    </a:rPr>
                                  </m:ctrlPr>
                                </m:fPr>
                                <m:num>
                                  <m:sSup>
                                    <m:sSupPr>
                                      <m:ctrlPr>
                                        <a:rPr lang="de-DE" sz="2200" i="1">
                                          <a:latin typeface="Cambria Math"/>
                                        </a:rPr>
                                      </m:ctrlPr>
                                    </m:sSupPr>
                                    <m:e>
                                      <m:r>
                                        <a:rPr lang="de-DE" sz="2200" i="1">
                                          <a:latin typeface="Cambria Math"/>
                                        </a:rPr>
                                        <m:t>𝑝</m:t>
                                      </m:r>
                                    </m:e>
                                    <m:sup>
                                      <m:r>
                                        <a:rPr lang="de-DE" sz="2200" i="1">
                                          <a:latin typeface="Cambria Math"/>
                                        </a:rPr>
                                        <m:t>3</m:t>
                                      </m:r>
                                    </m:sup>
                                  </m:sSup>
                                </m:num>
                                <m:den>
                                  <m:r>
                                    <a:rPr lang="de-DE" sz="2200" i="1">
                                      <a:latin typeface="Cambria Math"/>
                                    </a:rPr>
                                    <m:t>27</m:t>
                                  </m:r>
                                </m:den>
                              </m:f>
                              <m:r>
                                <a:rPr lang="de-DE" sz="2200" i="1">
                                  <a:latin typeface="Cambria Math"/>
                                </a:rPr>
                                <m:t>+</m:t>
                              </m:r>
                              <m:f>
                                <m:fPr>
                                  <m:ctrlPr>
                                    <a:rPr lang="de-DE" sz="2200" i="1">
                                      <a:latin typeface="Cambria Math"/>
                                    </a:rPr>
                                  </m:ctrlPr>
                                </m:fPr>
                                <m:num>
                                  <m:sSup>
                                    <m:sSupPr>
                                      <m:ctrlPr>
                                        <a:rPr lang="de-DE" sz="2200" i="1">
                                          <a:latin typeface="Cambria Math"/>
                                        </a:rPr>
                                      </m:ctrlPr>
                                    </m:sSupPr>
                                    <m:e>
                                      <m:r>
                                        <a:rPr lang="de-DE" sz="2200" i="1">
                                          <a:latin typeface="Cambria Math"/>
                                        </a:rPr>
                                        <m:t>𝑞</m:t>
                                      </m:r>
                                    </m:e>
                                    <m:sup>
                                      <m:r>
                                        <a:rPr lang="de-DE" sz="2200" i="1">
                                          <a:latin typeface="Cambria Math"/>
                                        </a:rPr>
                                        <m:t>2</m:t>
                                      </m:r>
                                    </m:sup>
                                  </m:sSup>
                                </m:num>
                                <m:den>
                                  <m:r>
                                    <a:rPr lang="de-DE" sz="2200" i="1">
                                      <a:latin typeface="Cambria Math"/>
                                    </a:rPr>
                                    <m:t>4</m:t>
                                  </m:r>
                                </m:den>
                              </m:f>
                            </m:e>
                          </m:rad>
                        </m:e>
                      </m:rad>
                      <m:r>
                        <a:rPr lang="de-DE" sz="2200" i="1">
                          <a:latin typeface="Cambria Math"/>
                        </a:rPr>
                        <m:t>+</m:t>
                      </m:r>
                      <m:rad>
                        <m:radPr>
                          <m:ctrlPr>
                            <a:rPr lang="de-DE" sz="2200" i="1">
                              <a:latin typeface="Cambria Math"/>
                            </a:rPr>
                          </m:ctrlPr>
                        </m:radPr>
                        <m:deg>
                          <m:r>
                            <a:rPr lang="de-DE" sz="2200" i="1">
                              <a:latin typeface="Cambria Math"/>
                            </a:rPr>
                            <m:t>3</m:t>
                          </m:r>
                        </m:deg>
                        <m:e>
                          <m:r>
                            <a:rPr lang="de-DE" sz="2200" i="1">
                              <a:latin typeface="Cambria Math"/>
                            </a:rPr>
                            <m:t>−</m:t>
                          </m:r>
                          <m:f>
                            <m:fPr>
                              <m:ctrlPr>
                                <a:rPr lang="de-DE" sz="2200" i="1">
                                  <a:latin typeface="Cambria Math"/>
                                </a:rPr>
                              </m:ctrlPr>
                            </m:fPr>
                            <m:num>
                              <m:r>
                                <a:rPr lang="de-DE" sz="2200" i="1">
                                  <a:latin typeface="Cambria Math"/>
                                </a:rPr>
                                <m:t>𝑞</m:t>
                              </m:r>
                            </m:num>
                            <m:den>
                              <m:r>
                                <a:rPr lang="de-DE" sz="2200" i="1">
                                  <a:latin typeface="Cambria Math"/>
                                </a:rPr>
                                <m:t>2</m:t>
                              </m:r>
                            </m:den>
                          </m:f>
                          <m:r>
                            <a:rPr lang="de-DE" sz="2200" b="0" i="1">
                              <a:latin typeface="Cambria Math" panose="02040503050406030204" pitchFamily="18" charset="0"/>
                            </a:rPr>
                            <m:t>−</m:t>
                          </m:r>
                          <m:rad>
                            <m:radPr>
                              <m:degHide m:val="on"/>
                              <m:ctrlPr>
                                <a:rPr lang="de-DE" sz="2200" i="1">
                                  <a:latin typeface="Cambria Math"/>
                                </a:rPr>
                              </m:ctrlPr>
                            </m:radPr>
                            <m:deg/>
                            <m:e>
                              <m:f>
                                <m:fPr>
                                  <m:ctrlPr>
                                    <a:rPr lang="de-DE" sz="2200" i="1">
                                      <a:latin typeface="Cambria Math"/>
                                    </a:rPr>
                                  </m:ctrlPr>
                                </m:fPr>
                                <m:num>
                                  <m:sSup>
                                    <m:sSupPr>
                                      <m:ctrlPr>
                                        <a:rPr lang="de-DE" sz="2200" i="1">
                                          <a:latin typeface="Cambria Math"/>
                                        </a:rPr>
                                      </m:ctrlPr>
                                    </m:sSupPr>
                                    <m:e>
                                      <m:r>
                                        <a:rPr lang="de-DE" sz="2200" i="1">
                                          <a:latin typeface="Cambria Math"/>
                                        </a:rPr>
                                        <m:t>𝑝</m:t>
                                      </m:r>
                                    </m:e>
                                    <m:sup>
                                      <m:r>
                                        <a:rPr lang="de-DE" sz="2200" i="1">
                                          <a:latin typeface="Cambria Math"/>
                                        </a:rPr>
                                        <m:t>3</m:t>
                                      </m:r>
                                    </m:sup>
                                  </m:sSup>
                                </m:num>
                                <m:den>
                                  <m:r>
                                    <a:rPr lang="de-DE" sz="2200" i="1">
                                      <a:latin typeface="Cambria Math"/>
                                    </a:rPr>
                                    <m:t>27</m:t>
                                  </m:r>
                                </m:den>
                              </m:f>
                              <m:r>
                                <a:rPr lang="de-DE" sz="2200" i="1">
                                  <a:latin typeface="Cambria Math"/>
                                </a:rPr>
                                <m:t>+</m:t>
                              </m:r>
                              <m:f>
                                <m:fPr>
                                  <m:ctrlPr>
                                    <a:rPr lang="de-DE" sz="2200" i="1">
                                      <a:latin typeface="Cambria Math"/>
                                    </a:rPr>
                                  </m:ctrlPr>
                                </m:fPr>
                                <m:num>
                                  <m:sSup>
                                    <m:sSupPr>
                                      <m:ctrlPr>
                                        <a:rPr lang="de-DE" sz="2200" i="1">
                                          <a:latin typeface="Cambria Math"/>
                                        </a:rPr>
                                      </m:ctrlPr>
                                    </m:sSupPr>
                                    <m:e>
                                      <m:r>
                                        <a:rPr lang="de-DE" sz="2200" i="1">
                                          <a:latin typeface="Cambria Math"/>
                                        </a:rPr>
                                        <m:t>𝑞</m:t>
                                      </m:r>
                                    </m:e>
                                    <m:sup>
                                      <m:r>
                                        <a:rPr lang="de-DE" sz="2200" i="1">
                                          <a:latin typeface="Cambria Math"/>
                                        </a:rPr>
                                        <m:t>2</m:t>
                                      </m:r>
                                    </m:sup>
                                  </m:sSup>
                                </m:num>
                                <m:den>
                                  <m:r>
                                    <a:rPr lang="de-DE" sz="2200" i="1">
                                      <a:latin typeface="Cambria Math"/>
                                    </a:rPr>
                                    <m:t>4</m:t>
                                  </m:r>
                                </m:den>
                              </m:f>
                            </m:e>
                          </m:rad>
                        </m:e>
                      </m:rad>
                    </m:oMath>
                  </m:oMathPara>
                </a14:m>
                <a:endParaRPr lang="de-DE" sz="2200" dirty="0"/>
              </a:p>
              <a:p>
                <a:pPr marL="0" indent="0">
                  <a:buNone/>
                </a:pPr>
                <a:r>
                  <a:rPr lang="de-DE" dirty="0"/>
                  <a:t>Die Frage ist: Weshalb wird diese Lösungsformel in der Schule nicht unterrichtet?</a:t>
                </a:r>
              </a:p>
            </p:txBody>
          </p:sp>
        </mc:Choice>
        <mc:Fallback xmlns="">
          <p:sp>
            <p:nvSpPr>
              <p:cNvPr id="3" name="Inhaltsplatzhalter 2"/>
              <p:cNvSpPr>
                <a:spLocks noGrp="1" noRot="1" noChangeAspect="1" noMove="1" noResize="1" noEditPoints="1" noAdjustHandles="1" noChangeArrowheads="1" noChangeShapeType="1" noTextEdit="1"/>
              </p:cNvSpPr>
              <p:nvPr>
                <p:ph idx="1"/>
              </p:nvPr>
            </p:nvSpPr>
            <p:spPr>
              <a:xfrm>
                <a:off x="600719" y="1262607"/>
                <a:ext cx="9017472" cy="5078627"/>
              </a:xfrm>
              <a:blipFill rotWithShape="1">
                <a:blip r:embed="rId2"/>
                <a:stretch>
                  <a:fillRect l="-1217" t="-2401" r="-1758"/>
                </a:stretch>
              </a:blipFill>
            </p:spPr>
            <p:txBody>
              <a:bodyPr/>
              <a:lstStyle/>
              <a:p>
                <a:r>
                  <a:rPr lang="de-DE">
                    <a:noFill/>
                  </a:rPr>
                  <a:t> </a:t>
                </a:r>
              </a:p>
            </p:txBody>
          </p:sp>
        </mc:Fallback>
      </mc:AlternateContent>
      <p:sp>
        <p:nvSpPr>
          <p:cNvPr id="4" name="Fußzeilenplatzhalter 3"/>
          <p:cNvSpPr>
            <a:spLocks noGrp="1"/>
          </p:cNvSpPr>
          <p:nvPr>
            <p:ph type="ftr" sz="quarter" idx="11"/>
          </p:nvPr>
        </p:nvSpPr>
        <p:spPr>
          <a:xfrm>
            <a:off x="276225" y="6356351"/>
            <a:ext cx="9363075" cy="365125"/>
          </a:xfrm>
        </p:spPr>
        <p:txBody>
          <a:bodyPr/>
          <a:lstStyle/>
          <a:p>
            <a:r>
              <a:rPr lang="de-DE" dirty="0" smtClean="0"/>
              <a:t>      Mathe+	2.4. Kubische Gleichungen</a:t>
            </a:r>
            <a:endParaRPr lang="de-DE" dirty="0"/>
          </a:p>
        </p:txBody>
      </p:sp>
    </p:spTree>
    <p:extLst>
      <p:ext uri="{BB962C8B-B14F-4D97-AF65-F5344CB8AC3E}">
        <p14:creationId xmlns:p14="http://schemas.microsoft.com/office/powerpoint/2010/main" val="18975824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63526" y="355114"/>
            <a:ext cx="8543925" cy="1325563"/>
          </a:xfrm>
        </p:spPr>
        <p:txBody>
          <a:bodyPr>
            <a:normAutofit fontScale="90000"/>
          </a:bodyPr>
          <a:lstStyle/>
          <a:p>
            <a:r>
              <a:rPr lang="de-DE" dirty="0" smtClean="0"/>
              <a:t>Auf dem Weg zu einer Antwort: </a:t>
            </a:r>
            <a:r>
              <a:rPr lang="de-DE" dirty="0"/>
              <a:t>E</a:t>
            </a:r>
            <a:r>
              <a:rPr lang="de-DE" dirty="0" smtClean="0"/>
              <a:t>rste Beispiele für mathematisches Arbeiten</a:t>
            </a:r>
            <a:endParaRPr lang="de-DE" dirty="0"/>
          </a:p>
        </p:txBody>
      </p:sp>
      <p:sp>
        <p:nvSpPr>
          <p:cNvPr id="3" name="Inhaltsplatzhalter 2"/>
          <p:cNvSpPr>
            <a:spLocks noGrp="1"/>
          </p:cNvSpPr>
          <p:nvPr>
            <p:ph idx="1"/>
          </p:nvPr>
        </p:nvSpPr>
        <p:spPr>
          <a:xfrm>
            <a:off x="560559" y="1986264"/>
            <a:ext cx="8543925" cy="4351338"/>
          </a:xfrm>
        </p:spPr>
        <p:txBody>
          <a:bodyPr/>
          <a:lstStyle/>
          <a:p>
            <a:r>
              <a:rPr lang="de-DE" dirty="0" smtClean="0"/>
              <a:t>Ausgehend von konkreten Beispielen ergeben sich Vermutungen, die sich allgemein belegen lassen, um so zu allgemeingültigen Aussagen zu kommen, </a:t>
            </a:r>
            <a:r>
              <a:rPr lang="de-DE" dirty="0"/>
              <a:t>d</a:t>
            </a:r>
            <a:r>
              <a:rPr lang="de-DE" dirty="0" smtClean="0"/>
              <a:t>ie dann bewiesen werden. </a:t>
            </a:r>
          </a:p>
          <a:p>
            <a:r>
              <a:rPr lang="de-DE" dirty="0" smtClean="0"/>
              <a:t>Um möglichst viele Beispiele miteinander vergleichen zu können, werden die einzelnen Aufgaben arbeitsteilig gelöst und anschließend auf einem Plakat zusammengetragen. Eine zeitliche Koordination ergibt sich durch die Unterteilung der Arbeitszeit in drei Arbeitsphasen.</a:t>
            </a:r>
          </a:p>
          <a:p>
            <a:endParaRPr lang="de-DE" dirty="0" smtClean="0"/>
          </a:p>
          <a:p>
            <a:endParaRPr lang="de-DE" b="1" dirty="0"/>
          </a:p>
        </p:txBody>
      </p:sp>
      <p:sp>
        <p:nvSpPr>
          <p:cNvPr id="4" name="Fußzeilenplatzhalter 3"/>
          <p:cNvSpPr>
            <a:spLocks noGrp="1"/>
          </p:cNvSpPr>
          <p:nvPr>
            <p:ph type="ftr" sz="quarter" idx="11"/>
          </p:nvPr>
        </p:nvSpPr>
        <p:spPr/>
        <p:txBody>
          <a:bodyPr/>
          <a:lstStyle/>
          <a:p>
            <a:r>
              <a:rPr lang="de-DE" smtClean="0"/>
              <a:t>2.4. Kubische Gleichungen</a:t>
            </a:r>
            <a:endParaRPr lang="de-DE"/>
          </a:p>
        </p:txBody>
      </p:sp>
    </p:spTree>
    <p:extLst>
      <p:ext uri="{BB962C8B-B14F-4D97-AF65-F5344CB8AC3E}">
        <p14:creationId xmlns:p14="http://schemas.microsoft.com/office/powerpoint/2010/main" val="38340266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91797" y="214437"/>
            <a:ext cx="8543925" cy="1325563"/>
          </a:xfrm>
        </p:spPr>
        <p:txBody>
          <a:bodyPr/>
          <a:lstStyle/>
          <a:p>
            <a:r>
              <a:rPr lang="de-DE" dirty="0" smtClean="0"/>
              <a:t>1. Phase Teil 1</a:t>
            </a:r>
            <a:endParaRPr lang="de-DE" dirty="0"/>
          </a:p>
        </p:txBody>
      </p:sp>
      <p:sp>
        <p:nvSpPr>
          <p:cNvPr id="3" name="Inhaltsplatzhalter 2"/>
          <p:cNvSpPr>
            <a:spLocks noGrp="1"/>
          </p:cNvSpPr>
          <p:nvPr>
            <p:ph idx="1"/>
          </p:nvPr>
        </p:nvSpPr>
        <p:spPr>
          <a:xfrm>
            <a:off x="299523" y="1474786"/>
            <a:ext cx="4365445" cy="4664073"/>
          </a:xfrm>
        </p:spPr>
        <p:txBody>
          <a:bodyPr>
            <a:normAutofit lnSpcReduction="10000"/>
          </a:bodyPr>
          <a:lstStyle/>
          <a:p>
            <a:pPr lvl="0"/>
            <a:r>
              <a:rPr lang="de-DE" dirty="0"/>
              <a:t>Zeichnen Sie den Funktionsgraphen mit </a:t>
            </a:r>
            <a:r>
              <a:rPr lang="de-DE" dirty="0" err="1" smtClean="0"/>
              <a:t>Geogebra</a:t>
            </a:r>
            <a:r>
              <a:rPr lang="de-DE" dirty="0" smtClean="0"/>
              <a:t>.</a:t>
            </a:r>
            <a:endParaRPr lang="de-DE" dirty="0"/>
          </a:p>
          <a:p>
            <a:pPr lvl="0"/>
            <a:r>
              <a:rPr lang="de-DE" dirty="0"/>
              <a:t>Berechnen Sie die x-Koordinate des </a:t>
            </a:r>
            <a:r>
              <a:rPr lang="de-DE" dirty="0" smtClean="0"/>
              <a:t>Wende-punktes </a:t>
            </a:r>
            <a:r>
              <a:rPr lang="de-DE" dirty="0"/>
              <a:t>Ihrer Funktion, notieren Sie die x-Koordinate des Wendepunktes auf dem Plakat. Achten Sie darauf, dass der Funktionsterm zum Funktionsgraphen passt.</a:t>
            </a:r>
          </a:p>
          <a:p>
            <a:pPr marL="0" indent="0">
              <a:buNone/>
            </a:pPr>
            <a:endParaRPr lang="de-DE" dirty="0"/>
          </a:p>
        </p:txBody>
      </p:sp>
      <mc:AlternateContent xmlns:mc="http://schemas.openxmlformats.org/markup-compatibility/2006" xmlns:a14="http://schemas.microsoft.com/office/drawing/2010/main">
        <mc:Choice Requires="a14">
          <p:graphicFrame>
            <p:nvGraphicFramePr>
              <p:cNvPr id="6" name="Tabelle 5"/>
              <p:cNvGraphicFramePr>
                <a:graphicFrameLocks noGrp="1"/>
              </p:cNvGraphicFramePr>
              <p:nvPr>
                <p:extLst>
                  <p:ext uri="{D42A27DB-BD31-4B8C-83A1-F6EECF244321}">
                    <p14:modId xmlns:p14="http://schemas.microsoft.com/office/powerpoint/2010/main" val="1590384897"/>
                  </p:ext>
                </p:extLst>
              </p:nvPr>
            </p:nvGraphicFramePr>
            <p:xfrm>
              <a:off x="5160491" y="214437"/>
              <a:ext cx="4571514" cy="5924423"/>
            </p:xfrm>
            <a:graphic>
              <a:graphicData uri="http://schemas.openxmlformats.org/drawingml/2006/table">
                <a:tbl>
                  <a:tblPr firstRow="1" firstCol="1" bandRow="1"/>
                  <a:tblGrid>
                    <a:gridCol w="1277755"/>
                    <a:gridCol w="1032142"/>
                    <a:gridCol w="534351"/>
                    <a:gridCol w="746217"/>
                    <a:gridCol w="981049"/>
                  </a:tblGrid>
                  <a:tr h="498042">
                    <a:tc>
                      <a:txBody>
                        <a:bodyPr/>
                        <a:lstStyle/>
                        <a:p>
                          <a:pPr>
                            <a:lnSpc>
                              <a:spcPct val="115000"/>
                            </a:lnSpc>
                            <a:spcAft>
                              <a:spcPts val="0"/>
                            </a:spcAft>
                          </a:pPr>
                          <a:r>
                            <a:rPr lang="de-DE" sz="1400" dirty="0">
                              <a:effectLst/>
                              <a:latin typeface="Calibri" panose="020F0502020204030204" pitchFamily="34" charset="0"/>
                              <a:ea typeface="Calibri" panose="020F0502020204030204" pitchFamily="34" charset="0"/>
                              <a:cs typeface="Times New Roman" panose="02020603050405020304" pitchFamily="18" charset="0"/>
                            </a:rPr>
                            <a:t>Graph</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de-DE" sz="1400" dirty="0">
                              <a:effectLst/>
                              <a:latin typeface="Calibri" panose="020F0502020204030204" pitchFamily="34" charset="0"/>
                              <a:ea typeface="Calibri" panose="020F0502020204030204" pitchFamily="34" charset="0"/>
                              <a:cs typeface="Times New Roman" panose="02020603050405020304" pitchFamily="18" charset="0"/>
                            </a:rPr>
                            <a:t>Funktionsterm</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de-DE" sz="1400" dirty="0">
                              <a:effectLst/>
                              <a:latin typeface="Calibri" panose="020F0502020204030204" pitchFamily="34" charset="0"/>
                              <a:ea typeface="Calibri" panose="020F0502020204030204" pitchFamily="34" charset="0"/>
                              <a:cs typeface="Times New Roman" panose="02020603050405020304" pitchFamily="18" charset="0"/>
                            </a:rPr>
                            <a:t>Wendepunkt</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de-DE" sz="1400" dirty="0">
                              <a:effectLst/>
                              <a:latin typeface="Calibri" panose="020F0502020204030204" pitchFamily="34" charset="0"/>
                              <a:ea typeface="Calibri" panose="020F0502020204030204" pitchFamily="34" charset="0"/>
                              <a:cs typeface="Times New Roman" panose="02020603050405020304" pitchFamily="18" charset="0"/>
                            </a:rPr>
                            <a:t>verschobene Funktion</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de-DE" sz="1400" dirty="0">
                              <a:effectLst/>
                              <a:latin typeface="Calibri" panose="020F0502020204030204" pitchFamily="34" charset="0"/>
                              <a:ea typeface="Calibri" panose="020F0502020204030204" pitchFamily="34" charset="0"/>
                              <a:cs typeface="Times New Roman" panose="02020603050405020304" pitchFamily="18" charset="0"/>
                            </a:rPr>
                            <a:t>Bedingung</a:t>
                          </a:r>
                          <a14:m>
                            <m:oMath xmlns:m="http://schemas.openxmlformats.org/officeDocument/2006/math">
                              <m:f>
                                <m:fPr>
                                  <m:ctrlPr>
                                    <a:rPr lang="de-DE" sz="1400" i="1">
                                      <a:effectLst/>
                                      <a:latin typeface="Cambria Math"/>
                                      <a:ea typeface="Calibri" panose="020F0502020204030204" pitchFamily="34" charset="0"/>
                                      <a:cs typeface="Times New Roman" panose="02020603050405020304" pitchFamily="18" charset="0"/>
                                    </a:rPr>
                                  </m:ctrlPr>
                                </m:fPr>
                                <m:num>
                                  <m:sSup>
                                    <m:sSupPr>
                                      <m:ctrlPr>
                                        <a:rPr lang="de-DE" sz="1400" i="1">
                                          <a:effectLst/>
                                          <a:latin typeface="Cambria Math"/>
                                          <a:ea typeface="Calibri" panose="020F0502020204030204" pitchFamily="34" charset="0"/>
                                          <a:cs typeface="Times New Roman" panose="02020603050405020304" pitchFamily="18" charset="0"/>
                                        </a:rPr>
                                      </m:ctrlPr>
                                    </m:sSupPr>
                                    <m:e>
                                      <m:r>
                                        <a:rPr lang="de-DE" sz="1400" i="1">
                                          <a:effectLst/>
                                          <a:latin typeface="Cambria Math" panose="02040503050406030204" pitchFamily="18" charset="0"/>
                                          <a:ea typeface="Calibri" panose="020F0502020204030204" pitchFamily="34" charset="0"/>
                                          <a:cs typeface="Times New Roman" panose="02020603050405020304" pitchFamily="18" charset="0"/>
                                        </a:rPr>
                                        <m:t>𝑝</m:t>
                                      </m:r>
                                    </m:e>
                                    <m:sup>
                                      <m:r>
                                        <a:rPr lang="de-DE" sz="1400" i="1">
                                          <a:effectLst/>
                                          <a:latin typeface="Cambria Math" panose="02040503050406030204" pitchFamily="18" charset="0"/>
                                          <a:ea typeface="Calibri" panose="020F0502020204030204" pitchFamily="34" charset="0"/>
                                          <a:cs typeface="Times New Roman" panose="02020603050405020304" pitchFamily="18" charset="0"/>
                                        </a:rPr>
                                        <m:t>3</m:t>
                                      </m:r>
                                    </m:sup>
                                  </m:sSup>
                                </m:num>
                                <m:den>
                                  <m:r>
                                    <a:rPr lang="de-DE" sz="1400" i="1">
                                      <a:effectLst/>
                                      <a:latin typeface="Cambria Math" panose="02040503050406030204" pitchFamily="18" charset="0"/>
                                      <a:ea typeface="Calibri" panose="020F0502020204030204" pitchFamily="34" charset="0"/>
                                      <a:cs typeface="Times New Roman" panose="02020603050405020304" pitchFamily="18" charset="0"/>
                                    </a:rPr>
                                    <m:t>27</m:t>
                                  </m:r>
                                </m:den>
                              </m:f>
                              <m:r>
                                <a:rPr lang="de-DE" sz="1400" i="1">
                                  <a:effectLst/>
                                  <a:latin typeface="Cambria Math" panose="02040503050406030204" pitchFamily="18" charset="0"/>
                                  <a:ea typeface="Calibri" panose="020F0502020204030204" pitchFamily="34" charset="0"/>
                                  <a:cs typeface="Times New Roman" panose="02020603050405020304" pitchFamily="18" charset="0"/>
                                </a:rPr>
                                <m:t>+</m:t>
                              </m:r>
                              <m:f>
                                <m:fPr>
                                  <m:ctrlPr>
                                    <a:rPr lang="de-DE" sz="1400" i="1">
                                      <a:effectLst/>
                                      <a:latin typeface="Cambria Math"/>
                                      <a:ea typeface="Calibri" panose="020F0502020204030204" pitchFamily="34" charset="0"/>
                                      <a:cs typeface="Times New Roman" panose="02020603050405020304" pitchFamily="18" charset="0"/>
                                    </a:rPr>
                                  </m:ctrlPr>
                                </m:fPr>
                                <m:num>
                                  <m:sSup>
                                    <m:sSupPr>
                                      <m:ctrlPr>
                                        <a:rPr lang="de-DE" sz="1400" i="1">
                                          <a:effectLst/>
                                          <a:latin typeface="Cambria Math"/>
                                          <a:ea typeface="Calibri" panose="020F0502020204030204" pitchFamily="34" charset="0"/>
                                          <a:cs typeface="Times New Roman" panose="02020603050405020304" pitchFamily="18" charset="0"/>
                                        </a:rPr>
                                      </m:ctrlPr>
                                    </m:sSupPr>
                                    <m:e>
                                      <m:r>
                                        <a:rPr lang="de-DE" sz="1400" i="1">
                                          <a:effectLst/>
                                          <a:latin typeface="Cambria Math" panose="02040503050406030204" pitchFamily="18" charset="0"/>
                                          <a:ea typeface="Calibri" panose="020F0502020204030204" pitchFamily="34" charset="0"/>
                                          <a:cs typeface="Times New Roman" panose="02020603050405020304" pitchFamily="18" charset="0"/>
                                        </a:rPr>
                                        <m:t>𝑞</m:t>
                                      </m:r>
                                    </m:e>
                                    <m:sup>
                                      <m:r>
                                        <a:rPr lang="de-DE" sz="1400" i="1">
                                          <a:effectLst/>
                                          <a:latin typeface="Cambria Math" panose="02040503050406030204" pitchFamily="18" charset="0"/>
                                          <a:ea typeface="Calibri" panose="020F0502020204030204" pitchFamily="34" charset="0"/>
                                          <a:cs typeface="Times New Roman" panose="02020603050405020304" pitchFamily="18" charset="0"/>
                                        </a:rPr>
                                        <m:t>2</m:t>
                                      </m:r>
                                    </m:sup>
                                  </m:sSup>
                                </m:num>
                                <m:den>
                                  <m:r>
                                    <a:rPr lang="de-DE" sz="1400" i="1">
                                      <a:effectLst/>
                                      <a:latin typeface="Cambria Math" panose="02040503050406030204" pitchFamily="18" charset="0"/>
                                      <a:ea typeface="Calibri" panose="020F0502020204030204" pitchFamily="34" charset="0"/>
                                      <a:cs typeface="Times New Roman" panose="02020603050405020304" pitchFamily="18" charset="0"/>
                                    </a:rPr>
                                    <m:t>4</m:t>
                                  </m:r>
                                </m:den>
                              </m:f>
                            </m:oMath>
                          </a14:m>
                          <a:endParaRPr lang="de-DE" sz="1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de-DE" sz="1400" dirty="0">
                              <a:effectLst/>
                              <a:latin typeface="Calibri" panose="020F0502020204030204" pitchFamily="34" charset="0"/>
                              <a:ea typeface="Calibri" panose="020F0502020204030204" pitchFamily="34" charset="0"/>
                              <a:cs typeface="Times New Roman" panose="02020603050405020304" pitchFamily="18" charset="0"/>
                            </a:rPr>
                            <a:t> </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44912">
                    <a:tc>
                      <a:txBody>
                        <a:bodyPr/>
                        <a:lstStyle/>
                        <a:p>
                          <a:pPr>
                            <a:lnSpc>
                              <a:spcPct val="115000"/>
                            </a:lnSpc>
                            <a:spcAft>
                              <a:spcPts val="0"/>
                            </a:spcAft>
                          </a:pP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de-DE" sz="1200" dirty="0">
                              <a:solidFill>
                                <a:srgbClr val="95B3D7"/>
                              </a:solidFill>
                              <a:effectLst/>
                              <a:latin typeface="Forte" panose="03060902040502070203" pitchFamily="66" charset="0"/>
                              <a:ea typeface="Calibri" panose="020F0502020204030204" pitchFamily="34" charset="0"/>
                              <a:cs typeface="Times New Roman" panose="02020603050405020304" pitchFamily="18" charset="0"/>
                            </a:rPr>
                            <a:t>f(x)=x</a:t>
                          </a:r>
                          <a:r>
                            <a:rPr lang="de-DE" sz="1200" baseline="30000" dirty="0">
                              <a:solidFill>
                                <a:srgbClr val="95B3D7"/>
                              </a:solidFill>
                              <a:effectLst/>
                              <a:latin typeface="Forte" panose="03060902040502070203" pitchFamily="66" charset="0"/>
                              <a:ea typeface="Calibri" panose="020F0502020204030204" pitchFamily="34" charset="0"/>
                              <a:cs typeface="Times New Roman" panose="02020603050405020304" pitchFamily="18" charset="0"/>
                            </a:rPr>
                            <a:t>3 </a:t>
                          </a:r>
                          <a:r>
                            <a:rPr lang="de-DE" sz="1200" dirty="0">
                              <a:solidFill>
                                <a:srgbClr val="95B3D7"/>
                              </a:solidFill>
                              <a:effectLst/>
                              <a:latin typeface="Forte" panose="03060902040502070203" pitchFamily="66" charset="0"/>
                              <a:ea typeface="Calibri" panose="020F0502020204030204" pitchFamily="34" charset="0"/>
                              <a:cs typeface="Times New Roman" panose="02020603050405020304" pitchFamily="18" charset="0"/>
                            </a:rPr>
                            <a:t>- 3 x</a:t>
                          </a:r>
                          <a:r>
                            <a:rPr lang="de-DE" sz="1200" baseline="30000" dirty="0">
                              <a:solidFill>
                                <a:srgbClr val="95B3D7"/>
                              </a:solidFill>
                              <a:effectLst/>
                              <a:latin typeface="Forte" panose="03060902040502070203" pitchFamily="66" charset="0"/>
                              <a:ea typeface="Calibri" panose="020F0502020204030204" pitchFamily="34" charset="0"/>
                              <a:cs typeface="Times New Roman" panose="02020603050405020304" pitchFamily="18" charset="0"/>
                            </a:rPr>
                            <a:t>2</a:t>
                          </a:r>
                          <a:r>
                            <a:rPr lang="de-DE" sz="1200" dirty="0">
                              <a:solidFill>
                                <a:srgbClr val="95B3D7"/>
                              </a:solidFill>
                              <a:effectLst/>
                              <a:latin typeface="Forte" panose="03060902040502070203" pitchFamily="66" charset="0"/>
                              <a:ea typeface="Calibri" panose="020F0502020204030204" pitchFamily="34" charset="0"/>
                              <a:cs typeface="Times New Roman" panose="02020603050405020304" pitchFamily="18" charset="0"/>
                            </a:rPr>
                            <a:t> + 2x</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de-DE" sz="1400">
                              <a:solidFill>
                                <a:srgbClr val="95B3D7"/>
                              </a:solidFill>
                              <a:effectLst/>
                              <a:latin typeface="Forte" panose="03060902040502070203" pitchFamily="66" charset="0"/>
                              <a:ea typeface="Calibri" panose="020F0502020204030204" pitchFamily="34" charset="0"/>
                              <a:cs typeface="Times New Roman" panose="02020603050405020304" pitchFamily="18" charset="0"/>
                            </a:rPr>
                            <a:t>WP(1/0)</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de-DE" sz="1200">
                              <a:solidFill>
                                <a:srgbClr val="95B3D7"/>
                              </a:solidFill>
                              <a:effectLst/>
                              <a:latin typeface="Forte" panose="03060902040502070203" pitchFamily="66" charset="0"/>
                              <a:ea typeface="Calibri" panose="020F0502020204030204" pitchFamily="34" charset="0"/>
                              <a:cs typeface="Times New Roman" panose="02020603050405020304" pitchFamily="18" charset="0"/>
                            </a:rPr>
                            <a:t>f</a:t>
                          </a:r>
                          <a:r>
                            <a:rPr lang="de-DE" sz="1200" baseline="-25000">
                              <a:solidFill>
                                <a:srgbClr val="95B3D7"/>
                              </a:solidFill>
                              <a:effectLst/>
                              <a:latin typeface="Forte" panose="03060902040502070203" pitchFamily="66" charset="0"/>
                              <a:ea typeface="Calibri" panose="020F0502020204030204" pitchFamily="34" charset="0"/>
                              <a:cs typeface="Times New Roman" panose="02020603050405020304" pitchFamily="18" charset="0"/>
                            </a:rPr>
                            <a:t>v </a:t>
                          </a:r>
                          <a:r>
                            <a:rPr lang="de-DE" sz="1200">
                              <a:solidFill>
                                <a:srgbClr val="95B3D7"/>
                              </a:solidFill>
                              <a:effectLst/>
                              <a:latin typeface="Forte" panose="03060902040502070203" pitchFamily="66" charset="0"/>
                              <a:ea typeface="Calibri" panose="020F0502020204030204" pitchFamily="34" charset="0"/>
                              <a:cs typeface="Times New Roman" panose="02020603050405020304" pitchFamily="18" charset="0"/>
                            </a:rPr>
                            <a:t>(x)= x</a:t>
                          </a:r>
                          <a:r>
                            <a:rPr lang="de-DE" sz="1200" baseline="30000">
                              <a:solidFill>
                                <a:srgbClr val="95B3D7"/>
                              </a:solidFill>
                              <a:effectLst/>
                              <a:latin typeface="Forte" panose="03060902040502070203" pitchFamily="66" charset="0"/>
                              <a:ea typeface="Calibri" panose="020F0502020204030204" pitchFamily="34" charset="0"/>
                              <a:cs typeface="Times New Roman" panose="02020603050405020304" pitchFamily="18" charset="0"/>
                            </a:rPr>
                            <a:t>3</a:t>
                          </a:r>
                          <a:r>
                            <a:rPr lang="de-DE" sz="1200">
                              <a:solidFill>
                                <a:srgbClr val="95B3D7"/>
                              </a:solidFill>
                              <a:effectLst/>
                              <a:latin typeface="Forte" panose="03060902040502070203" pitchFamily="66" charset="0"/>
                              <a:ea typeface="Calibri" panose="020F0502020204030204" pitchFamily="34" charset="0"/>
                              <a:cs typeface="Times New Roman" panose="02020603050405020304" pitchFamily="18" charset="0"/>
                            </a:rPr>
                            <a:t> - x</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f>
                                  <m:fPr>
                                    <m:ctrlPr>
                                      <a:rPr lang="de-DE" sz="1400" i="1">
                                        <a:solidFill>
                                          <a:srgbClr val="95B3D7"/>
                                        </a:solidFill>
                                        <a:effectLst/>
                                        <a:latin typeface="Cambria Math"/>
                                        <a:ea typeface="Calibri" panose="020F0502020204030204" pitchFamily="34" charset="0"/>
                                        <a:cs typeface="Times New Roman" panose="02020603050405020304" pitchFamily="18" charset="0"/>
                                      </a:rPr>
                                    </m:ctrlPr>
                                  </m:fPr>
                                  <m:num>
                                    <m:sSup>
                                      <m:sSupPr>
                                        <m:ctrlPr>
                                          <a:rPr lang="de-DE" sz="1400" i="1">
                                            <a:solidFill>
                                              <a:srgbClr val="95B3D7"/>
                                            </a:solidFill>
                                            <a:effectLst/>
                                            <a:latin typeface="Cambria Math"/>
                                            <a:ea typeface="Calibri" panose="020F0502020204030204" pitchFamily="34" charset="0"/>
                                            <a:cs typeface="Times New Roman" panose="02020603050405020304" pitchFamily="18" charset="0"/>
                                          </a:rPr>
                                        </m:ctrlPr>
                                      </m:sSupPr>
                                      <m:e>
                                        <m:r>
                                          <a:rPr lang="de-DE" sz="1400" i="1">
                                            <a:solidFill>
                                              <a:srgbClr val="95B3D7"/>
                                            </a:solidFill>
                                            <a:effectLst/>
                                            <a:latin typeface="Cambria Math" panose="02040503050406030204" pitchFamily="18" charset="0"/>
                                            <a:ea typeface="Calibri" panose="020F0502020204030204" pitchFamily="34" charset="0"/>
                                            <a:cs typeface="Times New Roman" panose="02020603050405020304" pitchFamily="18" charset="0"/>
                                          </a:rPr>
                                          <m:t>−1</m:t>
                                        </m:r>
                                      </m:e>
                                      <m:sup>
                                        <m:r>
                                          <a:rPr lang="de-DE" sz="1400" i="1">
                                            <a:solidFill>
                                              <a:srgbClr val="95B3D7"/>
                                            </a:solidFill>
                                            <a:effectLst/>
                                            <a:latin typeface="Cambria Math" panose="02040503050406030204" pitchFamily="18" charset="0"/>
                                            <a:ea typeface="Calibri" panose="020F0502020204030204" pitchFamily="34" charset="0"/>
                                            <a:cs typeface="Times New Roman" panose="02020603050405020304" pitchFamily="18" charset="0"/>
                                          </a:rPr>
                                          <m:t>3</m:t>
                                        </m:r>
                                      </m:sup>
                                    </m:sSup>
                                  </m:num>
                                  <m:den>
                                    <m:r>
                                      <a:rPr lang="de-DE" sz="1400" i="1">
                                        <a:solidFill>
                                          <a:srgbClr val="95B3D7"/>
                                        </a:solidFill>
                                        <a:effectLst/>
                                        <a:latin typeface="Cambria Math" panose="02040503050406030204" pitchFamily="18" charset="0"/>
                                        <a:ea typeface="Calibri" panose="020F0502020204030204" pitchFamily="34" charset="0"/>
                                        <a:cs typeface="Times New Roman" panose="02020603050405020304" pitchFamily="18" charset="0"/>
                                      </a:rPr>
                                      <m:t>27</m:t>
                                    </m:r>
                                  </m:den>
                                </m:f>
                                <m:r>
                                  <a:rPr lang="de-DE" sz="1400" i="1">
                                    <a:solidFill>
                                      <a:srgbClr val="95B3D7"/>
                                    </a:solidFill>
                                    <a:effectLst/>
                                    <a:latin typeface="Cambria Math" panose="02040503050406030204" pitchFamily="18" charset="0"/>
                                    <a:ea typeface="Calibri" panose="020F0502020204030204" pitchFamily="34" charset="0"/>
                                    <a:cs typeface="Times New Roman" panose="02020603050405020304" pitchFamily="18" charset="0"/>
                                  </a:rPr>
                                  <m:t>+0&lt;0</m:t>
                                </m:r>
                              </m:oMath>
                            </m:oMathPara>
                          </a14:m>
                          <a:endParaRPr lang="de-DE"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de-DE" sz="1400">
                              <a:solidFill>
                                <a:srgbClr val="95B3D7"/>
                              </a:solidFill>
                              <a:effectLst/>
                              <a:latin typeface="Forte" panose="03060902040502070203" pitchFamily="66" charset="0"/>
                              <a:ea typeface="Times New Roman" panose="02020603050405020304" pitchFamily="18" charset="0"/>
                              <a:cs typeface="Times New Roman" panose="02020603050405020304" pitchFamily="18" charset="0"/>
                            </a:rPr>
                            <a:t>3 Nullstellen</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4928">
                    <a:tc>
                      <a:txBody>
                        <a:bodyPr/>
                        <a:lstStyle/>
                        <a:p>
                          <a:pPr>
                            <a:lnSpc>
                              <a:spcPct val="115000"/>
                            </a:lnSpc>
                            <a:spcAft>
                              <a:spcPts val="0"/>
                            </a:spcAft>
                          </a:pPr>
                          <a:endParaRPr lang="de-DE"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endParaRPr lang="de-DE"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endParaRPr lang="de-DE"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endParaRPr lang="de-DE"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endParaRPr lang="de-DE"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de-DE"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de-DE" sz="1100">
                              <a:effectLst/>
                              <a:latin typeface="Calibri" panose="020F0502020204030204" pitchFamily="34" charset="0"/>
                              <a:ea typeface="Calibri" panose="020F0502020204030204" pitchFamily="34" charset="0"/>
                              <a:cs typeface="Times New Roman" panose="02020603050405020304" pitchFamily="18" charset="0"/>
                            </a:rPr>
                            <a:t> </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de-DE" sz="1100">
                              <a:effectLst/>
                              <a:latin typeface="Calibri" panose="020F0502020204030204" pitchFamily="34" charset="0"/>
                              <a:ea typeface="Calibri" panose="020F0502020204030204" pitchFamily="34" charset="0"/>
                              <a:cs typeface="Times New Roman" panose="02020603050405020304" pitchFamily="18" charset="0"/>
                            </a:rPr>
                            <a:t> </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de-DE" sz="1100">
                              <a:effectLst/>
                              <a:latin typeface="Calibri" panose="020F0502020204030204" pitchFamily="34" charset="0"/>
                              <a:ea typeface="Calibri" panose="020F0502020204030204" pitchFamily="34" charset="0"/>
                              <a:cs typeface="Times New Roman" panose="02020603050405020304" pitchFamily="18" charset="0"/>
                            </a:rPr>
                            <a:t> </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4928">
                    <a:tc>
                      <a:txBody>
                        <a:bodyPr/>
                        <a:lstStyle/>
                        <a:p>
                          <a:pPr>
                            <a:lnSpc>
                              <a:spcPct val="115000"/>
                            </a:lnSpc>
                            <a:spcAft>
                              <a:spcPts val="0"/>
                            </a:spcAft>
                          </a:pPr>
                          <a:endParaRPr lang="de-DE"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endParaRPr lang="de-DE"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endParaRPr lang="de-DE"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endParaRPr lang="de-DE"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de-DE" sz="1100" dirty="0">
                              <a:effectLst/>
                              <a:latin typeface="Calibri" panose="020F0502020204030204" pitchFamily="34" charset="0"/>
                              <a:ea typeface="Calibri" panose="020F0502020204030204" pitchFamily="34" charset="0"/>
                              <a:cs typeface="Times New Roman" panose="02020603050405020304" pitchFamily="18" charset="0"/>
                            </a:rPr>
                            <a:t> </a:t>
                          </a:r>
                          <a:endParaRPr lang="de-DE"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endParaRPr lang="de-DE"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endParaRPr lang="de-DE"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endParaRPr lang="de-DE"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endParaRPr lang="de-DE"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endParaRPr lang="de-DE" sz="1100" dirty="0" smtClean="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de-DE" sz="1100">
                              <a:effectLst/>
                              <a:latin typeface="Calibri" panose="020F0502020204030204" pitchFamily="34" charset="0"/>
                              <a:ea typeface="Calibri" panose="020F0502020204030204" pitchFamily="34" charset="0"/>
                              <a:cs typeface="Times New Roman" panose="02020603050405020304" pitchFamily="18" charset="0"/>
                            </a:rPr>
                            <a:t> </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de-DE" sz="1100">
                              <a:effectLst/>
                              <a:latin typeface="Calibri" panose="020F0502020204030204" pitchFamily="34" charset="0"/>
                              <a:ea typeface="Calibri" panose="020F0502020204030204" pitchFamily="34" charset="0"/>
                              <a:cs typeface="Times New Roman" panose="02020603050405020304" pitchFamily="18" charset="0"/>
                            </a:rPr>
                            <a:t> </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de-DE"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4928">
                    <a:tc>
                      <a:txBody>
                        <a:bodyPr/>
                        <a:lstStyle/>
                        <a:p>
                          <a:pPr>
                            <a:lnSpc>
                              <a:spcPct val="115000"/>
                            </a:lnSpc>
                            <a:spcAft>
                              <a:spcPts val="0"/>
                            </a:spcAft>
                          </a:pPr>
                          <a:endParaRPr lang="de-DE"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endParaRPr lang="de-DE"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endParaRPr lang="de-DE"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endParaRPr lang="de-DE"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endParaRPr lang="de-DE"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de-DE" sz="1100" dirty="0" smtClean="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mc:Choice>
        <mc:Fallback xmlns="">
          <p:graphicFrame>
            <p:nvGraphicFramePr>
              <p:cNvPr id="6" name="Tabelle 5"/>
              <p:cNvGraphicFramePr>
                <a:graphicFrameLocks noGrp="1"/>
              </p:cNvGraphicFramePr>
              <p:nvPr>
                <p:extLst>
                  <p:ext uri="{D42A27DB-BD31-4B8C-83A1-F6EECF244321}">
                    <p14:modId xmlns:p14="http://schemas.microsoft.com/office/powerpoint/2010/main" val="1590384897"/>
                  </p:ext>
                </p:extLst>
              </p:nvPr>
            </p:nvGraphicFramePr>
            <p:xfrm>
              <a:off x="5160491" y="214437"/>
              <a:ext cx="4571514" cy="5924423"/>
            </p:xfrm>
            <a:graphic>
              <a:graphicData uri="http://schemas.openxmlformats.org/drawingml/2006/table">
                <a:tbl>
                  <a:tblPr firstRow="1" firstCol="1" bandRow="1"/>
                  <a:tblGrid>
                    <a:gridCol w="1277755"/>
                    <a:gridCol w="1032142"/>
                    <a:gridCol w="534351"/>
                    <a:gridCol w="746217"/>
                    <a:gridCol w="981049"/>
                  </a:tblGrid>
                  <a:tr h="981456">
                    <a:tc>
                      <a:txBody>
                        <a:bodyPr/>
                        <a:lstStyle/>
                        <a:p>
                          <a:pPr>
                            <a:lnSpc>
                              <a:spcPct val="115000"/>
                            </a:lnSpc>
                            <a:spcAft>
                              <a:spcPts val="0"/>
                            </a:spcAft>
                          </a:pPr>
                          <a:r>
                            <a:rPr lang="de-DE" sz="1400" dirty="0">
                              <a:effectLst/>
                              <a:latin typeface="Calibri" panose="020F0502020204030204" pitchFamily="34" charset="0"/>
                              <a:ea typeface="Calibri" panose="020F0502020204030204" pitchFamily="34" charset="0"/>
                              <a:cs typeface="Times New Roman" panose="02020603050405020304" pitchFamily="18" charset="0"/>
                            </a:rPr>
                            <a:t>Graph</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de-DE" sz="1400" dirty="0">
                              <a:effectLst/>
                              <a:latin typeface="Calibri" panose="020F0502020204030204" pitchFamily="34" charset="0"/>
                              <a:ea typeface="Calibri" panose="020F0502020204030204" pitchFamily="34" charset="0"/>
                              <a:cs typeface="Times New Roman" panose="02020603050405020304" pitchFamily="18" charset="0"/>
                            </a:rPr>
                            <a:t>Funktionsterm</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de-DE" sz="1400" dirty="0">
                              <a:effectLst/>
                              <a:latin typeface="Calibri" panose="020F0502020204030204" pitchFamily="34" charset="0"/>
                              <a:ea typeface="Calibri" panose="020F0502020204030204" pitchFamily="34" charset="0"/>
                              <a:cs typeface="Times New Roman" panose="02020603050405020304" pitchFamily="18" charset="0"/>
                            </a:rPr>
                            <a:t>Wendepunkt</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de-DE" sz="1400" dirty="0">
                              <a:effectLst/>
                              <a:latin typeface="Calibri" panose="020F0502020204030204" pitchFamily="34" charset="0"/>
                              <a:ea typeface="Calibri" panose="020F0502020204030204" pitchFamily="34" charset="0"/>
                              <a:cs typeface="Times New Roman" panose="02020603050405020304" pitchFamily="18" charset="0"/>
                            </a:rPr>
                            <a:t>verschobene Funktion</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de-DE"/>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1">
                          <a:blip r:embed="rId2"/>
                          <a:stretch>
                            <a:fillRect l="-365839" t="-3106" r="-621" b="-504348"/>
                          </a:stretch>
                        </a:blipFill>
                      </a:tcPr>
                    </a:tc>
                  </a:tr>
                  <a:tr h="1472819">
                    <a:tc>
                      <a:txBody>
                        <a:bodyPr/>
                        <a:lstStyle/>
                        <a:p>
                          <a:pPr>
                            <a:lnSpc>
                              <a:spcPct val="115000"/>
                            </a:lnSpc>
                            <a:spcAft>
                              <a:spcPts val="0"/>
                            </a:spcAft>
                          </a:pP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de-DE" sz="1200" dirty="0">
                              <a:solidFill>
                                <a:srgbClr val="95B3D7"/>
                              </a:solidFill>
                              <a:effectLst/>
                              <a:latin typeface="Forte" panose="03060902040502070203" pitchFamily="66" charset="0"/>
                              <a:ea typeface="Calibri" panose="020F0502020204030204" pitchFamily="34" charset="0"/>
                              <a:cs typeface="Times New Roman" panose="02020603050405020304" pitchFamily="18" charset="0"/>
                            </a:rPr>
                            <a:t>f(x)=x</a:t>
                          </a:r>
                          <a:r>
                            <a:rPr lang="de-DE" sz="1200" baseline="30000" dirty="0">
                              <a:solidFill>
                                <a:srgbClr val="95B3D7"/>
                              </a:solidFill>
                              <a:effectLst/>
                              <a:latin typeface="Forte" panose="03060902040502070203" pitchFamily="66" charset="0"/>
                              <a:ea typeface="Calibri" panose="020F0502020204030204" pitchFamily="34" charset="0"/>
                              <a:cs typeface="Times New Roman" panose="02020603050405020304" pitchFamily="18" charset="0"/>
                            </a:rPr>
                            <a:t>3 </a:t>
                          </a:r>
                          <a:r>
                            <a:rPr lang="de-DE" sz="1200" dirty="0">
                              <a:solidFill>
                                <a:srgbClr val="95B3D7"/>
                              </a:solidFill>
                              <a:effectLst/>
                              <a:latin typeface="Forte" panose="03060902040502070203" pitchFamily="66" charset="0"/>
                              <a:ea typeface="Calibri" panose="020F0502020204030204" pitchFamily="34" charset="0"/>
                              <a:cs typeface="Times New Roman" panose="02020603050405020304" pitchFamily="18" charset="0"/>
                            </a:rPr>
                            <a:t>- 3 x</a:t>
                          </a:r>
                          <a:r>
                            <a:rPr lang="de-DE" sz="1200" baseline="30000" dirty="0">
                              <a:solidFill>
                                <a:srgbClr val="95B3D7"/>
                              </a:solidFill>
                              <a:effectLst/>
                              <a:latin typeface="Forte" panose="03060902040502070203" pitchFamily="66" charset="0"/>
                              <a:ea typeface="Calibri" panose="020F0502020204030204" pitchFamily="34" charset="0"/>
                              <a:cs typeface="Times New Roman" panose="02020603050405020304" pitchFamily="18" charset="0"/>
                            </a:rPr>
                            <a:t>2</a:t>
                          </a:r>
                          <a:r>
                            <a:rPr lang="de-DE" sz="1200" dirty="0">
                              <a:solidFill>
                                <a:srgbClr val="95B3D7"/>
                              </a:solidFill>
                              <a:effectLst/>
                              <a:latin typeface="Forte" panose="03060902040502070203" pitchFamily="66" charset="0"/>
                              <a:ea typeface="Calibri" panose="020F0502020204030204" pitchFamily="34" charset="0"/>
                              <a:cs typeface="Times New Roman" panose="02020603050405020304" pitchFamily="18" charset="0"/>
                            </a:rPr>
                            <a:t> + 2x</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de-DE" sz="1400">
                              <a:solidFill>
                                <a:srgbClr val="95B3D7"/>
                              </a:solidFill>
                              <a:effectLst/>
                              <a:latin typeface="Forte" panose="03060902040502070203" pitchFamily="66" charset="0"/>
                              <a:ea typeface="Calibri" panose="020F0502020204030204" pitchFamily="34" charset="0"/>
                              <a:cs typeface="Times New Roman" panose="02020603050405020304" pitchFamily="18" charset="0"/>
                            </a:rPr>
                            <a:t>WP(1/0)</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de-DE" sz="1200">
                              <a:solidFill>
                                <a:srgbClr val="95B3D7"/>
                              </a:solidFill>
                              <a:effectLst/>
                              <a:latin typeface="Forte" panose="03060902040502070203" pitchFamily="66" charset="0"/>
                              <a:ea typeface="Calibri" panose="020F0502020204030204" pitchFamily="34" charset="0"/>
                              <a:cs typeface="Times New Roman" panose="02020603050405020304" pitchFamily="18" charset="0"/>
                            </a:rPr>
                            <a:t>f</a:t>
                          </a:r>
                          <a:r>
                            <a:rPr lang="de-DE" sz="1200" baseline="-25000">
                              <a:solidFill>
                                <a:srgbClr val="95B3D7"/>
                              </a:solidFill>
                              <a:effectLst/>
                              <a:latin typeface="Forte" panose="03060902040502070203" pitchFamily="66" charset="0"/>
                              <a:ea typeface="Calibri" panose="020F0502020204030204" pitchFamily="34" charset="0"/>
                              <a:cs typeface="Times New Roman" panose="02020603050405020304" pitchFamily="18" charset="0"/>
                            </a:rPr>
                            <a:t>v </a:t>
                          </a:r>
                          <a:r>
                            <a:rPr lang="de-DE" sz="1200">
                              <a:solidFill>
                                <a:srgbClr val="95B3D7"/>
                              </a:solidFill>
                              <a:effectLst/>
                              <a:latin typeface="Forte" panose="03060902040502070203" pitchFamily="66" charset="0"/>
                              <a:ea typeface="Calibri" panose="020F0502020204030204" pitchFamily="34" charset="0"/>
                              <a:cs typeface="Times New Roman" panose="02020603050405020304" pitchFamily="18" charset="0"/>
                            </a:rPr>
                            <a:t>(x)= x</a:t>
                          </a:r>
                          <a:r>
                            <a:rPr lang="de-DE" sz="1200" baseline="30000">
                              <a:solidFill>
                                <a:srgbClr val="95B3D7"/>
                              </a:solidFill>
                              <a:effectLst/>
                              <a:latin typeface="Forte" panose="03060902040502070203" pitchFamily="66" charset="0"/>
                              <a:ea typeface="Calibri" panose="020F0502020204030204" pitchFamily="34" charset="0"/>
                              <a:cs typeface="Times New Roman" panose="02020603050405020304" pitchFamily="18" charset="0"/>
                            </a:rPr>
                            <a:t>3</a:t>
                          </a:r>
                          <a:r>
                            <a:rPr lang="de-DE" sz="1200">
                              <a:solidFill>
                                <a:srgbClr val="95B3D7"/>
                              </a:solidFill>
                              <a:effectLst/>
                              <a:latin typeface="Forte" panose="03060902040502070203" pitchFamily="66" charset="0"/>
                              <a:ea typeface="Calibri" panose="020F0502020204030204" pitchFamily="34" charset="0"/>
                              <a:cs typeface="Times New Roman" panose="02020603050405020304" pitchFamily="18" charset="0"/>
                            </a:rPr>
                            <a:t> - x</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de-DE"/>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1">
                          <a:blip r:embed="rId2"/>
                          <a:stretch>
                            <a:fillRect l="-365839" t="-68595" r="-621" b="-235537"/>
                          </a:stretch>
                        </a:blipFill>
                      </a:tcPr>
                    </a:tc>
                  </a:tr>
                  <a:tr h="1156716">
                    <a:tc>
                      <a:txBody>
                        <a:bodyPr/>
                        <a:lstStyle/>
                        <a:p>
                          <a:pPr>
                            <a:lnSpc>
                              <a:spcPct val="115000"/>
                            </a:lnSpc>
                            <a:spcAft>
                              <a:spcPts val="0"/>
                            </a:spcAft>
                          </a:pPr>
                          <a:endParaRPr lang="de-DE"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endParaRPr lang="de-DE"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endParaRPr lang="de-DE"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endParaRPr lang="de-DE"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endParaRPr lang="de-DE"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de-DE"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de-DE" sz="1100">
                              <a:effectLst/>
                              <a:latin typeface="Calibri" panose="020F0502020204030204" pitchFamily="34" charset="0"/>
                              <a:ea typeface="Calibri" panose="020F0502020204030204" pitchFamily="34" charset="0"/>
                              <a:cs typeface="Times New Roman" panose="02020603050405020304" pitchFamily="18" charset="0"/>
                            </a:rPr>
                            <a:t> </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de-DE" sz="1100">
                              <a:effectLst/>
                              <a:latin typeface="Calibri" panose="020F0502020204030204" pitchFamily="34" charset="0"/>
                              <a:ea typeface="Calibri" panose="020F0502020204030204" pitchFamily="34" charset="0"/>
                              <a:cs typeface="Times New Roman" panose="02020603050405020304" pitchFamily="18" charset="0"/>
                            </a:rPr>
                            <a:t> </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de-DE" sz="1100">
                              <a:effectLst/>
                              <a:latin typeface="Calibri" panose="020F0502020204030204" pitchFamily="34" charset="0"/>
                              <a:ea typeface="Calibri" panose="020F0502020204030204" pitchFamily="34" charset="0"/>
                              <a:cs typeface="Times New Roman" panose="02020603050405020304" pitchFamily="18" charset="0"/>
                            </a:rPr>
                            <a:t> </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56716">
                    <a:tc>
                      <a:txBody>
                        <a:bodyPr/>
                        <a:lstStyle/>
                        <a:p>
                          <a:pPr>
                            <a:lnSpc>
                              <a:spcPct val="115000"/>
                            </a:lnSpc>
                            <a:spcAft>
                              <a:spcPts val="0"/>
                            </a:spcAft>
                          </a:pPr>
                          <a:endParaRPr lang="de-DE"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endParaRPr lang="de-DE"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endParaRPr lang="de-DE"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endParaRPr lang="de-DE"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de-DE" sz="1100" dirty="0">
                              <a:effectLst/>
                              <a:latin typeface="Calibri" panose="020F0502020204030204" pitchFamily="34" charset="0"/>
                              <a:ea typeface="Calibri" panose="020F0502020204030204" pitchFamily="34" charset="0"/>
                              <a:cs typeface="Times New Roman" panose="02020603050405020304" pitchFamily="18" charset="0"/>
                            </a:rPr>
                            <a:t> </a:t>
                          </a:r>
                          <a:endParaRPr lang="de-DE"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endParaRPr lang="de-DE"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endParaRPr lang="de-DE"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endParaRPr lang="de-DE"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endParaRPr lang="de-DE"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endParaRPr lang="de-DE" sz="1100" dirty="0" smtClean="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de-DE" sz="1100">
                              <a:effectLst/>
                              <a:latin typeface="Calibri" panose="020F0502020204030204" pitchFamily="34" charset="0"/>
                              <a:ea typeface="Calibri" panose="020F0502020204030204" pitchFamily="34" charset="0"/>
                              <a:cs typeface="Times New Roman" panose="02020603050405020304" pitchFamily="18" charset="0"/>
                            </a:rPr>
                            <a:t> </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de-DE" sz="1100">
                              <a:effectLst/>
                              <a:latin typeface="Calibri" panose="020F0502020204030204" pitchFamily="34" charset="0"/>
                              <a:ea typeface="Calibri" panose="020F0502020204030204" pitchFamily="34" charset="0"/>
                              <a:cs typeface="Times New Roman" panose="02020603050405020304" pitchFamily="18" charset="0"/>
                            </a:rPr>
                            <a:t> </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de-DE"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56716">
                    <a:tc>
                      <a:txBody>
                        <a:bodyPr/>
                        <a:lstStyle/>
                        <a:p>
                          <a:pPr>
                            <a:lnSpc>
                              <a:spcPct val="115000"/>
                            </a:lnSpc>
                            <a:spcAft>
                              <a:spcPts val="0"/>
                            </a:spcAft>
                          </a:pPr>
                          <a:endParaRPr lang="de-DE"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endParaRPr lang="de-DE"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endParaRPr lang="de-DE"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endParaRPr lang="de-DE"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endParaRPr lang="de-DE"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de-DE" sz="1100" dirty="0" smtClean="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mc:Fallback>
      </mc:AlternateContent>
      <p:pic>
        <p:nvPicPr>
          <p:cNvPr id="1036" name="Grafik 3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22393" y="5089295"/>
            <a:ext cx="920948" cy="971550"/>
          </a:xfrm>
          <a:prstGeom prst="rect">
            <a:avLst/>
          </a:prstGeom>
          <a:noFill/>
          <a:extLst>
            <a:ext uri="{909E8E84-426E-40DD-AFC4-6F175D3DCCD1}">
              <a14:hiddenFill xmlns:a14="http://schemas.microsoft.com/office/drawing/2010/main">
                <a:solidFill>
                  <a:srgbClr val="FFFFFF"/>
                </a:solidFill>
              </a14:hiddenFill>
            </a:ext>
          </a:extLst>
        </p:spPr>
      </p:pic>
      <p:pic>
        <p:nvPicPr>
          <p:cNvPr id="8" name="Grafik 7"/>
          <p:cNvPicPr>
            <a:picLocks noChangeAspect="1"/>
          </p:cNvPicPr>
          <p:nvPr/>
        </p:nvPicPr>
        <p:blipFill>
          <a:blip r:embed="rId4"/>
          <a:stretch>
            <a:fillRect/>
          </a:stretch>
        </p:blipFill>
        <p:spPr>
          <a:xfrm>
            <a:off x="5316568" y="1340767"/>
            <a:ext cx="900604" cy="1075049"/>
          </a:xfrm>
          <a:prstGeom prst="rect">
            <a:avLst/>
          </a:prstGeom>
        </p:spPr>
      </p:pic>
      <p:pic>
        <p:nvPicPr>
          <p:cNvPr id="29" name="Grafik 28"/>
          <p:cNvPicPr/>
          <p:nvPr/>
        </p:nvPicPr>
        <p:blipFill rotWithShape="1">
          <a:blip r:embed="rId5"/>
          <a:srcRect t="16228" b="-1"/>
          <a:stretch/>
        </p:blipFill>
        <p:spPr bwMode="auto">
          <a:xfrm>
            <a:off x="5310670" y="2744090"/>
            <a:ext cx="906502" cy="960755"/>
          </a:xfrm>
          <a:prstGeom prst="rect">
            <a:avLst/>
          </a:prstGeom>
          <a:ln>
            <a:noFill/>
          </a:ln>
          <a:extLst>
            <a:ext uri="{53640926-AAD7-44D8-BBD7-CCE9431645EC}">
              <a14:shadowObscured xmlns:a14="http://schemas.microsoft.com/office/drawing/2010/main"/>
            </a:ext>
          </a:extLst>
        </p:spPr>
      </p:pic>
      <p:pic>
        <p:nvPicPr>
          <p:cNvPr id="30" name="Grafik 29"/>
          <p:cNvPicPr/>
          <p:nvPr/>
        </p:nvPicPr>
        <p:blipFill>
          <a:blip r:embed="rId6"/>
          <a:stretch>
            <a:fillRect/>
          </a:stretch>
        </p:blipFill>
        <p:spPr>
          <a:xfrm>
            <a:off x="5246556" y="3919646"/>
            <a:ext cx="1087596" cy="982345"/>
          </a:xfrm>
          <a:prstGeom prst="rect">
            <a:avLst/>
          </a:prstGeom>
        </p:spPr>
      </p:pic>
      <p:sp>
        <p:nvSpPr>
          <p:cNvPr id="4" name="Fußzeilenplatzhalter 3"/>
          <p:cNvSpPr>
            <a:spLocks noGrp="1"/>
          </p:cNvSpPr>
          <p:nvPr>
            <p:ph type="ftr" sz="quarter" idx="11"/>
          </p:nvPr>
        </p:nvSpPr>
        <p:spPr/>
        <p:txBody>
          <a:bodyPr/>
          <a:lstStyle/>
          <a:p>
            <a:r>
              <a:rPr lang="de-DE" smtClean="0"/>
              <a:t>2.4. Kubische Gleichungen</a:t>
            </a:r>
            <a:endParaRPr lang="de-DE"/>
          </a:p>
        </p:txBody>
      </p:sp>
    </p:spTree>
    <p:extLst>
      <p:ext uri="{BB962C8B-B14F-4D97-AF65-F5344CB8AC3E}">
        <p14:creationId xmlns:p14="http://schemas.microsoft.com/office/powerpoint/2010/main" val="40225500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 Phase Teil 2</a:t>
            </a:r>
            <a:endParaRPr lang="de-DE" dirty="0"/>
          </a:p>
        </p:txBody>
      </p:sp>
      <p:sp>
        <p:nvSpPr>
          <p:cNvPr id="3" name="Inhaltsplatzhalter 2"/>
          <p:cNvSpPr>
            <a:spLocks noGrp="1"/>
          </p:cNvSpPr>
          <p:nvPr>
            <p:ph idx="1"/>
          </p:nvPr>
        </p:nvSpPr>
        <p:spPr>
          <a:xfrm>
            <a:off x="681038" y="1556792"/>
            <a:ext cx="9024490" cy="4620171"/>
          </a:xfrm>
        </p:spPr>
        <p:txBody>
          <a:bodyPr>
            <a:normAutofit fontScale="92500" lnSpcReduction="10000"/>
          </a:bodyPr>
          <a:lstStyle/>
          <a:p>
            <a:pPr lvl="0"/>
            <a:r>
              <a:rPr lang="de-DE" dirty="0"/>
              <a:t>Analysieren Sie auch die </a:t>
            </a:r>
            <a:r>
              <a:rPr lang="de-DE" dirty="0" smtClean="0"/>
              <a:t>Ergebnisse </a:t>
            </a:r>
            <a:r>
              <a:rPr lang="de-DE" dirty="0"/>
              <a:t>Ihrer </a:t>
            </a:r>
            <a:r>
              <a:rPr lang="de-DE" dirty="0" smtClean="0"/>
              <a:t>Mitschülerinnen und Mitschüler. Stellen </a:t>
            </a:r>
            <a:r>
              <a:rPr lang="de-DE" dirty="0"/>
              <a:t>Sie eine Vermutung auf,  wie man aus der Funktionsgleichung die </a:t>
            </a:r>
            <a:r>
              <a:rPr lang="de-DE" dirty="0" smtClean="0"/>
              <a:t>x-Koordinate </a:t>
            </a:r>
            <a:r>
              <a:rPr lang="de-DE" dirty="0"/>
              <a:t>des Wendepunktes ohne Rechnung ablesen kann. </a:t>
            </a:r>
          </a:p>
          <a:p>
            <a:pPr lvl="0"/>
            <a:r>
              <a:rPr lang="de-DE" dirty="0"/>
              <a:t>Formulieren Sie diese Vermutung schriftlich auf einer </a:t>
            </a:r>
            <a:r>
              <a:rPr lang="de-DE" dirty="0" smtClean="0"/>
              <a:t>Metaplankarte</a:t>
            </a:r>
            <a:r>
              <a:rPr lang="de-DE" dirty="0"/>
              <a:t>, </a:t>
            </a:r>
            <a:r>
              <a:rPr lang="de-DE" dirty="0" smtClean="0"/>
              <a:t>und </a:t>
            </a:r>
            <a:r>
              <a:rPr lang="de-DE" dirty="0"/>
              <a:t>hängen Sie Ihre Vermutung ebenfalls auf das </a:t>
            </a:r>
            <a:r>
              <a:rPr lang="de-DE" dirty="0" smtClean="0"/>
              <a:t>Plakat.  </a:t>
            </a:r>
            <a:endParaRPr lang="de-DE" dirty="0"/>
          </a:p>
          <a:p>
            <a:pPr lvl="0"/>
            <a:r>
              <a:rPr lang="de-DE" dirty="0"/>
              <a:t>Weisen Sie nach, dass Ihre Vermutung wahr ist, betrachten Sie dazu die allgemeine normierte </a:t>
            </a:r>
            <a:r>
              <a:rPr lang="de-DE" dirty="0" smtClean="0"/>
              <a:t>Form </a:t>
            </a:r>
            <a:r>
              <a:rPr lang="de-DE" dirty="0"/>
              <a:t>f(x)= x</a:t>
            </a:r>
            <a:r>
              <a:rPr lang="de-DE" baseline="30000" dirty="0"/>
              <a:t>3</a:t>
            </a:r>
            <a:r>
              <a:rPr lang="de-DE" dirty="0"/>
              <a:t>+ax</a:t>
            </a:r>
            <a:r>
              <a:rPr lang="de-DE" baseline="30000" dirty="0"/>
              <a:t>2</a:t>
            </a:r>
            <a:r>
              <a:rPr lang="de-DE" dirty="0"/>
              <a:t>+bx+c und berechnen Sie allgemein den x-Wert des </a:t>
            </a:r>
            <a:r>
              <a:rPr lang="de-DE" dirty="0" smtClean="0"/>
              <a:t>Wendepunktes.</a:t>
            </a:r>
            <a:endParaRPr lang="de-DE" dirty="0"/>
          </a:p>
          <a:p>
            <a:pPr marL="0" indent="0">
              <a:buNone/>
            </a:pPr>
            <a:endParaRPr lang="de-DE" dirty="0"/>
          </a:p>
          <a:p>
            <a:pPr marL="0" indent="0">
              <a:buNone/>
            </a:pPr>
            <a:r>
              <a:rPr lang="de-DE" dirty="0" smtClean="0"/>
              <a:t>Falls </a:t>
            </a:r>
            <a:r>
              <a:rPr lang="de-DE" dirty="0"/>
              <a:t>Sie nicht weiterkommen, liegt ein Hinweis </a:t>
            </a:r>
            <a:r>
              <a:rPr lang="de-DE" dirty="0" smtClean="0"/>
              <a:t>bereit</a:t>
            </a:r>
            <a:r>
              <a:rPr lang="de-DE" dirty="0"/>
              <a:t>.</a:t>
            </a:r>
          </a:p>
          <a:p>
            <a:endParaRPr lang="de-DE" dirty="0"/>
          </a:p>
        </p:txBody>
      </p:sp>
      <p:sp>
        <p:nvSpPr>
          <p:cNvPr id="4" name="Fußzeilenplatzhalter 3"/>
          <p:cNvSpPr>
            <a:spLocks noGrp="1"/>
          </p:cNvSpPr>
          <p:nvPr>
            <p:ph type="ftr" sz="quarter" idx="11"/>
          </p:nvPr>
        </p:nvSpPr>
        <p:spPr/>
        <p:txBody>
          <a:bodyPr/>
          <a:lstStyle/>
          <a:p>
            <a:r>
              <a:rPr lang="de-DE" smtClean="0"/>
              <a:t>2.4. Kubische Gleichungen</a:t>
            </a:r>
            <a:endParaRPr lang="de-DE"/>
          </a:p>
        </p:txBody>
      </p:sp>
    </p:spTree>
    <p:extLst>
      <p:ext uri="{BB962C8B-B14F-4D97-AF65-F5344CB8AC3E}">
        <p14:creationId xmlns:p14="http://schemas.microsoft.com/office/powerpoint/2010/main" val="6330000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1037" y="365126"/>
            <a:ext cx="8543925" cy="1325563"/>
          </a:xfrm>
        </p:spPr>
        <p:txBody>
          <a:bodyPr/>
          <a:lstStyle/>
          <a:p>
            <a:r>
              <a:rPr lang="de-DE" dirty="0" smtClean="0"/>
              <a:t>2. Phase Teil 1</a:t>
            </a:r>
            <a:endParaRPr lang="de-DE" dirty="0"/>
          </a:p>
        </p:txBody>
      </p:sp>
      <p:sp>
        <p:nvSpPr>
          <p:cNvPr id="3" name="Inhaltsplatzhalter 2"/>
          <p:cNvSpPr>
            <a:spLocks noGrp="1"/>
          </p:cNvSpPr>
          <p:nvPr>
            <p:ph idx="1"/>
          </p:nvPr>
        </p:nvSpPr>
        <p:spPr/>
        <p:txBody>
          <a:bodyPr/>
          <a:lstStyle/>
          <a:p>
            <a:pPr lvl="0"/>
            <a:r>
              <a:rPr lang="de-DE" dirty="0"/>
              <a:t>Verschieben Sie den Funktionsgraphen mit </a:t>
            </a:r>
            <a:r>
              <a:rPr lang="de-DE" dirty="0" err="1"/>
              <a:t>Geogebra</a:t>
            </a:r>
            <a:r>
              <a:rPr lang="de-DE" dirty="0"/>
              <a:t> so, dass der Wendepunkt auf der y-Achse liegt.</a:t>
            </a:r>
          </a:p>
          <a:p>
            <a:pPr lvl="0"/>
            <a:r>
              <a:rPr lang="de-DE" dirty="0"/>
              <a:t>Der mit </a:t>
            </a:r>
            <a:r>
              <a:rPr lang="de-DE" dirty="0" err="1"/>
              <a:t>Geogebra</a:t>
            </a:r>
            <a:r>
              <a:rPr lang="de-DE" dirty="0"/>
              <a:t> ermittelte Funktionsterm ist unter Umständen etwas ungenau. Deshalb ist ein exakter Nachweis erforderlich. Berechnen Sie von Hand oder mit dem CAS Tool von </a:t>
            </a:r>
            <a:r>
              <a:rPr lang="de-DE" dirty="0" err="1"/>
              <a:t>Geogebra</a:t>
            </a:r>
            <a:r>
              <a:rPr lang="de-DE" dirty="0"/>
              <a:t> den Funktionsterm der verschobenen Funktion </a:t>
            </a:r>
            <a:r>
              <a:rPr lang="de-DE" dirty="0" smtClean="0"/>
              <a:t>und </a:t>
            </a:r>
            <a:r>
              <a:rPr lang="de-DE" dirty="0"/>
              <a:t>tragen Sie diesen ebenfalls auf dem Plakat ein.</a:t>
            </a: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2.4. Kubische Gleichungen</a:t>
            </a:r>
            <a:endParaRPr lang="de-DE"/>
          </a:p>
        </p:txBody>
      </p:sp>
    </p:spTree>
    <p:extLst>
      <p:ext uri="{BB962C8B-B14F-4D97-AF65-F5344CB8AC3E}">
        <p14:creationId xmlns:p14="http://schemas.microsoft.com/office/powerpoint/2010/main" val="37748984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2. Phase Teil 2</a:t>
            </a:r>
            <a:endParaRPr lang="de-DE" dirty="0"/>
          </a:p>
        </p:txBody>
      </p:sp>
      <p:sp>
        <p:nvSpPr>
          <p:cNvPr id="3" name="Inhaltsplatzhalter 2"/>
          <p:cNvSpPr>
            <a:spLocks noGrp="1"/>
          </p:cNvSpPr>
          <p:nvPr>
            <p:ph idx="1"/>
          </p:nvPr>
        </p:nvSpPr>
        <p:spPr>
          <a:xfrm>
            <a:off x="681038" y="1788555"/>
            <a:ext cx="8543925" cy="4351338"/>
          </a:xfrm>
        </p:spPr>
        <p:txBody>
          <a:bodyPr/>
          <a:lstStyle/>
          <a:p>
            <a:pPr lvl="0"/>
            <a:r>
              <a:rPr lang="de-DE" dirty="0"/>
              <a:t>Betrachten Sie die </a:t>
            </a:r>
            <a:r>
              <a:rPr lang="de-DE" dirty="0" smtClean="0"/>
              <a:t>Ergebnisse </a:t>
            </a:r>
            <a:r>
              <a:rPr lang="de-DE" dirty="0"/>
              <a:t>Ihrer </a:t>
            </a:r>
            <a:r>
              <a:rPr lang="de-DE" dirty="0"/>
              <a:t>Mitschülerinnen und Mitschüler. </a:t>
            </a:r>
            <a:r>
              <a:rPr lang="de-DE" dirty="0"/>
              <a:t>Vergleichen Sie die Funktionsterme vor mit denen nach der Verschiebung. Formulieren Sie wiederum eine Vermutung. </a:t>
            </a:r>
          </a:p>
          <a:p>
            <a:pPr lvl="0"/>
            <a:r>
              <a:rPr lang="de-DE" dirty="0"/>
              <a:t>Weisen Sie die Vermutung anhand </a:t>
            </a:r>
            <a:r>
              <a:rPr lang="de-DE" dirty="0" smtClean="0"/>
              <a:t>der </a:t>
            </a:r>
            <a:r>
              <a:rPr lang="de-DE" dirty="0"/>
              <a:t>allgemeinen normierten </a:t>
            </a:r>
            <a:r>
              <a:rPr lang="de-DE" dirty="0" smtClean="0"/>
              <a:t>Form</a:t>
            </a:r>
            <a:endParaRPr lang="de-DE" dirty="0"/>
          </a:p>
          <a:p>
            <a:pPr marL="0" lvl="0" indent="0" algn="ctr">
              <a:buNone/>
            </a:pPr>
            <a:r>
              <a:rPr lang="de-DE" dirty="0"/>
              <a:t>f(x)= x</a:t>
            </a:r>
            <a:r>
              <a:rPr lang="de-DE" baseline="30000" dirty="0"/>
              <a:t>3</a:t>
            </a:r>
            <a:r>
              <a:rPr lang="de-DE" dirty="0"/>
              <a:t>+ax</a:t>
            </a:r>
            <a:r>
              <a:rPr lang="de-DE" baseline="30000" dirty="0"/>
              <a:t>2</a:t>
            </a:r>
            <a:r>
              <a:rPr lang="de-DE" dirty="0"/>
              <a:t>+bx+c nach. </a:t>
            </a:r>
            <a:endParaRPr lang="de-DE" dirty="0" smtClean="0"/>
          </a:p>
          <a:p>
            <a:pPr marL="0" lvl="0" indent="0" algn="ctr">
              <a:buNone/>
            </a:pPr>
            <a:endParaRPr lang="de-DE" dirty="0"/>
          </a:p>
          <a:p>
            <a:pPr marL="0" lvl="0" indent="0" algn="ctr">
              <a:buNone/>
            </a:pPr>
            <a:r>
              <a:rPr lang="de-DE" dirty="0" smtClean="0"/>
              <a:t>Falls </a:t>
            </a:r>
            <a:r>
              <a:rPr lang="de-DE" dirty="0"/>
              <a:t>Sie Unterstützung brauchen liegt ein Hinweis </a:t>
            </a:r>
            <a:r>
              <a:rPr lang="de-DE" dirty="0" smtClean="0"/>
              <a:t>bereit</a:t>
            </a:r>
            <a:r>
              <a:rPr lang="de-DE" dirty="0"/>
              <a:t>. </a:t>
            </a:r>
          </a:p>
          <a:p>
            <a:endParaRPr lang="de-DE" dirty="0"/>
          </a:p>
        </p:txBody>
      </p:sp>
      <p:sp>
        <p:nvSpPr>
          <p:cNvPr id="4" name="Fußzeilenplatzhalter 3"/>
          <p:cNvSpPr>
            <a:spLocks noGrp="1"/>
          </p:cNvSpPr>
          <p:nvPr>
            <p:ph type="ftr" sz="quarter" idx="11"/>
          </p:nvPr>
        </p:nvSpPr>
        <p:spPr/>
        <p:txBody>
          <a:bodyPr/>
          <a:lstStyle/>
          <a:p>
            <a:r>
              <a:rPr lang="de-DE" smtClean="0"/>
              <a:t>2.4. Kubische Gleichungen</a:t>
            </a:r>
            <a:endParaRPr lang="de-DE"/>
          </a:p>
        </p:txBody>
      </p:sp>
    </p:spTree>
    <p:extLst>
      <p:ext uri="{BB962C8B-B14F-4D97-AF65-F5344CB8AC3E}">
        <p14:creationId xmlns:p14="http://schemas.microsoft.com/office/powerpoint/2010/main" val="34178477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3. Phase</a:t>
            </a:r>
            <a:endParaRPr lang="de-DE" dirty="0"/>
          </a:p>
        </p:txBody>
      </p:sp>
      <p:sp>
        <p:nvSpPr>
          <p:cNvPr id="3" name="Inhaltsplatzhalter 2"/>
          <p:cNvSpPr>
            <a:spLocks noGrp="1"/>
          </p:cNvSpPr>
          <p:nvPr>
            <p:ph idx="1"/>
          </p:nvPr>
        </p:nvSpPr>
        <p:spPr/>
        <p:txBody>
          <a:bodyPr/>
          <a:lstStyle/>
          <a:p>
            <a:r>
              <a:rPr lang="de-DE" dirty="0" smtClean="0"/>
              <a:t>Nehmen Sie sich das Arbeitsblatt 3. Phase und bearbeiten Sie die Aufgaben.</a:t>
            </a:r>
            <a:endParaRPr lang="de-DE" dirty="0"/>
          </a:p>
        </p:txBody>
      </p:sp>
      <p:sp>
        <p:nvSpPr>
          <p:cNvPr id="4" name="Fußzeilenplatzhalter 3"/>
          <p:cNvSpPr>
            <a:spLocks noGrp="1"/>
          </p:cNvSpPr>
          <p:nvPr>
            <p:ph type="ftr" sz="quarter" idx="11"/>
          </p:nvPr>
        </p:nvSpPr>
        <p:spPr/>
        <p:txBody>
          <a:bodyPr/>
          <a:lstStyle/>
          <a:p>
            <a:r>
              <a:rPr lang="de-DE" smtClean="0"/>
              <a:t>2.4. Kubische Gleichungen</a:t>
            </a:r>
            <a:endParaRPr lang="de-DE"/>
          </a:p>
        </p:txBody>
      </p:sp>
    </p:spTree>
    <p:extLst>
      <p:ext uri="{BB962C8B-B14F-4D97-AF65-F5344CB8AC3E}">
        <p14:creationId xmlns:p14="http://schemas.microsoft.com/office/powerpoint/2010/main" val="38454885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Besprechung 3. Phase</a:t>
            </a:r>
            <a:endParaRPr lang="de-DE" dirty="0"/>
          </a:p>
        </p:txBody>
      </p:sp>
      <mc:AlternateContent xmlns:mc="http://schemas.openxmlformats.org/markup-compatibility/2006">
        <mc:Choice xmlns:a14="http://schemas.microsoft.com/office/drawing/2010/main" Requires="a14">
          <p:sp>
            <p:nvSpPr>
              <p:cNvPr id="3" name="Inhaltsplatzhalter 2"/>
              <p:cNvSpPr>
                <a:spLocks noGrp="1"/>
              </p:cNvSpPr>
              <p:nvPr>
                <p:ph idx="1"/>
              </p:nvPr>
            </p:nvSpPr>
            <p:spPr/>
            <p:txBody>
              <a:bodyPr/>
              <a:lstStyle/>
              <a:p>
                <a:pPr marL="0" lvl="0" indent="0">
                  <a:buNone/>
                </a:pPr>
                <a:r>
                  <a:rPr lang="de-DE" dirty="0"/>
                  <a:t>Satz: Wenn gilt  </a:t>
                </a:r>
                <a14:m>
                  <m:oMath xmlns:m="http://schemas.openxmlformats.org/officeDocument/2006/math">
                    <m:f>
                      <m:fPr>
                        <m:ctrlPr>
                          <a:rPr lang="de-DE" i="1">
                            <a:solidFill>
                              <a:schemeClr val="accent1">
                                <a:lumMod val="75000"/>
                              </a:schemeClr>
                            </a:solidFill>
                            <a:latin typeface="Cambria Math"/>
                          </a:rPr>
                        </m:ctrlPr>
                      </m:fPr>
                      <m:num>
                        <m:sSup>
                          <m:sSupPr>
                            <m:ctrlPr>
                              <a:rPr lang="de-DE" i="1">
                                <a:solidFill>
                                  <a:schemeClr val="accent1">
                                    <a:lumMod val="75000"/>
                                  </a:schemeClr>
                                </a:solidFill>
                                <a:latin typeface="Cambria Math"/>
                              </a:rPr>
                            </m:ctrlPr>
                          </m:sSupPr>
                          <m:e>
                            <m:r>
                              <a:rPr lang="de-DE" i="1">
                                <a:solidFill>
                                  <a:schemeClr val="accent1">
                                    <a:lumMod val="75000"/>
                                  </a:schemeClr>
                                </a:solidFill>
                                <a:latin typeface="Cambria Math"/>
                              </a:rPr>
                              <m:t>𝑝</m:t>
                            </m:r>
                          </m:e>
                          <m:sup>
                            <m:r>
                              <a:rPr lang="de-DE" i="1">
                                <a:solidFill>
                                  <a:schemeClr val="accent1">
                                    <a:lumMod val="75000"/>
                                  </a:schemeClr>
                                </a:solidFill>
                                <a:latin typeface="Cambria Math"/>
                              </a:rPr>
                              <m:t>3</m:t>
                            </m:r>
                          </m:sup>
                        </m:sSup>
                      </m:num>
                      <m:den>
                        <m:r>
                          <a:rPr lang="de-DE" i="1">
                            <a:solidFill>
                              <a:schemeClr val="accent1">
                                <a:lumMod val="75000"/>
                              </a:schemeClr>
                            </a:solidFill>
                            <a:latin typeface="Cambria Math"/>
                          </a:rPr>
                          <m:t>27</m:t>
                        </m:r>
                      </m:den>
                    </m:f>
                    <m:r>
                      <a:rPr lang="de-DE" i="1">
                        <a:solidFill>
                          <a:schemeClr val="accent1">
                            <a:lumMod val="75000"/>
                          </a:schemeClr>
                        </a:solidFill>
                        <a:latin typeface="Cambria Math"/>
                      </a:rPr>
                      <m:t>+</m:t>
                    </m:r>
                    <m:f>
                      <m:fPr>
                        <m:ctrlPr>
                          <a:rPr lang="de-DE" i="1">
                            <a:solidFill>
                              <a:schemeClr val="accent1">
                                <a:lumMod val="75000"/>
                              </a:schemeClr>
                            </a:solidFill>
                            <a:latin typeface="Cambria Math"/>
                          </a:rPr>
                        </m:ctrlPr>
                      </m:fPr>
                      <m:num>
                        <m:sSup>
                          <m:sSupPr>
                            <m:ctrlPr>
                              <a:rPr lang="de-DE" i="1">
                                <a:solidFill>
                                  <a:schemeClr val="accent1">
                                    <a:lumMod val="75000"/>
                                  </a:schemeClr>
                                </a:solidFill>
                                <a:latin typeface="Cambria Math"/>
                              </a:rPr>
                            </m:ctrlPr>
                          </m:sSupPr>
                          <m:e>
                            <m:r>
                              <a:rPr lang="de-DE" i="1">
                                <a:solidFill>
                                  <a:schemeClr val="accent1">
                                    <a:lumMod val="75000"/>
                                  </a:schemeClr>
                                </a:solidFill>
                                <a:latin typeface="Cambria Math"/>
                              </a:rPr>
                              <m:t>𝑞</m:t>
                            </m:r>
                          </m:e>
                          <m:sup>
                            <m:r>
                              <a:rPr lang="de-DE" i="1">
                                <a:solidFill>
                                  <a:schemeClr val="accent1">
                                    <a:lumMod val="75000"/>
                                  </a:schemeClr>
                                </a:solidFill>
                                <a:latin typeface="Cambria Math"/>
                              </a:rPr>
                              <m:t>2</m:t>
                            </m:r>
                          </m:sup>
                        </m:sSup>
                      </m:num>
                      <m:den>
                        <m:r>
                          <a:rPr lang="de-DE" i="1">
                            <a:solidFill>
                              <a:schemeClr val="accent1">
                                <a:lumMod val="75000"/>
                              </a:schemeClr>
                            </a:solidFill>
                            <a:latin typeface="Cambria Math"/>
                          </a:rPr>
                          <m:t>4</m:t>
                        </m:r>
                      </m:den>
                    </m:f>
                    <m:r>
                      <a:rPr lang="de-DE" i="1">
                        <a:solidFill>
                          <a:schemeClr val="accent1">
                            <a:lumMod val="75000"/>
                          </a:schemeClr>
                        </a:solidFill>
                        <a:latin typeface="Cambria Math" panose="02040503050406030204" pitchFamily="18" charset="0"/>
                        <a:ea typeface="Cambria Math" panose="02040503050406030204" pitchFamily="18" charset="0"/>
                      </a:rPr>
                      <m:t>≥</m:t>
                    </m:r>
                    <m:r>
                      <a:rPr lang="de-DE" i="1">
                        <a:solidFill>
                          <a:schemeClr val="accent1">
                            <a:lumMod val="75000"/>
                          </a:schemeClr>
                        </a:solidFill>
                        <a:latin typeface="Cambria Math"/>
                      </a:rPr>
                      <m:t>0 </m:t>
                    </m:r>
                  </m:oMath>
                </a14:m>
                <a:r>
                  <a:rPr lang="de-DE" dirty="0">
                    <a:solidFill>
                      <a:schemeClr val="accent1">
                        <a:lumMod val="75000"/>
                      </a:schemeClr>
                    </a:solidFill>
                  </a:rPr>
                  <a:t>  </a:t>
                </a:r>
                <a:r>
                  <a:rPr lang="de-DE" dirty="0"/>
                  <a:t>ist</a:t>
                </a:r>
              </a:p>
              <a:p>
                <a:pPr marL="0" lvl="0" indent="0">
                  <a:buNone/>
                </a:pPr>
                <a:endParaRPr lang="de-DE" dirty="0"/>
              </a:p>
              <a:p>
                <a:pPr marL="0" indent="0">
                  <a:buNone/>
                </a:pPr>
                <a:r>
                  <a:rPr lang="de-DE" dirty="0"/>
                  <a:t>  </a:t>
                </a:r>
                <a14:m>
                  <m:oMath xmlns:m="http://schemas.openxmlformats.org/officeDocument/2006/math">
                    <m:r>
                      <a:rPr lang="de-DE" i="1">
                        <a:latin typeface="Cambria Math"/>
                      </a:rPr>
                      <m:t>𝑥</m:t>
                    </m:r>
                    <m:r>
                      <a:rPr lang="de-DE" i="1">
                        <a:latin typeface="Cambria Math"/>
                      </a:rPr>
                      <m:t>=</m:t>
                    </m:r>
                    <m:rad>
                      <m:radPr>
                        <m:ctrlPr>
                          <a:rPr lang="de-DE" i="1">
                            <a:latin typeface="Cambria Math"/>
                          </a:rPr>
                        </m:ctrlPr>
                      </m:radPr>
                      <m:deg>
                        <m:r>
                          <a:rPr lang="de-DE" i="1">
                            <a:latin typeface="Cambria Math"/>
                          </a:rPr>
                          <m:t>3</m:t>
                        </m:r>
                      </m:deg>
                      <m:e>
                        <m:r>
                          <a:rPr lang="de-DE" i="1">
                            <a:latin typeface="Cambria Math"/>
                          </a:rPr>
                          <m:t>−</m:t>
                        </m:r>
                        <m:f>
                          <m:fPr>
                            <m:ctrlPr>
                              <a:rPr lang="de-DE" i="1">
                                <a:latin typeface="Cambria Math"/>
                              </a:rPr>
                            </m:ctrlPr>
                          </m:fPr>
                          <m:num>
                            <m:r>
                              <a:rPr lang="de-DE" i="1">
                                <a:latin typeface="Cambria Math"/>
                              </a:rPr>
                              <m:t>𝑞</m:t>
                            </m:r>
                          </m:num>
                          <m:den>
                            <m:r>
                              <a:rPr lang="de-DE" i="1">
                                <a:latin typeface="Cambria Math"/>
                              </a:rPr>
                              <m:t>2</m:t>
                            </m:r>
                          </m:den>
                        </m:f>
                        <m:r>
                          <a:rPr lang="de-DE" i="1">
                            <a:latin typeface="Cambria Math"/>
                          </a:rPr>
                          <m:t>+</m:t>
                        </m:r>
                        <m:rad>
                          <m:radPr>
                            <m:degHide m:val="on"/>
                            <m:ctrlPr>
                              <a:rPr lang="de-DE" i="1">
                                <a:latin typeface="Cambria Math"/>
                              </a:rPr>
                            </m:ctrlPr>
                          </m:radPr>
                          <m:deg/>
                          <m:e>
                            <m:f>
                              <m:fPr>
                                <m:ctrlPr>
                                  <a:rPr lang="de-DE" i="1">
                                    <a:latin typeface="Cambria Math"/>
                                  </a:rPr>
                                </m:ctrlPr>
                              </m:fPr>
                              <m:num>
                                <m:sSup>
                                  <m:sSupPr>
                                    <m:ctrlPr>
                                      <a:rPr lang="de-DE" i="1">
                                        <a:latin typeface="Cambria Math"/>
                                      </a:rPr>
                                    </m:ctrlPr>
                                  </m:sSupPr>
                                  <m:e>
                                    <m:r>
                                      <a:rPr lang="de-DE" i="1">
                                        <a:latin typeface="Cambria Math"/>
                                      </a:rPr>
                                      <m:t>𝑝</m:t>
                                    </m:r>
                                  </m:e>
                                  <m:sup>
                                    <m:r>
                                      <a:rPr lang="de-DE" i="1">
                                        <a:latin typeface="Cambria Math"/>
                                      </a:rPr>
                                      <m:t>3</m:t>
                                    </m:r>
                                  </m:sup>
                                </m:sSup>
                              </m:num>
                              <m:den>
                                <m:r>
                                  <a:rPr lang="de-DE" i="1">
                                    <a:latin typeface="Cambria Math"/>
                                  </a:rPr>
                                  <m:t>27</m:t>
                                </m:r>
                              </m:den>
                            </m:f>
                            <m:r>
                              <a:rPr lang="de-DE" i="1">
                                <a:latin typeface="Cambria Math"/>
                              </a:rPr>
                              <m:t>+</m:t>
                            </m:r>
                            <m:f>
                              <m:fPr>
                                <m:ctrlPr>
                                  <a:rPr lang="de-DE" i="1">
                                    <a:latin typeface="Cambria Math"/>
                                  </a:rPr>
                                </m:ctrlPr>
                              </m:fPr>
                              <m:num>
                                <m:sSup>
                                  <m:sSupPr>
                                    <m:ctrlPr>
                                      <a:rPr lang="de-DE" i="1">
                                        <a:latin typeface="Cambria Math"/>
                                      </a:rPr>
                                    </m:ctrlPr>
                                  </m:sSupPr>
                                  <m:e>
                                    <m:r>
                                      <a:rPr lang="de-DE" i="1">
                                        <a:latin typeface="Cambria Math"/>
                                      </a:rPr>
                                      <m:t>𝑞</m:t>
                                    </m:r>
                                  </m:e>
                                  <m:sup>
                                    <m:r>
                                      <a:rPr lang="de-DE" i="1">
                                        <a:latin typeface="Cambria Math"/>
                                      </a:rPr>
                                      <m:t>2</m:t>
                                    </m:r>
                                  </m:sup>
                                </m:sSup>
                              </m:num>
                              <m:den>
                                <m:r>
                                  <a:rPr lang="de-DE" i="1">
                                    <a:latin typeface="Cambria Math"/>
                                  </a:rPr>
                                  <m:t>4</m:t>
                                </m:r>
                              </m:den>
                            </m:f>
                          </m:e>
                        </m:rad>
                      </m:e>
                    </m:rad>
                    <m:r>
                      <a:rPr lang="de-DE" i="1">
                        <a:latin typeface="Cambria Math"/>
                      </a:rPr>
                      <m:t>+</m:t>
                    </m:r>
                    <m:rad>
                      <m:radPr>
                        <m:ctrlPr>
                          <a:rPr lang="de-DE" i="1">
                            <a:latin typeface="Cambria Math"/>
                          </a:rPr>
                        </m:ctrlPr>
                      </m:radPr>
                      <m:deg>
                        <m:r>
                          <a:rPr lang="de-DE" i="1">
                            <a:latin typeface="Cambria Math"/>
                          </a:rPr>
                          <m:t>3</m:t>
                        </m:r>
                      </m:deg>
                      <m:e>
                        <m:r>
                          <a:rPr lang="de-DE" i="1">
                            <a:latin typeface="Cambria Math"/>
                          </a:rPr>
                          <m:t>−</m:t>
                        </m:r>
                        <m:f>
                          <m:fPr>
                            <m:ctrlPr>
                              <a:rPr lang="de-DE" i="1">
                                <a:latin typeface="Cambria Math"/>
                              </a:rPr>
                            </m:ctrlPr>
                          </m:fPr>
                          <m:num>
                            <m:r>
                              <a:rPr lang="de-DE" i="1">
                                <a:latin typeface="Cambria Math"/>
                              </a:rPr>
                              <m:t>𝑞</m:t>
                            </m:r>
                          </m:num>
                          <m:den>
                            <m:r>
                              <a:rPr lang="de-DE" i="1">
                                <a:latin typeface="Cambria Math"/>
                              </a:rPr>
                              <m:t>2</m:t>
                            </m:r>
                          </m:den>
                        </m:f>
                        <m:r>
                          <a:rPr lang="de-DE" b="0" i="1">
                            <a:latin typeface="Cambria Math" panose="02040503050406030204" pitchFamily="18" charset="0"/>
                          </a:rPr>
                          <m:t>−</m:t>
                        </m:r>
                        <m:rad>
                          <m:radPr>
                            <m:degHide m:val="on"/>
                            <m:ctrlPr>
                              <a:rPr lang="de-DE" i="1">
                                <a:latin typeface="Cambria Math"/>
                              </a:rPr>
                            </m:ctrlPr>
                          </m:radPr>
                          <m:deg/>
                          <m:e>
                            <m:f>
                              <m:fPr>
                                <m:ctrlPr>
                                  <a:rPr lang="de-DE" i="1">
                                    <a:latin typeface="Cambria Math"/>
                                  </a:rPr>
                                </m:ctrlPr>
                              </m:fPr>
                              <m:num>
                                <m:sSup>
                                  <m:sSupPr>
                                    <m:ctrlPr>
                                      <a:rPr lang="de-DE" i="1">
                                        <a:latin typeface="Cambria Math"/>
                                      </a:rPr>
                                    </m:ctrlPr>
                                  </m:sSupPr>
                                  <m:e>
                                    <m:r>
                                      <a:rPr lang="de-DE" i="1">
                                        <a:latin typeface="Cambria Math"/>
                                      </a:rPr>
                                      <m:t>𝑝</m:t>
                                    </m:r>
                                  </m:e>
                                  <m:sup>
                                    <m:r>
                                      <a:rPr lang="de-DE" i="1">
                                        <a:latin typeface="Cambria Math"/>
                                      </a:rPr>
                                      <m:t>3</m:t>
                                    </m:r>
                                  </m:sup>
                                </m:sSup>
                              </m:num>
                              <m:den>
                                <m:r>
                                  <a:rPr lang="de-DE" i="1">
                                    <a:latin typeface="Cambria Math"/>
                                  </a:rPr>
                                  <m:t>27</m:t>
                                </m:r>
                              </m:den>
                            </m:f>
                            <m:r>
                              <a:rPr lang="de-DE" i="1">
                                <a:latin typeface="Cambria Math"/>
                              </a:rPr>
                              <m:t>+</m:t>
                            </m:r>
                            <m:f>
                              <m:fPr>
                                <m:ctrlPr>
                                  <a:rPr lang="de-DE" i="1">
                                    <a:latin typeface="Cambria Math"/>
                                  </a:rPr>
                                </m:ctrlPr>
                              </m:fPr>
                              <m:num>
                                <m:sSup>
                                  <m:sSupPr>
                                    <m:ctrlPr>
                                      <a:rPr lang="de-DE" i="1">
                                        <a:latin typeface="Cambria Math"/>
                                      </a:rPr>
                                    </m:ctrlPr>
                                  </m:sSupPr>
                                  <m:e>
                                    <m:r>
                                      <a:rPr lang="de-DE" i="1">
                                        <a:latin typeface="Cambria Math"/>
                                      </a:rPr>
                                      <m:t>𝑞</m:t>
                                    </m:r>
                                  </m:e>
                                  <m:sup>
                                    <m:r>
                                      <a:rPr lang="de-DE" i="1">
                                        <a:latin typeface="Cambria Math"/>
                                      </a:rPr>
                                      <m:t>2</m:t>
                                    </m:r>
                                  </m:sup>
                                </m:sSup>
                              </m:num>
                              <m:den>
                                <m:r>
                                  <a:rPr lang="de-DE" i="1">
                                    <a:latin typeface="Cambria Math"/>
                                  </a:rPr>
                                  <m:t>4</m:t>
                                </m:r>
                              </m:den>
                            </m:f>
                          </m:e>
                        </m:rad>
                      </m:e>
                    </m:rad>
                  </m:oMath>
                </a14:m>
                <a:r>
                  <a:rPr lang="de-DE" dirty="0"/>
                  <a:t> </a:t>
                </a:r>
              </a:p>
              <a:p>
                <a:pPr marL="0" indent="0">
                  <a:buNone/>
                </a:pPr>
                <a:endParaRPr lang="de-DE" dirty="0"/>
              </a:p>
              <a:p>
                <a:pPr marL="0" indent="0">
                  <a:buNone/>
                </a:pPr>
                <a:r>
                  <a:rPr lang="de-DE" dirty="0"/>
                  <a:t>eine Lösung der </a:t>
                </a:r>
                <a:r>
                  <a:rPr lang="de-DE"/>
                  <a:t>Gleichung </a:t>
                </a:r>
                <a:r>
                  <a:rPr lang="de-DE" smtClean="0"/>
                  <a:t>x</a:t>
                </a:r>
                <a:r>
                  <a:rPr lang="de-DE" baseline="30000" smtClean="0"/>
                  <a:t>3</a:t>
                </a:r>
                <a:r>
                  <a:rPr lang="de-DE" smtClean="0"/>
                  <a:t>+px+q = 0</a:t>
                </a:r>
                <a:r>
                  <a:rPr lang="de-DE" dirty="0"/>
                  <a:t>.</a:t>
                </a:r>
              </a:p>
              <a:p>
                <a:endParaRPr lang="de-DE" dirty="0"/>
              </a:p>
            </p:txBody>
          </p:sp>
        </mc:Choice>
        <mc:Fallback>
          <p:sp>
            <p:nvSpPr>
              <p:cNvPr id="3" name="Inhaltsplatzhalter 2"/>
              <p:cNvSpPr>
                <a:spLocks noGrp="1" noRot="1" noChangeAspect="1" noMove="1" noResize="1" noEditPoints="1" noAdjustHandles="1" noChangeArrowheads="1" noChangeShapeType="1" noTextEdit="1"/>
              </p:cNvSpPr>
              <p:nvPr>
                <p:ph idx="1"/>
              </p:nvPr>
            </p:nvSpPr>
            <p:spPr>
              <a:blipFill rotWithShape="1">
                <a:blip r:embed="rId2"/>
                <a:stretch>
                  <a:fillRect l="-1499"/>
                </a:stretch>
              </a:blipFill>
            </p:spPr>
            <p:txBody>
              <a:bodyPr/>
              <a:lstStyle/>
              <a:p>
                <a:r>
                  <a:rPr lang="de-DE">
                    <a:noFill/>
                  </a:rPr>
                  <a:t> </a:t>
                </a:r>
              </a:p>
            </p:txBody>
          </p:sp>
        </mc:Fallback>
      </mc:AlternateContent>
      <p:sp>
        <p:nvSpPr>
          <p:cNvPr id="4" name="Fußzeilenplatzhalter 3"/>
          <p:cNvSpPr>
            <a:spLocks noGrp="1"/>
          </p:cNvSpPr>
          <p:nvPr>
            <p:ph type="ftr" sz="quarter" idx="11"/>
          </p:nvPr>
        </p:nvSpPr>
        <p:spPr/>
        <p:txBody>
          <a:bodyPr/>
          <a:lstStyle/>
          <a:p>
            <a:r>
              <a:rPr lang="de-DE" smtClean="0"/>
              <a:t>2.4. Kubische Gleichungen</a:t>
            </a:r>
            <a:endParaRPr lang="de-DE"/>
          </a:p>
        </p:txBody>
      </p:sp>
    </p:spTree>
    <p:extLst>
      <p:ext uri="{BB962C8B-B14F-4D97-AF65-F5344CB8AC3E}">
        <p14:creationId xmlns:p14="http://schemas.microsoft.com/office/powerpoint/2010/main" val="108937579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kument" ma:contentTypeID="0x01010023F18DC263EA504E8C79F366FBE9D56C" ma:contentTypeVersion="0" ma:contentTypeDescription="Ein neues Dokument erstellen." ma:contentTypeScope="" ma:versionID="654bf78913847e630e6cf5fd00904c7a">
  <xsd:schema xmlns:xsd="http://www.w3.org/2001/XMLSchema" xmlns:p="http://schemas.microsoft.com/office/2006/metadata/properties" targetNamespace="http://schemas.microsoft.com/office/2006/metadata/properties" ma:root="true" ma:fieldsID="246f02dd96380beb4f7cdcce14d77fd6">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ma:readOnly="tru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88FB0D28-9F58-4F9F-8D1B-D917EECBC1C7}">
  <ds:schemaRefs>
    <ds:schemaRef ds:uri="http://schemas.microsoft.com/sharepoint/v3/contenttype/forms"/>
  </ds:schemaRefs>
</ds:datastoreItem>
</file>

<file path=customXml/itemProps2.xml><?xml version="1.0" encoding="utf-8"?>
<ds:datastoreItem xmlns:ds="http://schemas.openxmlformats.org/officeDocument/2006/customXml" ds:itemID="{7620277F-8995-45D2-B627-2D4D0F781DB7}">
  <ds:schemaRefs>
    <ds:schemaRef ds:uri="http://schemas.microsoft.com/office/2006/documentManagement/types"/>
    <ds:schemaRef ds:uri="http://schemas.microsoft.com/office/2006/metadata/properties"/>
    <ds:schemaRef ds:uri="http://purl.org/dc/dcmitype/"/>
    <ds:schemaRef ds:uri="http://www.w3.org/XML/1998/namespace"/>
    <ds:schemaRef ds:uri="http://purl.org/dc/elements/1.1/"/>
    <ds:schemaRef ds:uri="http://purl.org/dc/terms/"/>
    <ds:schemaRef ds:uri="http://schemas.openxmlformats.org/package/2006/metadata/core-properties"/>
  </ds:schemaRefs>
</ds:datastoreItem>
</file>

<file path=customXml/itemProps3.xml><?xml version="1.0" encoding="utf-8"?>
<ds:datastoreItem xmlns:ds="http://schemas.openxmlformats.org/officeDocument/2006/customXml" ds:itemID="{4A19BA1C-27EE-4852-9BA5-D7360FFCC07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otalTime>0</TotalTime>
  <Words>1087</Words>
  <Application>Microsoft Office PowerPoint</Application>
  <PresentationFormat>A4-Papier (210x297 mm)</PresentationFormat>
  <Paragraphs>106</Paragraphs>
  <Slides>13</Slides>
  <Notes>0</Notes>
  <HiddenSlides>0</HiddenSlides>
  <MMClips>0</MMClips>
  <ScaleCrop>false</ScaleCrop>
  <HeadingPairs>
    <vt:vector size="4" baseType="variant">
      <vt:variant>
        <vt:lpstr>Design</vt:lpstr>
      </vt:variant>
      <vt:variant>
        <vt:i4>1</vt:i4>
      </vt:variant>
      <vt:variant>
        <vt:lpstr>Folientitel</vt:lpstr>
      </vt:variant>
      <vt:variant>
        <vt:i4>13</vt:i4>
      </vt:variant>
    </vt:vector>
  </HeadingPairs>
  <TitlesOfParts>
    <vt:vector size="14" baseType="lpstr">
      <vt:lpstr>Office Theme</vt:lpstr>
      <vt:lpstr>Einführung in das mathematische Arbeiten am Beispiel kubischer Gleichungen</vt:lpstr>
      <vt:lpstr>Ausgangsfragestellung:</vt:lpstr>
      <vt:lpstr>Auf dem Weg zu einer Antwort: Erste Beispiele für mathematisches Arbeiten</vt:lpstr>
      <vt:lpstr>1. Phase Teil 1</vt:lpstr>
      <vt:lpstr>1. Phase Teil 2</vt:lpstr>
      <vt:lpstr>2. Phase Teil 1</vt:lpstr>
      <vt:lpstr>2. Phase Teil 2</vt:lpstr>
      <vt:lpstr>3. Phase</vt:lpstr>
      <vt:lpstr>Besprechung 3. Phase</vt:lpstr>
      <vt:lpstr>Besprechung 3. Phase</vt:lpstr>
      <vt:lpstr>Antworten</vt:lpstr>
      <vt:lpstr>PowerPoint-Präsentation</vt:lpstr>
      <vt:lpstr>Ausblick für den Fall einer negativen Diskriminante also p^3/27+q^2/4&lt;0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Einführung in das mathematische Arbeiten am Beispiel kubischer Gleichungen</dc:title>
  <dc:creator>j kury</dc:creator>
  <cp:lastModifiedBy>Baisch, Alexandra (LS)</cp:lastModifiedBy>
  <cp:revision>26</cp:revision>
  <dcterms:created xsi:type="dcterms:W3CDTF">2015-02-23T12:18:07Z</dcterms:created>
  <dcterms:modified xsi:type="dcterms:W3CDTF">2015-11-16T15:59:19Z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0x01010023F18DC263EA504E8C79F366FBE9D56C</vt:lpwstr>
  </property>
</Properties>
</file>