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1" r:id="rId5"/>
    <p:sldId id="270" r:id="rId6"/>
    <p:sldId id="281" r:id="rId7"/>
    <p:sldId id="283" r:id="rId8"/>
    <p:sldId id="264" r:id="rId9"/>
    <p:sldId id="266" r:id="rId10"/>
    <p:sldId id="267" r:id="rId11"/>
    <p:sldId id="269" r:id="rId12"/>
    <p:sldId id="277" r:id="rId13"/>
    <p:sldId id="274" r:id="rId14"/>
    <p:sldId id="275" r:id="rId15"/>
    <p:sldId id="262" r:id="rId16"/>
    <p:sldId id="278" r:id="rId17"/>
    <p:sldId id="284" r:id="rId18"/>
    <p:sldId id="279" r:id="rId19"/>
    <p:sldId id="282" r:id="rId20"/>
    <p:sldId id="285" r:id="rId2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A00"/>
    <a:srgbClr val="FFAB1A"/>
    <a:srgbClr val="EEAB1A"/>
    <a:srgbClr val="DFE6F7"/>
    <a:srgbClr val="FFC000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638" autoAdjust="0"/>
  </p:normalViewPr>
  <p:slideViewPr>
    <p:cSldViewPr>
      <p:cViewPr varScale="1">
        <p:scale>
          <a:sx n="124" d="100"/>
          <a:sy n="124" d="100"/>
        </p:scale>
        <p:origin x="122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6E98D-33DD-445A-9C6E-D10AF4A2C6FD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DDC13-79EB-472F-9D86-0334CA687B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1197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65535" units="in"/>
          <inkml:channel name="Y" type="integer" max="65535" units="in"/>
          <inkml:channel name="F" type="integer" max="16383" units="dev"/>
        </inkml:traceFormat>
        <inkml:channelProperties>
          <inkml:channelProperty channel="X" name="resolution" value="2540" units="1/in"/>
          <inkml:channelProperty channel="Y" name="resolution" value="2540" units="1/in"/>
          <inkml:channelProperty channel="F" name="resolution" value="1" units="1/dev"/>
        </inkml:channelProperties>
      </inkml:inkSource>
      <inkml:timestamp xml:id="ts0" timeString="2020-07-19T10:24:08.887"/>
    </inkml:context>
    <inkml:brush xml:id="br0">
      <inkml:brushProperty name="width" value="0.182" units="cm"/>
      <inkml:brushProperty name="height" value="0.182" units="cm"/>
      <inkml:brushProperty name="color" value="#984807"/>
      <inkml:brushProperty name="transparency" value="178"/>
      <inkml:brushProperty name="fitToCurve" value="1"/>
    </inkml:brush>
    <inkml:context xml:id="ctx1">
      <inkml:inkSource xml:id="inkSrc1">
        <inkml:traceFormat>
          <inkml:channel name="X" type="integer" max="65535" units="in"/>
          <inkml:channel name="Y" type="integer" max="65535" units="in"/>
          <inkml:channel name="F" type="integer" max="16383" units="dev"/>
          <inkml:channel name="T" type="integer" min="-2.14748E9" max="2.14748E9" units="dev"/>
        </inkml:traceFormat>
        <inkml:channelProperties>
          <inkml:channelProperty channel="X" name="resolution" value="2540" units="1/in"/>
          <inkml:channelProperty channel="Y" name="resolution" value="2540" units="1/in"/>
          <inkml:channelProperty channel="F" name="resolution" value="1" units="1/dev"/>
          <inkml:channelProperty channel="T" name="resolution" value="1" units="1/dev"/>
        </inkml:channelProperties>
      </inkml:inkSource>
      <inkml:timestamp xml:id="ts1" timeString="2020-07-19T10:24:08.889"/>
    </inkml:context>
  </inkml:definitions>
  <inkml:trace contextRef="#ctx0" brushRef="#br0">26036 14057 8191,'15'-2'-4464,"5"2"4688,6 0-32,3 0 32,0 0-112,7 0 32,0 0 32,2 0-32,1 0 0,0 0-80,4 2-48,1 2 0,2-1-16,3 3 32,2 1 48,4-2-112,4 1 0,2 0 0,1 0 16,3 1-32,0-5 0,7 1 64,-5-3 16,8-3 32,-8 3 0,1 0-32,6 0-32,2 0 16,2 0-16,2 0 0,1 0 32,1 0-16,-2 3-16,5-3-32,-1 3 16,1-3 16,0 0 32,2 0 16,4-3 16,6-2-32,-4-2-32,4-1 48,-2-2 0,6-2-64,2-1 16,0 2 0,2 1 0,1 1 0,8 1 0,-1 1 0,0 1 0,1-1 32,2 5 16,27-1-64,-9 0 16,-5 0 0,-2-3 0,-4 3 32,-3 0 48,-4-4-32,4 2 0,3 2-16,1 3 16,-9 0-32,9-3-16,-1 3 16,4 3-16,-1-3-48,7 0 0,3 0 64,-2-3 16,-1-1 0,2 1-32,2 1 48,-5-2 0,8 2 16,-4-2 32,-3 4-48,-4 0-32,4 0 0,0 4-16,3 2-48,-6-4 32,6 5 16,0-1 32,-5-1-16,1 2-16,1-1-32,3 0 16,-7 0 80,4-1 32,0 5-32,0 0-16,0 1-48,6 1-16,1 1 48,-7-2 16,2 5-64,5-4 16,-4 1-32,-2 2 0,-8 0 64,-2 0 16,-5 2-16,-3-2-32,-2-2 48,0 2 32,-4 6-32,3-3-32,-6-3 0,0 4-16,3-1 0,-3 3 0,-3 0 0,-3 0 0,1 0 64,6 4 80,-4 2-48,-6-3 32,-5 4-48,5-1 0,-4 0-16,3 1 0,-4-1-32,2-1 16,2 4-32,0 4 32,0-1-32,1 1 32,-8-4-32,4 3 32,0 7-64,-3 2 0,-4 8 48,8-5 48,-11 2 0,-1-2 0,3 1-48,-5 0-32,-3 2 16,0 0 16,-4-1-48,4 3 0,-1 8-16,5 2-32,-8-2 80,0 0 16,-2-4 0,0-2-32,-2-4 16,2 8-16,-4 4 0,0 2 0,-4 5 0,-2 0 0,-4 0 0,-3-7 0,0 1 0,-2 2 0,-2 7 0,1 3 0,-3 0 32,0-4 16,-5-2-16,5 0-32,-3-1 16,-1 3-16,-3 1-48,4 0 0,-5 2 96,3-7 48,-2-3-96,1 2-16,1 3 0,-1 2 0,-5 4 16,4-5 32,-3 0-16,-2-1 32,-5-4-64,0 1 0,0 5 16,1 4 0,-1-3 0,1 6 0,-5-10 0,2-2 32,-1-1-16,-3 8-16,-1 2 16,-2-2-16,-4-1 0,2 0 0,-6-3 0,2 0 32,-2 2-16,2-1-16,-3 5 16,1 3-16,2 0 0,-4-5 32,-1-2-16,1 3 32,0 4-32,-3 0-16,-1 3-32,1-3 16,-3-4 48,-1 0 16,1 4-64,-4 3 16,0 3 0,1-4 32,-2 1-16,2-10-16,-1 5 16,1 1-16,-4 4 0,0-2 32,0-7-48,0 3 0,0-6 16,-4 0 32,1 3-48,-3 3 0,-1-5 16,1 3 32,-4-5-48,1 1 0,-1-3 16,-3 0 0,-4 2 0,4-1 32,1 2 16,-5-2 16,1-5-80,0 1 16,-1-7 0,-2 4 32,0 1-48,0 2 0,-2 0 16,-1-1 32,0-2-16,-1-4-16,1 2 16,-1-4-16,0-1 0,0 5 0,1 2 32,-1 3 16,0-3-64,4-4-16,0 1 16,-4-1 0,0 0 16,0-6 0,1 4 32,-5-1 16,1 4-64,1 0-16,-5 0 48,-2-6 16,3-2-48,0 2-16,-1-1 48,1-3 48,1 5-96,-2 0 0,1 2 0,-3 0 16,-2-2 16,-2 0 32,0-3 16,2-1 16,-2-7-80,-4 4-16,-1 0 16,-1-2 32,-8 9 0,3-2-16,-2 0-32,-3 0 16,1 1-16,-2-1 0,-2-5 32,0-1 0,-3-2 0,0 3 0,3-4 0,-4 0 32,4-3-48,0 0-32,0-3 32,-4-3 32,-2 2 0,0-6-16,-1-2 16,-3-3-16,-3 1-48,3 0 32,-5-5 48,-6 2 16,2 3-64,0 1 16,-4 5 0,-1-1 0,-5-4 32,-1 4 16,2 4-16,-5 3-32,3-1 16,-2-3-16,-3 0 0,-5-2 32,2-4-16,-2-3 32,2 1 32,-8-4 32,1-3-48,-1-7-16,-3 8 16,1-4 0,-1-3-32,3 0 16,8 1-32,-2-1-16,1 4-32,-7-5 16,1-5 48,3 3 48,-4-3-64,4 0-16,-4-3 64,1 0 80,3 0-80,-3 0-32,-5 0-64,8 0 16,1 0 16,2 0 32,-4 7-48,1-5 0,0 0 16,-4 1 32,1-3-16,7-3 32,-6 3-32,-1-2-16,-1 0 80,7-5 16,-3 1 32,6 4 0,1-2-64,-5 1-16,8-3-16,0 0-32,-1-1 16,1 5 16,-1-5-48,-2 1 0,-2-3 16,3 3 0,0 0 32,-8 1 16,0-1-16,0-1 16,2-2 0,2 3 16,-5 0-32,1-1 16,-4 2-64,5-1 0,-5 6-16,-3 0-32,0 3 80,1-3 16,-1 3 0,0 2 16,-3 2-64,1-4 0,-1-3 16,6 3 0,4-1 0,0 2 32,3-1-48,0-3 0,3 0 16,-1 0 0,-1 0 0,-8 0 32,4-3-48,-1-1 0,1 2 16,0 2 32,-3-3-16,3 0-16,6-4 16,0 2-16,1-1-48,3 0 32,-4 0 16,3-3 32,3 2-16,-2 1 32,-5 0-64,3 1 0,1-2-16,4 1 0,-6 4 32,4-2 32,2 1-48,-1 0 0,1 0 16,3 3 32,1-2-16,-2-2-16,0 1 16,-1-1-16,-4 2 0,5 2 32,4-3-48,4-1 0,0 2 16,0-2 32,-1 2-16,7 2-16,3 0-32,-1 0-16,2 2 32,-1 2 32,-3-2-32,3 2 0,4-1 16,-1-1 32,4 5-48,0-1 0,2-3 16,1 0 0,-4 4 0,2-2 0,-6 5 0,2-2 0,-1 1-48,4 4 0,-7-4-16,7 3 48,0 0 0,-4 0 16,0-3 0,1 0 0,-1-3 0,7 1 32,0-5-16,0 4-16,3 1-32,1-5 16,0 2-16,-3-2-32,3 2 48,-4-1 0,6 3 16,1-3 0,12 1-48,-15-2 0,2 1-16,-1 0 48,2 0 0,0 1 16,2-2 0,2 1 0,-2 3-48,3-6 32,1 4 16,3-2 32,0-2-48,-4 2-32,5 1 32,2 0 0,-3 3 16,0 1 0,3-1-48,0-3 0,-2-1-16,2 2 48,0 2 0,4-1 48,0 1-16,0 4-16,3-5 16,2 2-16,-2-1-48,3-3 32,1 3-64,2-2 16,-3-2 64,4 1 32,-5 3 0,4-2-32,2-2-32,-2 1 16,3 3-64,0-2 16,1 1-80,3 2 16,0-1-48,-1 0 0,4 1-160,1-2-16,3 1-496,-2 4-176,1 8-1040</inkml:trace>
  <inkml:trace contextRef="#ctx1" brushRef="#br0">25447 24987 1279 0,'-5'0'480'132,"8"4"-384"-103,-6-4 160 7687,3 0 48-900,0 0 0 1883,0 0 48-2209,0 0-48 2089,5 2 0-1497,2-2 48 856,0 0 16-945,2-2-192 968,2-2-32-7907,1 1-32 6975,1 1-16 733,4-2 16-462,2 2-64 124,4-5 0 148,3 5-16-8,-1-2-32-173,2 2 48 543,1-2 0-986,2 0 16 1154,-1 0 0-1115,0 2 0 1067,1-2 32-1386,2 4-16 1640,-3-3 32-1864,3 0-32 2112,-3 0 0-1479,-3 3-48 805,1 0-32-683,-2 0 16 562,5 0-16-572,-2 0 0 322,0 0 0 31,-3 0 32-25,1-3 16-6,0-1 16-115,0 4 32 147,0 0 16 166,0 0 48-521,0 0-80 877,0 4-16-1086,0-1-32 1123,-1 0-32-1382,1 0 16 1435,1 4-16-1426,-6-5-48 1587,2 4 32-1193,0-4 16 713,-3 4 0-580,0-2 0 478,-5-2 0-440,2-2 32 75,-2 3 16 226,2 1-16-140,-1-4 16 34,1 2-32-109,-1 2 32 246,4 1-32 309,-1 1 32-893,0-2-64 1025,1 3 0-1144,-1-2 48 1163,6 1 16-1484,-4 0-64 1795,2 0 16-1746,-1-3 32 1682,0 1 16-1389,0-2-96 1079,1-2 0-905,-2 0 48 1028,-2 0 64-1282,0 0-16 868,0 0-32-426,4 0 0 262,-1 0-16-27,1 0 0-263,-3-2 0 283,0-2 0 454,-1 1 32-875,-3-3-16 749,0 0 32-1156,0 0 0 1337,-3-3 16-1082,0-4 0 1157,-3-2 0-1383,0-2 0 1496,-1-1 32-1117,2-7-80 695,-2 5-16-626,1-5 0 553,-4 1 0-497,1-4 32 380,-1-2 16-333,0-1-16 234,-2-1-32 13,-1-2 48 31,-3 1 0-274,0-1 16 547,-3 4 0-994,-1-1-32 1097,-2-2-32-1044,0 1 48 1062,-5-1 0-1039,2-1 16 1095,-1-2 0-1131,1 2 0 1417,-1 1 32-1231,0-3-48 1024,-3 2-32-1087,0 1-48 889,-3-6 16-785,0 2 16 641,0 3 32-656,-1 5-16 415,2-2-16-105,-2 8 16-26,4-5 16-53,-3 4-48 886,3 0 0-1207,0 0 16 1009,0-1 0-1159,-3 1 0 1252,3 0 0-1496,0 0 0 1622,3 2 0-1571,1-1 0 1723,2-3 32-1253,1 0-48 623,0-2 0-630,-2-2 48 648,3 0 16-513,1 0-96 326,4 2 0-287,0 2-16 294,0-2 32-205,6 4 16 78,1-1 48-2,3 1-48 369,-1 0 0-849,4-4 16 835,1 2 32-713,-1-2-16 705,2-5-16-940,5 1-32 1488,0 0 16-1661,3-4 16 1518,1 3 32-1172,7-1-48 866,-3 4 0-798,4 4-16 700,5 0 0-660,-3 9 32 564,6 2 0-456,2 2-48 358,3 4 32-370,1 2 48 279,-1 1 16-332,3 4-64 1012,1-1-16-1502,6 3 16 1591,-3 5 0-1717,-3 5-32 1779,-1 2 32-1600,-3 1 16 1349,1 2 32-1264,-7 2-16 1391,-4 5-16-1426,-1-1 16 1251,-2 3-16-978,-4 4-48 692,-1 2 32-744,-4-1 16 859,-3-1 32-744,-1 2-16 560,-2-3-16-320,-2 3-32 100,-2 1 16-15,0-4 48 439,-3-5 16-977,0 2-64 878,-4 0 16-1048,1 1 0 1435,-1 1 0-1291,-3 2 0 917,1 2 0-963,-4 1 0 1255,0-1 0-1353,0-1-48 1816,-4 1 32-1382,1-2 16 505,-3 0 32-469,-1-1 16 190,-3-3 16 137,-3 1-32 26,1-1 16-377,-5 3-64 381,2-2 0-309,-2-4-16 600,0 3 0-628,0-3 32 624,1 3 32-784,4 0-16 500,-1 0 32-372,-1 2-32 711,1-6-16-1211,0 0-32 1379,0 2-16-1309,1-1 64 1609,-1 0 16-1273,0-3 0 654,3 1 16-556,1-1-64 504,-1 1-32-503,1-2 32 321,1-2 0-176,5 7 16 168,-3-4 0-121,2-3 0 195,2 6 0-363,2-2 0 791,0-1 0-1138,0 3-48 1154,2-3 32-1604,5 1 16 2078,-1-2 32-1791,2 3-16 1449,-3 0-16-1808,2-3-32 2130,5 5 16-1479,2-1 16 861,-5 0 32-872,1 0-16 858,3-2-16-686,0-1 16 306,0-3-16 86,1-3 0-175,1 0 32-25,2 0-16 334,2-3 32-459,0 0-32 725,1 1-16-1063,1-1 48 1082,0 0 0-1331,2-3-64 1576,0 3-16-1430,0-3 48 1348,-1 1 16-1709,1 1-48 2054,3-1-16-1416,-3 2 16 691,2-3 0-579,2 0 16 205,-1 3 0 51,-1-7 0 129,1 5 32-209,3-4-16 170,-3 3-16-173,1-2 48-25,-2-2 32 209,1 1-64 186,3 0-16-594,1-3 0 887,-5 0 32-1397,5 0-48 1689,-1 0-32-1560,-1 0 32 1400,2 0 32-1581,-1 0-32 1437,0 0 0-1014,5 3 16 1043,-6 1 0-821,1-2 0 537,-3 4 0-845,1-3 0 1003,-2 1 32-754,5-2-48 95,-2 1 0 399,1 0 16-301,1 0 32 47,2-3-48 813,1 4 0-1288,-1-4 48 1113,0 0 16-1451,1 0-64 1535,-1 0-16-1185,4 0 16 1239,-4 3 0-1562,-3-3 16 1646,-1 0 32-1221,-1 3-48 735,-1-3 0-609,-1 0 16 538,2 0 32-448,-1 0-16 243,-1 0-16-35,2 0 16 2,-5-3 16-7,1 0-48-186,0 3 0 164,-4-4 16 381,0-2 0-791,-2 1 0 945,-1-2 32-1405,0-1-16 1700,0-5 32-1324,-3-2 64 1164,0-3 96-1635,-3-3-144 2014,-3-5-32-1466,-1-4-64 875,0-3-32-883,-3-3 144 839,-3-1 64-720,0 5-64 545,0-3-16-415,0 2 0 302,-3 1 32-244,1-4-48 196,-2 0 0-97,1-5-16 501,0 2 16-1249,-4 0-32 1334,1-4 32-911,-4-2-64 715,1-1 0-991,-5 4 16 1571,1 1 32-1853,-3 0 16 1809,0 6 16-1555,-1-2 0 1275,2 3 0-1102,-2-2-32 956,1 0 16-603,-1 0-64-21,2-1 0 197,-5 1-16 41,4-1 0-119,-3 0 64 31,2 5 48-45,2-1-64 539,-2 0-16-1047,1-1 0 1156,0 3 0-1151,-1 1-48 1094,1 0 32-1173,-1-3-16 1287,2 3 0-1423,-2-5 32 1363,2 3 32-796,-2 1-16 391,1-2-16-402,-1-4-32 572,2 3 16-609,-2-3 48 229,-6 0 16 75,8 1-96 0,-2 6 0-83,-2-1 48 23,2 1 32-54,1 2 0 352,4-2 16-651,-2 2-64 971,1 2 0-1278,1-4-16 1210,1 2-32-1061,5-4 48 1193,3 2 0-1492,0 2-32 1615,3 0 32-1223,3 2 16 817,4 0 0-725,-1 2-48 627,4 3 32-654,3-1 16 602,0 2 0-415,2 1-48 265,6 4 32-94,1 4 16-38,1-2 0 258,6 1 0-120,7 3 0-401,-2 2-80 781,2-1 16-926,4-1 32 916,-2 3 16-1097,4-1 48 1264,4 5 16-1209,3 2-64 973,-1 2-16-603,1 5 16 354,-4-1 0-220,1 0 16 252,-1-1 32-231,-3 5-48 5,-6 2 0 23,-1 0-16-20,-3 6 0 157,2 3 32-228,-5 7 0 272,0 5-48-171,-6 3 32-45,0 1-16 278,-4 0-32-453,4-1 0 404,-7 5 48-695,-3 2-32 1118,-1-4-16-1152,2 1 0 1153,-5-1 48-1098,2 4 32 1067,-2 5 32-784,1 2-64 380,-4-2 16-519,1 1-32 480,-1-3-32-293,-2 0 48 136,-2-3 32-45,-2-1 32-54,0-2 48 866,0-1-128-1085,-2 0 0 229,-2 1-32 790,-2 6 32-1048,-1-1 16 796,-2 0 16-793,-1 0 0 745,-3-2 0-1421,0 3 0 2104,-3-5 0-2024,-1 2-48 1936,2-6 0-1354,-2-1 32 840,-2 3 32-583,6 0 32-331,-1 1 16 1086,5 1-80-872,-1-1 16 305,4-4-32-135,-1 1 0 182,5-1 0 176,2-6 0-556,0 1 32 598,2-1 0-1199,1-2 0 1471,4 2 0-748,2-6 0 511,2 0 32-917,1 2 48 924,1-3 32-994,4 1-160 1270,2-1-48-626,0 5 48 20,4 0 16-8,0-2 32 103,3 0 32-233,-1-3-48 182,5 2-32-93,-1-4 64-89,-1 0 16 276,3-3 0-399,1 1-32 362,0-4-32 257,1 1 16-819,-1-5 16 853,0 1 32-963,0-3 48 1206,1-3 32-1470,-1 1-128 1550,1-5-16-1645,-1-2 0 1765,1 3 16-1226,0 0-32 701,-1 0 32-591,-3-3-16 455,0 4 0-368,0 2 96-25,0-1 80 370,0 2-160-233,1-1-48 90,2 0 32 23,-7-3 0-242,5-3 64 479,-1 3 16-603,1 2-64 926,-5-5-16-1352,2 0 16 1483,-3 0 32-1429,3 0-32 1326,1 0 0-1419,-1 4 16 1541,-1-1 0-1017,-1-3 32 418,2 3 16-311,-1-6-64 278,-3 3 16-190,0 0 0-366,-4 0 0 867,0 0 0-619,0-3 32 370,-2-1 16-601,-2-4 16 687,6-1-80-79,-6 3-16-446,2-3 16 383,2-4 32-577,-3 2 0 914,0-2 32-862,1-2-32 1029,-5-2 32-1397,1-5-64 1456,-3-2-32-974,0-4 32 478,-3 0 32-310,-4-2 96 150,-3 0 64-118,0-1-144-423,0 1-32 944,0 2-16-536,-3 2 0 97,-1-1 16-300,-2-3 32 607,-1 0-16 31,-3-1-16-850,1-3 48 1030,-5 2 0-975,2-1-16 928,0-4-32-1167,-5-3 16 1400,0-2-16-1396,1 5 32 1312,-6 1 16-948,3 3-64 543,0 0-16-416,-2 3 48 373,-2 0 16-331,0 2 0-69,1-2-32 597,-3-1 16-613,-2 1-16 317,2-3 0-244,2-1 32 237,0 1-48 265,-3-3 0-664,0-3 48 749,-3-2 48-890,0 3-64 914,0 2-16-1101,0-1-32 1283,0 4 0-1315,-1-1 64 1328,5-1 48-995,-1-2-64 639,3 1-48-363,0-10 16 138,4 3 32-87,0-2-32-257,2 3 0 481,2-4 48-316,1 5 48 210,1-2-64-335,4 6-16 414,-5 0 32 0,9-1 48-370,-3 1-32 506,5 0-32-691,0 1-48 919,6-1 16-1147,0-1 16 1143,5 5 0-1189,1-1-48 1327,3 4 32-953,5-1-16 514,0 8-32-467,2-1 0 421,3 2 48-568,4 3-32 466,10 2 16-133,-1 1 32 187,4 4 32-290,6 3-48 193,1 3 0 50,5 0 16 303,4 1 0-497,0-6-48 197,4 2 32-355,4 1 48 552,-3 1 16-916,5 5-64 1269,3-2 16-1378,3 4-32 1376,-3 0 0-896,4 0 0 266,-4 0-32-13,0 6 80 113,4 1 16-178,-3 1 0 197,-2 5-32-271,0-1 16-116,5-2-16 463,3 1 0-361,-1 4 32 346,-2 4-16-93,0 2-16-284,2-1-32 559,-6 6-16-738,-3 0 32 573,-1 5 32-1052,-3-1 0 1827,1 4-16-1585,-6 2 16 1199,-1 5 16-923,-7 0-96 662,-3-2 16-530,-3 3 16 319,-2 0 16-359,-8 1 48 417,-3 3 16-304,1-1-96-80,-5 0 0 457,-6-2 16-471,-2-5 48 459,-4 1-32-118,0-2 0-363,-7 3-16 592,0-7 0-781,-6-2 32 879,0 3 0-1144,-2 1-48 1353,-5 5 0-1328,-3-1 32 1337,-3 4 32-1428,1-4 0 1425,-5-1 32-917,2 2-64 478,-6 0 0-656,-2-1 16 788,-2-2 32-514,-1 0-16-128,-3-5-16 422,-1-1-32-47,-2-1 16-12,-3 4 16 154,-1 2 32-460,-3 0-16 549,1 3-16-765,2-2 16 912,-1-4-16-1181,3-3 32 1415,-2-2 16-1407,0-2-16 1414,3-1-32-1439,1-3 16 1239,0-2 16-761,0-1-48 434,2-2 0-311,-2 5 16 315,-1-7 0-284,1 0 0 23,-1 0 0 143,5 0-48-206,-2 1 32 223,1-1 48 77,3 0 16-324,1-1-16 485,2 1-32-659,0 0-32 638,0-2-16-704,4-1 32 618,2 0 32-620,2 1 0 813,2-2 32-1243,-1 1-64 1600,5 1-32-719,-1-1 32 77,3 3 32-272,1-3-32 168,0 3 0 0,-1 1-16-411,3-4 0 723,2 3 32-464,-2 0 0 227,4 1 0-78,0-1 32-80,0 0-48 402,4-4 0-841,-2 2 16 992,6 0 32-971,-3 2-48 1011,3-4 0-1300,-2 1 16 1511,7 4 32-1569,-4-1-48 1587,8 2 0-1038,-5-4 16 525,9-4 32 7123,-2-1 16-7402,0 2-64-184,0-5 16 322,4-1-32-141,-1-2 0 145,1 2 64-244,4-4 16 133,-2 0-16 414,1 0-32-821,3 0-64 831,1 0 0-960,-1 2 64 1012,3-2 32-1101,-2 0-48 1323,2 0-16-1516,0 0-32 1568,1 0 48-981,-4 3-32 445,3-3 16-306,0 0 32 90,0 0 32-66,1 0-16 16,3 0 32 109,0 0-32-309,-1 0-16 443,0 4-32-509,5-2 16 554,-4 2-16 84,2-1 0-651,2 1 32 494,-6-2 0-358,2-2 0 348,0 0 0-536,0 0 32 832,2 3 16-1084,-2 0-64 1196,0 4-16-578,2-5 48-44,-2 1 16 68,0 3-48 213,-4 0-16-381,5-3 16 157,-3 0 32-13,2 0-32-96,0-3 0 228,0 0 48-504,-1 0 16 770,4-3-64-78,0 3 16-704,1 0 0 839,-2 0 0-954,2 0-48 1017,-2 0 32-1045,2 0 16 890,-2 0 32-850,-2 0-16 1109,0 0-16-863,-8-3 16 506,1 0-16-529,1 1 0 543,-4-5 0-525,3 4 0 410,-6-2 0-117,0 1 0-193,-4-2 0 162,0 1 0-246,0-2 32 479,2-3-48 123,-2 1 0-803,0-2 48 955,0-3 16-931,-2-2-64 783,-2-5 16-973,2 0 0 1303,-4-1 32-1476,-3-2 16 1506,-1 1 16-1063,-2-5-112 762,0 4 0-1027,-1-4 48 1054,-3 0 32-562,-3 1 0 126,0 0 16-19,0-4 0-143,-3 4 16 286,-1 0 0-330,-2 0 32 359,0-3-48 109,-4 0-32-612,0-3 32 676,-2-1 0-642,-2-3-16 419,1 1-32-699,0-1-32 1238,0 2-16-1165,0-1 64 1202,1 1 16-1166,-5 2 0 899,2 0-32-602,-2 2 16 283,0 2 16-243,1 5-16 226,0-4-16-184,-4 4 16-13,1-6-16 220,3-1 0-347,-4 1 32 422,-4-3-16 112,3-3-16-615,2-1 16 677,0 1 16-811,0-1-16 946,-2-2 32-1445,2 1-64 1913,4 1 0-1681,-2 1 16 1412,1 2 32-1051,-1 3-48 658,1 1 0-526,-4-3 48 410,5-1 16-604,-2 2-16 696,2-3-32-283,2-4 16-57,-1 3 16 13,5-4-16-77,-1-1-16 44,3-1 16 668,4 2 16-958,0 5 16 818,6-2 48-917,4 0-80 931,2 3-48-1521,4 4 16 2135,6-3 0-1754,4-4-32 1369,4 3 0-1074,1-5 32 683,4 7 32-501,1 2-32 346,6 2-32-477,-1 1-16 658,5 2 48-371,9 4-32-258,-4 4 16 587,5 1 32-455,-2 4 32 265,1 5-48 148,6 5-32-481,-3 2 32 528,4 2 0-706,-1 2 16 1089,0 2 32-1545,1 3-16 1267,-2 7-16-673,-2-1-32 642,4 2 16-633,0 5 16 665,-8 2 0-532,1 1 0 212,-3 2 0-122,0 0 0 123,-3 0 0-161,-2 6-48-139,-1-5 0 493,-8-2 32-478,1 2 32 308,-4 2 0 247,-2 4-16-705,-5-1 16 762,-2 4-16-916,0-1-48 1059,-4 3 32-1522,1-2-16 1941,-4 2 0-1553,-3-4 0 1188,-4 8 0-1495,1-3 32 1715,-1 2 0-1298,-2-6 0 929,-4 1 0-829,4-1-48 667,-7 3 32-626,4 2 48 182,-4-3 16 595,0 2-64-558,0-1-16 382,-4-4 16-190,1 0 32-336,-1 1 0 593,4-3-16-674,0 1 16 771,-3-1-16-1137,3-3-48 1367,0 0 32-1282,-3 1 16 1314,3 2 0-1614,0 0-48 1800,-4 4 32-1045,4-1 16 322,0 0 32-385,4 1-16 383,-4-4 32-272,3 1-64-249,0-2 0 850,1-1 48-661,-1-1 48 347,3-2-112-184,-2-4 0-60,2 4 32 373,1-7 32-663,3-1-48 734,-1-1 16-810,1-1 0 692,3 3 0-623,1 0 0 796,1 0 0-1129,6 3 0 1643,-2 4 0-1216,0-2 0 744,0 2 0-800,0 0 0 363,2-4 0-48,-2 0 0-247,0-3 0 457,4-3 32-244,-6 1 16 240,-2-2-64-291,2 3 16 113,2-5-32 263,-3 0 0-767,4-4 64 1105,-1 4 16-1082,0-2-16 918,4-1-32-1027,0 3-32 1176,0-5-16-1410,-1-2 64 1592,1-2 16-1210,0 0 32 831,0-1 0-644,-1 1-80 245,1 0-16-172,0 1 16 263,0-1 32 9,-2-3 0-53,-1 3 32 61,0-6-64-348,-1 6 0 395,-3-6-16 234,-2 0 0-818,-5 0 32 809,1 0 32-833,0-3 16 892,-1 0 16-1015,-3-6 0 1154,5-1 0-1264,-2-1-32 1414,1-8-32-948,-6-1 16 454,5-7 16-322,-3 3-48 146,0-1 0-173,-2-5 48-137,3-3 16 545,-1-4-16-428,-3 0 16 272,4-4-64-559,-7-2 0 825,0 0 48-273,0-2 16-312,0-2-16 269,-4-3 16-249,4-2 0 516,-3-2 48-788,3 0-48 712,-3 3 0-716,3-1-16 1115,-4 3-32-789,2 3-32 260,-5 1 16-321,3-6 48 232,-2 3 16-172,0-6-64 140,-3-4 16-13,-2 0 0 72,-1-3 0-41,-1 3-48-437,0 5 32 621,0 1 48 125,-1 0 16-671,1 4-64 691,1-1 16-849,-1 1 0 955,0-6 0-1166,-4-2 0 1417,1 1 0-1528,0-1 32 1599,0 2 16-1363,-1-4-64 1325,2-3 16-1323,-2-2 0 806,4-4 0-450,3 1 0 352,4 2 32-453,-1 7-16 412,7 2 32 82,4 7-64-443,3 3 0 436,2-5-64 175,5 9 16-702,5 0-48 722,6 3 0-735,5-7 16 735,2 2 64-1200,4 1-16 1580,-1 2 16-1482,8 7 32 1506,1-1 32-1016,5 7-48 239,3 0 0 89,3 3-16-285,3 2 0-26,7 5 0 634,0 1 0-475,3 4 0-319,4-3 0 830,-1 1 32-732,3-2 0 609,1 1 0-446,-4 0 32 51,7 3-16 472,-7 0-16-903,0 6 16 1057,1-1-16-1042,2 7-48 990,-1 0 32-1241,1 3-16 1449,0 3-32-1016,4 0 48 556,-7 4 32-459,4-2 0 324,-1 2 32-169,1-1-64-148,3 0 0 412,0 0 16-331,-1-3 0 235,1 3 0-311,0-1 32 404,0 2-48 28,-4-1 0-594,4 3 16 745,-4 0 32-653,-2-3-48 543,-1 1 0-931,0 1 16 1373,0 2 0-1416,-3 2 0 1348,0 0 0-1064,-3 0 0 769,-3 0 32-792,-4-2-48 800,0 2 0-605,1-4 16 433,-3 4 32-193,-4-2-16-103,-1-1-16 179,-2 0 16-260,0 3 16 348,-1 0-48 70,-3-2 0-594,-2 2 16 786,-1 0 0-778,-3 0 0 768,-1 1 32-1077,4-1-48 1269,-6 6 0-1228,0-3 16 1195,0 1 32-967,-4 0-48 564,1 3 0-170,3-4 16 102,-4 4 0-150,4-4 32-111,-4-1 16 361,-3 2-64-324,-1-1 16 238,3 3 0-312,-7 0 0 198,3 1 0 378,-4-1 0-704,0-1 0 724,-4 6 32-1516,-2-9-16 1858,-2 12-16-1194,2-6 16 853,-2 1 16-938,-2-2-48 1441,1-1-32-1916,1 0 32 1902,2 0 0-1419,-1 3 48 1211,0-2 16-931,4-7-64 448,-1 2 16-664,-6-2 0 784,10 1 0-254,-1-1 0-355,4-3 32 522,0-3 16-131,4-3 16-311,-8-3-32 561,1-3-32-781,0 0 16 967,2-3-16-1097,-2-3 0 1029,0 0 32-1035,3-1-16 1161,-3 2-16-1338,-1-5 16 1446,1 2 16-819,-4-1-48 100,4 0 0 40,-4-4 80-49,0-2 80-36,-2-2-48-70,-3 1-16 314,-3-5-32-314,2 0 0 71,1 0-32 77,-5 0 32 1,1-1-64 382,0-2-32-965,0 0 64 1164,0 0 48-1253,-1 0-16 1587,1-1-32-1900,-1 1 0 1641,1 0-16-1606,-1 0 0 1795,1-1 0-1065,1 3 0 338,-5-2 32-255,3 1-48 186,-2-5 0-164,0 1-16 91,-2 0-32-213,3 4 48 417,1-2 32-264,1-2-32 241,-4 2 0-542,5 0-16 1011,-4 2 0-1158,-1-2 32 955,3 2 0-1170,-1-3 0 1488,-2 0 32-1394,1-2-16 1251,-1 2 32-1390,0-2-64 1513,1 0-32-889,-1 2 32 110,1-2 0-168,-1 1 16 179,-2 0 0 164,2 2 0-567,-3 1 0 865,3 3 0-491,-2-3 0 89,-4 2-48-205,0-4 32 421,0 1-16-167,-4 1-32-326,2-4 48 528,-2 2 32-546,1-2 0 495,-3 4-16-1084,-1 0-32 1906,0-2-16-1700,2 6 32 946,-3 2 0-440,2 1 16 651,-3-2 0-750,-1 4-80 71,-3-1 16 161,-4 5 0-35,1-1 32 429,-1-1-16-854,-2 2-16 868,0-2 48-856,-2 0 32 824,-1 2-32-68,0-1-32-552,-1 0-16 497,1 2 48-655,5 5 0 835,-10-1 48-989,2-1-48 840,3 1-32-741,-1 0 32 940,0 3 0-559,-4 1 16 430,5-2 32-609,-1 4-16 513,0-2 32-504,4 2-32 399,0-4 32-318,0 4-64-101,0 0 0 476,2 4-16-381,0-4 0 104,2 6 0 483,-5-1 0-642,0 5 32 795,5-5 32-1022,-5 5-16 934,0-1 32-1236,4-3-112 1437,0 3-16-1390,0-3 64 1538,3-1 80-1058,0 2-64 365,0-1 0-493,1 0 0 743,-2 0 32-528,1 1-48-11,-3-2 0 342,0 1 48-252,-1-2 16 148,2-1-64-268,-4 3 16 297,-2-4-32 164,2 2 0-610,0-1 32 775,-4-1 32-1180,0 2-16 1463,4-2-16-1262,0 2 16 903,-4-1-16-809,1-1-48 789,-1 2 32-327,0-2 16 173,0 2 32-301,1 2-16-62,-1-6 32 317,-4 0-64-505,3 0-32 761,-3 0 32-431,1 0 32-38,0 0 0 10,0 0 32 169,-3 0-64 261,-1 0 0-729,2 0 16 733,-1 0 32-1123,-7-3-48 1543,-3 0 0-1320,4-1 16 1046,3 2 32-1220,-2-4-48 1050,5-1 0-696,-3-1 16 617,3-1 32-449,6 0-16 674,-9-4-16-915,0-2-32 824,2 0 16-461,1-4 16-32,1 4 0 132,7 4 0-497,-8-11 32 928,1-2-16-311,5-6 32-394,3 11-64 485,-3-14 0-504,0-1-16 566,3 1 0-963,4-1 32 1350,-3 3 32-1408,2-6-48 1379,4 4 0-1023,4-1 16 657,-1 1 32-491,4-1-48 273,-1-3 0-200,1 5 16 174,2-5 32-274,4-2-48 285,0-1 0-7,4 1-16-192,-2 0 0 263,6 1 0 101,-3 1 0-503,5 6 64 477,1-3 16-461,4 4-64 401,-1 0-16-747,1-1 16 1258,2-1 0-1122,-1-2 16 1035,0 4 32-1042,3-1-16 931,2-1 32-774,1 2-64 570,5-4 0-408,2 4-16 209,0 2 0-156,0 4 32 108,3 3 0 24,1 3 0-152,-1 3 0 206,7 0-48 176,-3 2 32-610,2 1-16 730,1 0 0-839,1-1 32 860,-2 5 0-1123,2-1 0 1510,5 3 0-1408,-7-1 0 1223,4 2 32-1442,-2 1-48 1609,2 4 0-1080,-1 0 16 554,5-2 32-674,-1 2-48 768,-3 0 0-529,4 0 16 168,3 0 0 42,-1 2 0-96,-3 2 0 155,4 1-48 177,-3 2 32-591,-4 1 16 754,-1 2 0-878,5-1 0 874,-4 0 0-1211,4 0 32 1623,-4-1 16-1402,-1 5-64 1113,1 0-16-1333,1-2 16 1511,-1 4 0-879,0 1 16 256,-4-1 32-218,6 0-16 41,-6 0 32-82,2-2-64 286,-2 2 0 13,1 0 16-285,-4 0 0 280,-3 0 0-110,-2 4 0-116,0-5-48 475,-1-3 32-824,-3 5 16 762,0-4 0-931,-3 1 0 1345,0 2 0-1395,0 0-48 1307,-1-3 0-1670,-3 0 32 1998,0-3 0-1220,8 0 48 415,-8 0 16-303,0 1-16 235,-6-1-32-186,3-7 16-340,-3 2-16 770,0-2 32-411,1-4 16-51,-1-2-64 399,0-2 16-534,-1-3 0 525,-1 0 0-709,-2-4 32 1104,1 2 16-1341,0-1-64 1352,-5-3 16-1367,2-1 0 1343,0-1 0-1526,0-5 0 1715,-1 1 32-1054,0-6-48 371,-3 0 0-269,3-3 48 137,-6-4 16-97,4 1-64-131,-4-1 16 393,4 4 0-348,-4 0 32 293,0 3-16-356,0-3-16 330,0 2 16 221,0-6 16-646,0 1-16 622,0-3-16-903,0 12 16 892,-4-18 16-531,0-1-48 747,2-3-32-1181,-2 1-16 1142,1 4 48-463,-3 4 0 77,2-3 16-220,2 7 0 238,-2-7 32-217,4 4-48-373,-3 0 0 1041,-1 0 16-708,1-1 32 190,3-2-16-304,-3 2-16 466,-1-2 16 217,-1 3-16-826,-5-1-48 820,0 4 32-935,-3-1 16 1052,0 4 0-1268,0 0-48 1464,0 1 32-1527,1-2 16 1443,-2-1 32-818,1-3-48 403,0 2 0-515,0-1 16 522,0 1 32-363,1-3-48-88,-2-1 0 402,1-2 16-254,-6 3 32 190,3 2-48-537,-4 1 0 763,1 4-64-53,-1 1-16-606,1 4 0 604,-4 2 64-824,0 5 16 1134,1-2 48-1257,-1 1-48 1289,1-3 0-1326,-1 3 16 1319,0 3 0-827,2 0 0 373,-1-1 0-274,0 1-48-19,1 5 32 210,2 2-16-228,4-1 0 195,-2 3 32-125,1 3 0-145,0-1 0 251,-1 4 32 200,2-3-48-83,-2 3-32-257,-2 3 32 323,0 1 0-652,-1-1-32 806,-2-1 0-1176,-1 2-16 1463,2 2 48-1168,2 3-32 1183,0-3 16-936,2 3 32 599,2 3 32-638,-2-2-16 472,5 1-16-368,-5 1 16 266,4 3-16-142,0-2 0-54,-2-1 0 267,-2 0 32-338,1 1 16 356,-1-2-64 172,2 2 16-679,-2-2-32 554,1 4 0-595,3 0 32 955,0 1 0-1513,0 0-48 1900,0-1 32-1690,-3-1 16 1423,-1 4 0-1059,2 0 0 665,-2 0 0-785,1 0 0 898,0-3 0-517,0 0 0 167,0 4 0-44,0-3 32-170,-1 5 16 215,4-6-16-251,0 3-32 288,1-3 16 292,-1 0-16-924,-4 0-48 1133,1 0 0-1141,-1 0 32 1048,2 4 32-1454,-2-4-32 1928,2 1 0-1781,-2-1 48 1577,1 0 16-1033,-4 0-64 449,4-3 16-335,-3 0 0 260,-1 1 0-306,4-2 0 303,-1-2 0-192,-2 4 0-15,0-2 32 147,0 0-48-192,2 2 0 295,0 0-16 117,2-2 0-622,2 2 0 645,0-2 0-701,-1 4 32 838,-1-2 32-1214,2-1 16 1563,-1 0 16-1386,-1 0-32 1195,2 1-32-905,-4-2-32 567,2 2 16-358,-2-2 16 265,1 2 0-305,-1 0 0 182,2-2 0-117,-2 4 0-93,1-2 32 399,-6-1-48-414,5-3-32 370,-8 3-48 77,-1-2 16-598,-1-2-32 677,-2-1 32-757,1-2 48 855,-2 1 16-1146,1 0-32 1440,3 1 0-1439,1-1 64 1425,2 0 16-1370,0-1-48 1184,0-1-16-701,1 2 48 331,-1-1 48-378,0 5-96 386,0-7 0-465,1 6 0 142,-5-3 16 448,5 1 16-373,-1-1 32 52,0-1-48 391,1-1 0-654,-1 2-16 590,2-2 0-647,2 2 96 803,0 0 32-1122,0 1-80 1329,0-1-32-1332,-2 1-48 1341,2-2 48-1389,-3 1 0 1399,-1 0 16-813,0 0-48 207,0 1 0-174,0-2 64 127,-2 5 16-63,2-1 0-505,-3-3-32 1035,4 3 16-663,-5-3-16 357,2-1 0-39,2 1 0-362,-3 1-48 298,3-4 32-332,1-3 16 628,-1 0 32-886,4-3-16 908,-4-4-16-937,3 1 48 989,1-3 0-1079,0 1-64 1432,2-5 16-956,1 4 64 264,0 0 32-265,0-3-112 264,0 0-64-213,-1 0 80-489,2 0 16 1188,-2-4-32-733,1 2-16 220,3-4 16 22,0 3 0-229,0-3 16 373,0-7 32-575,3 1-16 745,4-3-16-898,2-4 48 926,4-4 0-1103,0 1-16 1333,4 1-32-1628,2 3-32 1858,4 2 16-1354,1 0 16 746,1 2 32-354,4 0-96 76,3 4 16-240,1-3 48 70,2-2 32 156,1-4-48 52,3-1-16 132,-3-3 48-280,3-4 48 85,0 0-16 367,3-1-32-796,4-2 32 859,-5 6 0-929,5 2-16 1019,3 1-32-1275,0 4-32 1430,2-1 16-1448,4 5-64 1489,0 0-16-911,3 5 80 359,-3-2 80-319,4 1-32 291,-1-1-16-188,-3 5 0-43,3 2-16 221,1 2-48-323,-4 0 0 284,4 2 64-461,-3 2 16 707,0-1 32-108,-2-1 0-491,1-2-80 421,0 1 16-454,0 0 0 746,0-3 32-971,1 0-16 786,-1 0-16-766,-4 0 16 1227,2-6 16-841,2 1-16 18,-7 3-16 223,0 0-32-232,-1-5 16 183,-2 4-16-301,-3 0 0 456,0-4 32-428,-3 1 32 415,3 4-16-681,-3-5-16 786,3 1 16 22,-3-1-16-669,1 4 0 693,-3-3 0-771,-1 3 0 824,0-3 32-954,0 2-96 1027,-4 1 16-1192,-2 3 16 1377,-1 0 16-944,-4-4 48 461,2 1 48-464,-5-3-32 512,1 0-32-452,0 0 32 244,0 1 0-269,0-6-64 301,-4 5 16 10,0 1-32-118,1-2 0 241,-1 1 32-22,1 0 0-456,-1-1 0 658,1 1 0-813,-4 1-80 837,0-2 16-1035,1 1-48 1271,-2-1 32-1305,-2 1 48 1279,0-1 48-926,0 2 0 586,-2-1-16-489,-2-1-32 121,1-2 16 283,0 4 16-220,0-4 32 3,-1-1-16-97,1 1-16 229,0 0-32-352,-1-4 16 491,1 1 48-41,1 0 48-466,-2-1-32 563,4 4-32-606,0 0 0 478,0 0-16-763,0 3-80 1089,0-1 16-911,-4 1 0 983,1-3 32-727,0 2 16 358,-4 1 48-318,-2 0-96 203,-1 0 16-197,-3-3 16 139,0 0 48-27,1-4 32-182,-1 1 16 244,-1 0-32-248,1-1-32 356,-2 4 48 66,1-6 0-446,1 6-16 550,-3 3-32-674,0-1-32 676,-3 1 16-1405,-4 3-16 2123,0-1 0-1758,4 1 32 1392,-3 1 0-1031,-1-5-48 637,0 4 32-514,0-3 16 343,1 0 32-518,-1 0-48 694,0-3-32-700,4-1 64 595,-2 4 48-25,0 0-16-419,-2 0-32 439,3 0-48-19,-3 3 16-437,-2 3-16 572,-1-2 0-640,-3 6 32 709,3 2 0-1357,-3-1-48 1972,-1 1 0-1700,5 3 64 1356,-2 1 16-1066,1-1-48 1019,1-3 16-1002,-1 3 0 519,0-1 32-265,0 1-16 207,3-1 32-123,0 5-64-260,-3 2-32 703,4 2 32-597,-4 5 0 322,4 1-32 1,-1 8 0-478,0-1 32 865,0 0 32-849,3 4 0 729,1-1-16-973,2 3-32 961,1 1 16-684,4-1-16 645,-2 0 0-590,5 6 32 690,1 0 32-617,-1 1-48 298,3-1 0-335,-1 1 48 452,5 1 16-644,-2 1-64 494,4 3-16-182,0 1 16-21,0 3 0 301,0-1 16-32,0 1 0 139,4-5 0-5,-2 1 0-661,5 4 0 777,-1-3 32-774,-2-3-16 707,1-1-16-1354,3-1-32 2052,-2 1 16-2036,1-2 16 2036,-1 2 0-1471,0 1 0 775,1-1 0-457,-1 3 0 222,1 0 0-152,-5 0 0-420,2 2 0 990,0 0 0-721,-4-3 0 339,0-6-48-13,0 4 32-227,-4-1 16 442,0 2 32-732,2-4-16 774,-5 1-16-1043,1-1-32 1143,-1 3 16-986,1 0 16 1235,-4 1 32-1589,1-1-16 1622,-1 2-16-825,-3-2 16 5,0 0-16 156,0 3-48-81,-3-3 32-71,-1-2 48-499,2-5 16 1168,-6 1-64-769,2 1 16 281,0-1-32-126,0 2 0-80,-1 0 32 477,0-2 32-746,-2 0-48 729,-5 0 0-874,2 4 16 939,-1 2 32-1030,-3 4-16 1243,-1-2-16-1532,2 1 16 1758,-5 4-16-1197,1-2 0 537,-1 0 0-530,5 1 0 603,-5-3 0-528,0 0-48-26,1 3 32 430,-1-5 16-102,4-1 32 128,1 4-48-317,-2-4 0 168,1 3 16 526,3 1 32-1202,1 3-48 1067,-2-1 0-975,1-1 16 1075,3 1 32-1213,-2-2-16 1353,-1-1-16-1442,-1-3 16 1528,8-2 16-1048,-4 2-16 463,4-2-16-300,0-4-32 237,0 4 16-228,-1-4 16-58,-3-2 32 393,0-2-48-321,0 5 0 259,-2-5 16-716,-5 0 0 988,2 2-48-136,-1-3 32-610,-1-2 16 583,-2 1 0-655,3-1 32 635,-4-2 16-587,1-4-16 847,0 1-32-1178,0-2 16 1142,-1-2-16-407,1-4-48 3,0-4 32-202,-1-4 16 327,0-4 0-309,4-5 32-127,0-5 16 508,0-3-16-455,3-7 16 317,0 2 0-512,0-5 48 742,10-4 16 6,-3-2 48-1110,2-6-48 1530,1-3-32-1546,2-1-32 1524,1-9 0-1501,4-4-32 1476,-5 3-16-1496,11-1-32 1179,-3-5 16-754,2-1 48 532,2-5 16 11,2-4-16 65,2-3 16-703,5 0-32 749,-4 4 32-281,4-1 64-336,-1 4 64 518,3-5-96-771,1 5-48 965,3-4-16-156,0 7-16-440,2-1 0 460,0 11 0-724,2-2-48 964,-1 3 0-1111,4-3 32 1145,-1-2 0-1254,4-4-32 1379,0 1 32-926,2-1 48 442,5 10 16-337,-2-1 16 308,2 4 32-253,-1-5-80 53,0 8-16 61,1 0 0-87,-2 0 0 141,1-2 0-292,1 3 0 291,2-7 0 162,1 8 32-463,-1 3-16 616,4-2-16-1077,-1 2 16 1359,1-2-16-1252,0 0 0 1160,-4-1 0-1275,0 4 0 1350,-3 0 32-882,3 2-96 423,-5 3 16-396,-5 2 16 351,1-2 16-339,-6 7 16-52,2-1 32 587,-4-1-48-423,2 5 0 109,-3-4 16-217,-2 0 32 111,-2-1-16 624,0-3-16-985,-1 5 16 916,-3 0-16-1169,2-1 32 1382,-3-1 16-1238,-1-3-64 1100,-1 3-16-1312,-3-2 16 1427,0-1 32-1125,0 5 0 870,-3 0-16-673,-4-2-32 417,5 6 16-208,-6-4 16-339,2-5 0 770,-3 3-48-470,1 4 32-90,-1 1 16 227,-1-1 32-180,-3 5-48 670,4-2 0-929,-7 0 16 835,3 2 0-1019,-6 1-48 1133,2 1 0-1192,0 0 32 1277,-2-3 32-1303,4 3 0 1040,-2-3 32-438,-2 2-32 254,-4 1-16-293,4 3 16-50,-2 0-16 289,2 3 0-553,0-1 0 898,-4 1-48-424,1 3 32-463,-5 0-16 381,2 1 0 155,-1-2 32 183,1 0 32-642,-2 2-48 656,1-4-32-787,1 2 32 943,-2 0 0-1259,1 5 16 1540,1-1 0-1454,2 3-48 1303,-3-3 32-1328,0 3-16 1411,0-1 0-928,0 5 32 343,-3-1 32-247,3 3-48 246,-3-4-32-462,3 4 32 97,0 4 0 447,1-1 16-96,-2-1 0-225,4 8-80 465,0-1 16-745,3 6 0 1047,1 0 32-1084,0 1-16 870,-4-1-16-1159,1 2 48 1421,1-1 32-1429,6 2 0 1492,2 0-16-1451,-1 1-64 1354,1 2 0-867,4-1 32 128,3 6 16 226,0-2-32-198,-1 2 32 32,3 8 16 7,1-3 0 46,3-2 0-183,3 5 0 308,-3-4-48-70,4 3 0-317,-4 0 32 447,3-2 32-903,1-1-32 1429,-4 1-32-1120,2-1 32 704,-2 1 0-1132,4-1 16 1709,-4 3 0-1827,0 1 0 1839,0 1 0-1121,0 4 0 441,0-2 0-473,-4-4 0 328,4 3 32-95,0 1-48-96,-2 0 0 97,2-4-16-63,-7-3 0 128,0 0 0 91,0 0 0-449,-2-2-48 778,-1 0 16-928,-3-2 32 861,0 1 48-1365,-2 0-32 1951,-3 0 0-1639,3 1 16 1193,-4 5 0-1573,-4-3-48 1986,0-2 32-1244,-3-1 16 309,0 0 32 44,-3-2-16-15,0 2-16-169,-1-2 16 76,5-1 16 131,-5-3-48-276,5-3 0 294,-2 0 16-126,1-2 0-107,1-2 0 518,-1-2 32-869,0 1-16 877,-3-7-16-1073,0-1 16 1360,-1 1-16-1288,1-2 0 1143,1-4 32-1244,1-4-16 1321,-5 2-16-956,0-7-32 614,5 3-16-404,-5-4 32-20,7-2 32 306,-5-5-32-495,5-4 0 585,2-1 80-277,0-5 32 26,0 0-32-178,3-1-16 263,1-2-16 371,0 0 16-921,0-4-64 822,2 1 0-1189,1-4 16 1657,0-2 0-1442,2 3-48 1190,1-1 32-1329,1 1 16 1458,3-3 0-1273,-2 0 0 985,5-4 32-469,0 1 16 103,2-4 48-198,1 1-16-217,-1-1 32 719,2 3-144-436,-2 4 0 45,1 1 0-172,0 2 16 214,-1 1 16 353,1 5 0-833,1 0 0 737,-2-3 32-642,4-1-48 703,0 1 0-610,0 0 16 691,0-1 0-952,4 1 32 1434,-4-1 16-1213,0 4-64 611,0 0-16-561,0 3 16 488,-4 3 0-441,1-4-32 267,-4 8 0-155,0-1 32-338,1-1 0 905,-3 1 48-755,-1-1 16 664,1 4-64-98,-2-3 16-724,1 0 0 904,1-1 0-1367,-1 5-48 1849,0-5 32-1524,-3 4 16 1153,0 0 0-1140,-2 0-48 933,-2 3 32-320,-2 0 16 86,0 0 0-248,-1 0 0-50,0-4 0 382,1 2 32-492,0-5 16 586,0 1-16-442,-2-1 16 256,2 1-64-325,0 1-32 313,2 1-16 295,2 1 48-841,-4 3 32 932,2 2 32-1192,1-2-64 1426,-1 3-16-1351,-2 0 16 1180,0 3 0-1210,-1-1 16 1334,0 5 0-927,1-1 32 446,0 0 16-401,-2-3-64 305,2 0 16-408,0 3-32 235,-1-1 0 423,0 1 32-458,1 4 0-21,3-2-48 173,-4 1 0 82,5 3 32-109,-5 0 32-173,0-2 0 587,1-2 32-725,0 4-64 643,-1 0 0-968,-3 0 16 1243,3 0 32-1363,1 0-96 1420,3 0 16-920,0 0 48 412,0 4 32-216,0-2-48 148,0 5 16-219,3-1-32 35,-1-1 0 180,-2 1 64-213,4 1 16 280,-5 2-16-384,4-1-32 347,-3 5 16 62,3-4-16-506,0 3-48 617,0 0 32-673,0 0 16 544,1 3 32-545,-5 0-48 863,4-2-32-941,3 5 64 1179,-3-3 16-1079,3 0-48 567,1 0 16-378,-1 0-32 288,1 0 0-253,-1 4 32 444,3-3 0-622,-6-1 0 211,3 0 0 176,4 2 0-271,0 2 0 331,-4-2 0 150,0-2 0-634,4 4 0 744,-1-4 32-868,1 3-48 953,0 1-32-1356,-2-4 64 1754,3-4 48-1610,-5 4-16 1427,3 1-32-1408,-3-1-48 1095,4 0-16-692,-1 0 32 844,1 4 0-938,0-4 16 677,-1 3 32-312,1 1-48-31,-1-1 0 104,1-1 16-166,-2 2 0 283,3 5 0 82,-1-5 0-527,-2-1 0 604,3 2 0-571,-3 1 0 721,2-3 32-1710,0 1-48 2297,-1 1 0-1867,-2-1 16 1561,-1 3 0-1343,0-2 0 1157,3 1 32-862,-3-2-48 589,5-1-32-551,-5 1 32 455,0-1 32-372,3-3-32 182,1 0-32 12,-4 0 64 221,1 0 16-218,-2 0-48-88,5 1 16-161,-3-1 0 542,-1 0 0-651,0 3 32 697,1 0 48-1116,-2-3-32 1348,-1 0-32-947,-1-1-48 870,0 6-16-1173,0-5 32 1299,0 0 0-739,1-4 16 479,-2 2 32-738,1 2-16 433,0-3-16-143,-2 3 16-141,-2-3-16 400,0 1-48-303,1-2 32 231,0-1 48-67,-3-1 48-114,3-3-32 382,-1 1-32-723,2-5-48 838,-6-2 16-1135,2 0 16 1404,0 0 32-1502,0 0-16 1605,-1-2-16-1734,-3-2 16 1787,0 1-16-1272,-2-1-48 788,-2 4 32-695,-1 0-16 576,-2 0 0-540,-2 0 32 130,3-2 32 498,0 2-16-444,-1-3 32 189,1-3-64-119,-3 0 0 39,3-3 16 308,-1-1 32-670,2 1-16 767,-1-3-16-1179,-1 0 16 1519,5-1-16-1456,-1 5 32 1378,-2-4 16-1535,5-1-64 1643,-2-2-16-978,-1-3 48 393,3-2 16-377,4-1 32 224,0-3 0-111,-1-1-32-24,4 1 16 177,-1 0 64-108,4 0 96 74,4-4-112-428,-1 0-48 646,1 4-32-94,2-4-16-456,4 2 0 563,-1-4 32-1117,2 0-16 1650,2-5-16-1124,2-1-32 808,2-1 16-1241,-1 3 80 1610,4-2 80-1174,2-5-80 493,1 8 0-380,-1 3-32 305,4-4 16-172,1 4-32-459,-2-1-16 1041,4 5-32-649,1-2 16 250,0 0 16-459,-2 2 32 565,-2-2-16 104,3 0-16-747,1 5 16 850,-2-3-16-1171,-2-2 0 1471,1 4 0-1399,2-1-48 1338,-3 1 32-1406,0 0 16 1308,-3 6 32-648,1-1-48 223,-5 4-32-339,0 0 32 293,-3 2 32-195,-3-2 0-184,-3 4-16 507,0-4-32-290,-4 2-16 70,1 2-16-388,-1-2 48 784,-3-2 32-114,1 2 64-594,-2 2-112 629,-2 1 0-853,0-1 0 1009,-2 2 16-1103,-2 2 16 1222,-2-2 0-1303,-1-1 0 1292,-2 2 0-737,2 0-48 319,-2-1 32-350,-1 3 16 265,0-1 32-190,4 1-48-125,-1 0-32 385,1 3 32-247,-4 1 0 264,0-2 16-361,-2 4 32 320,-2 4-16-52,1-2-16-235,-3 4-32 278,3 1-16-322,1-2 32 680,-1 5 0-1129,0-5 16 1293,3 5 0-1405,-2-8 0 1358,2 4 0-887,0 0 0 582,0 3 32-553,4-3-16 462,-1 4 32-359,0-4-64-41,1 3 0 439,-3-1-16-350,3-1 0 100,-1-1 0-108,0 0 0 186,1 3 32 610,0-2 0-1356,2-2-48 1052,2 1 32-833,-2 0 16 921,1 0 32-1167,-1 1-16 1404,4 1-16-1367,1 1-32 1299,-1 0-16-1066,3 1 32 773,1 5 32-617,-2 0-32 500,1 1 0-627,5-1 16 1032,-3 2 0-1020,2 2 0 623,0 2 0-482,3-3 0 452,-1 0 0-319,2 4-48 597,-2 1 0-1124,4-1 32 1339,0 0 32-1331,0 1-80 941,0 2 16-1077,0-1 16 1532,0 0 48-1345,4 0 0 1065,-4-3-16-767,0 1 16 858,2-1-16-1021,-2-4 0 293,4 3 32 304,-1-3-48-100,-3 1 0-161,0-3 16 110,0 4 0 46,0-2-48-187,0 3 32 346,0-3 16-120,0 2 32-327,-3-1-16 523,-1 3-16-589,2-6 16 713,-2 0-16-979,1 3-48 809,-1-4 32-1006,-2 5 16 1905,0-1 0-1758,-1 3 0 1251,-3-2 0-915,0-1-48 862,1 0 32-1068,-4-3-16 585,0 3 0-351,0 0 64 89,1-5 16 415,-2-1-64-449,1-3 16 346,0 0 0 193,3 0 32-975,-2-3-48 1321,-2 1-32-1382,1-1 32 1123,1-1 0-859,-1 1 16 749,-4 1 0-1042,4-1 32 1461,1-4 48-1370,-1 2-64 1227,-1-4-48-433,1 3 48 165,0-3 48-675,0 4-48 620,-3-4-16-625,-3 0 0 650,-1 0 0-306,-1-4-48-313,-2 1 32 579,0-1 16-97,0 2 0-384,-3-4 0 938,0-3 32-1501,0-4-16 1310,0 2-16-934,0-5 48 826,4 1 0-1080,-1 0-16 1336,1-3-32-1424,-1 2 16 1412,2-1-16-847,2-2-48 335,0-3 32-216,0-2 16-178,2 0 32 413,2 0-16-203,-2-2-16 224,1 2 16-378,0 0-16 272,0-4 0 60,-1 7 0-346,4-1 0 412,0 4 0-575,3-1 0 873,1 4 0-873,-2 0-48 937,5 0 0-1206,-1 0 64 962,1 0 16-993,-1 3-48 1472,4 2 16-996,-4-1 0 420,5-4 32-459,-2 0-48 386,-3-1 0-282,5 1 16-10,-2 0 32 328,1 0-16-317,0 0-16 258,-1 0 16-181,1 2 16 19,1 1-48 471,-2 0-32-806,1-2 64 731,-1-1 16-910,1 0-48 1109,0-1 16-1236,-1 1 0 1358,2 0 0-1690,-5-1 0 1984,3 1 0-1400,2 0 0 815,-2 3 0-636,1-3 0 423,-4 2 32-379,4 2-48 522,-3 1 0-583,-1 1-16 132,1 1 0 241,-4-1 32-147,3 2 0 44,5-2 0 403,-5-1 32-826,0 2-48 808,2-1 0-1095,-3 0 16 1420,5 3 32-1272,-3-1-48 1019,0 1 0-1058,-1 1 16 1226,1-1 0-864,2-3 0 418,-2 3 32-353,-1 2-48 106,1-2 0 134,-1 1 16-298,0-2 0 455,2 1 0-297,-6-1 0 170,5 1 0-400,-4 1 32 448,4-1-48 391,-4 0 0-1329,3-1 16 1241,-2 1 32-1005,2 4-48 986,-3-1-32-711,4-1 64 845,-3 1 16-1320,-1-1-48 1568,1 2 16-1172,-2-1 0 392,1 0 0-276,0 0 0 344,1-1 0 138,3 2-48-367,-3 2 32-50,1 0-16 245,2 0 0-89,-1 0 32 253,1 0 32-475,-1 2-48 597,1 2 0-666,-4-4 48 686,5 0 16-928,-3 0-64 1044,2 6-16-712,-1-3 16 494,1 3 0-1111,-1-3 16 1468,1 4 0-648,0-1-48 551,-1 3 32-1010,1 3-16 874,-2-3-32-800,3 6 48 711,1-3 32-642,2 4-32 58,-2-1-32 574,0 3 64-323,1-3 16-6,1 2-48 487,-2 5-16-861,0-1 16 653,2 3 0-656,2 4 48 807,0 0 16-1480,0-4-64 2170,0 0 16-1980,2 3 0 1645,2 0 0-1010,0 0 0 375,-2 3 32-122,1 0-16 136,5-2-16-427,-2-2 16 557,-3 0-16-439,3-2-48 623,-2 0 32-699,2 0 16 254,1 1 0-84,-1-1 0 622,0 3 32-1228,1 0-48 1145,-1 1 0-952,-2 5 16 977,-1-3 0-1035,0-1-48 1098,-3 1 32-1182,0-2 16 1289,-3 0 32-998,0-1-16 603,-1 0-16-359,2-3 16 450,-2 1-16-824,-3-5 0 539,1 2 32-369,0-3-16 489,-1-1-16-304,1 1 16 178,-4-2-16 79,1-2-48 71,-4 1 0-554,-5-1 64 826,3 0 48-902,-2-3-48 834,2 0-16-1067,-2-2 32 1312,1-1 16-1279,0 0-64 1252,0-3-16-931,-4-1 16 560,1 0 0-479,0-1 16 360,-4-4 0-350,0 0 0 323,0 0 32-202,-3-4-16 115,3 2-16 22,-2-1 48-234,2-2 32 336,0-4-64 104,1-1-48-532,2 1 48 511,-2 1 16-530,3-5-48 479,-2 1 16-777,2-3 0 1398,4 0 32-1436,-2 2-16 1269,0-4-16-1071,1-2-32 871,3 4 16-711,0-3 48 476,4-1 48-381,-1-3-64 262,4-1-16-169,-1-1-32 79,5-4 0 65,2 2 64-219,0-5 16 250,2-3-16 217,5 1-32-805,-1 0 48 902,7 1 32-884,0-3-64 1004,3 5-48-1338,1-3-32 1765,-2 3 48-1537,-1-4 0 1169,-2 1 48-1274,2 3-16 1330,1 0-16-1148,2-1-32 946,-1 1 16-697,4 2 16 485,-4-2 0-399,-3 3-48 178,0 3 32 131,0 0 16-383,-4 3 32 395,1 2-16 109,-4 1-16-500,1 3-32 599,-4 3 16-812,1-4 16 893,-4 5 32-1449,0-2-48 2053,0 2 0-1687,0-1 16 1252,-4 3 0-1311,-2-4 0 1273,2 4 0-623,-2 0 0-47,-1-1 0 122,-3 2 0-31,-3-1 0 14,1 2-48-81,-1 1 32 332,0 1-16-512,-6-1 0 404,2-1 32 70,1-1 32-580,0-2-48 824,-4 5 0-1081,1-6 16 1301,-1 2 32-1373,1 1-16 1384,3 1-16-1329,0 1-32 1265,0 1-16-1421,-1 1-16 1507,2 2 48-966,-2-2 0 480,1 2 48-413,-1-1-48 338,1 3-32-159,-4 0 64-364,5 3 16 352,-2-6 0 204,2 6-32-55,-2-6 16-73,2 6-16-167,-2-6 0 429,0 3 0-708,1 0 0 809,7 0-1088-498278699</inkml:trace>
  <inkml:trace contextRef="#ctx1" brushRef="#br0" timeOffset="1">30672 14172 1727 0,'2'0'656'197,"-3"0"-512"-152,4-1 32 7747,-3 1 16-604,0 0-128 1175,1 0 0-1201,-1 0-32 694,0 0 16-727,0 1 0 662,-1 1 16-509,0-1 96 54,0 1 64 310,0 0 64-358,1-2 48 425,-1 1-176 349,0 0 128-7935,0-1 64 6633,1 0-32 987,0 0 0-646,-1 0-144 877,1 0-32-1099,0 0-112 1699,-1 1-64-2153,0 0 16 2127,1-1 0-1593,-1 0-32 778,0 1 32-467,0 0 80 755,0 0 32-1043,1-1 64 347,-1 0 64-31,1 0 16 769,-1 0 48-837,0 0-128 263,0 0-16 9,1-1-80 454,0 1-16-900,0 0-16 897,-1 0-32-1356,0 0 16 1794,0 0-16-1375,0 0 0 1090,1 0 0-1519,-1 1 64 1851,0-1 32-1843,0 0 64 1761,1 0 16-1742,-1-1-16 1642,0 1-16-1374,0-1-48 1162,0 1-16-713,0 0-48-160,1-1 16 686,-1 1-64-467,1 0-32 135,0 0 32 466,-1 0 0-1014,1 0 16 1163,0 0 32-1261,0 0-48 1124,0 0-32-1342,0 0 32 1986,0 0 0-2168,0 0 16 2053,0 0 32-1772,-1 0 48 1121,1 0 32-688,0 0-16 569,0 0-16-520,0 0-16 797,0 0 0-1089,0 0-80 616,0 0-16 85,0 0 48-423,0 0 16 292,-1 0-80 412,0 0-32-887,0 0 32 1568,1 0 48-2257,-1 0 48 1755,0 0 48-1575,0 0-80 1956,0 0-16-1823,0 0-32 1640,1 0 0-1407,-1 0 32 1159,0 0 0-1113,0 0 0 1028,1 0 32-793,-2 0-16 574,1 0-16-519,-1 0-32 438,0 0 16-512,0 0 16 480,0 1 0-324,0-1 0 1155,-2 0 0-1814,1 0 0 1307,0 0 0-941,0 0 0 1062,0 0 32-1463,-1 0-48 1778,1 0 0-1681,0 0 16 1535,1 1 0-1453,-1 0 0 1373,0 0 32-1276,0 0-48 1159,0 1 0-1043,0-1-16 879,0 0 0-561,0 0 32 138,-2 0 32-75,3-1 16 202,-2 0 16-121,1 0-80 461,0 0 16-910,0 0 0 849,1-1 32-815,-1 1-16 1004,2 0 32-1673,-1 0-64 2214,1 0-32-1907,-1 0-16 1602,-1 0 48-1703,1 0 0 1706,0 0 16-1165,0 0 0 674,-1 0 0-510,1 0 0 371,-1 0 0-357,0 0 0 194,-1 0 32-47,1 0-16-49,0 0 32 173,0 0-64 169,0 0 0-624,-1 0 16 852,1 0 32-1012,0 0-48 1127,-1 0 0-1500,1 0-16 1857,0 0 0-1837,-2 0 64 1673,2 0 16-1740,0 1-96 2094,0-1 0-1803,0 1 16 1035,0 0 16-719,-1-1 48 599,1 1 16-574,-1 0-64 152,0 0 16 352,0-1 32-101,0 1 16-146,0-1-64 354,0 0 16-716,0 0 0 1013,0 1 32-1220,-1-1-16 1246,0 0-16-1347,0 0-32 1331,1 0 16-1275,-1 0 16 1475,1 0 0-1866,-1 0 0 1969,1 0 32-1175,0 0-48 583,-1 0 0-636,1 1 48 872,-1 0 16-1060,1 0-64 628,0-1-16-266,-1 1 16 208,1 0 0-19,-1 0 16-87,1 0 0-85,0 0 0 413,1 0 0-611,-2-1 0 697,0 1 0-1015,-1 0 0 1553,2 0 32-1721,-1-1-16 1505,0 0-16-1736,1 0 16 2177,-1 0 16-1599,0 0-16 1182,0 1-16-1395,0-1 48 967,0 0 32-688,2 0-144 273,-3 0-32 293,2 0 80 12,1 0 32-523,-1 0-32 518,0 0 16-411,-1 0 0 915,0 1 0-1083,1-1 0 914,0 1 0-1145,-1 0 0 1540,0 0 0-1841,-1 0 0 1589,1 0 0-1553,0 0-48 2087,0 0 32-1861,0-1 16 1048,1 1 32-959,0-1-16 1091,0 0-16-801,0 0 16 238,0-1-16 155,1 0 0-83,0 1 32 21,-1 0-48-211,0 0-32 285,0 0 64 440,-1 0 16-1109,1 0-48 1064,0 1-16-1059,-1 0 16 1434,0-1 32-1857,0 0 0 1689,1 1 32-1503,-1-1-64 1497,0 0 0-1034,0 0 16 667,-1 0 32-665,2-1-16 358,-1 1-16-55,0 0-32 281,1 0 16-477,-1-1 16 234,0 1 32-33,0 0-48 216,1 0 0-479,0-1 16 582,0 1 32-561,0-1-16 702,-1 0 32-1017,1 0-112 983,-2 1 16-940,1 0 48 1084,-1 0 32-1226,0-1-48 1531,-1 1 16-1282,0 0 0 715,0 0 32-512,1 0-16 536,0 0-16-568,1 0 16 208,-1 0-16 36,1 0 0 41,-1-1 0 26,1 0-48-218,-2 1 32 274,1-1 16 318,0-1 0-959,-1 0 32 1095,1 1 16-1403,0-1-16 1690,0 1-32-1582,-1-1 48 1465,0 1 0-1612,0 0-16 1706,0 0-32-1486,0 1-32 1263,1-1-16-975,-2 0 32 960,3 1 32-1191,-3-1 0 642,1-1 32-262,1 1-32 815,0 0-16-984,0 0 16 387,1-1-16 10,-1 1 0 479,1-1 0-967,1 1 0 995,-2-1 0-933,1 0 0 778,-2 1 0-1042,2 0 0 1668,-1-1 0-2083,0 1-48 2189,0 0 32-1767,0 0 16 1039,0 0 32-662,1 1-16 528,-1-1-16-500,1 0 16-102,1 0-16 755,-1 1 0-313,0-1 0-108,0 0-48-34,1 1 0 22,0-1 96 236,0 0 48-369,0 1-128 496,0 0-48-660,1-1 0 673,0 1 48-970,0 1 16 1559,-1-1 16-1722,2 0 0 1624,-1 0 32-1277,0 0-16 854,0 0 32-683,1 1-64 498,0-1 0-700,-1 1-16 702,1-1 0-499,-1 2 32 450,2-2 32-332,-1 2-48 351,0-1 0-377,1 1-16 510,-1 0 0-768,0-1 32 1461,1 0 0-1556,0 1 32 1342,-1 0 16-1556,0 0-16 1583,1-1-32-2279,0 1 48 2912,0-1 0-2729,0 1-96 2128,0-1 0-1467,0 1 48 1461,1 0 32-1358,-1-1-48 694,1 1-16-395,0-1 16 115,0 1 0 242,-1-1 16-186,0 1 0 3,1-1 0 452,0 1 0-724,0 0 0 710,0 1 0-978,0-1-48 1160,0 0 32-1321,0 0 16 1415,0 0 32-1351,0 1 16 1294,-1-1 48-1285,0 0-128 1381,1 0 0-1049,-2 0 0 888,0 1 16-1099,0-1 16 815,0 0 0-437,-1-1-48-38,1 1 32 294,-1 1 16-72,0-2 32 17,1 1-16 281,0-1 32-650,-2 0-64 1065,2-1 0-1544,-1 0 48 1275,0 1 48-1203,-1-1-112 1381,0 1 0-1162,0-1 0 1241,0 0 48-1614,-1 0 0 1767,1 1 32-1217,1 0-32 828,-1 0-16-983,0-1-32 863,1 1 16-701,-1-1 16 6,-1 0 0 678,2 0 32-287,-1-1 48-122,0 1-32 405,0-1 0-732,1-1-48 1163,-1 1-48-1625,2-1 64 1493,-1 0 16-1697,-1-1-48 2120,1-1 16-1993,1 1-32 1873,-1 1 0-2007,0-1 32 2092,1-1 32-1522,0 1-48 923,-1 0 0-937,0 0-16 892,1 0 0-762,-1 0 32 756,0 1 32-597,1-1-48 520,0 0 0-473,-1 1 16 199,1 0 32-145,1 0-48 937,-1 0-32-1752,1-1 32 1502,-1 1 0-1120,1 1-32 1115,-1-1 32-1373,0 1 48 1630,1 0 16-1870,-1 0-16 2057,1-1-32-1393,-2 1 16 683,2-1-16-565,-2 1-48 515,1 0 0-502,0 0 32 131,0 0 32 278,1 0-32-190,-1 0 0 81,0-1 16-266,1 2 0 422,0-2 0 168,-1 1 32-849,0 0-16 992,0 1-16-1077,-1 0 16 949,1-1-16-937,-2 1 32 1572,1-1 16-2178,0 0-96 2044,0 1 0-1256,0-1 16 517,1 0 48-260,-1 0 0 216,2 1 32-195,-2-2-64 551,1 1-32-925,-1 1 64 757,1-2 16-563,0 1-48 132,-1 1 16 159,0 0-32 627,0-1-32-1259,-1 1 80 1147,0-1 48-1184,0 1-48 1313,1-1-16-1499,-1 0-32 1759,0 0 0-1836,0 0 32 2020,0 0 32-1796,0 0-48 1035,1 0 0-643,-1 0 16 575,1 0 32-547,-2 0-48 249,1 1 0 8,0 0 16 62,0 0 0-357,0 0 0 327,0 0 0 73,-1 1 0 444,1 0 0-1098,-1-1 0 1087,0 0 0-1329,0 0 0 1675,-1 0 32-1703,1 0-48 1421,-1 1-32-1299,1 0 32 1998,-2-1 32-2194,1 0 0 1816,1 0-16-1763,-2 0-32 1392,2 0-16-811,-1 1 32 505,-1-1 32-728,1 0-32 362,0 0-32 69,0 0 32 258,1 0 0-387,-2 1 16 568,1-1 0-526,0 1 0 304,-2 0 0-741,2 1 0 1290,-1-1 32-876,0 0-48 625,0 1 0-1214,1-1 16 1847,0 2 0-1911,-1-1-48 1366,2 0 32-850,-1 0 16 559,1 0 0-489,-2 0 0 203,1 1 0 202,1-2 0 139,-1 1 0-707,1 0 0 372,-1 1 0 24,1-1 0 529,-1 0 0-1121,1 0 0 1529,0 0 32-1854,0 0-48 1533,0 1-32-1166,-1 0 64 1132,1 0 16-1363,-1 1-48 1584,1 1-16-1538,-1-1 16 1275,1 1 0-1156,-1 0-32 1216,1 1 32-1057,-1-1 16 653,1 0 32 45,-1 1-16-411,2-2 32 79,-1 0-64 266,0 1 0-244,0 0 16 822,1 0 32-1477,0 0-16 1241,-1 0-16-1134,0 0-32 1015,0-1-16-857,0 2 32 1150,1-1 32-1465,-2 0-32 1501,3 1 0-1057,-1-1 16 618,0 0 0-560,0 1 0 572,1 0 32-583,0 1-16 311,-1-2 32 44,2 1-64-98,-2 1 0-18,2-1 16 42,-1 1 32-3,0-1-48 772,-1 1-32-1542,0 0 32 1251,1-1 32-1044,-2 1 0 1261,0-1 32-1342,0 0-32 1295,1-1-16-1435,-1-1 16 1577,0 1-16-1347,1-1 0 1067,-2 0 0-852,1 1 0 622,-1-1 0-595,0 0 0 526,-1-1 32-401,0 1-48 365,0 0 0-487,-1 0 16 926,1-1 32-1236,0-1-16 1337,-1 0 32-1221,2-1-32 1051,0-1-16-1325,0-1 16 1564,0 0 16-1489,1 0-16 1767,-1-1-16-2158,1 1 16 1919,1-2-16-1873,0 1 0 2000,0-1 32-1626,1-1-48 1101,0 0-32-794,-1 1 32 686,1-2 32-190,0 1 0 44,0 0-16-333,0-1-32 159,-1 0-16-2,2 1-16 155,-1-2 48-352,-2 1 0 550,2 0 16-670,0 0 0 690,0 0 0-794,0 0 32 1094,-1-1 48-1459,1 1-64 1825,0-1-48-2191,0 1 16 2021,1 1 0-1290,1 1 16 751,-1-1 32-602,0 0-48 374,1-2 0-244,-1 3 16 199,1-2 0-84,-1 1-48 107,0 0 32-299,0-4 16 868,0 2 32-1267,0 1-48 1744,1 2 0-2021,-1-2 16 1844,0 2 0-1962,2-1 0 2021,-1 1 0-2081,0 0-48 2170,0-1 32-2454,1 0-16 2380,-1 0 0-1274,0 0 32 781,1 0 32-1076,-1 0-16 776,0 1-16-442,1 0-32 658,0 1 16-828,-1-1 16 719,1 0 32-724,-1 1-16 358,1-1 32 1,-1 1-64 217,1-1-32-330,0-1-16 344,0 1 48-371,-1 0 0 597,1 0 48-1227,-1 0-48 1484,-1 0 0-1257,0 1 16 1397,-1-1 0-1172,1 1 0 690,0-1 0-544,-1 1 0 376,1 1 32-392,0-1-48 268,0 0-32-56,-1 0 32-4,1 0 32 11,-1 0 0-18,0 0-16-173,0 0 16 1201,0 1-16-1886,0 0-48 1520,-1 1 0-1534,0 0-16 1812,0 0 0-1634,0 0 0 1329,0 0 0-1451,0 1 48 1695,-1 0 0-1416,0-1-32 1153,0 1 0-930,0 0 32 627,0 0 32-610,-1-1 0 163,2 1-16 356,-2 1 16-96,1-1 16-42,-2 1-48-301,1-1 0 500,0 2-16 98,0-1 0-867,0 1 32 1334,-2 0 32-1963,1 0-16 2047,0 0-16-1816,0 0 16 1789,0 0-16-1678,0-1 0 1556,0 0 32-1151,0 0-16 783,0 0-16-703,1-1 16 766,0 0-16-942,0 1 0 706,-1-1 0-402,2-1-48 201,-1 1 32-91,-1 1 16 2,1-1 32 138,0 0-16 411,0 0-16-904,-2 0 16 826,1-1-16-877,0 1 0 881,-2-1 32-989,0 0-16 1403,1 0-16-1652,-1 1-32 1618,1-1-16-1230,0 0 32 881,0 0 32-730,0 0 0 615,1 0 32-575,0 0-64 384,0 0 0-514,0 0 16 629,-1 0 32-456,1-1-16 401,-2 0-16-158,1 1 16 446,-1-1 16-986,2 0-48 1061,-2 1 0-1219,2 0 16 1570,-1 0 0-1875,1-1 0 1732,-1 1 0-1642,2 0 0 1747,-1 0 32-1497,0-1-48 1153,1 1 0-996,-1 0 16 1268,1 0 0-1405,-1 0 0 1202,1-1 32-998,-1 0-48 362,2 0-32-77,-2 1 32 161,1-1 32-135,0 0 0 640,-1 1 32-1170,2-1-64 1310,-1 1-32-1348,1 0 32 1295,0-1 0-1471,0 1 16 1768,1 0 32-1749,-2-1-16 1612,0 1-16-1146,0-2-32 664,1 1 16-603,-1 0 16 677,0 0 32-572,-1 0-16 40,1 0 32 156,0 0-64 70,0 1 0-168,0 0-16 311,-1 0 0-461,1 0 32 710,-1 0 0-844,1 0 0 1181,0 1 0-1660,0-1 0 1426,0 0 32-1630,1 0-16 2131,-2 0 32-1828,0-1-64 1515,1 2 0-1257,0-1 16 756,0 0 0-418,1 0 0 776,-2 1 0-1332,2 0 0 1087,-1-1 0-688,0 0 0 518,-1 1 0-571,1 0 0 631,-1-1 0-557,1 1 0 1040,0-1 32-1269,0 1-48 1073,-1 0 0-1010,2-1 16 984,-1 0 32-1447,1 0-48 2138,-1 0 0-2149,0 1-16 1897,1 0 0-1748,-1 1 32 1555,1-1 0-1314,-2 0 0 1041,1 0 0-1034,0 0 0 1105,1-1 32-1086,-2 1 16 462,1 0 16 41,0-1-80 44,1 1-16 80,-1 0 16 215,1-1 0-710,-2 1-32 956,3 1 32-1518,-2-1 16 1803,1 0 32-1628,1 0-16 1571,-1 0-16-1587,0 1-32 1505,-1-1 16-1273,0 0 16 1142,1 1 0-919,0 0 32 565,1 0 16-446,-1 0-64 253,0-1-16-31,1 1 16-193,-1 0 0 376,0-1-32-143,0 2 0-141,0 0 32 604,1 0 32-1027,-1-1 0 1140,1 1-16-1207,-2 0 16 1158,1 1-16-1078,0 1 0 1387,0 0 0-1936,0 1 0 2133,0 0 0-2311,1 1-48 2464,0 0 0-1965,1 1 32 1108,0-1 0-926,-1 1 16 1292,2 0 0-1310,-1-1 0 345,0 0 0 376,0 0 0 0,1 0 0-383,0-1 0 885,-1 1 32-1286,2-1-48 1646,-2 0 0-1813,1 0 16 1346,0 0 32-1355,0 0-48 1593,0 0 0-1412,0 0-16 1311,-2 0 0-1673,1 1 32 1972,0-1 32-1352,0 0 16 680,0 0 48-602,0-1-80 511,1 1-16-343,-2-2 0-182,1 1 0 530,0 0-48-152,0-1 0-63,-1-1 96 130,1 2 48-293,0-1-96 528,-1 0-16-864,-1 0-48 877,0 0 48-811,0-1 0 1030,1 0 48-1404,-2 0 16 1604,1 0 16-1755,0-1-32 1657,0 0-32-824,-2 1-32 194,0-1 16-35,0-1 16-74,-1 1 32 71,0-1-16-235,1 1 32 217,-2-1-64 48,2 0 0-27,-1-1 16-8,0 0 0-116,0-1 0 683,0 0 32-1215,1 0 16 1178,0-1 16-1125,-1 0-32 1154,1-1-32-1421,-2 0 16 1668,0-1-16-1854,0 0 0 1958,0-1 32-1366,1 1 16 787,-2 0 16-670,2-1-112 618,0 1 0-620,-1-1 16 286,1-1 48 95,0 0 32 13,1-1 16-223,1 0-32 494,-1-1-32-854,1 1 16 1204,1-1-16-1134,0 0 0 1200,0 1 0-1643,0 0-48 1447,0 0 32-1376,0 0 16 1657,0 0 32-1791,1 0-96 1791,-1 1 16-1305,0-1 48 876,0 0 32-745,1-1 0 528,-1 0-32-567,0 0 16 722,0 0-16-701,0 0 0 435,1 0 32 41,-1 0-48-500,1 1 0 606,0 1 16-21,0 1 32-611,0 0-16 720,-1 1-16-1210,1-1-32 1844,0 1 16-1547,0-1 16 1153,-1 1 0-1240,0-1 0 1319,1-1 32-792,-1 1-48 350,1 0 0-423,1 1 16 514,-3-1 0-553,2 2-48 773,-1-1 0-1002,-1 1 32 404,1 1 0 116,-1 0 48-50,1 1 16-42,-2 0-64 864,1-1-16-1659,0 1-32 1384,-2 0 48-1130,2 0 0 1239,0-1 48-1478,0 1-48 1706,0 0 0-1760,0 0 16 1734,0 0 0-1351,0 0 0 952,0 1 0-831,-1 0-48 738,1 0 32-687,0 0 16 585,-1 1 32-642,0 0-16 616,-1-1-16-539,2 0 16 513,-2 0-16-487,1 0 0 1123,0-1 0-1371,-1 0 0 1104,2 0 32-1156,0 0-16 1155,0 0-16-1446,-1 1 16 1751,-1-1-16-1694,1 1-48 1636,1 0 32-1191,-3 0 16 705,1 1 0-659,1-1 0 623,-1 1 32-599,0-1-16 520,0 0-16-438,0 0-32 303,0-1 16-137,1 1 48-6,0-1 48 105,1-1-112 615,0 2 0-1317,0-1 32 924,-2 0 32-601,1 0-48 690,0 1 16-1097,-1 0-32 1658,0 0 0-1732,-1 0 0 1509,0 1 0-952,1 1 32 862,-1-2 32-1168,0 1-16 954,2 0-16-728,-1 0 16 584,0-1 16-476,0 0-16 310,1 0-16-153,0 0-32 83,-1 0-16-54,1 0 32 785,-1 0 32-1535,1 0 0 1390,0 0-16-1398,0 0-32 1315,1 0-16-1083,0 0 64 1044,-1 0 16-1149,0 0 0 1345,0 0-32-1199,1 0-32 1012,1 0 16-603,-1-1 48 754,1 0 16-1066,-1 0-64 808,2 1-16-907,-1-1 48 1180,0 0 16-1223,1 0-48 539,-2 1 16 235,1 0 0 69,0 0 32-640,-1 0-48 919,1 0 0-1070,-1 0 16 1086,1 0 0-1208,-1 0 0 1632,0 0 32-2080,0 0-16 2180,-1-1-16-2037,2 0 16 1554,-1 1-16-966,1-1 0 637,-1 0 0-519,1 1-48 176,-1 0 32 114,1 1 16 96,-1 0 0-240,1 0 0 124,-1 0 0-109,1 0-48 469,-1 1 32-794,1-2 16 1047,-1 0 32-1289,0 1-16 1575,0-1 32-1935,1 0-64 1690,-1 0 0-1472,1-1 48 1805,0 1 16-2041,-1 0-64 1799,1 0 16-1105,-1 0-32 608,1 1-32-538,-1 0 48 271,1 0 0-46,-2-1 16 472,3 1 32-776,-2 0-16 332,1-1 32-319,0 1-64 1045,-1-1 0-1468,1 1 16 1544,-1 0 0-1661,1 0-48 1724,-1 1 32-1476,1-2-16 1221,-1 2-32-1306,0-1-96 1431,0 1-32-1673,0-2-320 1932,-1 2-96-1417,0-1-656 809,-1 3-256-605,0-1 48 7621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C48D8-48D8-4F8B-9BEF-4A426AEA01C7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F48BB4-BCA3-4980-8A01-99F1DF125FF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4899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48BB4-BCA3-4980-8A01-99F1DF125FF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2403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F48BB4-BCA3-4980-8A01-99F1DF125FFA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196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DA136-FA66-48BB-9A19-3560C1E09E05}" type="datetimeFigureOut">
              <a:rPr lang="de-DE" smtClean="0"/>
              <a:t>13.10.2021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ADF87-C31E-4FED-B06C-4869DF877E87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biochemical-pathways.com/#/map/1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image" Target="../media/image28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12" Type="http://schemas.openxmlformats.org/officeDocument/2006/relationships/image" Target="../media/image27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emf"/><Relationship Id="rId11" Type="http://schemas.openxmlformats.org/officeDocument/2006/relationships/image" Target="../media/image26.emf"/><Relationship Id="rId5" Type="http://schemas.openxmlformats.org/officeDocument/2006/relationships/image" Target="../media/image20.emf"/><Relationship Id="rId10" Type="http://schemas.openxmlformats.org/officeDocument/2006/relationships/image" Target="../media/image25.emf"/><Relationship Id="rId4" Type="http://schemas.openxmlformats.org/officeDocument/2006/relationships/image" Target="../media/image19.emf"/><Relationship Id="rId9" Type="http://schemas.openxmlformats.org/officeDocument/2006/relationships/image" Target="../media/image24.emf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iochemical-pathways.com/#/map/1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0CF2D33-C3A7-44E2-994E-8E2992F57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268633"/>
            <a:ext cx="5292080" cy="337645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585DF3F-5D2F-4E19-A537-CB0D24429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">
            <a:off x="5229921" y="519258"/>
            <a:ext cx="3935361" cy="475640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8CE5584-5B8D-450E-84D0-FE8BC089F1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80000">
            <a:off x="19809" y="1124744"/>
            <a:ext cx="4903394" cy="330692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608713-DD95-4CAE-9BDF-B92D833C0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solidFill>
            <a:srgbClr val="DFE6F7">
              <a:alpha val="80000"/>
            </a:srgb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de-DE" sz="3600" dirty="0"/>
              <a:t>Komponenten einer abwechslungsreichen Ernährung</a:t>
            </a:r>
          </a:p>
        </p:txBody>
      </p:sp>
    </p:spTree>
    <p:extLst>
      <p:ext uri="{BB962C8B-B14F-4D97-AF65-F5344CB8AC3E}">
        <p14:creationId xmlns:p14="http://schemas.microsoft.com/office/powerpoint/2010/main" val="158572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A38E90CC-EA77-4A15-9D7B-EF844A1BC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4746"/>
            <a:ext cx="9144000" cy="926979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de-DE" sz="2800" dirty="0"/>
              <a:t>Der Abbau des Kohlenstoffgerüsts erfolgt über vier Abschnitte, die auch räumlich voneinander getrennt ablaufen.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B18DBA07-FFA7-43B3-9D14-C34A44A8E6C5}"/>
              </a:ext>
            </a:extLst>
          </p:cNvPr>
          <p:cNvSpPr txBox="1"/>
          <p:nvPr/>
        </p:nvSpPr>
        <p:spPr>
          <a:xfrm>
            <a:off x="1056028" y="6608385"/>
            <a:ext cx="80727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 smtClean="0"/>
              <a:t>Zur </a:t>
            </a:r>
            <a:r>
              <a:rPr lang="de-DE" sz="1200" dirty="0"/>
              <a:t>besseren Übersichtlichkeit sind nur exemplarische Verknüpfungen gezeigt. 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788E4007-8A1A-45DD-B71B-ED640D10E966}"/>
              </a:ext>
            </a:extLst>
          </p:cNvPr>
          <p:cNvGrpSpPr/>
          <p:nvPr/>
        </p:nvGrpSpPr>
        <p:grpSpPr>
          <a:xfrm>
            <a:off x="6804248" y="5328383"/>
            <a:ext cx="1667836" cy="1052945"/>
            <a:chOff x="1139006" y="4836882"/>
            <a:chExt cx="1667836" cy="1052945"/>
          </a:xfrm>
        </p:grpSpPr>
        <p:sp>
          <p:nvSpPr>
            <p:cNvPr id="116" name="Explosion: 8 Zacken 115">
              <a:extLst>
                <a:ext uri="{FF2B5EF4-FFF2-40B4-BE49-F238E27FC236}">
                  <a16:creationId xmlns:a16="http://schemas.microsoft.com/office/drawing/2014/main" id="{F2CF9537-5055-462C-8B27-2F08A1EB2FF2}"/>
                </a:ext>
              </a:extLst>
            </p:cNvPr>
            <p:cNvSpPr/>
            <p:nvPr/>
          </p:nvSpPr>
          <p:spPr>
            <a:xfrm>
              <a:off x="1139006" y="4836882"/>
              <a:ext cx="1667836" cy="1052945"/>
            </a:xfrm>
            <a:prstGeom prst="irregularSeal1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D43BFBF1-F16A-4754-833D-A1A30CFDAB91}"/>
                </a:ext>
              </a:extLst>
            </p:cNvPr>
            <p:cNvSpPr txBox="1"/>
            <p:nvPr/>
          </p:nvSpPr>
          <p:spPr>
            <a:xfrm>
              <a:off x="1517349" y="5097739"/>
              <a:ext cx="911151" cy="461665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ATP</a:t>
              </a:r>
            </a:p>
          </p:txBody>
        </p:sp>
      </p:grpSp>
      <p:sp>
        <p:nvSpPr>
          <p:cNvPr id="58" name="Ellipse 57">
            <a:extLst>
              <a:ext uri="{FF2B5EF4-FFF2-40B4-BE49-F238E27FC236}">
                <a16:creationId xmlns:a16="http://schemas.microsoft.com/office/drawing/2014/main" id="{DDF599CC-811E-44BA-A484-795D82681719}"/>
              </a:ext>
            </a:extLst>
          </p:cNvPr>
          <p:cNvSpPr/>
          <p:nvPr/>
        </p:nvSpPr>
        <p:spPr>
          <a:xfrm>
            <a:off x="3483495" y="3360699"/>
            <a:ext cx="1595041" cy="16279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D600D519-BECE-46FB-8B63-A54A977DABCC}"/>
              </a:ext>
            </a:extLst>
          </p:cNvPr>
          <p:cNvGrpSpPr/>
          <p:nvPr/>
        </p:nvGrpSpPr>
        <p:grpSpPr>
          <a:xfrm>
            <a:off x="3178521" y="3525981"/>
            <a:ext cx="695952" cy="171718"/>
            <a:chOff x="2536540" y="3392996"/>
            <a:chExt cx="864096" cy="216024"/>
          </a:xfrm>
          <a:solidFill>
            <a:srgbClr val="C00000"/>
          </a:solidFill>
        </p:grpSpPr>
        <p:sp>
          <p:nvSpPr>
            <p:cNvPr id="69" name="Ellipse 68">
              <a:extLst>
                <a:ext uri="{FF2B5EF4-FFF2-40B4-BE49-F238E27FC236}">
                  <a16:creationId xmlns:a16="http://schemas.microsoft.com/office/drawing/2014/main" id="{1006DD0F-049F-44FD-A4DC-717B92C342DA}"/>
                </a:ext>
              </a:extLst>
            </p:cNvPr>
            <p:cNvSpPr/>
            <p:nvPr/>
          </p:nvSpPr>
          <p:spPr>
            <a:xfrm>
              <a:off x="2536540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CC5587ED-34EA-4BA0-A368-F56CDA0D021D}"/>
                </a:ext>
              </a:extLst>
            </p:cNvPr>
            <p:cNvSpPr/>
            <p:nvPr/>
          </p:nvSpPr>
          <p:spPr>
            <a:xfrm>
              <a:off x="2752564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376C8AC-4217-4A8C-8D1A-28622FC8FEDD}"/>
                </a:ext>
              </a:extLst>
            </p:cNvPr>
            <p:cNvSpPr/>
            <p:nvPr/>
          </p:nvSpPr>
          <p:spPr>
            <a:xfrm>
              <a:off x="2968588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CEC75B15-1D13-4123-B585-FE91AFB4A05C}"/>
                </a:ext>
              </a:extLst>
            </p:cNvPr>
            <p:cNvSpPr/>
            <p:nvPr/>
          </p:nvSpPr>
          <p:spPr>
            <a:xfrm>
              <a:off x="3184612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C94264F2-4FB7-4E99-B69A-1DCCDC71DBC4}"/>
              </a:ext>
            </a:extLst>
          </p:cNvPr>
          <p:cNvGrpSpPr/>
          <p:nvPr/>
        </p:nvGrpSpPr>
        <p:grpSpPr>
          <a:xfrm>
            <a:off x="3120525" y="4613531"/>
            <a:ext cx="695952" cy="171718"/>
            <a:chOff x="2536540" y="3392996"/>
            <a:chExt cx="864096" cy="216024"/>
          </a:xfrm>
          <a:solidFill>
            <a:srgbClr val="C00000"/>
          </a:solidFill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1E7A8FF0-80E5-4C4B-958E-0A1F8E0DB046}"/>
                </a:ext>
              </a:extLst>
            </p:cNvPr>
            <p:cNvSpPr/>
            <p:nvPr/>
          </p:nvSpPr>
          <p:spPr>
            <a:xfrm>
              <a:off x="2536540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1" name="Ellipse 80">
              <a:extLst>
                <a:ext uri="{FF2B5EF4-FFF2-40B4-BE49-F238E27FC236}">
                  <a16:creationId xmlns:a16="http://schemas.microsoft.com/office/drawing/2014/main" id="{0A275865-5EC7-4BBF-B4DB-10F1E97EA6A8}"/>
                </a:ext>
              </a:extLst>
            </p:cNvPr>
            <p:cNvSpPr/>
            <p:nvPr/>
          </p:nvSpPr>
          <p:spPr>
            <a:xfrm>
              <a:off x="2752564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F99481B9-C23B-46E4-B2C4-D0BE6E948136}"/>
                </a:ext>
              </a:extLst>
            </p:cNvPr>
            <p:cNvSpPr/>
            <p:nvPr/>
          </p:nvSpPr>
          <p:spPr>
            <a:xfrm>
              <a:off x="2968588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Ellipse 82">
              <a:extLst>
                <a:ext uri="{FF2B5EF4-FFF2-40B4-BE49-F238E27FC236}">
                  <a16:creationId xmlns:a16="http://schemas.microsoft.com/office/drawing/2014/main" id="{68ED390D-4A07-4428-9EB8-22F42A702FCE}"/>
                </a:ext>
              </a:extLst>
            </p:cNvPr>
            <p:cNvSpPr/>
            <p:nvPr/>
          </p:nvSpPr>
          <p:spPr>
            <a:xfrm>
              <a:off x="3184612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0EEE449A-1D66-425F-ADD7-E3E49E5406E0}"/>
              </a:ext>
            </a:extLst>
          </p:cNvPr>
          <p:cNvGrpSpPr/>
          <p:nvPr/>
        </p:nvGrpSpPr>
        <p:grpSpPr>
          <a:xfrm>
            <a:off x="4570426" y="3411503"/>
            <a:ext cx="1044682" cy="171718"/>
            <a:chOff x="5148064" y="2507656"/>
            <a:chExt cx="1297080" cy="216024"/>
          </a:xfrm>
        </p:grpSpPr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E09BFE17-20D6-4D78-94CD-A59C02261ABF}"/>
                </a:ext>
              </a:extLst>
            </p:cNvPr>
            <p:cNvGrpSpPr/>
            <p:nvPr/>
          </p:nvGrpSpPr>
          <p:grpSpPr>
            <a:xfrm>
              <a:off x="5148064" y="2507656"/>
              <a:ext cx="864096" cy="216024"/>
              <a:chOff x="6608440" y="3552801"/>
              <a:chExt cx="864096" cy="216024"/>
            </a:xfrm>
            <a:solidFill>
              <a:srgbClr val="C00000"/>
            </a:solidFill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13CA40DF-0E0A-44A7-880A-E1711D6D1781}"/>
                  </a:ext>
                </a:extLst>
              </p:cNvPr>
              <p:cNvSpPr/>
              <p:nvPr/>
            </p:nvSpPr>
            <p:spPr>
              <a:xfrm>
                <a:off x="6608440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72CCDFFF-B68F-468A-B023-ACE907788E06}"/>
                  </a:ext>
                </a:extLst>
              </p:cNvPr>
              <p:cNvSpPr/>
              <p:nvPr/>
            </p:nvSpPr>
            <p:spPr>
              <a:xfrm>
                <a:off x="6824464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CFC23866-D5BE-4D7C-80FA-6F1BC0142394}"/>
                  </a:ext>
                </a:extLst>
              </p:cNvPr>
              <p:cNvSpPr/>
              <p:nvPr/>
            </p:nvSpPr>
            <p:spPr>
              <a:xfrm>
                <a:off x="7040488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B11118CB-0D7C-4F25-8F1A-AB8DF7CD76CC}"/>
                  </a:ext>
                </a:extLst>
              </p:cNvPr>
              <p:cNvSpPr/>
              <p:nvPr/>
            </p:nvSpPr>
            <p:spPr>
              <a:xfrm>
                <a:off x="7256512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7" name="Gruppieren 86">
              <a:extLst>
                <a:ext uri="{FF2B5EF4-FFF2-40B4-BE49-F238E27FC236}">
                  <a16:creationId xmlns:a16="http://schemas.microsoft.com/office/drawing/2014/main" id="{BC8DEB57-B2E3-4D3E-BAEC-6EFC01E039B3}"/>
                </a:ext>
              </a:extLst>
            </p:cNvPr>
            <p:cNvGrpSpPr/>
            <p:nvPr/>
          </p:nvGrpSpPr>
          <p:grpSpPr>
            <a:xfrm>
              <a:off x="6012160" y="2507656"/>
              <a:ext cx="432984" cy="216024"/>
              <a:chOff x="7625429" y="2564904"/>
              <a:chExt cx="432984" cy="216024"/>
            </a:xfrm>
          </p:grpSpPr>
          <p:sp>
            <p:nvSpPr>
              <p:cNvPr id="85" name="Ellipse 84">
                <a:extLst>
                  <a:ext uri="{FF2B5EF4-FFF2-40B4-BE49-F238E27FC236}">
                    <a16:creationId xmlns:a16="http://schemas.microsoft.com/office/drawing/2014/main" id="{65F0B793-949B-4D93-A666-D489827A2703}"/>
                  </a:ext>
                </a:extLst>
              </p:cNvPr>
              <p:cNvSpPr/>
              <p:nvPr/>
            </p:nvSpPr>
            <p:spPr>
              <a:xfrm>
                <a:off x="7625429" y="2564904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Ellipse 85">
                <a:extLst>
                  <a:ext uri="{FF2B5EF4-FFF2-40B4-BE49-F238E27FC236}">
                    <a16:creationId xmlns:a16="http://schemas.microsoft.com/office/drawing/2014/main" id="{E2F4DE0F-795C-4181-92A3-338C90A83E4C}"/>
                  </a:ext>
                </a:extLst>
              </p:cNvPr>
              <p:cNvSpPr/>
              <p:nvPr/>
            </p:nvSpPr>
            <p:spPr>
              <a:xfrm>
                <a:off x="7842389" y="2564904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98" name="Gruppieren 97">
            <a:extLst>
              <a:ext uri="{FF2B5EF4-FFF2-40B4-BE49-F238E27FC236}">
                <a16:creationId xmlns:a16="http://schemas.microsoft.com/office/drawing/2014/main" id="{5AB7CD02-5F8D-4E78-8173-943B158D86B1}"/>
              </a:ext>
            </a:extLst>
          </p:cNvPr>
          <p:cNvGrpSpPr/>
          <p:nvPr/>
        </p:nvGrpSpPr>
        <p:grpSpPr>
          <a:xfrm>
            <a:off x="4774187" y="4440724"/>
            <a:ext cx="870669" cy="171718"/>
            <a:chOff x="5724128" y="3636778"/>
            <a:chExt cx="1081024" cy="216024"/>
          </a:xfrm>
        </p:grpSpPr>
        <p:grpSp>
          <p:nvGrpSpPr>
            <p:cNvPr id="89" name="Gruppieren 88">
              <a:extLst>
                <a:ext uri="{FF2B5EF4-FFF2-40B4-BE49-F238E27FC236}">
                  <a16:creationId xmlns:a16="http://schemas.microsoft.com/office/drawing/2014/main" id="{630DCA38-73C8-49D7-9376-329AAFC58980}"/>
                </a:ext>
              </a:extLst>
            </p:cNvPr>
            <p:cNvGrpSpPr/>
            <p:nvPr/>
          </p:nvGrpSpPr>
          <p:grpSpPr>
            <a:xfrm>
              <a:off x="5724128" y="3636778"/>
              <a:ext cx="864096" cy="216024"/>
              <a:chOff x="6608440" y="3552801"/>
              <a:chExt cx="864096" cy="216024"/>
            </a:xfrm>
            <a:solidFill>
              <a:srgbClr val="C00000"/>
            </a:solidFill>
          </p:grpSpPr>
          <p:sp>
            <p:nvSpPr>
              <p:cNvPr id="90" name="Ellipse 89">
                <a:extLst>
                  <a:ext uri="{FF2B5EF4-FFF2-40B4-BE49-F238E27FC236}">
                    <a16:creationId xmlns:a16="http://schemas.microsoft.com/office/drawing/2014/main" id="{1AFB30D9-0A6B-48F2-A141-6810B4C4CAAF}"/>
                  </a:ext>
                </a:extLst>
              </p:cNvPr>
              <p:cNvSpPr/>
              <p:nvPr/>
            </p:nvSpPr>
            <p:spPr>
              <a:xfrm>
                <a:off x="6608440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Ellipse 90">
                <a:extLst>
                  <a:ext uri="{FF2B5EF4-FFF2-40B4-BE49-F238E27FC236}">
                    <a16:creationId xmlns:a16="http://schemas.microsoft.com/office/drawing/2014/main" id="{31798780-DC1A-4FF7-B4C7-E22FE7AC781F}"/>
                  </a:ext>
                </a:extLst>
              </p:cNvPr>
              <p:cNvSpPr/>
              <p:nvPr/>
            </p:nvSpPr>
            <p:spPr>
              <a:xfrm>
                <a:off x="6824464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Ellipse 91">
                <a:extLst>
                  <a:ext uri="{FF2B5EF4-FFF2-40B4-BE49-F238E27FC236}">
                    <a16:creationId xmlns:a16="http://schemas.microsoft.com/office/drawing/2014/main" id="{D1D809BA-85AB-4D14-861D-CC5962FEF8A3}"/>
                  </a:ext>
                </a:extLst>
              </p:cNvPr>
              <p:cNvSpPr/>
              <p:nvPr/>
            </p:nvSpPr>
            <p:spPr>
              <a:xfrm>
                <a:off x="7040488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Ellipse 92">
                <a:extLst>
                  <a:ext uri="{FF2B5EF4-FFF2-40B4-BE49-F238E27FC236}">
                    <a16:creationId xmlns:a16="http://schemas.microsoft.com/office/drawing/2014/main" id="{907B8E58-7B38-47C5-858E-E95CB688EC5F}"/>
                  </a:ext>
                </a:extLst>
              </p:cNvPr>
              <p:cNvSpPr/>
              <p:nvPr/>
            </p:nvSpPr>
            <p:spPr>
              <a:xfrm>
                <a:off x="7256512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DCE3D790-8908-4142-B9C7-343E513A44D2}"/>
                </a:ext>
              </a:extLst>
            </p:cNvPr>
            <p:cNvSpPr/>
            <p:nvPr/>
          </p:nvSpPr>
          <p:spPr>
            <a:xfrm>
              <a:off x="6589128" y="3636778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6" name="Ellipse 95">
            <a:extLst>
              <a:ext uri="{FF2B5EF4-FFF2-40B4-BE49-F238E27FC236}">
                <a16:creationId xmlns:a16="http://schemas.microsoft.com/office/drawing/2014/main" id="{12FD64B2-6A09-4A24-8DDA-4F21824CBF59}"/>
              </a:ext>
            </a:extLst>
          </p:cNvPr>
          <p:cNvSpPr/>
          <p:nvPr/>
        </p:nvSpPr>
        <p:spPr>
          <a:xfrm>
            <a:off x="5324374" y="3856358"/>
            <a:ext cx="173988" cy="171718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Ellipse 96">
            <a:extLst>
              <a:ext uri="{FF2B5EF4-FFF2-40B4-BE49-F238E27FC236}">
                <a16:creationId xmlns:a16="http://schemas.microsoft.com/office/drawing/2014/main" id="{3D8C720B-6CFC-4A5C-8191-2962E1969EBC}"/>
              </a:ext>
            </a:extLst>
          </p:cNvPr>
          <p:cNvSpPr/>
          <p:nvPr/>
        </p:nvSpPr>
        <p:spPr>
          <a:xfrm>
            <a:off x="5128961" y="4928347"/>
            <a:ext cx="173988" cy="171718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2" name="Verbinder: gekrümmt 121">
            <a:extLst>
              <a:ext uri="{FF2B5EF4-FFF2-40B4-BE49-F238E27FC236}">
                <a16:creationId xmlns:a16="http://schemas.microsoft.com/office/drawing/2014/main" id="{16A7292B-2276-4DEF-AC53-8B4698A673A3}"/>
              </a:ext>
            </a:extLst>
          </p:cNvPr>
          <p:cNvCxnSpPr>
            <a:cxnSpLocks/>
          </p:cNvCxnSpPr>
          <p:nvPr/>
        </p:nvCxnSpPr>
        <p:spPr>
          <a:xfrm rot="16200000" flipH="1">
            <a:off x="4154870" y="2937217"/>
            <a:ext cx="393986" cy="553118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Verbinder: gekrümmt 138">
            <a:extLst>
              <a:ext uri="{FF2B5EF4-FFF2-40B4-BE49-F238E27FC236}">
                <a16:creationId xmlns:a16="http://schemas.microsoft.com/office/drawing/2014/main" id="{17BA103D-DDFB-40A6-85B5-626B64B0721B}"/>
              </a:ext>
            </a:extLst>
          </p:cNvPr>
          <p:cNvCxnSpPr>
            <a:cxnSpLocks/>
            <a:endCxn id="96" idx="2"/>
          </p:cNvCxnSpPr>
          <p:nvPr/>
        </p:nvCxnSpPr>
        <p:spPr>
          <a:xfrm>
            <a:off x="4998492" y="3806950"/>
            <a:ext cx="325882" cy="13526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Verbinder: gekrümmt 142">
            <a:extLst>
              <a:ext uri="{FF2B5EF4-FFF2-40B4-BE49-F238E27FC236}">
                <a16:creationId xmlns:a16="http://schemas.microsoft.com/office/drawing/2014/main" id="{CBCCFE12-3AFE-40D7-A6AC-6C17BFBB684E}"/>
              </a:ext>
            </a:extLst>
          </p:cNvPr>
          <p:cNvCxnSpPr>
            <a:cxnSpLocks/>
            <a:endCxn id="97" idx="2"/>
          </p:cNvCxnSpPr>
          <p:nvPr/>
        </p:nvCxnSpPr>
        <p:spPr>
          <a:xfrm>
            <a:off x="4743196" y="4831996"/>
            <a:ext cx="385765" cy="18221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feld 147">
            <a:extLst>
              <a:ext uri="{FF2B5EF4-FFF2-40B4-BE49-F238E27FC236}">
                <a16:creationId xmlns:a16="http://schemas.microsoft.com/office/drawing/2014/main" id="{316083F4-55EF-4C1C-AE70-F65C48BC7A1B}"/>
              </a:ext>
            </a:extLst>
          </p:cNvPr>
          <p:cNvSpPr txBox="1"/>
          <p:nvPr/>
        </p:nvSpPr>
        <p:spPr>
          <a:xfrm>
            <a:off x="2848972" y="1283247"/>
            <a:ext cx="102550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Glucose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FA166CB2-FFC3-4CA4-874D-7DE18AC520AA}"/>
              </a:ext>
            </a:extLst>
          </p:cNvPr>
          <p:cNvSpPr txBox="1"/>
          <p:nvPr/>
        </p:nvSpPr>
        <p:spPr>
          <a:xfrm>
            <a:off x="1766406" y="3490530"/>
            <a:ext cx="142975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Oxalacetat</a:t>
            </a: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684BD509-5C63-442C-A686-4B05B4A4E944}"/>
              </a:ext>
            </a:extLst>
          </p:cNvPr>
          <p:cNvSpPr txBox="1"/>
          <p:nvPr/>
        </p:nvSpPr>
        <p:spPr>
          <a:xfrm>
            <a:off x="5577027" y="3373618"/>
            <a:ext cx="722023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de-DE" dirty="0"/>
              <a:t>Citrat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D29F4C08-4972-416A-B159-73A3D470DEB3}"/>
              </a:ext>
            </a:extLst>
          </p:cNvPr>
          <p:cNvSpPr txBox="1"/>
          <p:nvPr/>
        </p:nvSpPr>
        <p:spPr>
          <a:xfrm>
            <a:off x="5672350" y="4380937"/>
            <a:ext cx="1812593" cy="285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de-DE" dirty="0">
                <a:latin typeface="Symbol" panose="05050102010706020507" pitchFamily="18" charset="2"/>
              </a:rPr>
              <a:t>a</a:t>
            </a:r>
            <a:r>
              <a:rPr lang="de-DE" dirty="0"/>
              <a:t>-Ketoglutarat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69AAA67F-BEAD-4F86-BD8A-B374415FEB72}"/>
              </a:ext>
            </a:extLst>
          </p:cNvPr>
          <p:cNvSpPr txBox="1"/>
          <p:nvPr/>
        </p:nvSpPr>
        <p:spPr>
          <a:xfrm>
            <a:off x="2141191" y="4594603"/>
            <a:ext cx="97449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Succinat</a:t>
            </a:r>
          </a:p>
        </p:txBody>
      </p:sp>
      <p:sp>
        <p:nvSpPr>
          <p:cNvPr id="106" name="Gleichschenkliges Dreieck 105">
            <a:extLst>
              <a:ext uri="{FF2B5EF4-FFF2-40B4-BE49-F238E27FC236}">
                <a16:creationId xmlns:a16="http://schemas.microsoft.com/office/drawing/2014/main" id="{C3F002FF-3BAD-4086-8E9E-E87DEDB6DA36}"/>
              </a:ext>
            </a:extLst>
          </p:cNvPr>
          <p:cNvSpPr/>
          <p:nvPr/>
        </p:nvSpPr>
        <p:spPr>
          <a:xfrm rot="4193378" flipH="1">
            <a:off x="5032008" y="4353057"/>
            <a:ext cx="56037" cy="4894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7" name="Gleichschenkliges Dreieck 106">
            <a:extLst>
              <a:ext uri="{FF2B5EF4-FFF2-40B4-BE49-F238E27FC236}">
                <a16:creationId xmlns:a16="http://schemas.microsoft.com/office/drawing/2014/main" id="{6D7853CF-0940-47F8-AEE5-6BE0039FB21D}"/>
              </a:ext>
            </a:extLst>
          </p:cNvPr>
          <p:cNvSpPr/>
          <p:nvPr/>
        </p:nvSpPr>
        <p:spPr>
          <a:xfrm rot="19209638">
            <a:off x="3743488" y="4784339"/>
            <a:ext cx="56777" cy="4830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8" name="Gleichschenkliges Dreieck 107">
            <a:extLst>
              <a:ext uri="{FF2B5EF4-FFF2-40B4-BE49-F238E27FC236}">
                <a16:creationId xmlns:a16="http://schemas.microsoft.com/office/drawing/2014/main" id="{C4C4ED46-9FE1-43D6-8445-7A4A38AB485B}"/>
              </a:ext>
            </a:extLst>
          </p:cNvPr>
          <p:cNvSpPr/>
          <p:nvPr/>
        </p:nvSpPr>
        <p:spPr>
          <a:xfrm rot="1272818">
            <a:off x="3582016" y="3722556"/>
            <a:ext cx="56777" cy="4830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2977C530-53C4-4714-989D-8EE25505287F}"/>
              </a:ext>
            </a:extLst>
          </p:cNvPr>
          <p:cNvSpPr txBox="1"/>
          <p:nvPr/>
        </p:nvSpPr>
        <p:spPr>
          <a:xfrm>
            <a:off x="2848972" y="2329846"/>
            <a:ext cx="102550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Pyruvat</a:t>
            </a:r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F4F78E73-7221-4D0B-A2E5-419E56F86002}"/>
              </a:ext>
            </a:extLst>
          </p:cNvPr>
          <p:cNvSpPr txBox="1"/>
          <p:nvPr/>
        </p:nvSpPr>
        <p:spPr>
          <a:xfrm>
            <a:off x="2848972" y="1851060"/>
            <a:ext cx="102550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GAP</a:t>
            </a: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9B79CA01-9B4D-48ED-84C0-A9E77CFB5E1E}"/>
              </a:ext>
            </a:extLst>
          </p:cNvPr>
          <p:cNvSpPr txBox="1"/>
          <p:nvPr/>
        </p:nvSpPr>
        <p:spPr>
          <a:xfrm>
            <a:off x="2520135" y="2853069"/>
            <a:ext cx="1354339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Acetyl-</a:t>
            </a:r>
            <a:r>
              <a:rPr lang="de-DE" dirty="0" err="1"/>
              <a:t>CoA</a:t>
            </a:r>
            <a:endParaRPr lang="de-DE" dirty="0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53462DFD-181A-4E4D-86DA-EC7C3409B4CB}"/>
              </a:ext>
            </a:extLst>
          </p:cNvPr>
          <p:cNvGrpSpPr/>
          <p:nvPr/>
        </p:nvGrpSpPr>
        <p:grpSpPr>
          <a:xfrm>
            <a:off x="3841119" y="2387537"/>
            <a:ext cx="521964" cy="171718"/>
            <a:chOff x="4245111" y="1196752"/>
            <a:chExt cx="648072" cy="216024"/>
          </a:xfrm>
          <a:solidFill>
            <a:srgbClr val="C00000"/>
          </a:solidFill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1A5F4665-1012-4DC6-8D87-97A3C37F4E5E}"/>
                </a:ext>
              </a:extLst>
            </p:cNvPr>
            <p:cNvSpPr/>
            <p:nvPr/>
          </p:nvSpPr>
          <p:spPr>
            <a:xfrm>
              <a:off x="4245111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EE67D492-78CD-4D67-A1DC-CCDC5A9B2B8D}"/>
                </a:ext>
              </a:extLst>
            </p:cNvPr>
            <p:cNvSpPr/>
            <p:nvPr/>
          </p:nvSpPr>
          <p:spPr>
            <a:xfrm>
              <a:off x="4461135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A4011AE1-18F5-4184-9ED9-9AB0B10E0E3B}"/>
                </a:ext>
              </a:extLst>
            </p:cNvPr>
            <p:cNvSpPr/>
            <p:nvPr/>
          </p:nvSpPr>
          <p:spPr>
            <a:xfrm>
              <a:off x="4677159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E2C49F27-BFC5-40EA-A3AF-F973F1C9627F}"/>
              </a:ext>
            </a:extLst>
          </p:cNvPr>
          <p:cNvGrpSpPr/>
          <p:nvPr/>
        </p:nvGrpSpPr>
        <p:grpSpPr>
          <a:xfrm>
            <a:off x="3841119" y="1249002"/>
            <a:ext cx="521964" cy="343436"/>
            <a:chOff x="4236727" y="332656"/>
            <a:chExt cx="648072" cy="432048"/>
          </a:xfrm>
          <a:solidFill>
            <a:srgbClr val="C00000"/>
          </a:solidFill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16045D00-BD86-4A09-A317-8276565BF6E3}"/>
                </a:ext>
              </a:extLst>
            </p:cNvPr>
            <p:cNvSpPr/>
            <p:nvPr/>
          </p:nvSpPr>
          <p:spPr>
            <a:xfrm>
              <a:off x="4236727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732D78B4-475B-48FE-82F9-DBCADFB385C0}"/>
                </a:ext>
              </a:extLst>
            </p:cNvPr>
            <p:cNvSpPr/>
            <p:nvPr/>
          </p:nvSpPr>
          <p:spPr>
            <a:xfrm>
              <a:off x="4452751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E35231D7-0B6D-4937-A074-35E9D1776648}"/>
                </a:ext>
              </a:extLst>
            </p:cNvPr>
            <p:cNvSpPr/>
            <p:nvPr/>
          </p:nvSpPr>
          <p:spPr>
            <a:xfrm>
              <a:off x="4668775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0FFF9BDD-A221-4BD2-BDA2-8B72A5B7D84A}"/>
                </a:ext>
              </a:extLst>
            </p:cNvPr>
            <p:cNvSpPr/>
            <p:nvPr/>
          </p:nvSpPr>
          <p:spPr>
            <a:xfrm>
              <a:off x="4236727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ED9A359B-3079-48AD-86E6-EB85D3803971}"/>
                </a:ext>
              </a:extLst>
            </p:cNvPr>
            <p:cNvSpPr/>
            <p:nvPr/>
          </p:nvSpPr>
          <p:spPr>
            <a:xfrm>
              <a:off x="4452751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661ED27B-C1F5-483A-980F-3E18D09D7C98}"/>
                </a:ext>
              </a:extLst>
            </p:cNvPr>
            <p:cNvSpPr/>
            <p:nvPr/>
          </p:nvSpPr>
          <p:spPr>
            <a:xfrm>
              <a:off x="4668775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E8E1D770-5845-4DC3-A181-555E07E568A0}"/>
              </a:ext>
            </a:extLst>
          </p:cNvPr>
          <p:cNvGrpSpPr/>
          <p:nvPr/>
        </p:nvGrpSpPr>
        <p:grpSpPr>
          <a:xfrm>
            <a:off x="3928113" y="2870946"/>
            <a:ext cx="347976" cy="171718"/>
            <a:chOff x="4353123" y="1952836"/>
            <a:chExt cx="432048" cy="216024"/>
          </a:xfrm>
          <a:solidFill>
            <a:srgbClr val="C00000"/>
          </a:solidFill>
        </p:grpSpPr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A035C926-6253-49C8-BA47-37C4C290A766}"/>
                </a:ext>
              </a:extLst>
            </p:cNvPr>
            <p:cNvSpPr/>
            <p:nvPr/>
          </p:nvSpPr>
          <p:spPr>
            <a:xfrm>
              <a:off x="4353123" y="195283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179350B0-4D2B-452A-96F0-973D37E746C3}"/>
                </a:ext>
              </a:extLst>
            </p:cNvPr>
            <p:cNvSpPr/>
            <p:nvPr/>
          </p:nvSpPr>
          <p:spPr>
            <a:xfrm>
              <a:off x="4569147" y="195283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1" name="Gruppieren 110">
            <a:extLst>
              <a:ext uri="{FF2B5EF4-FFF2-40B4-BE49-F238E27FC236}">
                <a16:creationId xmlns:a16="http://schemas.microsoft.com/office/drawing/2014/main" id="{EBA9699E-A664-4A83-B944-334BEC889FB1}"/>
              </a:ext>
            </a:extLst>
          </p:cNvPr>
          <p:cNvGrpSpPr/>
          <p:nvPr/>
        </p:nvGrpSpPr>
        <p:grpSpPr>
          <a:xfrm>
            <a:off x="3841119" y="1904129"/>
            <a:ext cx="521964" cy="171718"/>
            <a:chOff x="4245111" y="1196752"/>
            <a:chExt cx="648072" cy="216024"/>
          </a:xfrm>
          <a:solidFill>
            <a:srgbClr val="C00000"/>
          </a:solidFill>
        </p:grpSpPr>
        <p:sp>
          <p:nvSpPr>
            <p:cNvPr id="112" name="Ellipse 111">
              <a:extLst>
                <a:ext uri="{FF2B5EF4-FFF2-40B4-BE49-F238E27FC236}">
                  <a16:creationId xmlns:a16="http://schemas.microsoft.com/office/drawing/2014/main" id="{1A6A7AC4-A1F0-42EA-A6A1-AB6ACED624FA}"/>
                </a:ext>
              </a:extLst>
            </p:cNvPr>
            <p:cNvSpPr/>
            <p:nvPr/>
          </p:nvSpPr>
          <p:spPr>
            <a:xfrm>
              <a:off x="4245111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3" name="Ellipse 112">
              <a:extLst>
                <a:ext uri="{FF2B5EF4-FFF2-40B4-BE49-F238E27FC236}">
                  <a16:creationId xmlns:a16="http://schemas.microsoft.com/office/drawing/2014/main" id="{33EEFA95-7B05-4EDB-BD2E-1A7B49A77975}"/>
                </a:ext>
              </a:extLst>
            </p:cNvPr>
            <p:cNvSpPr/>
            <p:nvPr/>
          </p:nvSpPr>
          <p:spPr>
            <a:xfrm>
              <a:off x="4461135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4" name="Ellipse 113">
              <a:extLst>
                <a:ext uri="{FF2B5EF4-FFF2-40B4-BE49-F238E27FC236}">
                  <a16:creationId xmlns:a16="http://schemas.microsoft.com/office/drawing/2014/main" id="{31C591CF-D216-4E9A-86A8-957C98919178}"/>
                </a:ext>
              </a:extLst>
            </p:cNvPr>
            <p:cNvSpPr/>
            <p:nvPr/>
          </p:nvSpPr>
          <p:spPr>
            <a:xfrm>
              <a:off x="4677159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128" name="Gerade Verbindung mit Pfeil 127">
            <a:extLst>
              <a:ext uri="{FF2B5EF4-FFF2-40B4-BE49-F238E27FC236}">
                <a16:creationId xmlns:a16="http://schemas.microsoft.com/office/drawing/2014/main" id="{280DA4DC-9F4A-449D-AD10-C6F98CD58E55}"/>
              </a:ext>
            </a:extLst>
          </p:cNvPr>
          <p:cNvCxnSpPr>
            <a:cxnSpLocks/>
          </p:cNvCxnSpPr>
          <p:nvPr/>
        </p:nvCxnSpPr>
        <p:spPr>
          <a:xfrm>
            <a:off x="4102101" y="1637783"/>
            <a:ext cx="0" cy="22100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 Verbindung mit Pfeil 134">
            <a:extLst>
              <a:ext uri="{FF2B5EF4-FFF2-40B4-BE49-F238E27FC236}">
                <a16:creationId xmlns:a16="http://schemas.microsoft.com/office/drawing/2014/main" id="{BB9B5D0D-7BAD-4F45-B967-32C1365CA9BA}"/>
              </a:ext>
            </a:extLst>
          </p:cNvPr>
          <p:cNvCxnSpPr>
            <a:cxnSpLocks/>
          </p:cNvCxnSpPr>
          <p:nvPr/>
        </p:nvCxnSpPr>
        <p:spPr>
          <a:xfrm>
            <a:off x="4102101" y="2121191"/>
            <a:ext cx="0" cy="22100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 Verbindung mit Pfeil 135">
            <a:extLst>
              <a:ext uri="{FF2B5EF4-FFF2-40B4-BE49-F238E27FC236}">
                <a16:creationId xmlns:a16="http://schemas.microsoft.com/office/drawing/2014/main" id="{CF24D012-12BB-41F2-8E51-94A7FD52B4A5}"/>
              </a:ext>
            </a:extLst>
          </p:cNvPr>
          <p:cNvCxnSpPr>
            <a:cxnSpLocks/>
          </p:cNvCxnSpPr>
          <p:nvPr/>
        </p:nvCxnSpPr>
        <p:spPr>
          <a:xfrm>
            <a:off x="4102101" y="2604600"/>
            <a:ext cx="0" cy="22100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Ellipse 116">
            <a:extLst>
              <a:ext uri="{FF2B5EF4-FFF2-40B4-BE49-F238E27FC236}">
                <a16:creationId xmlns:a16="http://schemas.microsoft.com/office/drawing/2014/main" id="{282390FA-5794-49BB-A2E0-F38B225A0655}"/>
              </a:ext>
            </a:extLst>
          </p:cNvPr>
          <p:cNvSpPr/>
          <p:nvPr/>
        </p:nvSpPr>
        <p:spPr>
          <a:xfrm>
            <a:off x="4418261" y="2733082"/>
            <a:ext cx="173988" cy="171718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8" name="Verbinder: gekrümmt 117">
            <a:extLst>
              <a:ext uri="{FF2B5EF4-FFF2-40B4-BE49-F238E27FC236}">
                <a16:creationId xmlns:a16="http://schemas.microsoft.com/office/drawing/2014/main" id="{77B0DCBB-6E93-45CE-A6D4-A4B91DAE4DCC}"/>
              </a:ext>
            </a:extLst>
          </p:cNvPr>
          <p:cNvCxnSpPr>
            <a:cxnSpLocks/>
            <a:endCxn id="117" idx="2"/>
          </p:cNvCxnSpPr>
          <p:nvPr/>
        </p:nvCxnSpPr>
        <p:spPr>
          <a:xfrm>
            <a:off x="4092378" y="2683674"/>
            <a:ext cx="325882" cy="13526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Explosion: 8 Zacken 120">
            <a:extLst>
              <a:ext uri="{FF2B5EF4-FFF2-40B4-BE49-F238E27FC236}">
                <a16:creationId xmlns:a16="http://schemas.microsoft.com/office/drawing/2014/main" id="{FEE21A3D-5D0D-470B-89AD-109DD96702AA}"/>
              </a:ext>
            </a:extLst>
          </p:cNvPr>
          <p:cNvSpPr/>
          <p:nvPr/>
        </p:nvSpPr>
        <p:spPr>
          <a:xfrm>
            <a:off x="4754782" y="2205818"/>
            <a:ext cx="432048" cy="276999"/>
          </a:xfrm>
          <a:prstGeom prst="irregularSeal1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8" name="Verbinder: gekrümmt 27">
            <a:extLst>
              <a:ext uri="{FF2B5EF4-FFF2-40B4-BE49-F238E27FC236}">
                <a16:creationId xmlns:a16="http://schemas.microsoft.com/office/drawing/2014/main" id="{FED392F3-F87B-4E14-AB12-4E90E00FE815}"/>
              </a:ext>
            </a:extLst>
          </p:cNvPr>
          <p:cNvCxnSpPr>
            <a:cxnSpLocks/>
            <a:endCxn id="121" idx="1"/>
          </p:cNvCxnSpPr>
          <p:nvPr/>
        </p:nvCxnSpPr>
        <p:spPr>
          <a:xfrm>
            <a:off x="4099824" y="2203808"/>
            <a:ext cx="654958" cy="112489"/>
          </a:xfrm>
          <a:prstGeom prst="curvedConnector3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Explosion: 8 Zacken 123">
            <a:extLst>
              <a:ext uri="{FF2B5EF4-FFF2-40B4-BE49-F238E27FC236}">
                <a16:creationId xmlns:a16="http://schemas.microsoft.com/office/drawing/2014/main" id="{1A17064F-CB70-4948-AB4D-F99E49D67191}"/>
              </a:ext>
            </a:extLst>
          </p:cNvPr>
          <p:cNvSpPr/>
          <p:nvPr/>
        </p:nvSpPr>
        <p:spPr>
          <a:xfrm>
            <a:off x="3210441" y="5008327"/>
            <a:ext cx="432048" cy="276999"/>
          </a:xfrm>
          <a:prstGeom prst="irregularSeal1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5" name="Verbinder: gekrümmt 124">
            <a:extLst>
              <a:ext uri="{FF2B5EF4-FFF2-40B4-BE49-F238E27FC236}">
                <a16:creationId xmlns:a16="http://schemas.microsoft.com/office/drawing/2014/main" id="{7388469C-43AA-4DFD-A84D-C8029DAE1588}"/>
              </a:ext>
            </a:extLst>
          </p:cNvPr>
          <p:cNvCxnSpPr>
            <a:cxnSpLocks/>
            <a:endCxn id="124" idx="3"/>
          </p:cNvCxnSpPr>
          <p:nvPr/>
        </p:nvCxnSpPr>
        <p:spPr>
          <a:xfrm rot="10800000" flipV="1">
            <a:off x="3642490" y="4919102"/>
            <a:ext cx="316163" cy="259656"/>
          </a:xfrm>
          <a:prstGeom prst="curvedConnector3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Verbinder: gekrümmt 73">
            <a:extLst>
              <a:ext uri="{FF2B5EF4-FFF2-40B4-BE49-F238E27FC236}">
                <a16:creationId xmlns:a16="http://schemas.microsoft.com/office/drawing/2014/main" id="{DCBA238F-0C39-4949-AEB0-BB7C583AA552}"/>
              </a:ext>
            </a:extLst>
          </p:cNvPr>
          <p:cNvCxnSpPr>
            <a:cxnSpLocks/>
            <a:endCxn id="116" idx="2"/>
          </p:cNvCxnSpPr>
          <p:nvPr/>
        </p:nvCxnSpPr>
        <p:spPr>
          <a:xfrm>
            <a:off x="3545578" y="3836949"/>
            <a:ext cx="3913836" cy="2544379"/>
          </a:xfrm>
          <a:prstGeom prst="curvedConnector4">
            <a:avLst>
              <a:gd name="adj1" fmla="val -36085"/>
              <a:gd name="adj2" fmla="val 91765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Verbinder: gekrümmt 75">
            <a:extLst>
              <a:ext uri="{FF2B5EF4-FFF2-40B4-BE49-F238E27FC236}">
                <a16:creationId xmlns:a16="http://schemas.microsoft.com/office/drawing/2014/main" id="{3C569582-5921-40B5-A259-9FB3871D66B4}"/>
              </a:ext>
            </a:extLst>
          </p:cNvPr>
          <p:cNvCxnSpPr>
            <a:cxnSpLocks/>
            <a:endCxn id="116" idx="1"/>
          </p:cNvCxnSpPr>
          <p:nvPr/>
        </p:nvCxnSpPr>
        <p:spPr>
          <a:xfrm>
            <a:off x="4944341" y="4672966"/>
            <a:ext cx="1859907" cy="1075376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Verbinder: gekrümmt 137">
            <a:extLst>
              <a:ext uri="{FF2B5EF4-FFF2-40B4-BE49-F238E27FC236}">
                <a16:creationId xmlns:a16="http://schemas.microsoft.com/office/drawing/2014/main" id="{F36B3DD6-DA71-4AB9-8760-6B354430574D}"/>
              </a:ext>
            </a:extLst>
          </p:cNvPr>
          <p:cNvCxnSpPr>
            <a:cxnSpLocks/>
          </p:cNvCxnSpPr>
          <p:nvPr/>
        </p:nvCxnSpPr>
        <p:spPr>
          <a:xfrm>
            <a:off x="4944342" y="3713920"/>
            <a:ext cx="2524137" cy="1766419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Verbinder: gekrümmt 139">
            <a:extLst>
              <a:ext uri="{FF2B5EF4-FFF2-40B4-BE49-F238E27FC236}">
                <a16:creationId xmlns:a16="http://schemas.microsoft.com/office/drawing/2014/main" id="{E5F73C0A-1712-47B8-9CC7-BA2DDF3E5F05}"/>
              </a:ext>
            </a:extLst>
          </p:cNvPr>
          <p:cNvCxnSpPr>
            <a:cxnSpLocks/>
            <a:endCxn id="116" idx="0"/>
          </p:cNvCxnSpPr>
          <p:nvPr/>
        </p:nvCxnSpPr>
        <p:spPr>
          <a:xfrm>
            <a:off x="4092184" y="2103937"/>
            <a:ext cx="3833375" cy="3224446"/>
          </a:xfrm>
          <a:prstGeom prst="curvedConnector2">
            <a:avLst/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Verbinder: gekrümmt 87">
            <a:extLst>
              <a:ext uri="{FF2B5EF4-FFF2-40B4-BE49-F238E27FC236}">
                <a16:creationId xmlns:a16="http://schemas.microsoft.com/office/drawing/2014/main" id="{B7E5F85E-17C1-4728-8915-289992C70F06}"/>
              </a:ext>
            </a:extLst>
          </p:cNvPr>
          <p:cNvCxnSpPr>
            <a:cxnSpLocks/>
            <a:stCxn id="58" idx="2"/>
          </p:cNvCxnSpPr>
          <p:nvPr/>
        </p:nvCxnSpPr>
        <p:spPr>
          <a:xfrm rot="10800000" flipH="1" flipV="1">
            <a:off x="3483495" y="4174649"/>
            <a:ext cx="3392760" cy="1864872"/>
          </a:xfrm>
          <a:prstGeom prst="curvedConnector3">
            <a:avLst>
              <a:gd name="adj1" fmla="val -19839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eschweifte Klammer links 25">
            <a:extLst>
              <a:ext uri="{FF2B5EF4-FFF2-40B4-BE49-F238E27FC236}">
                <a16:creationId xmlns:a16="http://schemas.microsoft.com/office/drawing/2014/main" id="{CDC872F9-EEB8-409F-959C-E6D806D00D5E}"/>
              </a:ext>
            </a:extLst>
          </p:cNvPr>
          <p:cNvSpPr/>
          <p:nvPr/>
        </p:nvSpPr>
        <p:spPr>
          <a:xfrm>
            <a:off x="1450366" y="1393018"/>
            <a:ext cx="852059" cy="1089799"/>
          </a:xfrm>
          <a:prstGeom prst="leftBrace">
            <a:avLst>
              <a:gd name="adj1" fmla="val 8333"/>
              <a:gd name="adj2" fmla="val 291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9" name="Geschweifte Klammer links 108">
            <a:extLst>
              <a:ext uri="{FF2B5EF4-FFF2-40B4-BE49-F238E27FC236}">
                <a16:creationId xmlns:a16="http://schemas.microsoft.com/office/drawing/2014/main" id="{B9D783CB-AAEF-4542-A7CB-D28A4CFB97F4}"/>
              </a:ext>
            </a:extLst>
          </p:cNvPr>
          <p:cNvSpPr/>
          <p:nvPr/>
        </p:nvSpPr>
        <p:spPr>
          <a:xfrm>
            <a:off x="1450366" y="3050815"/>
            <a:ext cx="852059" cy="200609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0" name="Geschweifte Klammer links 109">
            <a:extLst>
              <a:ext uri="{FF2B5EF4-FFF2-40B4-BE49-F238E27FC236}">
                <a16:creationId xmlns:a16="http://schemas.microsoft.com/office/drawing/2014/main" id="{7C66B660-B45D-46AB-9C62-E387BD9DC447}"/>
              </a:ext>
            </a:extLst>
          </p:cNvPr>
          <p:cNvSpPr/>
          <p:nvPr/>
        </p:nvSpPr>
        <p:spPr>
          <a:xfrm>
            <a:off x="1450366" y="5231088"/>
            <a:ext cx="852059" cy="1100297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9" name="Textfeld 118">
            <a:extLst>
              <a:ext uri="{FF2B5EF4-FFF2-40B4-BE49-F238E27FC236}">
                <a16:creationId xmlns:a16="http://schemas.microsoft.com/office/drawing/2014/main" id="{4CE57925-8621-4128-84EC-78830963BB6C}"/>
              </a:ext>
            </a:extLst>
          </p:cNvPr>
          <p:cNvSpPr txBox="1"/>
          <p:nvPr/>
        </p:nvSpPr>
        <p:spPr>
          <a:xfrm>
            <a:off x="186379" y="1569723"/>
            <a:ext cx="1321974" cy="294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b="1" dirty="0">
                <a:solidFill>
                  <a:schemeClr val="tx2"/>
                </a:solidFill>
              </a:rPr>
              <a:t>Glykolyse</a:t>
            </a:r>
            <a:endParaRPr lang="de-DE" sz="1600" b="1" dirty="0">
              <a:solidFill>
                <a:schemeClr val="tx2"/>
              </a:solidFill>
            </a:endParaRP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0B167147-5DF3-436A-9F1B-8521F78995C4}"/>
              </a:ext>
            </a:extLst>
          </p:cNvPr>
          <p:cNvSpPr txBox="1"/>
          <p:nvPr/>
        </p:nvSpPr>
        <p:spPr>
          <a:xfrm>
            <a:off x="-47403" y="5637286"/>
            <a:ext cx="1555756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b="1" dirty="0">
                <a:solidFill>
                  <a:schemeClr val="tx2"/>
                </a:solidFill>
              </a:rPr>
              <a:t>Atmungskette</a:t>
            </a:r>
          </a:p>
        </p:txBody>
      </p:sp>
      <p:sp>
        <p:nvSpPr>
          <p:cNvPr id="123" name="Textfeld 122">
            <a:extLst>
              <a:ext uri="{FF2B5EF4-FFF2-40B4-BE49-F238E27FC236}">
                <a16:creationId xmlns:a16="http://schemas.microsoft.com/office/drawing/2014/main" id="{0BDFE1D1-B0ED-41D4-B0FE-A61AF039D146}"/>
              </a:ext>
            </a:extLst>
          </p:cNvPr>
          <p:cNvSpPr txBox="1"/>
          <p:nvPr/>
        </p:nvSpPr>
        <p:spPr>
          <a:xfrm>
            <a:off x="33414" y="3926392"/>
            <a:ext cx="1474939" cy="294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b="1" dirty="0">
                <a:solidFill>
                  <a:schemeClr val="tx2"/>
                </a:solidFill>
              </a:rPr>
              <a:t>Citratzyklus</a:t>
            </a:r>
            <a:endParaRPr lang="de-DE" sz="2000" b="1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77BB39BF-740B-4E45-B45A-04B1E81E085F}"/>
                  </a:ext>
                </a:extLst>
              </p14:cNvPr>
              <p14:cNvContentPartPr/>
              <p14:nvPr/>
            </p14:nvContentPartPr>
            <p14:xfrm>
              <a:off x="2493548" y="2540509"/>
              <a:ext cx="6398932" cy="420086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77BB39BF-740B-4E45-B45A-04B1E81E085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60787" y="2507766"/>
                <a:ext cx="6464095" cy="4265987"/>
              </a:xfrm>
              <a:prstGeom prst="rect">
                <a:avLst/>
              </a:prstGeom>
            </p:spPr>
          </p:pic>
        </mc:Fallback>
      </mc:AlternateContent>
      <p:sp>
        <p:nvSpPr>
          <p:cNvPr id="94" name="Geschweifte Klammer links 93">
            <a:extLst>
              <a:ext uri="{FF2B5EF4-FFF2-40B4-BE49-F238E27FC236}">
                <a16:creationId xmlns:a16="http://schemas.microsoft.com/office/drawing/2014/main" id="{E9154B98-324D-41FD-A33E-7C1133B7F921}"/>
              </a:ext>
            </a:extLst>
          </p:cNvPr>
          <p:cNvSpPr/>
          <p:nvPr/>
        </p:nvSpPr>
        <p:spPr>
          <a:xfrm>
            <a:off x="1450366" y="2540509"/>
            <a:ext cx="852059" cy="47627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6" name="Textfeld 125">
            <a:extLst>
              <a:ext uri="{FF2B5EF4-FFF2-40B4-BE49-F238E27FC236}">
                <a16:creationId xmlns:a16="http://schemas.microsoft.com/office/drawing/2014/main" id="{31B20991-D0AF-42F2-B8C0-EFB5B567A698}"/>
              </a:ext>
            </a:extLst>
          </p:cNvPr>
          <p:cNvSpPr txBox="1"/>
          <p:nvPr/>
        </p:nvSpPr>
        <p:spPr>
          <a:xfrm>
            <a:off x="186379" y="2437514"/>
            <a:ext cx="1321974" cy="64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b="1" dirty="0">
                <a:solidFill>
                  <a:schemeClr val="tx2"/>
                </a:solidFill>
              </a:rPr>
              <a:t>Oxidative </a:t>
            </a:r>
            <a:r>
              <a:rPr lang="de-DE" b="1" dirty="0" err="1">
                <a:solidFill>
                  <a:schemeClr val="tx2"/>
                </a:solidFill>
              </a:rPr>
              <a:t>Decarb-oxylierung</a:t>
            </a:r>
            <a:endParaRPr lang="de-DE" sz="1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1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09" grpId="0" animBg="1"/>
      <p:bldP spid="110" grpId="0" animBg="1"/>
      <p:bldP spid="119" grpId="0"/>
      <p:bldP spid="120" grpId="0"/>
      <p:bldP spid="123" grpId="0"/>
      <p:bldP spid="94" grpId="0" animBg="1"/>
      <p:bldP spid="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5DB67B-5933-458A-9D95-F6053EBD7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400" dirty="0"/>
              <a:t>Orientieren Sie sich in der Stoffwechselkarte und finden Sie die Glykolyse, die oxidative Decarboxylierung und den </a:t>
            </a:r>
            <a:r>
              <a:rPr lang="de-DE" sz="2400" dirty="0" err="1"/>
              <a:t>Citratzylus</a:t>
            </a:r>
            <a:endParaRPr lang="de-DE" sz="2400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4B349BB-79ED-431A-96C4-7903B2EECD8A}"/>
              </a:ext>
            </a:extLst>
          </p:cNvPr>
          <p:cNvSpPr txBox="1"/>
          <p:nvPr/>
        </p:nvSpPr>
        <p:spPr>
          <a:xfrm>
            <a:off x="266004" y="2636912"/>
            <a:ext cx="27363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…oder hier der Link: </a:t>
            </a:r>
          </a:p>
          <a:p>
            <a:r>
              <a:rPr lang="de-DE" sz="2000" dirty="0">
                <a:hlinkClick r:id="rId2"/>
              </a:rPr>
              <a:t>http://biochemical-pathways.com/#/</a:t>
            </a:r>
            <a:r>
              <a:rPr lang="de-DE" sz="2000" dirty="0" smtClean="0">
                <a:hlinkClick r:id="rId2"/>
              </a:rPr>
              <a:t>map/1</a:t>
            </a:r>
            <a:r>
              <a:rPr lang="de-DE" sz="2000" dirty="0" smtClean="0"/>
              <a:t> </a:t>
            </a:r>
            <a:endParaRPr lang="de-DE" sz="2000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EEE5373D-1B55-4EB9-A611-F1848A8C7DAD}"/>
              </a:ext>
            </a:extLst>
          </p:cNvPr>
          <p:cNvGrpSpPr>
            <a:grpSpLocks noChangeAspect="1"/>
          </p:cNvGrpSpPr>
          <p:nvPr/>
        </p:nvGrpSpPr>
        <p:grpSpPr>
          <a:xfrm>
            <a:off x="3995936" y="2060848"/>
            <a:ext cx="3161928" cy="3411127"/>
            <a:chOff x="5982072" y="2276872"/>
            <a:chExt cx="3161928" cy="3411127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186C10BE-C728-468B-922C-1B3CC736B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2072" y="2276872"/>
              <a:ext cx="3161928" cy="3161928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9C2759AF-9392-4997-85D4-2AF29D870718}"/>
                </a:ext>
              </a:extLst>
            </p:cNvPr>
            <p:cNvSpPr txBox="1"/>
            <p:nvPr/>
          </p:nvSpPr>
          <p:spPr>
            <a:xfrm>
              <a:off x="7673497" y="5411000"/>
              <a:ext cx="143156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de-DE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255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EC81-8910-4DC5-8E4A-20C927D5F8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Die Glykolyse ist der erste Abschnitt mit dem wir uns näher beschäftigen wollen…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70CADB5-9068-48C5-AE64-9E726BEAE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…und das wird ganz schön kompliziert…</a:t>
            </a:r>
          </a:p>
        </p:txBody>
      </p:sp>
    </p:spTree>
    <p:extLst>
      <p:ext uri="{BB962C8B-B14F-4D97-AF65-F5344CB8AC3E}">
        <p14:creationId xmlns:p14="http://schemas.microsoft.com/office/powerpoint/2010/main" val="271426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Explosion: 8 Zacken 130">
            <a:extLst>
              <a:ext uri="{FF2B5EF4-FFF2-40B4-BE49-F238E27FC236}">
                <a16:creationId xmlns:a16="http://schemas.microsoft.com/office/drawing/2014/main" id="{71524EE3-10BC-494C-AAB7-500C9DBBE907}"/>
              </a:ext>
            </a:extLst>
          </p:cNvPr>
          <p:cNvSpPr/>
          <p:nvPr/>
        </p:nvSpPr>
        <p:spPr>
          <a:xfrm>
            <a:off x="722599" y="4965990"/>
            <a:ext cx="432048" cy="276999"/>
          </a:xfrm>
          <a:prstGeom prst="irregularSeal1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Explosion: 8 Zacken 3">
            <a:extLst>
              <a:ext uri="{FF2B5EF4-FFF2-40B4-BE49-F238E27FC236}">
                <a16:creationId xmlns:a16="http://schemas.microsoft.com/office/drawing/2014/main" id="{89F4CD96-22C4-4B62-ACC5-BB32B1898F7D}"/>
              </a:ext>
            </a:extLst>
          </p:cNvPr>
          <p:cNvSpPr/>
          <p:nvPr/>
        </p:nvSpPr>
        <p:spPr>
          <a:xfrm>
            <a:off x="5867107" y="4971081"/>
            <a:ext cx="432048" cy="276999"/>
          </a:xfrm>
          <a:prstGeom prst="irregularSeal1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1421B91-87B3-40C2-9336-D1F7A4C2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370" y="91702"/>
            <a:ext cx="8229600" cy="906087"/>
          </a:xfrm>
        </p:spPr>
        <p:txBody>
          <a:bodyPr>
            <a:normAutofit/>
          </a:bodyPr>
          <a:lstStyle/>
          <a:p>
            <a:r>
              <a:rPr lang="de-DE" sz="3200" dirty="0"/>
              <a:t>… zur Vorfreude hier ein kleiner Ausblick</a:t>
            </a:r>
          </a:p>
        </p:txBody>
      </p: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2175FD8B-FD88-4BA0-9C4B-735FC0F45632}"/>
              </a:ext>
            </a:extLst>
          </p:cNvPr>
          <p:cNvGrpSpPr/>
          <p:nvPr/>
        </p:nvGrpSpPr>
        <p:grpSpPr>
          <a:xfrm>
            <a:off x="103052" y="5373336"/>
            <a:ext cx="7691946" cy="1080000"/>
            <a:chOff x="103052" y="5299311"/>
            <a:chExt cx="7691946" cy="1080000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0545027F-30BB-436D-83A1-0BBE3870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689" y="5299311"/>
              <a:ext cx="936309" cy="108000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39F1F687-96E6-4F32-A2E3-7B6A4766E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11239" y="5299311"/>
              <a:ext cx="940944" cy="1080000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37354B0-D135-4F4A-AC6E-7E7512366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6786" y="5299311"/>
              <a:ext cx="913133" cy="1080000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7AA759F-5641-4D82-A1FC-6E7582C84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40910" y="5299311"/>
              <a:ext cx="1069254" cy="1080000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F4CF9BB9-ED30-4DB5-9499-1CC4E2727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052" y="5299311"/>
              <a:ext cx="779478" cy="1080000"/>
            </a:xfrm>
            <a:prstGeom prst="rect">
              <a:avLst/>
            </a:prstGeom>
          </p:spPr>
        </p:pic>
      </p:grpSp>
      <p:pic>
        <p:nvPicPr>
          <p:cNvPr id="7" name="Grafik 6">
            <a:extLst>
              <a:ext uri="{FF2B5EF4-FFF2-40B4-BE49-F238E27FC236}">
                <a16:creationId xmlns:a16="http://schemas.microsoft.com/office/drawing/2014/main" id="{5B427A60-411D-472F-905C-D09A788412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153" y="1196752"/>
            <a:ext cx="928193" cy="1080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439BABF-5F62-4F5F-AB0A-BC86730586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5724" y="1196752"/>
            <a:ext cx="1910399" cy="108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4F415FF-5BE9-4E0B-BF3B-B559EC09BC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8309" y="1196752"/>
            <a:ext cx="1123373" cy="108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F0416C2-05C4-4C10-8C87-3022DE8493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32328" y="1196752"/>
            <a:ext cx="1689600" cy="1080000"/>
          </a:xfrm>
          <a:prstGeom prst="rect">
            <a:avLst/>
          </a:prstGeom>
        </p:spPr>
      </p:pic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AD0979F8-9340-4406-A146-520A64F31146}"/>
              </a:ext>
            </a:extLst>
          </p:cNvPr>
          <p:cNvGrpSpPr/>
          <p:nvPr/>
        </p:nvGrpSpPr>
        <p:grpSpPr>
          <a:xfrm>
            <a:off x="6471315" y="2636912"/>
            <a:ext cx="620965" cy="821781"/>
            <a:chOff x="6559418" y="2548589"/>
            <a:chExt cx="620965" cy="821781"/>
          </a:xfrm>
        </p:grpSpPr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F4DECDC-11D8-49CD-B74E-8350647FCBD7}"/>
                </a:ext>
              </a:extLst>
            </p:cNvPr>
            <p:cNvGrpSpPr/>
            <p:nvPr/>
          </p:nvGrpSpPr>
          <p:grpSpPr>
            <a:xfrm>
              <a:off x="6705595" y="2548589"/>
              <a:ext cx="326360" cy="310862"/>
              <a:chOff x="7269976" y="2604095"/>
              <a:chExt cx="326360" cy="310862"/>
            </a:xfrm>
          </p:grpSpPr>
          <p:cxnSp>
            <p:nvCxnSpPr>
              <p:cNvPr id="61" name="Gerader Verbinder 60">
                <a:extLst>
                  <a:ext uri="{FF2B5EF4-FFF2-40B4-BE49-F238E27FC236}">
                    <a16:creationId xmlns:a16="http://schemas.microsoft.com/office/drawing/2014/main" id="{63D72FFF-3905-4E07-A147-2E3C08E144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9976" y="2914957"/>
                <a:ext cx="3263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>
                <a:extLst>
                  <a:ext uri="{FF2B5EF4-FFF2-40B4-BE49-F238E27FC236}">
                    <a16:creationId xmlns:a16="http://schemas.microsoft.com/office/drawing/2014/main" id="{BB763E7D-8392-4B2B-9138-26BF97A3F4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431924" y="2604095"/>
                <a:ext cx="2464" cy="31086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uppieren 89">
              <a:extLst>
                <a:ext uri="{FF2B5EF4-FFF2-40B4-BE49-F238E27FC236}">
                  <a16:creationId xmlns:a16="http://schemas.microsoft.com/office/drawing/2014/main" id="{90FAE579-7085-4F7E-B579-7E2EDDD93D9A}"/>
                </a:ext>
              </a:extLst>
            </p:cNvPr>
            <p:cNvGrpSpPr/>
            <p:nvPr/>
          </p:nvGrpSpPr>
          <p:grpSpPr>
            <a:xfrm rot="1200000">
              <a:off x="6559418" y="2830427"/>
              <a:ext cx="62781" cy="535172"/>
              <a:chOff x="6646214" y="2856460"/>
              <a:chExt cx="62781" cy="535172"/>
            </a:xfrm>
          </p:grpSpPr>
          <p:cxnSp>
            <p:nvCxnSpPr>
              <p:cNvPr id="49" name="Gerade Verbindung mit Pfeil 48">
                <a:extLst>
                  <a:ext uri="{FF2B5EF4-FFF2-40B4-BE49-F238E27FC236}">
                    <a16:creationId xmlns:a16="http://schemas.microsoft.com/office/drawing/2014/main" id="{686DA104-87C1-4CB6-889B-E163B246D0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8995" y="2856460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Gerade Verbindung mit Pfeil 67">
                <a:extLst>
                  <a:ext uri="{FF2B5EF4-FFF2-40B4-BE49-F238E27FC236}">
                    <a16:creationId xmlns:a16="http://schemas.microsoft.com/office/drawing/2014/main" id="{18C3E938-E31F-4D0B-83E2-5DB5A3CB33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46214" y="2856460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D55BD647-893E-4444-AC16-E140A05B6A1A}"/>
                </a:ext>
              </a:extLst>
            </p:cNvPr>
            <p:cNvGrpSpPr/>
            <p:nvPr/>
          </p:nvGrpSpPr>
          <p:grpSpPr>
            <a:xfrm rot="-1200000">
              <a:off x="7120058" y="2829846"/>
              <a:ext cx="60325" cy="540524"/>
              <a:chOff x="7031955" y="2838074"/>
              <a:chExt cx="60325" cy="535172"/>
            </a:xfrm>
          </p:grpSpPr>
          <p:cxnSp>
            <p:nvCxnSpPr>
              <p:cNvPr id="59" name="Gerade Verbindung mit Pfeil 58">
                <a:extLst>
                  <a:ext uri="{FF2B5EF4-FFF2-40B4-BE49-F238E27FC236}">
                    <a16:creationId xmlns:a16="http://schemas.microsoft.com/office/drawing/2014/main" id="{839F6847-EE5F-4AB6-872D-F907F5227A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1955" y="2838074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Gerade Verbindung mit Pfeil 68">
                <a:extLst>
                  <a:ext uri="{FF2B5EF4-FFF2-40B4-BE49-F238E27FC236}">
                    <a16:creationId xmlns:a16="http://schemas.microsoft.com/office/drawing/2014/main" id="{060B9339-7319-41EA-8824-E3A95EB927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2280" y="2838074"/>
                <a:ext cx="0" cy="5351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EEDD947F-86F9-4CA8-B10B-3083181DFD8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4020" y="3207595"/>
            <a:ext cx="987150" cy="1080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EDCB855-595A-4179-ADA6-358B8873720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8920" y="3207595"/>
            <a:ext cx="892562" cy="1080000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609761F5-C960-4EEA-B9CF-B73B1157F851}"/>
              </a:ext>
            </a:extLst>
          </p:cNvPr>
          <p:cNvSpPr txBox="1"/>
          <p:nvPr/>
        </p:nvSpPr>
        <p:spPr>
          <a:xfrm>
            <a:off x="5442736" y="3456212"/>
            <a:ext cx="1064183" cy="569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Glycerin-aldehyd-3-phosphat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9CEEEB7-1078-4B67-B9E2-A467203A4C40}"/>
              </a:ext>
            </a:extLst>
          </p:cNvPr>
          <p:cNvSpPr txBox="1"/>
          <p:nvPr/>
        </p:nvSpPr>
        <p:spPr>
          <a:xfrm>
            <a:off x="7114857" y="3456212"/>
            <a:ext cx="1064183" cy="569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Dihydroxyaceton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-phosphat</a:t>
            </a:r>
          </a:p>
        </p:txBody>
      </p:sp>
      <p:grpSp>
        <p:nvGrpSpPr>
          <p:cNvPr id="92" name="Gruppieren 91">
            <a:extLst>
              <a:ext uri="{FF2B5EF4-FFF2-40B4-BE49-F238E27FC236}">
                <a16:creationId xmlns:a16="http://schemas.microsoft.com/office/drawing/2014/main" id="{5D32F8ED-3553-44DC-8EA3-095A5F359915}"/>
              </a:ext>
            </a:extLst>
          </p:cNvPr>
          <p:cNvGrpSpPr/>
          <p:nvPr/>
        </p:nvGrpSpPr>
        <p:grpSpPr>
          <a:xfrm>
            <a:off x="6511697" y="3675252"/>
            <a:ext cx="540000" cy="72343"/>
            <a:chOff x="4470801" y="5575180"/>
            <a:chExt cx="698295" cy="45163"/>
          </a:xfrm>
        </p:grpSpPr>
        <p:cxnSp>
          <p:nvCxnSpPr>
            <p:cNvPr id="93" name="Gerade Verbindung mit Pfeil 92">
              <a:extLst>
                <a:ext uri="{FF2B5EF4-FFF2-40B4-BE49-F238E27FC236}">
                  <a16:creationId xmlns:a16="http://schemas.microsoft.com/office/drawing/2014/main" id="{DE8B66E5-59F7-4C69-82EC-DB83797DA2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0801" y="5575180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Gerade Verbindung mit Pfeil 93">
              <a:extLst>
                <a:ext uri="{FF2B5EF4-FFF2-40B4-BE49-F238E27FC236}">
                  <a16:creationId xmlns:a16="http://schemas.microsoft.com/office/drawing/2014/main" id="{68E2BCB6-0539-424C-8927-EA440AE3AA45}"/>
                </a:ext>
              </a:extLst>
            </p:cNvPr>
            <p:cNvCxnSpPr>
              <a:cxnSpLocks/>
            </p:cNvCxnSpPr>
            <p:nvPr/>
          </p:nvCxnSpPr>
          <p:spPr>
            <a:xfrm>
              <a:off x="4470801" y="5620343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D35C227B-3F03-4954-85CC-5E5D4999CF07}"/>
              </a:ext>
            </a:extLst>
          </p:cNvPr>
          <p:cNvGrpSpPr/>
          <p:nvPr/>
        </p:nvGrpSpPr>
        <p:grpSpPr>
          <a:xfrm>
            <a:off x="516863" y="2293165"/>
            <a:ext cx="6962556" cy="415755"/>
            <a:chOff x="516863" y="2221157"/>
            <a:chExt cx="6962556" cy="415755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157EC2B4-BE26-4A8A-A5A7-B3DD4B5FA931}"/>
                </a:ext>
              </a:extLst>
            </p:cNvPr>
            <p:cNvSpPr txBox="1"/>
            <p:nvPr/>
          </p:nvSpPr>
          <p:spPr>
            <a:xfrm>
              <a:off x="516863" y="2259757"/>
              <a:ext cx="867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Glucose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82C36760-831A-445C-8DE7-60130185D2B3}"/>
                </a:ext>
              </a:extLst>
            </p:cNvPr>
            <p:cNvSpPr txBox="1"/>
            <p:nvPr/>
          </p:nvSpPr>
          <p:spPr>
            <a:xfrm>
              <a:off x="6163415" y="2221157"/>
              <a:ext cx="1316004" cy="41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Fructose-1,6-bisphosphat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BCBB5D88-C307-40F9-A732-6BB40E2338D9}"/>
                </a:ext>
              </a:extLst>
            </p:cNvPr>
            <p:cNvSpPr txBox="1"/>
            <p:nvPr/>
          </p:nvSpPr>
          <p:spPr>
            <a:xfrm>
              <a:off x="2379366" y="2221157"/>
              <a:ext cx="1069529" cy="41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Glucose-6-phosphat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59E7BBDF-BDED-4D89-9144-9F61F33C6D49}"/>
                </a:ext>
              </a:extLst>
            </p:cNvPr>
            <p:cNvSpPr txBox="1"/>
            <p:nvPr/>
          </p:nvSpPr>
          <p:spPr>
            <a:xfrm>
              <a:off x="3982621" y="2221157"/>
              <a:ext cx="1185729" cy="41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de-D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Fructose-6-phosphat</a:t>
              </a:r>
            </a:p>
          </p:txBody>
        </p:sp>
        <p:grpSp>
          <p:nvGrpSpPr>
            <p:cNvPr id="71" name="Gruppieren 70">
              <a:extLst>
                <a:ext uri="{FF2B5EF4-FFF2-40B4-BE49-F238E27FC236}">
                  <a16:creationId xmlns:a16="http://schemas.microsoft.com/office/drawing/2014/main" id="{DB4CDE6E-6BD7-47CB-A578-2870D2AD2115}"/>
                </a:ext>
              </a:extLst>
            </p:cNvPr>
            <p:cNvGrpSpPr/>
            <p:nvPr/>
          </p:nvGrpSpPr>
          <p:grpSpPr>
            <a:xfrm>
              <a:off x="3445758" y="2406453"/>
              <a:ext cx="540000" cy="45163"/>
              <a:chOff x="4470801" y="5575180"/>
              <a:chExt cx="698295" cy="45163"/>
            </a:xfrm>
          </p:grpSpPr>
          <p:cxnSp>
            <p:nvCxnSpPr>
              <p:cNvPr id="72" name="Gerade Verbindung mit Pfeil 71">
                <a:extLst>
                  <a:ext uri="{FF2B5EF4-FFF2-40B4-BE49-F238E27FC236}">
                    <a16:creationId xmlns:a16="http://schemas.microsoft.com/office/drawing/2014/main" id="{B444DD2A-B141-41AE-A5C6-8FAC3436B2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0801" y="5575180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Gerade Verbindung mit Pfeil 72">
                <a:extLst>
                  <a:ext uri="{FF2B5EF4-FFF2-40B4-BE49-F238E27FC236}">
                    <a16:creationId xmlns:a16="http://schemas.microsoft.com/office/drawing/2014/main" id="{7060D8B3-8A92-44D0-A3B6-0121280588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801" y="5620343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E312B98A-6158-4E8C-906C-1F0487F97181}"/>
                </a:ext>
              </a:extLst>
            </p:cNvPr>
            <p:cNvGrpSpPr/>
            <p:nvPr/>
          </p:nvGrpSpPr>
          <p:grpSpPr>
            <a:xfrm>
              <a:off x="1609557" y="2250003"/>
              <a:ext cx="554262" cy="358063"/>
              <a:chOff x="5957930" y="1822300"/>
              <a:chExt cx="554262" cy="358063"/>
            </a:xfrm>
          </p:grpSpPr>
          <p:pic>
            <p:nvPicPr>
              <p:cNvPr id="82" name="Grafik 81">
                <a:extLst>
                  <a:ext uri="{FF2B5EF4-FFF2-40B4-BE49-F238E27FC236}">
                    <a16:creationId xmlns:a16="http://schemas.microsoft.com/office/drawing/2014/main" id="{8748DC98-D52E-42D2-90FB-EAAB2B3ABA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flipH="1">
                <a:off x="5957930" y="1822300"/>
                <a:ext cx="493160" cy="358063"/>
              </a:xfrm>
              <a:prstGeom prst="rect">
                <a:avLst/>
              </a:prstGeom>
            </p:spPr>
          </p:pic>
          <p:cxnSp>
            <p:nvCxnSpPr>
              <p:cNvPr id="83" name="Gerade Verbindung mit Pfeil 82">
                <a:extLst>
                  <a:ext uri="{FF2B5EF4-FFF2-40B4-BE49-F238E27FC236}">
                    <a16:creationId xmlns:a16="http://schemas.microsoft.com/office/drawing/2014/main" id="{52A775B0-7022-481C-8DB2-49D8D0EA55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2192" y="2093805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uppieren 79">
              <a:extLst>
                <a:ext uri="{FF2B5EF4-FFF2-40B4-BE49-F238E27FC236}">
                  <a16:creationId xmlns:a16="http://schemas.microsoft.com/office/drawing/2014/main" id="{594A7C1F-BA4F-41F8-B922-AF684FB0A51C}"/>
                </a:ext>
              </a:extLst>
            </p:cNvPr>
            <p:cNvGrpSpPr/>
            <p:nvPr/>
          </p:nvGrpSpPr>
          <p:grpSpPr>
            <a:xfrm>
              <a:off x="5304889" y="2225610"/>
              <a:ext cx="629779" cy="406848"/>
              <a:chOff x="5957930" y="1822300"/>
              <a:chExt cx="554262" cy="358063"/>
            </a:xfrm>
          </p:grpSpPr>
          <p:pic>
            <p:nvPicPr>
              <p:cNvPr id="41" name="Grafik 40">
                <a:extLst>
                  <a:ext uri="{FF2B5EF4-FFF2-40B4-BE49-F238E27FC236}">
                    <a16:creationId xmlns:a16="http://schemas.microsoft.com/office/drawing/2014/main" id="{5A196526-2027-415B-93AE-0C5CBD819A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flipH="1">
                <a:off x="5957930" y="1822300"/>
                <a:ext cx="493160" cy="358063"/>
              </a:xfrm>
              <a:prstGeom prst="rect">
                <a:avLst/>
              </a:prstGeom>
            </p:spPr>
          </p:pic>
          <p:cxnSp>
            <p:nvCxnSpPr>
              <p:cNvPr id="79" name="Gerade Verbindung mit Pfeil 78">
                <a:extLst>
                  <a:ext uri="{FF2B5EF4-FFF2-40B4-BE49-F238E27FC236}">
                    <a16:creationId xmlns:a16="http://schemas.microsoft.com/office/drawing/2014/main" id="{6D8EDC4E-044B-4716-A813-A6190BC8E5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2192" y="2093805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176C69D5-A983-4DDB-8488-78956912C33B}"/>
              </a:ext>
            </a:extLst>
          </p:cNvPr>
          <p:cNvGrpSpPr/>
          <p:nvPr/>
        </p:nvGrpSpPr>
        <p:grpSpPr>
          <a:xfrm>
            <a:off x="1344420" y="2180542"/>
            <a:ext cx="1082790" cy="391886"/>
            <a:chOff x="1344420" y="2180542"/>
            <a:chExt cx="1082790" cy="391886"/>
          </a:xfrm>
        </p:grpSpPr>
        <p:sp>
          <p:nvSpPr>
            <p:cNvPr id="74" name="Textfeld 73">
              <a:extLst>
                <a:ext uri="{FF2B5EF4-FFF2-40B4-BE49-F238E27FC236}">
                  <a16:creationId xmlns:a16="http://schemas.microsoft.com/office/drawing/2014/main" id="{C8B11C9E-0809-4358-BEF7-EB20C3E2AF39}"/>
                </a:ext>
              </a:extLst>
            </p:cNvPr>
            <p:cNvSpPr txBox="1"/>
            <p:nvPr/>
          </p:nvSpPr>
          <p:spPr>
            <a:xfrm>
              <a:off x="1344420" y="2180542"/>
              <a:ext cx="635818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B784B7B1-1568-4B9E-A4DA-FBD7F2D1E174}"/>
                </a:ext>
              </a:extLst>
            </p:cNvPr>
            <p:cNvSpPr txBox="1"/>
            <p:nvPr/>
          </p:nvSpPr>
          <p:spPr>
            <a:xfrm>
              <a:off x="1791392" y="2222717"/>
              <a:ext cx="635818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1B29E462-2ECA-4450-91A0-E165C6FFBD97}"/>
              </a:ext>
            </a:extLst>
          </p:cNvPr>
          <p:cNvGrpSpPr/>
          <p:nvPr/>
        </p:nvGrpSpPr>
        <p:grpSpPr>
          <a:xfrm>
            <a:off x="5077595" y="2169016"/>
            <a:ext cx="1101643" cy="346056"/>
            <a:chOff x="5077595" y="2169016"/>
            <a:chExt cx="1101643" cy="346056"/>
          </a:xfrm>
        </p:grpSpPr>
        <p:sp>
          <p:nvSpPr>
            <p:cNvPr id="76" name="Textfeld 75">
              <a:extLst>
                <a:ext uri="{FF2B5EF4-FFF2-40B4-BE49-F238E27FC236}">
                  <a16:creationId xmlns:a16="http://schemas.microsoft.com/office/drawing/2014/main" id="{88F17A7B-1459-4792-8105-19B51ADBC0E8}"/>
                </a:ext>
              </a:extLst>
            </p:cNvPr>
            <p:cNvSpPr txBox="1"/>
            <p:nvPr/>
          </p:nvSpPr>
          <p:spPr>
            <a:xfrm>
              <a:off x="5077595" y="2169016"/>
              <a:ext cx="5595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ATP</a:t>
              </a:r>
            </a:p>
          </p:txBody>
        </p:sp>
        <p:sp>
          <p:nvSpPr>
            <p:cNvPr id="77" name="Textfeld 76">
              <a:extLst>
                <a:ext uri="{FF2B5EF4-FFF2-40B4-BE49-F238E27FC236}">
                  <a16:creationId xmlns:a16="http://schemas.microsoft.com/office/drawing/2014/main" id="{2570881D-E6A2-427F-BAE2-9CEEC132BBA5}"/>
                </a:ext>
              </a:extLst>
            </p:cNvPr>
            <p:cNvSpPr txBox="1"/>
            <p:nvPr/>
          </p:nvSpPr>
          <p:spPr>
            <a:xfrm>
              <a:off x="5543420" y="2207295"/>
              <a:ext cx="6358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ADP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886CE033-09CF-43F1-9501-749B4F074DBA}"/>
              </a:ext>
            </a:extLst>
          </p:cNvPr>
          <p:cNvGrpSpPr/>
          <p:nvPr/>
        </p:nvGrpSpPr>
        <p:grpSpPr>
          <a:xfrm>
            <a:off x="5263144" y="4104284"/>
            <a:ext cx="1328415" cy="692868"/>
            <a:chOff x="5263144" y="4116082"/>
            <a:chExt cx="1328415" cy="692868"/>
          </a:xfrm>
        </p:grpSpPr>
        <p:sp>
          <p:nvSpPr>
            <p:cNvPr id="78" name="Textfeld 77">
              <a:extLst>
                <a:ext uri="{FF2B5EF4-FFF2-40B4-BE49-F238E27FC236}">
                  <a16:creationId xmlns:a16="http://schemas.microsoft.com/office/drawing/2014/main" id="{BC053A0B-5DA8-4736-8419-9EAB1DE10B08}"/>
                </a:ext>
              </a:extLst>
            </p:cNvPr>
            <p:cNvSpPr txBox="1"/>
            <p:nvPr/>
          </p:nvSpPr>
          <p:spPr>
            <a:xfrm>
              <a:off x="5263144" y="4116082"/>
              <a:ext cx="11374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NAD</a:t>
              </a:r>
              <a:r>
                <a:rPr lang="de-DE" sz="14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PO</a:t>
              </a:r>
              <a:r>
                <a:rPr lang="de-DE" sz="1400" baseline="-25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de-DE" sz="14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2-</a:t>
              </a:r>
            </a:p>
          </p:txBody>
        </p:sp>
        <p:sp>
          <p:nvSpPr>
            <p:cNvPr id="85" name="Textfeld 84">
              <a:extLst>
                <a:ext uri="{FF2B5EF4-FFF2-40B4-BE49-F238E27FC236}">
                  <a16:creationId xmlns:a16="http://schemas.microsoft.com/office/drawing/2014/main" id="{43464C0B-CBE2-4DEF-A058-7EEB340D1420}"/>
                </a:ext>
              </a:extLst>
            </p:cNvPr>
            <p:cNvSpPr txBox="1"/>
            <p:nvPr/>
          </p:nvSpPr>
          <p:spPr>
            <a:xfrm>
              <a:off x="5516550" y="4501173"/>
              <a:ext cx="9853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NADH + H</a:t>
              </a:r>
              <a:r>
                <a:rPr lang="de-DE" sz="14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de-DE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de-DE" sz="14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C235735B-2081-463A-9785-72A4B1890DE5}"/>
                </a:ext>
              </a:extLst>
            </p:cNvPr>
            <p:cNvGrpSpPr/>
            <p:nvPr/>
          </p:nvGrpSpPr>
          <p:grpSpPr>
            <a:xfrm>
              <a:off x="6233496" y="4186205"/>
              <a:ext cx="358063" cy="540000"/>
              <a:chOff x="6233496" y="4429292"/>
              <a:chExt cx="358063" cy="540000"/>
            </a:xfrm>
          </p:grpSpPr>
          <p:grpSp>
            <p:nvGrpSpPr>
              <p:cNvPr id="95" name="Gruppieren 94">
                <a:extLst>
                  <a:ext uri="{FF2B5EF4-FFF2-40B4-BE49-F238E27FC236}">
                    <a16:creationId xmlns:a16="http://schemas.microsoft.com/office/drawing/2014/main" id="{F45FF93A-0C93-4F89-8283-5ECAFB358CE9}"/>
                  </a:ext>
                </a:extLst>
              </p:cNvPr>
              <p:cNvGrpSpPr/>
              <p:nvPr/>
            </p:nvGrpSpPr>
            <p:grpSpPr>
              <a:xfrm rot="14261335">
                <a:off x="6259565" y="4676710"/>
                <a:ext cx="540000" cy="45163"/>
                <a:chOff x="4470801" y="5575180"/>
                <a:chExt cx="698295" cy="45163"/>
              </a:xfrm>
            </p:grpSpPr>
            <p:cxnSp>
              <p:nvCxnSpPr>
                <p:cNvPr id="96" name="Gerade Verbindung mit Pfeil 95">
                  <a:extLst>
                    <a:ext uri="{FF2B5EF4-FFF2-40B4-BE49-F238E27FC236}">
                      <a16:creationId xmlns:a16="http://schemas.microsoft.com/office/drawing/2014/main" id="{9BF4E955-65B5-48F2-817F-9052EB6443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70801" y="5575180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 Verbindung mit Pfeil 96">
                  <a:extLst>
                    <a:ext uri="{FF2B5EF4-FFF2-40B4-BE49-F238E27FC236}">
                      <a16:creationId xmlns:a16="http://schemas.microsoft.com/office/drawing/2014/main" id="{6E6D00E3-08C9-4459-B6CB-80A400C151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70801" y="5620343"/>
                  <a:ext cx="69829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00" name="Grafik 99">
                <a:extLst>
                  <a:ext uri="{FF2B5EF4-FFF2-40B4-BE49-F238E27FC236}">
                    <a16:creationId xmlns:a16="http://schemas.microsoft.com/office/drawing/2014/main" id="{07DB70C3-9016-4DA0-82A7-B82718DA01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4800000" flipH="1" flipV="1">
                <a:off x="6165948" y="4532003"/>
                <a:ext cx="493160" cy="358063"/>
              </a:xfrm>
              <a:prstGeom prst="rect">
                <a:avLst/>
              </a:prstGeom>
            </p:spPr>
          </p:pic>
        </p:grp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8BCD42E8-717B-4EDE-AA03-EE1F75412EFD}"/>
              </a:ext>
            </a:extLst>
          </p:cNvPr>
          <p:cNvSpPr txBox="1"/>
          <p:nvPr/>
        </p:nvSpPr>
        <p:spPr>
          <a:xfrm>
            <a:off x="1316759" y="2594337"/>
            <a:ext cx="1123373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Hexokinase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EA5AA208-B96B-4E14-8944-5941B8F919A6}"/>
              </a:ext>
            </a:extLst>
          </p:cNvPr>
          <p:cNvSpPr txBox="1"/>
          <p:nvPr/>
        </p:nvSpPr>
        <p:spPr>
          <a:xfrm>
            <a:off x="3172557" y="2528810"/>
            <a:ext cx="112337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Glucose-6-phosphat-isomerase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25DF951E-542D-4B47-B296-A27D7741B9BA}"/>
              </a:ext>
            </a:extLst>
          </p:cNvPr>
          <p:cNvSpPr txBox="1"/>
          <p:nvPr/>
        </p:nvSpPr>
        <p:spPr>
          <a:xfrm>
            <a:off x="5134852" y="2614272"/>
            <a:ext cx="1123373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Phospho-fructokinase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10925D29-A553-415B-9EDC-FEE5352E7C55}"/>
              </a:ext>
            </a:extLst>
          </p:cNvPr>
          <p:cNvSpPr txBox="1"/>
          <p:nvPr/>
        </p:nvSpPr>
        <p:spPr>
          <a:xfrm>
            <a:off x="6719935" y="2697977"/>
            <a:ext cx="754423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Aldolase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6C4B06DE-16D4-4331-96B9-3FFCBA317E32}"/>
              </a:ext>
            </a:extLst>
          </p:cNvPr>
          <p:cNvSpPr txBox="1"/>
          <p:nvPr/>
        </p:nvSpPr>
        <p:spPr>
          <a:xfrm>
            <a:off x="6351824" y="3752234"/>
            <a:ext cx="939185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Triosephos</a:t>
            </a:r>
            <a:r>
              <a:rPr lang="de-DE" sz="1200" dirty="0">
                <a:solidFill>
                  <a:schemeClr val="tx2"/>
                </a:solidFill>
              </a:rPr>
              <a:t>-</a:t>
            </a:r>
          </a:p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phatiso</a:t>
            </a:r>
            <a:r>
              <a:rPr lang="de-DE" sz="1200" dirty="0">
                <a:solidFill>
                  <a:schemeClr val="tx2"/>
                </a:solidFill>
              </a:rPr>
              <a:t>-</a:t>
            </a:r>
          </a:p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merase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860A7442-7952-45D2-89C3-0585E72E9E6E}"/>
              </a:ext>
            </a:extLst>
          </p:cNvPr>
          <p:cNvSpPr txBox="1"/>
          <p:nvPr/>
        </p:nvSpPr>
        <p:spPr>
          <a:xfrm>
            <a:off x="5878193" y="5386023"/>
            <a:ext cx="820735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 err="1">
                <a:solidFill>
                  <a:schemeClr val="tx2"/>
                </a:solidFill>
              </a:rPr>
              <a:t>Phospho</a:t>
            </a:r>
            <a:r>
              <a:rPr lang="de-DE" sz="1200" dirty="0">
                <a:solidFill>
                  <a:schemeClr val="tx2"/>
                </a:solidFill>
              </a:rPr>
              <a:t>-</a:t>
            </a:r>
            <a:r>
              <a:rPr lang="de-DE" sz="1200" dirty="0" err="1">
                <a:solidFill>
                  <a:schemeClr val="tx2"/>
                </a:solidFill>
              </a:rPr>
              <a:t>glycerat</a:t>
            </a:r>
            <a:r>
              <a:rPr lang="de-DE" sz="1200" dirty="0">
                <a:solidFill>
                  <a:schemeClr val="tx2"/>
                </a:solidFill>
              </a:rPr>
              <a:t>-kinase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546AE39-B686-4DB9-8851-808F54D0DB9E}"/>
              </a:ext>
            </a:extLst>
          </p:cNvPr>
          <p:cNvSpPr txBox="1"/>
          <p:nvPr/>
        </p:nvSpPr>
        <p:spPr>
          <a:xfrm>
            <a:off x="-41035" y="4993993"/>
            <a:ext cx="92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Pyruvat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7A1FDE2-1EBD-4562-9E6A-B7BD22651CDD}"/>
              </a:ext>
            </a:extLst>
          </p:cNvPr>
          <p:cNvSpPr txBox="1"/>
          <p:nvPr/>
        </p:nvSpPr>
        <p:spPr>
          <a:xfrm>
            <a:off x="6488259" y="5029418"/>
            <a:ext cx="1540125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1,3-Bisphospho-glycerat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0167C1A-65EE-40B5-95B6-ACC5344E1F6D}"/>
              </a:ext>
            </a:extLst>
          </p:cNvPr>
          <p:cNvSpPr txBox="1"/>
          <p:nvPr/>
        </p:nvSpPr>
        <p:spPr>
          <a:xfrm>
            <a:off x="3217201" y="5029418"/>
            <a:ext cx="1173686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2-Phospho-glycerat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BD17964-EBD7-4398-9C21-08A81A047EB3}"/>
              </a:ext>
            </a:extLst>
          </p:cNvPr>
          <p:cNvSpPr txBox="1"/>
          <p:nvPr/>
        </p:nvSpPr>
        <p:spPr>
          <a:xfrm>
            <a:off x="1349002" y="5029418"/>
            <a:ext cx="1406355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Phosphoenol-pyruvat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C091E3E3-3D83-4212-9B3C-2A00C88FC179}"/>
              </a:ext>
            </a:extLst>
          </p:cNvPr>
          <p:cNvSpPr txBox="1"/>
          <p:nvPr/>
        </p:nvSpPr>
        <p:spPr>
          <a:xfrm>
            <a:off x="4852731" y="5029418"/>
            <a:ext cx="1173686" cy="415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3-Phos-phoglycerat</a:t>
            </a:r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16DCFDE8-5A3C-4596-A139-44BC927B1BEB}"/>
              </a:ext>
            </a:extLst>
          </p:cNvPr>
          <p:cNvGrpSpPr/>
          <p:nvPr/>
        </p:nvGrpSpPr>
        <p:grpSpPr>
          <a:xfrm>
            <a:off x="4351809" y="5214714"/>
            <a:ext cx="540000" cy="45163"/>
            <a:chOff x="4470801" y="5575180"/>
            <a:chExt cx="698295" cy="45163"/>
          </a:xfrm>
        </p:grpSpPr>
        <p:cxnSp>
          <p:nvCxnSpPr>
            <p:cNvPr id="44" name="Gerade Verbindung mit Pfeil 43">
              <a:extLst>
                <a:ext uri="{FF2B5EF4-FFF2-40B4-BE49-F238E27FC236}">
                  <a16:creationId xmlns:a16="http://schemas.microsoft.com/office/drawing/2014/main" id="{D6350A42-CB5F-4AF4-B2AA-763AF5F1B0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0801" y="5575180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Gerade Verbindung mit Pfeil 44">
              <a:extLst>
                <a:ext uri="{FF2B5EF4-FFF2-40B4-BE49-F238E27FC236}">
                  <a16:creationId xmlns:a16="http://schemas.microsoft.com/office/drawing/2014/main" id="{47C00C7A-EAB7-4A04-A0FC-8B0C65C1010D}"/>
                </a:ext>
              </a:extLst>
            </p:cNvPr>
            <p:cNvCxnSpPr>
              <a:cxnSpLocks/>
            </p:cNvCxnSpPr>
            <p:nvPr/>
          </p:nvCxnSpPr>
          <p:spPr>
            <a:xfrm>
              <a:off x="4470801" y="5620343"/>
              <a:ext cx="6982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9BB6BA68-D487-4AE3-BAD7-F9D38FC01F1E}"/>
              </a:ext>
            </a:extLst>
          </p:cNvPr>
          <p:cNvGrpSpPr/>
          <p:nvPr/>
        </p:nvGrpSpPr>
        <p:grpSpPr>
          <a:xfrm>
            <a:off x="5987339" y="5058264"/>
            <a:ext cx="540000" cy="358063"/>
            <a:chOff x="5693279" y="5023490"/>
            <a:chExt cx="540000" cy="358063"/>
          </a:xfrm>
        </p:grpSpPr>
        <p:grpSp>
          <p:nvGrpSpPr>
            <p:cNvPr id="56" name="Gruppieren 55">
              <a:extLst>
                <a:ext uri="{FF2B5EF4-FFF2-40B4-BE49-F238E27FC236}">
                  <a16:creationId xmlns:a16="http://schemas.microsoft.com/office/drawing/2014/main" id="{88AC4142-8AF0-4414-9E7A-0254F40046C3}"/>
                </a:ext>
              </a:extLst>
            </p:cNvPr>
            <p:cNvGrpSpPr/>
            <p:nvPr/>
          </p:nvGrpSpPr>
          <p:grpSpPr>
            <a:xfrm>
              <a:off x="5693279" y="5293941"/>
              <a:ext cx="540000" cy="45163"/>
              <a:chOff x="4470801" y="5575180"/>
              <a:chExt cx="698295" cy="45163"/>
            </a:xfrm>
          </p:grpSpPr>
          <p:cxnSp>
            <p:nvCxnSpPr>
              <p:cNvPr id="57" name="Gerade Verbindung mit Pfeil 56">
                <a:extLst>
                  <a:ext uri="{FF2B5EF4-FFF2-40B4-BE49-F238E27FC236}">
                    <a16:creationId xmlns:a16="http://schemas.microsoft.com/office/drawing/2014/main" id="{3957BD2A-7BFD-42A4-9A4F-80190A7717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0801" y="5575180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Gerade Verbindung mit Pfeil 57">
                <a:extLst>
                  <a:ext uri="{FF2B5EF4-FFF2-40B4-BE49-F238E27FC236}">
                    <a16:creationId xmlns:a16="http://schemas.microsoft.com/office/drawing/2014/main" id="{EB86DFD6-7B82-46F7-8019-BCA2F2A4EB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801" y="5620343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88" name="Grafik 87">
              <a:extLst>
                <a:ext uri="{FF2B5EF4-FFF2-40B4-BE49-F238E27FC236}">
                  <a16:creationId xmlns:a16="http://schemas.microsoft.com/office/drawing/2014/main" id="{C7DD0EE5-76E5-47A6-96F8-CDCD4AE4E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724128" y="5023490"/>
              <a:ext cx="493160" cy="358063"/>
            </a:xfrm>
            <a:prstGeom prst="rect">
              <a:avLst/>
            </a:prstGeom>
          </p:spPr>
        </p:pic>
      </p:grpSp>
      <p:sp>
        <p:nvSpPr>
          <p:cNvPr id="101" name="Textfeld 100">
            <a:extLst>
              <a:ext uri="{FF2B5EF4-FFF2-40B4-BE49-F238E27FC236}">
                <a16:creationId xmlns:a16="http://schemas.microsoft.com/office/drawing/2014/main" id="{DCABB69E-C582-45D8-9E0A-8D368F3669DE}"/>
              </a:ext>
            </a:extLst>
          </p:cNvPr>
          <p:cNvSpPr txBox="1"/>
          <p:nvPr/>
        </p:nvSpPr>
        <p:spPr>
          <a:xfrm>
            <a:off x="5796136" y="4949266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ATP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277ED928-1CC6-4036-9C82-721BE51D579B}"/>
              </a:ext>
            </a:extLst>
          </p:cNvPr>
          <p:cNvSpPr txBox="1"/>
          <p:nvPr/>
        </p:nvSpPr>
        <p:spPr>
          <a:xfrm>
            <a:off x="6193558" y="4914129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ADP</a:t>
            </a:r>
          </a:p>
        </p:txBody>
      </p: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0D7E89A2-C47B-4366-82E7-6AC30CAC9691}"/>
              </a:ext>
            </a:extLst>
          </p:cNvPr>
          <p:cNvGrpSpPr/>
          <p:nvPr/>
        </p:nvGrpSpPr>
        <p:grpSpPr>
          <a:xfrm>
            <a:off x="848080" y="5058264"/>
            <a:ext cx="540000" cy="358063"/>
            <a:chOff x="810116" y="5022299"/>
            <a:chExt cx="540000" cy="358063"/>
          </a:xfrm>
        </p:grpSpPr>
        <p:cxnSp>
          <p:nvCxnSpPr>
            <p:cNvPr id="48" name="Gerade Verbindung mit Pfeil 47">
              <a:extLst>
                <a:ext uri="{FF2B5EF4-FFF2-40B4-BE49-F238E27FC236}">
                  <a16:creationId xmlns:a16="http://schemas.microsoft.com/office/drawing/2014/main" id="{88BBCE98-B433-4F7D-B25F-E10AD002D7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0116" y="5286104"/>
              <a:ext cx="540000" cy="98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3" name="Grafik 102">
              <a:extLst>
                <a:ext uri="{FF2B5EF4-FFF2-40B4-BE49-F238E27FC236}">
                  <a16:creationId xmlns:a16="http://schemas.microsoft.com/office/drawing/2014/main" id="{26A6E9D6-0C0A-4DC1-A7DA-839AC71A3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34207" y="5022299"/>
              <a:ext cx="493160" cy="358063"/>
            </a:xfrm>
            <a:prstGeom prst="rect">
              <a:avLst/>
            </a:prstGeom>
          </p:spPr>
        </p:pic>
      </p:grpSp>
      <p:sp>
        <p:nvSpPr>
          <p:cNvPr id="104" name="Textfeld 103">
            <a:extLst>
              <a:ext uri="{FF2B5EF4-FFF2-40B4-BE49-F238E27FC236}">
                <a16:creationId xmlns:a16="http://schemas.microsoft.com/office/drawing/2014/main" id="{6CF100F4-4CA2-40E9-B9E8-C287C1AA8DDF}"/>
              </a:ext>
            </a:extLst>
          </p:cNvPr>
          <p:cNvSpPr txBox="1"/>
          <p:nvPr/>
        </p:nvSpPr>
        <p:spPr>
          <a:xfrm>
            <a:off x="663445" y="4949266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ATP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4ABAC6E5-7A34-4C91-A306-42448BFF035A}"/>
              </a:ext>
            </a:extLst>
          </p:cNvPr>
          <p:cNvSpPr txBox="1"/>
          <p:nvPr/>
        </p:nvSpPr>
        <p:spPr>
          <a:xfrm>
            <a:off x="1044881" y="4914129"/>
            <a:ext cx="55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ADP</a:t>
            </a:r>
          </a:p>
        </p:txBody>
      </p:sp>
      <p:sp>
        <p:nvSpPr>
          <p:cNvPr id="110" name="Textfeld 109">
            <a:extLst>
              <a:ext uri="{FF2B5EF4-FFF2-40B4-BE49-F238E27FC236}">
                <a16:creationId xmlns:a16="http://schemas.microsoft.com/office/drawing/2014/main" id="{910A90A6-97DA-44E8-AB4D-1E1E5D20FA11}"/>
              </a:ext>
            </a:extLst>
          </p:cNvPr>
          <p:cNvSpPr txBox="1"/>
          <p:nvPr/>
        </p:nvSpPr>
        <p:spPr>
          <a:xfrm>
            <a:off x="2632775" y="5368995"/>
            <a:ext cx="667238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Enolase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61533835-CFA3-489E-BB9F-DB87698599FD}"/>
              </a:ext>
            </a:extLst>
          </p:cNvPr>
          <p:cNvSpPr txBox="1"/>
          <p:nvPr/>
        </p:nvSpPr>
        <p:spPr>
          <a:xfrm>
            <a:off x="797807" y="5332147"/>
            <a:ext cx="743103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Pyruvat-kinase</a:t>
            </a:r>
            <a:endParaRPr lang="de-DE" sz="1400" dirty="0">
              <a:solidFill>
                <a:schemeClr val="tx2"/>
              </a:solidFill>
            </a:endParaRPr>
          </a:p>
        </p:txBody>
      </p:sp>
      <p:sp>
        <p:nvSpPr>
          <p:cNvPr id="112" name="Textfeld 111">
            <a:extLst>
              <a:ext uri="{FF2B5EF4-FFF2-40B4-BE49-F238E27FC236}">
                <a16:creationId xmlns:a16="http://schemas.microsoft.com/office/drawing/2014/main" id="{A9A2418B-748E-4F8F-B728-C1802C437752}"/>
              </a:ext>
            </a:extLst>
          </p:cNvPr>
          <p:cNvSpPr txBox="1"/>
          <p:nvPr/>
        </p:nvSpPr>
        <p:spPr>
          <a:xfrm>
            <a:off x="4231647" y="5282502"/>
            <a:ext cx="813346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 err="1">
                <a:solidFill>
                  <a:schemeClr val="tx2"/>
                </a:solidFill>
              </a:rPr>
              <a:t>Phospho-glycerat-mutase</a:t>
            </a:r>
            <a:endParaRPr lang="de-DE" sz="1400" kern="900" dirty="0">
              <a:solidFill>
                <a:schemeClr val="tx2"/>
              </a:solidFill>
            </a:endParaRP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4387565F-CBEA-4E8D-A162-79B7E3F5A919}"/>
              </a:ext>
            </a:extLst>
          </p:cNvPr>
          <p:cNvGrpSpPr/>
          <p:nvPr/>
        </p:nvGrpSpPr>
        <p:grpSpPr>
          <a:xfrm>
            <a:off x="2716279" y="5123461"/>
            <a:ext cx="540000" cy="227669"/>
            <a:chOff x="2716279" y="5114633"/>
            <a:chExt cx="540000" cy="227669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C12BD53B-3967-43D4-98DE-2E21D3F6C85B}"/>
                </a:ext>
              </a:extLst>
            </p:cNvPr>
            <p:cNvGrpSpPr/>
            <p:nvPr/>
          </p:nvGrpSpPr>
          <p:grpSpPr>
            <a:xfrm>
              <a:off x="2716279" y="5297139"/>
              <a:ext cx="540000" cy="45163"/>
              <a:chOff x="4470801" y="5575180"/>
              <a:chExt cx="698295" cy="45163"/>
            </a:xfrm>
          </p:grpSpPr>
          <p:cxnSp>
            <p:nvCxnSpPr>
              <p:cNvPr id="67" name="Gerade Verbindung mit Pfeil 66">
                <a:extLst>
                  <a:ext uri="{FF2B5EF4-FFF2-40B4-BE49-F238E27FC236}">
                    <a16:creationId xmlns:a16="http://schemas.microsoft.com/office/drawing/2014/main" id="{5FF3251E-0EE9-4F99-9ECF-40F024988F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0801" y="5575180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Gerade Verbindung mit Pfeil 69">
                <a:extLst>
                  <a:ext uri="{FF2B5EF4-FFF2-40B4-BE49-F238E27FC236}">
                    <a16:creationId xmlns:a16="http://schemas.microsoft.com/office/drawing/2014/main" id="{400357C8-43B6-4587-808B-28D857B2DD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801" y="5620343"/>
                <a:ext cx="69829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Bogen 27">
              <a:extLst>
                <a:ext uri="{FF2B5EF4-FFF2-40B4-BE49-F238E27FC236}">
                  <a16:creationId xmlns:a16="http://schemas.microsoft.com/office/drawing/2014/main" id="{7197273C-ABF7-4B21-9459-0A335577EC9D}"/>
                </a:ext>
              </a:extLst>
            </p:cNvPr>
            <p:cNvSpPr/>
            <p:nvPr/>
          </p:nvSpPr>
          <p:spPr>
            <a:xfrm rot="11529997">
              <a:off x="2903160" y="5114633"/>
              <a:ext cx="252327" cy="185296"/>
            </a:xfrm>
            <a:prstGeom prst="arc">
              <a:avLst>
                <a:gd name="adj1" fmla="val 16200000"/>
                <a:gd name="adj2" fmla="val 553344"/>
              </a:avLst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14" name="Textfeld 113">
            <a:extLst>
              <a:ext uri="{FF2B5EF4-FFF2-40B4-BE49-F238E27FC236}">
                <a16:creationId xmlns:a16="http://schemas.microsoft.com/office/drawing/2014/main" id="{2A997FA1-4239-4483-AB6A-5F7A6029D974}"/>
              </a:ext>
            </a:extLst>
          </p:cNvPr>
          <p:cNvSpPr txBox="1"/>
          <p:nvPr/>
        </p:nvSpPr>
        <p:spPr>
          <a:xfrm>
            <a:off x="2631094" y="4949265"/>
            <a:ext cx="474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de-DE" sz="14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6516BEA8-3ADF-42EC-884B-04CBEA91DB19}"/>
              </a:ext>
            </a:extLst>
          </p:cNvPr>
          <p:cNvSpPr txBox="1"/>
          <p:nvPr/>
        </p:nvSpPr>
        <p:spPr>
          <a:xfrm>
            <a:off x="6523880" y="4269048"/>
            <a:ext cx="1173935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dirty="0">
                <a:solidFill>
                  <a:schemeClr val="tx2"/>
                </a:solidFill>
              </a:rPr>
              <a:t>GAP-Dehydrogenase</a:t>
            </a:r>
            <a:endParaRPr lang="de-DE" sz="1400" dirty="0">
              <a:solidFill>
                <a:schemeClr val="tx2"/>
              </a:solidFill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A9383BE2-5BAA-4DEA-AFC3-FFA508715ED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86917" y="2536074"/>
            <a:ext cx="242824" cy="288000"/>
          </a:xfrm>
          <a:prstGeom prst="rect">
            <a:avLst/>
          </a:prstGeom>
        </p:spPr>
      </p:pic>
      <p:pic>
        <p:nvPicPr>
          <p:cNvPr id="123" name="Grafik 122">
            <a:extLst>
              <a:ext uri="{FF2B5EF4-FFF2-40B4-BE49-F238E27FC236}">
                <a16:creationId xmlns:a16="http://schemas.microsoft.com/office/drawing/2014/main" id="{A61C36C0-1420-4B18-9A9F-8D8AF75EFE6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76888" y="2626350"/>
            <a:ext cx="242824" cy="288000"/>
          </a:xfrm>
          <a:prstGeom prst="rect">
            <a:avLst/>
          </a:prstGeom>
        </p:spPr>
      </p:pic>
      <p:pic>
        <p:nvPicPr>
          <p:cNvPr id="124" name="Grafik 123">
            <a:extLst>
              <a:ext uri="{FF2B5EF4-FFF2-40B4-BE49-F238E27FC236}">
                <a16:creationId xmlns:a16="http://schemas.microsoft.com/office/drawing/2014/main" id="{6FFC8864-FF60-4E3B-AF1C-D47477BBDC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4505" y="5395644"/>
            <a:ext cx="242824" cy="288000"/>
          </a:xfrm>
          <a:prstGeom prst="rect">
            <a:avLst/>
          </a:prstGeom>
        </p:spPr>
      </p:pic>
      <p:sp>
        <p:nvSpPr>
          <p:cNvPr id="99" name="Textfeld 98">
            <a:extLst>
              <a:ext uri="{FF2B5EF4-FFF2-40B4-BE49-F238E27FC236}">
                <a16:creationId xmlns:a16="http://schemas.microsoft.com/office/drawing/2014/main" id="{0EE3173C-CF0F-4EBB-A0F8-B2EB97CC6269}"/>
              </a:ext>
            </a:extLst>
          </p:cNvPr>
          <p:cNvSpPr txBox="1"/>
          <p:nvPr/>
        </p:nvSpPr>
        <p:spPr>
          <a:xfrm>
            <a:off x="5568879" y="4680153"/>
            <a:ext cx="1402684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>
                <a:solidFill>
                  <a:srgbClr val="FF0000"/>
                </a:solidFill>
              </a:rPr>
              <a:t>Substratketten-</a:t>
            </a:r>
          </a:p>
          <a:p>
            <a:pPr algn="ctr">
              <a:lnSpc>
                <a:spcPts val="1000"/>
              </a:lnSpc>
            </a:pPr>
            <a:r>
              <a:rPr lang="de-DE" sz="1200" kern="900" dirty="0" err="1">
                <a:solidFill>
                  <a:srgbClr val="FF0000"/>
                </a:solidFill>
              </a:rPr>
              <a:t>phosphorylierung</a:t>
            </a:r>
            <a:endParaRPr lang="de-DE" sz="1400" kern="900" dirty="0">
              <a:solidFill>
                <a:srgbClr val="FF0000"/>
              </a:solidFill>
            </a:endParaRPr>
          </a:p>
        </p:txBody>
      </p:sp>
      <p:sp>
        <p:nvSpPr>
          <p:cNvPr id="109" name="Textfeld 108">
            <a:extLst>
              <a:ext uri="{FF2B5EF4-FFF2-40B4-BE49-F238E27FC236}">
                <a16:creationId xmlns:a16="http://schemas.microsoft.com/office/drawing/2014/main" id="{70F504C8-0976-4041-8462-62035A3BE9C6}"/>
              </a:ext>
            </a:extLst>
          </p:cNvPr>
          <p:cNvSpPr txBox="1"/>
          <p:nvPr/>
        </p:nvSpPr>
        <p:spPr>
          <a:xfrm>
            <a:off x="519900" y="4653136"/>
            <a:ext cx="1402684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>
                <a:solidFill>
                  <a:srgbClr val="FF0000"/>
                </a:solidFill>
              </a:rPr>
              <a:t>Substratketten-</a:t>
            </a:r>
          </a:p>
          <a:p>
            <a:pPr algn="ctr">
              <a:lnSpc>
                <a:spcPts val="1000"/>
              </a:lnSpc>
            </a:pPr>
            <a:r>
              <a:rPr lang="de-DE" sz="1200" kern="900" dirty="0" err="1">
                <a:solidFill>
                  <a:srgbClr val="FF0000"/>
                </a:solidFill>
              </a:rPr>
              <a:t>phosphorylierung</a:t>
            </a:r>
            <a:endParaRPr lang="de-DE" sz="1400" kern="900" dirty="0">
              <a:solidFill>
                <a:srgbClr val="FF0000"/>
              </a:solidFill>
            </a:endParaRPr>
          </a:p>
        </p:txBody>
      </p:sp>
      <p:sp>
        <p:nvSpPr>
          <p:cNvPr id="113" name="Textfeld 112">
            <a:extLst>
              <a:ext uri="{FF2B5EF4-FFF2-40B4-BE49-F238E27FC236}">
                <a16:creationId xmlns:a16="http://schemas.microsoft.com/office/drawing/2014/main" id="{5A148B4A-F57B-4C34-8F66-022496D88CB6}"/>
              </a:ext>
            </a:extLst>
          </p:cNvPr>
          <p:cNvSpPr txBox="1"/>
          <p:nvPr/>
        </p:nvSpPr>
        <p:spPr>
          <a:xfrm>
            <a:off x="4717593" y="4476194"/>
            <a:ext cx="987150" cy="357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de-DE" sz="1200" kern="900" dirty="0">
                <a:solidFill>
                  <a:srgbClr val="FF0000"/>
                </a:solidFill>
              </a:rPr>
              <a:t>Reduktions-äquivalente</a:t>
            </a:r>
            <a:endParaRPr lang="de-DE" sz="1400" kern="900" dirty="0">
              <a:solidFill>
                <a:srgbClr val="FF0000"/>
              </a:solidFill>
            </a:endParaRPr>
          </a:p>
        </p:txBody>
      </p:sp>
      <p:grpSp>
        <p:nvGrpSpPr>
          <p:cNvPr id="116" name="Gruppieren 115">
            <a:extLst>
              <a:ext uri="{FF2B5EF4-FFF2-40B4-BE49-F238E27FC236}">
                <a16:creationId xmlns:a16="http://schemas.microsoft.com/office/drawing/2014/main" id="{9585391D-FB5F-4C0C-9FC6-1A346E1AA998}"/>
              </a:ext>
            </a:extLst>
          </p:cNvPr>
          <p:cNvGrpSpPr/>
          <p:nvPr/>
        </p:nvGrpSpPr>
        <p:grpSpPr>
          <a:xfrm>
            <a:off x="133796" y="4892592"/>
            <a:ext cx="521964" cy="171718"/>
            <a:chOff x="4245111" y="1196752"/>
            <a:chExt cx="648072" cy="216024"/>
          </a:xfrm>
          <a:solidFill>
            <a:srgbClr val="C00000"/>
          </a:solidFill>
        </p:grpSpPr>
        <p:sp>
          <p:nvSpPr>
            <p:cNvPr id="117" name="Ellipse 116">
              <a:extLst>
                <a:ext uri="{FF2B5EF4-FFF2-40B4-BE49-F238E27FC236}">
                  <a16:creationId xmlns:a16="http://schemas.microsoft.com/office/drawing/2014/main" id="{845CEEE4-4973-40F6-BC42-E6B4BF5FA7E0}"/>
                </a:ext>
              </a:extLst>
            </p:cNvPr>
            <p:cNvSpPr/>
            <p:nvPr/>
          </p:nvSpPr>
          <p:spPr>
            <a:xfrm>
              <a:off x="4245111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8" name="Ellipse 117">
              <a:extLst>
                <a:ext uri="{FF2B5EF4-FFF2-40B4-BE49-F238E27FC236}">
                  <a16:creationId xmlns:a16="http://schemas.microsoft.com/office/drawing/2014/main" id="{6F5A7198-6D23-43EE-99F8-1ABA2A8A2902}"/>
                </a:ext>
              </a:extLst>
            </p:cNvPr>
            <p:cNvSpPr/>
            <p:nvPr/>
          </p:nvSpPr>
          <p:spPr>
            <a:xfrm>
              <a:off x="4461135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9" name="Ellipse 118">
              <a:extLst>
                <a:ext uri="{FF2B5EF4-FFF2-40B4-BE49-F238E27FC236}">
                  <a16:creationId xmlns:a16="http://schemas.microsoft.com/office/drawing/2014/main" id="{A58FE89E-AEED-4699-BE08-AB4A8811168D}"/>
                </a:ext>
              </a:extLst>
            </p:cNvPr>
            <p:cNvSpPr/>
            <p:nvPr/>
          </p:nvSpPr>
          <p:spPr>
            <a:xfrm>
              <a:off x="4677159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0" name="Gruppieren 119">
            <a:extLst>
              <a:ext uri="{FF2B5EF4-FFF2-40B4-BE49-F238E27FC236}">
                <a16:creationId xmlns:a16="http://schemas.microsoft.com/office/drawing/2014/main" id="{31D67B90-5835-4B56-8D65-88E069BA3BF2}"/>
              </a:ext>
            </a:extLst>
          </p:cNvPr>
          <p:cNvGrpSpPr/>
          <p:nvPr/>
        </p:nvGrpSpPr>
        <p:grpSpPr>
          <a:xfrm>
            <a:off x="650518" y="2616853"/>
            <a:ext cx="521964" cy="343436"/>
            <a:chOff x="4236727" y="332656"/>
            <a:chExt cx="648072" cy="432048"/>
          </a:xfrm>
          <a:solidFill>
            <a:srgbClr val="C00000"/>
          </a:solidFill>
        </p:grpSpPr>
        <p:sp>
          <p:nvSpPr>
            <p:cNvPr id="121" name="Ellipse 120">
              <a:extLst>
                <a:ext uri="{FF2B5EF4-FFF2-40B4-BE49-F238E27FC236}">
                  <a16:creationId xmlns:a16="http://schemas.microsoft.com/office/drawing/2014/main" id="{BF5882A9-C67B-450B-A0DC-91A83441B308}"/>
                </a:ext>
              </a:extLst>
            </p:cNvPr>
            <p:cNvSpPr/>
            <p:nvPr/>
          </p:nvSpPr>
          <p:spPr>
            <a:xfrm>
              <a:off x="4236727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2" name="Ellipse 121">
              <a:extLst>
                <a:ext uri="{FF2B5EF4-FFF2-40B4-BE49-F238E27FC236}">
                  <a16:creationId xmlns:a16="http://schemas.microsoft.com/office/drawing/2014/main" id="{5CB9598C-4A02-42BD-AAF8-A08B169AE190}"/>
                </a:ext>
              </a:extLst>
            </p:cNvPr>
            <p:cNvSpPr/>
            <p:nvPr/>
          </p:nvSpPr>
          <p:spPr>
            <a:xfrm>
              <a:off x="4452751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5" name="Ellipse 124">
              <a:extLst>
                <a:ext uri="{FF2B5EF4-FFF2-40B4-BE49-F238E27FC236}">
                  <a16:creationId xmlns:a16="http://schemas.microsoft.com/office/drawing/2014/main" id="{6DE81B5C-D515-470A-B723-88DA4C039A26}"/>
                </a:ext>
              </a:extLst>
            </p:cNvPr>
            <p:cNvSpPr/>
            <p:nvPr/>
          </p:nvSpPr>
          <p:spPr>
            <a:xfrm>
              <a:off x="4668775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6" name="Ellipse 125">
              <a:extLst>
                <a:ext uri="{FF2B5EF4-FFF2-40B4-BE49-F238E27FC236}">
                  <a16:creationId xmlns:a16="http://schemas.microsoft.com/office/drawing/2014/main" id="{7F962849-252C-440B-845E-F2233B5256A9}"/>
                </a:ext>
              </a:extLst>
            </p:cNvPr>
            <p:cNvSpPr/>
            <p:nvPr/>
          </p:nvSpPr>
          <p:spPr>
            <a:xfrm>
              <a:off x="4236727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7" name="Ellipse 126">
              <a:extLst>
                <a:ext uri="{FF2B5EF4-FFF2-40B4-BE49-F238E27FC236}">
                  <a16:creationId xmlns:a16="http://schemas.microsoft.com/office/drawing/2014/main" id="{D79D85E8-9599-4B80-ACC8-189431C9E1BD}"/>
                </a:ext>
              </a:extLst>
            </p:cNvPr>
            <p:cNvSpPr/>
            <p:nvPr/>
          </p:nvSpPr>
          <p:spPr>
            <a:xfrm>
              <a:off x="4452751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8" name="Ellipse 127">
              <a:extLst>
                <a:ext uri="{FF2B5EF4-FFF2-40B4-BE49-F238E27FC236}">
                  <a16:creationId xmlns:a16="http://schemas.microsoft.com/office/drawing/2014/main" id="{2C89C9B3-9ED3-4D07-A614-037EB7193FB5}"/>
                </a:ext>
              </a:extLst>
            </p:cNvPr>
            <p:cNvSpPr/>
            <p:nvPr/>
          </p:nvSpPr>
          <p:spPr>
            <a:xfrm>
              <a:off x="4668775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Textfeld 30">
            <a:extLst>
              <a:ext uri="{FF2B5EF4-FFF2-40B4-BE49-F238E27FC236}">
                <a16:creationId xmlns:a16="http://schemas.microsoft.com/office/drawing/2014/main" id="{097C9686-F71A-4614-A603-1215A6FE8613}"/>
              </a:ext>
            </a:extLst>
          </p:cNvPr>
          <p:cNvSpPr txBox="1"/>
          <p:nvPr/>
        </p:nvSpPr>
        <p:spPr>
          <a:xfrm>
            <a:off x="1004320" y="3540464"/>
            <a:ext cx="3052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Glucose (C</a:t>
            </a:r>
            <a:r>
              <a:rPr lang="de-DE" sz="2400" baseline="-25000" dirty="0"/>
              <a:t>6</a:t>
            </a:r>
            <a:r>
              <a:rPr lang="de-DE" sz="2400" dirty="0"/>
              <a:t>)wird zu Pyruvat (C</a:t>
            </a:r>
            <a:r>
              <a:rPr lang="de-DE" sz="2400" baseline="-25000" dirty="0"/>
              <a:t>3</a:t>
            </a:r>
            <a:r>
              <a:rPr lang="de-DE" sz="2400" dirty="0"/>
              <a:t>) abgebaut</a:t>
            </a:r>
          </a:p>
        </p:txBody>
      </p:sp>
      <p:sp>
        <p:nvSpPr>
          <p:cNvPr id="33" name="Pfeil: nach links 32">
            <a:extLst>
              <a:ext uri="{FF2B5EF4-FFF2-40B4-BE49-F238E27FC236}">
                <a16:creationId xmlns:a16="http://schemas.microsoft.com/office/drawing/2014/main" id="{60F194C4-D7E4-4406-BB5E-2DB65EF0BB74}"/>
              </a:ext>
            </a:extLst>
          </p:cNvPr>
          <p:cNvSpPr/>
          <p:nvPr/>
        </p:nvSpPr>
        <p:spPr>
          <a:xfrm rot="10800000">
            <a:off x="158495" y="3747595"/>
            <a:ext cx="792088" cy="36933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5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76C7E48-F386-4115-AC33-5392E7AFA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Abbildungen Arbeitsblatt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0DC713AE-3096-436A-817C-DFD935F432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431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A38E90CC-EA77-4A15-9D7B-EF844A1BC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65" y="-37183"/>
            <a:ext cx="9144000" cy="926979"/>
          </a:xfrm>
          <a:noFill/>
          <a:ln>
            <a:noFill/>
          </a:ln>
        </p:spPr>
        <p:txBody>
          <a:bodyPr>
            <a:noAutofit/>
          </a:bodyPr>
          <a:lstStyle/>
          <a:p>
            <a:endParaRPr lang="de-DE" sz="2800" dirty="0"/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B18DBA07-FFA7-43B3-9D14-C34A44A8E6C5}"/>
              </a:ext>
            </a:extLst>
          </p:cNvPr>
          <p:cNvSpPr txBox="1"/>
          <p:nvPr/>
        </p:nvSpPr>
        <p:spPr>
          <a:xfrm>
            <a:off x="1056028" y="6608385"/>
            <a:ext cx="80727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/>
              <a:t>Z</a:t>
            </a:r>
            <a:r>
              <a:rPr lang="de-DE" sz="1200" dirty="0" smtClean="0"/>
              <a:t>ur </a:t>
            </a:r>
            <a:r>
              <a:rPr lang="de-DE" sz="1200" dirty="0"/>
              <a:t>besseren Übersichtlichkeit sind nur exemplarische Verknüpfungen gezeigt. 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99DCFE7C-D8F1-4AF6-8B5E-957A0EB2AA1C}"/>
              </a:ext>
            </a:extLst>
          </p:cNvPr>
          <p:cNvGrpSpPr/>
          <p:nvPr/>
        </p:nvGrpSpPr>
        <p:grpSpPr>
          <a:xfrm>
            <a:off x="3009" y="1357755"/>
            <a:ext cx="9088726" cy="5329210"/>
            <a:chOff x="3009" y="1357755"/>
            <a:chExt cx="9088726" cy="5329210"/>
          </a:xfrm>
        </p:grpSpPr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B5AC3A7C-6069-4A74-B112-FC213BD7C153}"/>
                </a:ext>
              </a:extLst>
            </p:cNvPr>
            <p:cNvGrpSpPr/>
            <p:nvPr/>
          </p:nvGrpSpPr>
          <p:grpSpPr>
            <a:xfrm>
              <a:off x="1916981" y="2802289"/>
              <a:ext cx="1838301" cy="199190"/>
              <a:chOff x="1916981" y="2802289"/>
              <a:chExt cx="1838301" cy="199190"/>
            </a:xfrm>
          </p:grpSpPr>
          <p:sp>
            <p:nvSpPr>
              <p:cNvPr id="164" name="Ellipse 163">
                <a:extLst>
                  <a:ext uri="{FF2B5EF4-FFF2-40B4-BE49-F238E27FC236}">
                    <a16:creationId xmlns:a16="http://schemas.microsoft.com/office/drawing/2014/main" id="{D95E0204-799F-4E51-AE22-30D8BEE59815}"/>
                  </a:ext>
                </a:extLst>
              </p:cNvPr>
              <p:cNvSpPr/>
              <p:nvPr/>
            </p:nvSpPr>
            <p:spPr>
              <a:xfrm>
                <a:off x="1916981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Ellipse 164">
                <a:extLst>
                  <a:ext uri="{FF2B5EF4-FFF2-40B4-BE49-F238E27FC236}">
                    <a16:creationId xmlns:a16="http://schemas.microsoft.com/office/drawing/2014/main" id="{7DFB0F9E-376C-472F-ADFE-B0BE49BF1C29}"/>
                  </a:ext>
                </a:extLst>
              </p:cNvPr>
              <p:cNvSpPr/>
              <p:nvPr/>
            </p:nvSpPr>
            <p:spPr>
              <a:xfrm>
                <a:off x="2121236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Ellipse 165">
                <a:extLst>
                  <a:ext uri="{FF2B5EF4-FFF2-40B4-BE49-F238E27FC236}">
                    <a16:creationId xmlns:a16="http://schemas.microsoft.com/office/drawing/2014/main" id="{CB4A0247-D038-49BE-844B-B8C9097D2FB2}"/>
                  </a:ext>
                </a:extLst>
              </p:cNvPr>
              <p:cNvSpPr/>
              <p:nvPr/>
            </p:nvSpPr>
            <p:spPr>
              <a:xfrm>
                <a:off x="2325492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Ellipse 166">
                <a:extLst>
                  <a:ext uri="{FF2B5EF4-FFF2-40B4-BE49-F238E27FC236}">
                    <a16:creationId xmlns:a16="http://schemas.microsoft.com/office/drawing/2014/main" id="{A37F95D4-6A17-4C75-8F8A-173138345C8F}"/>
                  </a:ext>
                </a:extLst>
              </p:cNvPr>
              <p:cNvSpPr/>
              <p:nvPr/>
            </p:nvSpPr>
            <p:spPr>
              <a:xfrm>
                <a:off x="2529748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Ellipse 167">
                <a:extLst>
                  <a:ext uri="{FF2B5EF4-FFF2-40B4-BE49-F238E27FC236}">
                    <a16:creationId xmlns:a16="http://schemas.microsoft.com/office/drawing/2014/main" id="{E04E711B-10D4-4ACF-B9F0-F71EB980B9B5}"/>
                  </a:ext>
                </a:extLst>
              </p:cNvPr>
              <p:cNvSpPr/>
              <p:nvPr/>
            </p:nvSpPr>
            <p:spPr>
              <a:xfrm>
                <a:off x="2734003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Ellipse 168">
                <a:extLst>
                  <a:ext uri="{FF2B5EF4-FFF2-40B4-BE49-F238E27FC236}">
                    <a16:creationId xmlns:a16="http://schemas.microsoft.com/office/drawing/2014/main" id="{E607F8BD-0CFD-4519-82AF-B76670EF6AC5}"/>
                  </a:ext>
                </a:extLst>
              </p:cNvPr>
              <p:cNvSpPr/>
              <p:nvPr/>
            </p:nvSpPr>
            <p:spPr>
              <a:xfrm>
                <a:off x="2938259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Ellipse 169">
                <a:extLst>
                  <a:ext uri="{FF2B5EF4-FFF2-40B4-BE49-F238E27FC236}">
                    <a16:creationId xmlns:a16="http://schemas.microsoft.com/office/drawing/2014/main" id="{720C71E1-3041-4BBA-ACA0-A880D861691E}"/>
                  </a:ext>
                </a:extLst>
              </p:cNvPr>
              <p:cNvSpPr/>
              <p:nvPr/>
            </p:nvSpPr>
            <p:spPr>
              <a:xfrm>
                <a:off x="3142515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Ellipse 170">
                <a:extLst>
                  <a:ext uri="{FF2B5EF4-FFF2-40B4-BE49-F238E27FC236}">
                    <a16:creationId xmlns:a16="http://schemas.microsoft.com/office/drawing/2014/main" id="{97AD6EFD-95C9-4B65-A491-A36DB21F0E97}"/>
                  </a:ext>
                </a:extLst>
              </p:cNvPr>
              <p:cNvSpPr/>
              <p:nvPr/>
            </p:nvSpPr>
            <p:spPr>
              <a:xfrm>
                <a:off x="3346771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Ellipse 171">
                <a:extLst>
                  <a:ext uri="{FF2B5EF4-FFF2-40B4-BE49-F238E27FC236}">
                    <a16:creationId xmlns:a16="http://schemas.microsoft.com/office/drawing/2014/main" id="{5618F65B-3A6D-488B-BFF2-A61DF88A621E}"/>
                  </a:ext>
                </a:extLst>
              </p:cNvPr>
              <p:cNvSpPr/>
              <p:nvPr/>
            </p:nvSpPr>
            <p:spPr>
              <a:xfrm>
                <a:off x="3551026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94CBBBE8-E3D1-4A90-B5B0-D57824A06031}"/>
                </a:ext>
              </a:extLst>
            </p:cNvPr>
            <p:cNvGrpSpPr/>
            <p:nvPr/>
          </p:nvGrpSpPr>
          <p:grpSpPr>
            <a:xfrm>
              <a:off x="2067926" y="1357755"/>
              <a:ext cx="7023809" cy="5112129"/>
              <a:chOff x="2084695" y="1484784"/>
              <a:chExt cx="7023809" cy="5112129"/>
            </a:xfrm>
          </p:grpSpPr>
          <p:cxnSp>
            <p:nvCxnSpPr>
              <p:cNvPr id="187" name="Verbinder: gekrümmt 186">
                <a:extLst>
                  <a:ext uri="{FF2B5EF4-FFF2-40B4-BE49-F238E27FC236}">
                    <a16:creationId xmlns:a16="http://schemas.microsoft.com/office/drawing/2014/main" id="{F4F1D1BD-7276-4D46-914C-2F4B5E0DBF47}"/>
                  </a:ext>
                </a:extLst>
              </p:cNvPr>
              <p:cNvCxnSpPr>
                <a:cxnSpLocks/>
                <a:stCxn id="180" idx="0"/>
              </p:cNvCxnSpPr>
              <p:nvPr/>
            </p:nvCxnSpPr>
            <p:spPr>
              <a:xfrm>
                <a:off x="3379015" y="2332729"/>
                <a:ext cx="1245250" cy="150352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F0EA0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Verbinder: gekrümmt 188">
                <a:extLst>
                  <a:ext uri="{FF2B5EF4-FFF2-40B4-BE49-F238E27FC236}">
                    <a16:creationId xmlns:a16="http://schemas.microsoft.com/office/drawing/2014/main" id="{51CA404B-4145-4A63-AA23-D3CCC63BD4A7}"/>
                  </a:ext>
                </a:extLst>
              </p:cNvPr>
              <p:cNvCxnSpPr>
                <a:cxnSpLocks/>
                <a:stCxn id="183" idx="2"/>
                <a:endCxn id="45" idx="6"/>
              </p:cNvCxnSpPr>
              <p:nvPr/>
            </p:nvCxnSpPr>
            <p:spPr>
              <a:xfrm rot="5400000">
                <a:off x="6359544" y="1754629"/>
                <a:ext cx="466178" cy="2903078"/>
              </a:xfrm>
              <a:prstGeom prst="curvedConnector2">
                <a:avLst/>
              </a:prstGeom>
              <a:ln w="28575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Verbinder: gekrümmt 189">
                <a:extLst>
                  <a:ext uri="{FF2B5EF4-FFF2-40B4-BE49-F238E27FC236}">
                    <a16:creationId xmlns:a16="http://schemas.microsoft.com/office/drawing/2014/main" id="{C2F629DE-8EDC-4C22-8E41-8E77D08AC146}"/>
                  </a:ext>
                </a:extLst>
              </p:cNvPr>
              <p:cNvCxnSpPr>
                <a:cxnSpLocks/>
                <a:stCxn id="183" idx="2"/>
                <a:endCxn id="106" idx="0"/>
              </p:cNvCxnSpPr>
              <p:nvPr/>
            </p:nvCxnSpPr>
            <p:spPr>
              <a:xfrm rot="5400000">
                <a:off x="6089898" y="2787235"/>
                <a:ext cx="1768429" cy="2140118"/>
              </a:xfrm>
              <a:prstGeom prst="curvedConnector2">
                <a:avLst/>
              </a:prstGeom>
              <a:ln w="28575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Verbinder: gekrümmt 190">
                <a:extLst>
                  <a:ext uri="{FF2B5EF4-FFF2-40B4-BE49-F238E27FC236}">
                    <a16:creationId xmlns:a16="http://schemas.microsoft.com/office/drawing/2014/main" id="{5C25C40C-6380-4825-9927-CD2C4B824E8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5160462" y="2872540"/>
                <a:ext cx="2233403" cy="124223"/>
              </a:xfrm>
              <a:prstGeom prst="curvedConnector3">
                <a:avLst>
                  <a:gd name="adj1" fmla="val 50000"/>
                </a:avLst>
              </a:prstGeom>
              <a:ln w="28575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" name="Gruppieren 1">
                <a:extLst>
                  <a:ext uri="{FF2B5EF4-FFF2-40B4-BE49-F238E27FC236}">
                    <a16:creationId xmlns:a16="http://schemas.microsoft.com/office/drawing/2014/main" id="{850A4E48-A380-4DC0-B41E-B5355F971380}"/>
                  </a:ext>
                </a:extLst>
              </p:cNvPr>
              <p:cNvGrpSpPr/>
              <p:nvPr/>
            </p:nvGrpSpPr>
            <p:grpSpPr>
              <a:xfrm>
                <a:off x="2189210" y="1864541"/>
                <a:ext cx="6919294" cy="4732372"/>
                <a:chOff x="1154131" y="1465026"/>
                <a:chExt cx="7317953" cy="5132326"/>
              </a:xfrm>
            </p:grpSpPr>
            <p:cxnSp>
              <p:nvCxnSpPr>
                <p:cNvPr id="88" name="Verbinder: gekrümmt 87">
                  <a:extLst>
                    <a:ext uri="{FF2B5EF4-FFF2-40B4-BE49-F238E27FC236}">
                      <a16:creationId xmlns:a16="http://schemas.microsoft.com/office/drawing/2014/main" id="{B7E5F85E-17C1-4728-8915-289992C70F06}"/>
                    </a:ext>
                  </a:extLst>
                </p:cNvPr>
                <p:cNvCxnSpPr>
                  <a:cxnSpLocks/>
                  <a:stCxn id="58" idx="2"/>
                </p:cNvCxnSpPr>
                <p:nvPr/>
              </p:nvCxnSpPr>
              <p:spPr>
                <a:xfrm rot="10800000" flipH="1" flipV="1">
                  <a:off x="3483495" y="4390673"/>
                  <a:ext cx="3392760" cy="1864872"/>
                </a:xfrm>
                <a:prstGeom prst="curvedConnector3">
                  <a:avLst>
                    <a:gd name="adj1" fmla="val -19839"/>
                  </a:avLst>
                </a:prstGeom>
                <a:ln w="28575">
                  <a:solidFill>
                    <a:srgbClr val="FFC000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" name="Gruppieren 23">
                  <a:extLst>
                    <a:ext uri="{FF2B5EF4-FFF2-40B4-BE49-F238E27FC236}">
                      <a16:creationId xmlns:a16="http://schemas.microsoft.com/office/drawing/2014/main" id="{788E4007-8A1A-45DD-B71B-ED640D10E966}"/>
                    </a:ext>
                  </a:extLst>
                </p:cNvPr>
                <p:cNvGrpSpPr/>
                <p:nvPr/>
              </p:nvGrpSpPr>
              <p:grpSpPr>
                <a:xfrm>
                  <a:off x="6804248" y="5544407"/>
                  <a:ext cx="1667836" cy="1052945"/>
                  <a:chOff x="1139006" y="4836882"/>
                  <a:chExt cx="1667836" cy="1052945"/>
                </a:xfrm>
              </p:grpSpPr>
              <p:sp>
                <p:nvSpPr>
                  <p:cNvPr id="116" name="Explosion: 8 Zacken 115">
                    <a:extLst>
                      <a:ext uri="{FF2B5EF4-FFF2-40B4-BE49-F238E27FC236}">
                        <a16:creationId xmlns:a16="http://schemas.microsoft.com/office/drawing/2014/main" id="{F2CF9537-5055-462C-8B27-2F08A1EB2FF2}"/>
                      </a:ext>
                    </a:extLst>
                  </p:cNvPr>
                  <p:cNvSpPr/>
                  <p:nvPr/>
                </p:nvSpPr>
                <p:spPr>
                  <a:xfrm>
                    <a:off x="1139006" y="4836882"/>
                    <a:ext cx="1667836" cy="1052945"/>
                  </a:xfrm>
                  <a:prstGeom prst="irregularSeal1">
                    <a:avLst/>
                  </a:prstGeom>
                  <a:solidFill>
                    <a:srgbClr val="FFC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23" name="Textfeld 22">
                    <a:extLst>
                      <a:ext uri="{FF2B5EF4-FFF2-40B4-BE49-F238E27FC236}">
                        <a16:creationId xmlns:a16="http://schemas.microsoft.com/office/drawing/2014/main" id="{D43BFBF1-F16A-4754-833D-A1A30CFDAB91}"/>
                      </a:ext>
                    </a:extLst>
                  </p:cNvPr>
                  <p:cNvSpPr txBox="1"/>
                  <p:nvPr/>
                </p:nvSpPr>
                <p:spPr>
                  <a:xfrm>
                    <a:off x="1517349" y="5178688"/>
                    <a:ext cx="911151" cy="369332"/>
                  </a:xfrm>
                  <a:prstGeom prst="rect">
                    <a:avLst/>
                  </a:prstGeom>
                  <a:noFill/>
                  <a:ln>
                    <a:solidFill>
                      <a:srgbClr val="FFC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sz="1600" dirty="0"/>
                      <a:t>Energie</a:t>
                    </a:r>
                  </a:p>
                </p:txBody>
              </p:sp>
            </p:grpSp>
            <p:sp>
              <p:nvSpPr>
                <p:cNvPr id="58" name="Ellipse 57">
                  <a:extLst>
                    <a:ext uri="{FF2B5EF4-FFF2-40B4-BE49-F238E27FC236}">
                      <a16:creationId xmlns:a16="http://schemas.microsoft.com/office/drawing/2014/main" id="{DDF599CC-811E-44BA-A484-795D82681719}"/>
                    </a:ext>
                  </a:extLst>
                </p:cNvPr>
                <p:cNvSpPr/>
                <p:nvPr/>
              </p:nvSpPr>
              <p:spPr>
                <a:xfrm>
                  <a:off x="3483495" y="3576723"/>
                  <a:ext cx="1595041" cy="16279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68" name="Gruppieren 67">
                  <a:extLst>
                    <a:ext uri="{FF2B5EF4-FFF2-40B4-BE49-F238E27FC236}">
                      <a16:creationId xmlns:a16="http://schemas.microsoft.com/office/drawing/2014/main" id="{D600D519-BECE-46FB-8B63-A54A977DABCC}"/>
                    </a:ext>
                  </a:extLst>
                </p:cNvPr>
                <p:cNvGrpSpPr/>
                <p:nvPr/>
              </p:nvGrpSpPr>
              <p:grpSpPr>
                <a:xfrm>
                  <a:off x="3178521" y="3742005"/>
                  <a:ext cx="695952" cy="171718"/>
                  <a:chOff x="2536540" y="3392996"/>
                  <a:chExt cx="864096" cy="216024"/>
                </a:xfrm>
                <a:solidFill>
                  <a:srgbClr val="C00000"/>
                </a:solidFill>
              </p:grpSpPr>
              <p:sp>
                <p:nvSpPr>
                  <p:cNvPr id="69" name="Ellipse 68">
                    <a:extLst>
                      <a:ext uri="{FF2B5EF4-FFF2-40B4-BE49-F238E27FC236}">
                        <a16:creationId xmlns:a16="http://schemas.microsoft.com/office/drawing/2014/main" id="{1006DD0F-049F-44FD-A4DC-717B92C342DA}"/>
                      </a:ext>
                    </a:extLst>
                  </p:cNvPr>
                  <p:cNvSpPr/>
                  <p:nvPr/>
                </p:nvSpPr>
                <p:spPr>
                  <a:xfrm>
                    <a:off x="2536540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70" name="Ellipse 69">
                    <a:extLst>
                      <a:ext uri="{FF2B5EF4-FFF2-40B4-BE49-F238E27FC236}">
                        <a16:creationId xmlns:a16="http://schemas.microsoft.com/office/drawing/2014/main" id="{CC5587ED-34EA-4BA0-A368-F56CDA0D021D}"/>
                      </a:ext>
                    </a:extLst>
                  </p:cNvPr>
                  <p:cNvSpPr/>
                  <p:nvPr/>
                </p:nvSpPr>
                <p:spPr>
                  <a:xfrm>
                    <a:off x="2752564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71" name="Ellipse 70">
                    <a:extLst>
                      <a:ext uri="{FF2B5EF4-FFF2-40B4-BE49-F238E27FC236}">
                        <a16:creationId xmlns:a16="http://schemas.microsoft.com/office/drawing/2014/main" id="{F376C8AC-4217-4A8C-8D1A-28622FC8FEDD}"/>
                      </a:ext>
                    </a:extLst>
                  </p:cNvPr>
                  <p:cNvSpPr/>
                  <p:nvPr/>
                </p:nvSpPr>
                <p:spPr>
                  <a:xfrm>
                    <a:off x="2968588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72" name="Ellipse 71">
                    <a:extLst>
                      <a:ext uri="{FF2B5EF4-FFF2-40B4-BE49-F238E27FC236}">
                        <a16:creationId xmlns:a16="http://schemas.microsoft.com/office/drawing/2014/main" id="{CEC75B15-1D13-4123-B585-FE91AFB4A05C}"/>
                      </a:ext>
                    </a:extLst>
                  </p:cNvPr>
                  <p:cNvSpPr/>
                  <p:nvPr/>
                </p:nvSpPr>
                <p:spPr>
                  <a:xfrm>
                    <a:off x="3184612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79" name="Gruppieren 78">
                  <a:extLst>
                    <a:ext uri="{FF2B5EF4-FFF2-40B4-BE49-F238E27FC236}">
                      <a16:creationId xmlns:a16="http://schemas.microsoft.com/office/drawing/2014/main" id="{C94264F2-4FB7-4E99-B69A-1DCCDC71DBC4}"/>
                    </a:ext>
                  </a:extLst>
                </p:cNvPr>
                <p:cNvGrpSpPr/>
                <p:nvPr/>
              </p:nvGrpSpPr>
              <p:grpSpPr>
                <a:xfrm>
                  <a:off x="3120525" y="4829555"/>
                  <a:ext cx="695952" cy="171718"/>
                  <a:chOff x="2536540" y="3392996"/>
                  <a:chExt cx="864096" cy="216024"/>
                </a:xfrm>
                <a:solidFill>
                  <a:srgbClr val="C00000"/>
                </a:solidFill>
              </p:grpSpPr>
              <p:sp>
                <p:nvSpPr>
                  <p:cNvPr id="80" name="Ellipse 79">
                    <a:extLst>
                      <a:ext uri="{FF2B5EF4-FFF2-40B4-BE49-F238E27FC236}">
                        <a16:creationId xmlns:a16="http://schemas.microsoft.com/office/drawing/2014/main" id="{1E7A8FF0-80E5-4C4B-958E-0A1F8E0DB046}"/>
                      </a:ext>
                    </a:extLst>
                  </p:cNvPr>
                  <p:cNvSpPr/>
                  <p:nvPr/>
                </p:nvSpPr>
                <p:spPr>
                  <a:xfrm>
                    <a:off x="2536540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81" name="Ellipse 80">
                    <a:extLst>
                      <a:ext uri="{FF2B5EF4-FFF2-40B4-BE49-F238E27FC236}">
                        <a16:creationId xmlns:a16="http://schemas.microsoft.com/office/drawing/2014/main" id="{0A275865-5EC7-4BBF-B4DB-10F1E97EA6A8}"/>
                      </a:ext>
                    </a:extLst>
                  </p:cNvPr>
                  <p:cNvSpPr/>
                  <p:nvPr/>
                </p:nvSpPr>
                <p:spPr>
                  <a:xfrm>
                    <a:off x="2752564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82" name="Ellipse 81">
                    <a:extLst>
                      <a:ext uri="{FF2B5EF4-FFF2-40B4-BE49-F238E27FC236}">
                        <a16:creationId xmlns:a16="http://schemas.microsoft.com/office/drawing/2014/main" id="{F99481B9-C23B-46E4-B2C4-D0BE6E948136}"/>
                      </a:ext>
                    </a:extLst>
                  </p:cNvPr>
                  <p:cNvSpPr/>
                  <p:nvPr/>
                </p:nvSpPr>
                <p:spPr>
                  <a:xfrm>
                    <a:off x="2968588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83" name="Ellipse 82">
                    <a:extLst>
                      <a:ext uri="{FF2B5EF4-FFF2-40B4-BE49-F238E27FC236}">
                        <a16:creationId xmlns:a16="http://schemas.microsoft.com/office/drawing/2014/main" id="{68ED390D-4A07-4428-9EB8-22F42A702FCE}"/>
                      </a:ext>
                    </a:extLst>
                  </p:cNvPr>
                  <p:cNvSpPr/>
                  <p:nvPr/>
                </p:nvSpPr>
                <p:spPr>
                  <a:xfrm>
                    <a:off x="3184612" y="339299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99" name="Gruppieren 98">
                  <a:extLst>
                    <a:ext uri="{FF2B5EF4-FFF2-40B4-BE49-F238E27FC236}">
                      <a16:creationId xmlns:a16="http://schemas.microsoft.com/office/drawing/2014/main" id="{0EEE449A-1D66-425F-ADD7-E3E49E5406E0}"/>
                    </a:ext>
                  </a:extLst>
                </p:cNvPr>
                <p:cNvGrpSpPr/>
                <p:nvPr/>
              </p:nvGrpSpPr>
              <p:grpSpPr>
                <a:xfrm>
                  <a:off x="4570426" y="3627527"/>
                  <a:ext cx="1044682" cy="171718"/>
                  <a:chOff x="5148064" y="2507656"/>
                  <a:chExt cx="1297080" cy="216024"/>
                </a:xfrm>
              </p:grpSpPr>
              <p:grpSp>
                <p:nvGrpSpPr>
                  <p:cNvPr id="84" name="Gruppieren 83">
                    <a:extLst>
                      <a:ext uri="{FF2B5EF4-FFF2-40B4-BE49-F238E27FC236}">
                        <a16:creationId xmlns:a16="http://schemas.microsoft.com/office/drawing/2014/main" id="{E09BFE17-20D6-4D78-94CD-A59C02261ABF}"/>
                      </a:ext>
                    </a:extLst>
                  </p:cNvPr>
                  <p:cNvGrpSpPr/>
                  <p:nvPr/>
                </p:nvGrpSpPr>
                <p:grpSpPr>
                  <a:xfrm>
                    <a:off x="5148064" y="2507656"/>
                    <a:ext cx="864096" cy="216024"/>
                    <a:chOff x="6608440" y="3552801"/>
                    <a:chExt cx="864096" cy="216024"/>
                  </a:xfrm>
                  <a:solidFill>
                    <a:srgbClr val="C00000"/>
                  </a:solidFill>
                </p:grpSpPr>
                <p:sp>
                  <p:nvSpPr>
                    <p:cNvPr id="16" name="Ellipse 15">
                      <a:extLst>
                        <a:ext uri="{FF2B5EF4-FFF2-40B4-BE49-F238E27FC236}">
                          <a16:creationId xmlns:a16="http://schemas.microsoft.com/office/drawing/2014/main" id="{13CA40DF-0E0A-44A7-880A-E1711D6D17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08440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17" name="Ellipse 16">
                      <a:extLst>
                        <a:ext uri="{FF2B5EF4-FFF2-40B4-BE49-F238E27FC236}">
                          <a16:creationId xmlns:a16="http://schemas.microsoft.com/office/drawing/2014/main" id="{72CCDFFF-B68F-468A-B023-ACE907788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24464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18" name="Ellipse 17">
                      <a:extLst>
                        <a:ext uri="{FF2B5EF4-FFF2-40B4-BE49-F238E27FC236}">
                          <a16:creationId xmlns:a16="http://schemas.microsoft.com/office/drawing/2014/main" id="{CFC23866-D5BE-4D7C-80FA-6F1BC01423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40488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19" name="Ellipse 18">
                      <a:extLst>
                        <a:ext uri="{FF2B5EF4-FFF2-40B4-BE49-F238E27FC236}">
                          <a16:creationId xmlns:a16="http://schemas.microsoft.com/office/drawing/2014/main" id="{B11118CB-0D7C-4F25-8F1A-AB8DF7CD7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56512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  <p:grpSp>
                <p:nvGrpSpPr>
                  <p:cNvPr id="87" name="Gruppieren 86">
                    <a:extLst>
                      <a:ext uri="{FF2B5EF4-FFF2-40B4-BE49-F238E27FC236}">
                        <a16:creationId xmlns:a16="http://schemas.microsoft.com/office/drawing/2014/main" id="{BC8DEB57-B2E3-4D3E-BAEC-6EFC01E039B3}"/>
                      </a:ext>
                    </a:extLst>
                  </p:cNvPr>
                  <p:cNvGrpSpPr/>
                  <p:nvPr/>
                </p:nvGrpSpPr>
                <p:grpSpPr>
                  <a:xfrm>
                    <a:off x="6012160" y="2507656"/>
                    <a:ext cx="432984" cy="216024"/>
                    <a:chOff x="7625429" y="2564904"/>
                    <a:chExt cx="432984" cy="216024"/>
                  </a:xfrm>
                </p:grpSpPr>
                <p:sp>
                  <p:nvSpPr>
                    <p:cNvPr id="85" name="Ellipse 84">
                      <a:extLst>
                        <a:ext uri="{FF2B5EF4-FFF2-40B4-BE49-F238E27FC236}">
                          <a16:creationId xmlns:a16="http://schemas.microsoft.com/office/drawing/2014/main" id="{65F0B793-949B-4D93-A666-D489827A27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25429" y="2564904"/>
                      <a:ext cx="216024" cy="216024"/>
                    </a:xfrm>
                    <a:prstGeom prst="ellipse">
                      <a:avLst/>
                    </a:prstGeom>
                    <a:solidFill>
                      <a:srgbClr val="C00000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86" name="Ellipse 85">
                      <a:extLst>
                        <a:ext uri="{FF2B5EF4-FFF2-40B4-BE49-F238E27FC236}">
                          <a16:creationId xmlns:a16="http://schemas.microsoft.com/office/drawing/2014/main" id="{E2F4DE0F-795C-4181-92A3-338C90A83E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42389" y="2564904"/>
                      <a:ext cx="216024" cy="216024"/>
                    </a:xfrm>
                    <a:prstGeom prst="ellipse">
                      <a:avLst/>
                    </a:prstGeom>
                    <a:solidFill>
                      <a:srgbClr val="C00000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</p:grpSp>
            <p:grpSp>
              <p:nvGrpSpPr>
                <p:cNvPr id="98" name="Gruppieren 97">
                  <a:extLst>
                    <a:ext uri="{FF2B5EF4-FFF2-40B4-BE49-F238E27FC236}">
                      <a16:creationId xmlns:a16="http://schemas.microsoft.com/office/drawing/2014/main" id="{5AB7CD02-5F8D-4E78-8173-943B158D86B1}"/>
                    </a:ext>
                  </a:extLst>
                </p:cNvPr>
                <p:cNvGrpSpPr/>
                <p:nvPr/>
              </p:nvGrpSpPr>
              <p:grpSpPr>
                <a:xfrm>
                  <a:off x="4774187" y="4656748"/>
                  <a:ext cx="870669" cy="171718"/>
                  <a:chOff x="5724128" y="3636778"/>
                  <a:chExt cx="1081024" cy="216024"/>
                </a:xfrm>
              </p:grpSpPr>
              <p:grpSp>
                <p:nvGrpSpPr>
                  <p:cNvPr id="89" name="Gruppieren 88">
                    <a:extLst>
                      <a:ext uri="{FF2B5EF4-FFF2-40B4-BE49-F238E27FC236}">
                        <a16:creationId xmlns:a16="http://schemas.microsoft.com/office/drawing/2014/main" id="{630DCA38-73C8-49D7-9376-329AAFC58980}"/>
                      </a:ext>
                    </a:extLst>
                  </p:cNvPr>
                  <p:cNvGrpSpPr/>
                  <p:nvPr/>
                </p:nvGrpSpPr>
                <p:grpSpPr>
                  <a:xfrm>
                    <a:off x="5724128" y="3636778"/>
                    <a:ext cx="864096" cy="216024"/>
                    <a:chOff x="6608440" y="3552801"/>
                    <a:chExt cx="864096" cy="216024"/>
                  </a:xfrm>
                  <a:solidFill>
                    <a:srgbClr val="C00000"/>
                  </a:solidFill>
                </p:grpSpPr>
                <p:sp>
                  <p:nvSpPr>
                    <p:cNvPr id="90" name="Ellipse 89">
                      <a:extLst>
                        <a:ext uri="{FF2B5EF4-FFF2-40B4-BE49-F238E27FC236}">
                          <a16:creationId xmlns:a16="http://schemas.microsoft.com/office/drawing/2014/main" id="{1AFB30D9-0A6B-48F2-A141-6810B4C4CA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08440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91" name="Ellipse 90">
                      <a:extLst>
                        <a:ext uri="{FF2B5EF4-FFF2-40B4-BE49-F238E27FC236}">
                          <a16:creationId xmlns:a16="http://schemas.microsoft.com/office/drawing/2014/main" id="{31798780-DC1A-4FF7-B4C7-E22FE7AC78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24464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92" name="Ellipse 91">
                      <a:extLst>
                        <a:ext uri="{FF2B5EF4-FFF2-40B4-BE49-F238E27FC236}">
                          <a16:creationId xmlns:a16="http://schemas.microsoft.com/office/drawing/2014/main" id="{D1D809BA-85AB-4D14-861D-CC5962FEF8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40488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93" name="Ellipse 92">
                      <a:extLst>
                        <a:ext uri="{FF2B5EF4-FFF2-40B4-BE49-F238E27FC236}">
                          <a16:creationId xmlns:a16="http://schemas.microsoft.com/office/drawing/2014/main" id="{907B8E58-7B38-47C5-858E-E95CB688EC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56512" y="3552801"/>
                      <a:ext cx="216024" cy="216024"/>
                    </a:xfrm>
                    <a:prstGeom prst="ellips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  <p:sp>
                <p:nvSpPr>
                  <p:cNvPr id="95" name="Ellipse 94">
                    <a:extLst>
                      <a:ext uri="{FF2B5EF4-FFF2-40B4-BE49-F238E27FC236}">
                        <a16:creationId xmlns:a16="http://schemas.microsoft.com/office/drawing/2014/main" id="{DCE3D790-8908-4142-B9C7-343E513A44D2}"/>
                      </a:ext>
                    </a:extLst>
                  </p:cNvPr>
                  <p:cNvSpPr/>
                  <p:nvPr/>
                </p:nvSpPr>
                <p:spPr>
                  <a:xfrm>
                    <a:off x="6589128" y="3636778"/>
                    <a:ext cx="216024" cy="216024"/>
                  </a:xfrm>
                  <a:prstGeom prst="ellipse">
                    <a:avLst/>
                  </a:prstGeom>
                  <a:solidFill>
                    <a:srgbClr val="C00000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96" name="Ellipse 95">
                  <a:extLst>
                    <a:ext uri="{FF2B5EF4-FFF2-40B4-BE49-F238E27FC236}">
                      <a16:creationId xmlns:a16="http://schemas.microsoft.com/office/drawing/2014/main" id="{12FD64B2-6A09-4A24-8DDA-4F21824CBF59}"/>
                    </a:ext>
                  </a:extLst>
                </p:cNvPr>
                <p:cNvSpPr/>
                <p:nvPr/>
              </p:nvSpPr>
              <p:spPr>
                <a:xfrm>
                  <a:off x="5324374" y="4072382"/>
                  <a:ext cx="173988" cy="171718"/>
                </a:xfrm>
                <a:prstGeom prst="ellipse">
                  <a:avLst/>
                </a:prstGeom>
                <a:solidFill>
                  <a:srgbClr val="C0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7" name="Ellipse 96">
                  <a:extLst>
                    <a:ext uri="{FF2B5EF4-FFF2-40B4-BE49-F238E27FC236}">
                      <a16:creationId xmlns:a16="http://schemas.microsoft.com/office/drawing/2014/main" id="{3D8C720B-6CFC-4A5C-8191-2962E1969EBC}"/>
                    </a:ext>
                  </a:extLst>
                </p:cNvPr>
                <p:cNvSpPr/>
                <p:nvPr/>
              </p:nvSpPr>
              <p:spPr>
                <a:xfrm>
                  <a:off x="5128961" y="5144371"/>
                  <a:ext cx="173988" cy="171718"/>
                </a:xfrm>
                <a:prstGeom prst="ellipse">
                  <a:avLst/>
                </a:prstGeom>
                <a:solidFill>
                  <a:srgbClr val="C0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122" name="Verbinder: gekrümmt 121">
                  <a:extLst>
                    <a:ext uri="{FF2B5EF4-FFF2-40B4-BE49-F238E27FC236}">
                      <a16:creationId xmlns:a16="http://schemas.microsoft.com/office/drawing/2014/main" id="{16A7292B-2276-4DEF-AC53-8B4698A673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4154870" y="3153241"/>
                  <a:ext cx="393986" cy="553118"/>
                </a:xfrm>
                <a:prstGeom prst="curvedConnector2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Verbinder: gekrümmt 138">
                  <a:extLst>
                    <a:ext uri="{FF2B5EF4-FFF2-40B4-BE49-F238E27FC236}">
                      <a16:creationId xmlns:a16="http://schemas.microsoft.com/office/drawing/2014/main" id="{17BA103D-DDFB-40A6-85B5-626B64B0721B}"/>
                    </a:ext>
                  </a:extLst>
                </p:cNvPr>
                <p:cNvCxnSpPr>
                  <a:cxnSpLocks/>
                  <a:endCxn id="96" idx="2"/>
                </p:cNvCxnSpPr>
                <p:nvPr/>
              </p:nvCxnSpPr>
              <p:spPr>
                <a:xfrm>
                  <a:off x="4998492" y="4022974"/>
                  <a:ext cx="325882" cy="135267"/>
                </a:xfrm>
                <a:prstGeom prst="curvedConnector3">
                  <a:avLst>
                    <a:gd name="adj1" fmla="val 50000"/>
                  </a:avLst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Verbinder: gekrümmt 142">
                  <a:extLst>
                    <a:ext uri="{FF2B5EF4-FFF2-40B4-BE49-F238E27FC236}">
                      <a16:creationId xmlns:a16="http://schemas.microsoft.com/office/drawing/2014/main" id="{CBCCFE12-3AFE-40D7-A6AC-6C17BFBB684E}"/>
                    </a:ext>
                  </a:extLst>
                </p:cNvPr>
                <p:cNvCxnSpPr>
                  <a:cxnSpLocks/>
                  <a:endCxn id="97" idx="2"/>
                </p:cNvCxnSpPr>
                <p:nvPr/>
              </p:nvCxnSpPr>
              <p:spPr>
                <a:xfrm>
                  <a:off x="4743196" y="5048020"/>
                  <a:ext cx="385765" cy="182210"/>
                </a:xfrm>
                <a:prstGeom prst="curvedConnector3">
                  <a:avLst>
                    <a:gd name="adj1" fmla="val 50000"/>
                  </a:avLst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Textfeld 147">
                  <a:extLst>
                    <a:ext uri="{FF2B5EF4-FFF2-40B4-BE49-F238E27FC236}">
                      <a16:creationId xmlns:a16="http://schemas.microsoft.com/office/drawing/2014/main" id="{316083F4-55EF-4C1C-AE70-F65C48BC7A1B}"/>
                    </a:ext>
                  </a:extLst>
                </p:cNvPr>
                <p:cNvSpPr txBox="1"/>
                <p:nvPr/>
              </p:nvSpPr>
              <p:spPr>
                <a:xfrm>
                  <a:off x="2848972" y="1499271"/>
                  <a:ext cx="1025502" cy="3122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400"/>
                    </a:lnSpc>
                  </a:pPr>
                  <a:r>
                    <a:rPr lang="de-DE" dirty="0"/>
                    <a:t>Glucose</a:t>
                  </a:r>
                </a:p>
              </p:txBody>
            </p:sp>
            <p:sp>
              <p:nvSpPr>
                <p:cNvPr id="102" name="Textfeld 101">
                  <a:extLst>
                    <a:ext uri="{FF2B5EF4-FFF2-40B4-BE49-F238E27FC236}">
                      <a16:creationId xmlns:a16="http://schemas.microsoft.com/office/drawing/2014/main" id="{FA166CB2-FFC3-4CA4-874D-7DE18AC520AA}"/>
                    </a:ext>
                  </a:extLst>
                </p:cNvPr>
                <p:cNvSpPr txBox="1"/>
                <p:nvPr/>
              </p:nvSpPr>
              <p:spPr>
                <a:xfrm>
                  <a:off x="1697910" y="3676557"/>
                  <a:ext cx="1429752" cy="304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400"/>
                    </a:lnSpc>
                  </a:pPr>
                  <a:r>
                    <a:rPr lang="de-DE" sz="1600" dirty="0"/>
                    <a:t>Oxalacetat</a:t>
                  </a:r>
                  <a:endParaRPr lang="de-DE" dirty="0"/>
                </a:p>
              </p:txBody>
            </p:sp>
            <p:sp>
              <p:nvSpPr>
                <p:cNvPr id="103" name="Textfeld 102">
                  <a:extLst>
                    <a:ext uri="{FF2B5EF4-FFF2-40B4-BE49-F238E27FC236}">
                      <a16:creationId xmlns:a16="http://schemas.microsoft.com/office/drawing/2014/main" id="{684BD509-5C63-442C-A686-4B05B4A4E944}"/>
                    </a:ext>
                  </a:extLst>
                </p:cNvPr>
                <p:cNvSpPr txBox="1"/>
                <p:nvPr/>
              </p:nvSpPr>
              <p:spPr>
                <a:xfrm>
                  <a:off x="5577027" y="3564006"/>
                  <a:ext cx="722023" cy="304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de-DE" sz="1600" dirty="0"/>
                    <a:t>Citrat</a:t>
                  </a:r>
                </a:p>
              </p:txBody>
            </p:sp>
            <p:sp>
              <p:nvSpPr>
                <p:cNvPr id="104" name="Textfeld 103">
                  <a:extLst>
                    <a:ext uri="{FF2B5EF4-FFF2-40B4-BE49-F238E27FC236}">
                      <a16:creationId xmlns:a16="http://schemas.microsoft.com/office/drawing/2014/main" id="{D29F4C08-4972-416A-B159-73A3D470DEB3}"/>
                    </a:ext>
                  </a:extLst>
                </p:cNvPr>
                <p:cNvSpPr txBox="1"/>
                <p:nvPr/>
              </p:nvSpPr>
              <p:spPr>
                <a:xfrm>
                  <a:off x="5672351" y="4612650"/>
                  <a:ext cx="1510240" cy="3025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de-DE" sz="1600" dirty="0">
                      <a:latin typeface="Symbol" panose="05050102010706020507" pitchFamily="18" charset="2"/>
                    </a:rPr>
                    <a:t>a</a:t>
                  </a:r>
                  <a:r>
                    <a:rPr lang="de-DE" sz="1600" dirty="0"/>
                    <a:t>-Ketoglutarat</a:t>
                  </a:r>
                </a:p>
              </p:txBody>
            </p:sp>
            <p:sp>
              <p:nvSpPr>
                <p:cNvPr id="105" name="Textfeld 104">
                  <a:extLst>
                    <a:ext uri="{FF2B5EF4-FFF2-40B4-BE49-F238E27FC236}">
                      <a16:creationId xmlns:a16="http://schemas.microsoft.com/office/drawing/2014/main" id="{69AAA67F-BEAD-4F86-BD8A-B374415FEB72}"/>
                    </a:ext>
                  </a:extLst>
                </p:cNvPr>
                <p:cNvSpPr txBox="1"/>
                <p:nvPr/>
              </p:nvSpPr>
              <p:spPr>
                <a:xfrm>
                  <a:off x="2141191" y="4755207"/>
                  <a:ext cx="974492" cy="304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400"/>
                    </a:lnSpc>
                  </a:pPr>
                  <a:r>
                    <a:rPr lang="de-DE" sz="1600" dirty="0"/>
                    <a:t>Succinat</a:t>
                  </a:r>
                </a:p>
              </p:txBody>
            </p:sp>
            <p:sp>
              <p:nvSpPr>
                <p:cNvPr id="106" name="Gleichschenkliges Dreieck 105">
                  <a:extLst>
                    <a:ext uri="{FF2B5EF4-FFF2-40B4-BE49-F238E27FC236}">
                      <a16:creationId xmlns:a16="http://schemas.microsoft.com/office/drawing/2014/main" id="{C3F002FF-3BAD-4086-8E9E-E87DEDB6DA36}"/>
                    </a:ext>
                  </a:extLst>
                </p:cNvPr>
                <p:cNvSpPr/>
                <p:nvPr/>
              </p:nvSpPr>
              <p:spPr>
                <a:xfrm rot="4193378" flipH="1">
                  <a:off x="5032008" y="4569081"/>
                  <a:ext cx="56037" cy="48946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7" name="Gleichschenkliges Dreieck 106">
                  <a:extLst>
                    <a:ext uri="{FF2B5EF4-FFF2-40B4-BE49-F238E27FC236}">
                      <a16:creationId xmlns:a16="http://schemas.microsoft.com/office/drawing/2014/main" id="{6D7853CF-0940-47F8-AEE5-6BE0039FB21D}"/>
                    </a:ext>
                  </a:extLst>
                </p:cNvPr>
                <p:cNvSpPr/>
                <p:nvPr/>
              </p:nvSpPr>
              <p:spPr>
                <a:xfrm rot="19209638">
                  <a:off x="3743488" y="5000363"/>
                  <a:ext cx="56777" cy="4830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8" name="Gleichschenkliges Dreieck 107">
                  <a:extLst>
                    <a:ext uri="{FF2B5EF4-FFF2-40B4-BE49-F238E27FC236}">
                      <a16:creationId xmlns:a16="http://schemas.microsoft.com/office/drawing/2014/main" id="{C4C4ED46-9FE1-43D6-8445-7A4A38AB485B}"/>
                    </a:ext>
                  </a:extLst>
                </p:cNvPr>
                <p:cNvSpPr/>
                <p:nvPr/>
              </p:nvSpPr>
              <p:spPr>
                <a:xfrm rot="1272818">
                  <a:off x="3582016" y="3938580"/>
                  <a:ext cx="56777" cy="48308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5" name="Textfeld 114">
                  <a:extLst>
                    <a:ext uri="{FF2B5EF4-FFF2-40B4-BE49-F238E27FC236}">
                      <a16:creationId xmlns:a16="http://schemas.microsoft.com/office/drawing/2014/main" id="{2977C530-53C4-4714-989D-8EE25505287F}"/>
                    </a:ext>
                  </a:extLst>
                </p:cNvPr>
                <p:cNvSpPr txBox="1"/>
                <p:nvPr/>
              </p:nvSpPr>
              <p:spPr>
                <a:xfrm>
                  <a:off x="2848972" y="2545870"/>
                  <a:ext cx="1025502" cy="2878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400"/>
                    </a:lnSpc>
                  </a:pPr>
                  <a:r>
                    <a:rPr lang="de-DE" dirty="0"/>
                    <a:t>Pyruvat</a:t>
                  </a:r>
                </a:p>
              </p:txBody>
            </p:sp>
            <p:sp>
              <p:nvSpPr>
                <p:cNvPr id="101" name="Textfeld 100">
                  <a:extLst>
                    <a:ext uri="{FF2B5EF4-FFF2-40B4-BE49-F238E27FC236}">
                      <a16:creationId xmlns:a16="http://schemas.microsoft.com/office/drawing/2014/main" id="{9B79CA01-9B4D-48ED-84C0-A9E77CFB5E1E}"/>
                    </a:ext>
                  </a:extLst>
                </p:cNvPr>
                <p:cNvSpPr txBox="1"/>
                <p:nvPr/>
              </p:nvSpPr>
              <p:spPr>
                <a:xfrm>
                  <a:off x="2625747" y="3057426"/>
                  <a:ext cx="1248727" cy="304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400"/>
                    </a:lnSpc>
                  </a:pPr>
                  <a:r>
                    <a:rPr lang="de-DE" sz="1600" dirty="0"/>
                    <a:t>Acetyl-</a:t>
                  </a:r>
                  <a:r>
                    <a:rPr lang="de-DE" sz="1600" dirty="0" err="1"/>
                    <a:t>CoA</a:t>
                  </a:r>
                  <a:endParaRPr lang="de-DE" sz="1600" dirty="0"/>
                </a:p>
              </p:txBody>
            </p:sp>
            <p:grpSp>
              <p:nvGrpSpPr>
                <p:cNvPr id="64" name="Gruppieren 63">
                  <a:extLst>
                    <a:ext uri="{FF2B5EF4-FFF2-40B4-BE49-F238E27FC236}">
                      <a16:creationId xmlns:a16="http://schemas.microsoft.com/office/drawing/2014/main" id="{53462DFD-181A-4E4D-86DA-EC7C3409B4CB}"/>
                    </a:ext>
                  </a:extLst>
                </p:cNvPr>
                <p:cNvGrpSpPr/>
                <p:nvPr/>
              </p:nvGrpSpPr>
              <p:grpSpPr>
                <a:xfrm>
                  <a:off x="3841119" y="2603561"/>
                  <a:ext cx="521964" cy="171718"/>
                  <a:chOff x="4245111" y="1196752"/>
                  <a:chExt cx="648072" cy="216024"/>
                </a:xfrm>
                <a:solidFill>
                  <a:srgbClr val="C00000"/>
                </a:solidFill>
              </p:grpSpPr>
              <p:sp>
                <p:nvSpPr>
                  <p:cNvPr id="3" name="Ellipse 2">
                    <a:extLst>
                      <a:ext uri="{FF2B5EF4-FFF2-40B4-BE49-F238E27FC236}">
                        <a16:creationId xmlns:a16="http://schemas.microsoft.com/office/drawing/2014/main" id="{1A5F4665-1012-4DC6-8D87-97A3C37F4E5E}"/>
                      </a:ext>
                    </a:extLst>
                  </p:cNvPr>
                  <p:cNvSpPr/>
                  <p:nvPr/>
                </p:nvSpPr>
                <p:spPr>
                  <a:xfrm>
                    <a:off x="4245111" y="1196752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EE67D492-78CD-4D67-A1DC-CCDC5A9B2B8D}"/>
                      </a:ext>
                    </a:extLst>
                  </p:cNvPr>
                  <p:cNvSpPr/>
                  <p:nvPr/>
                </p:nvSpPr>
                <p:spPr>
                  <a:xfrm>
                    <a:off x="4461135" y="1196752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5" name="Ellipse 4">
                    <a:extLst>
                      <a:ext uri="{FF2B5EF4-FFF2-40B4-BE49-F238E27FC236}">
                        <a16:creationId xmlns:a16="http://schemas.microsoft.com/office/drawing/2014/main" id="{A4011AE1-18F5-4184-9ED9-9AB0B10E0E3B}"/>
                      </a:ext>
                    </a:extLst>
                  </p:cNvPr>
                  <p:cNvSpPr/>
                  <p:nvPr/>
                </p:nvSpPr>
                <p:spPr>
                  <a:xfrm>
                    <a:off x="4677159" y="1196752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57" name="Gruppieren 56">
                  <a:extLst>
                    <a:ext uri="{FF2B5EF4-FFF2-40B4-BE49-F238E27FC236}">
                      <a16:creationId xmlns:a16="http://schemas.microsoft.com/office/drawing/2014/main" id="{E2C49F27-BFC5-40EA-A3AF-F973F1C9627F}"/>
                    </a:ext>
                  </a:extLst>
                </p:cNvPr>
                <p:cNvGrpSpPr/>
                <p:nvPr/>
              </p:nvGrpSpPr>
              <p:grpSpPr>
                <a:xfrm>
                  <a:off x="3841119" y="1465026"/>
                  <a:ext cx="521964" cy="343436"/>
                  <a:chOff x="4236727" y="332656"/>
                  <a:chExt cx="648072" cy="432048"/>
                </a:xfrm>
                <a:solidFill>
                  <a:srgbClr val="C00000"/>
                </a:solidFill>
              </p:grpSpPr>
              <p:sp>
                <p:nvSpPr>
                  <p:cNvPr id="30" name="Ellipse 29">
                    <a:extLst>
                      <a:ext uri="{FF2B5EF4-FFF2-40B4-BE49-F238E27FC236}">
                        <a16:creationId xmlns:a16="http://schemas.microsoft.com/office/drawing/2014/main" id="{16045D00-BD86-4A09-A317-8276565BF6E3}"/>
                      </a:ext>
                    </a:extLst>
                  </p:cNvPr>
                  <p:cNvSpPr/>
                  <p:nvPr/>
                </p:nvSpPr>
                <p:spPr>
                  <a:xfrm>
                    <a:off x="4236727" y="548680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1" name="Ellipse 30">
                    <a:extLst>
                      <a:ext uri="{FF2B5EF4-FFF2-40B4-BE49-F238E27FC236}">
                        <a16:creationId xmlns:a16="http://schemas.microsoft.com/office/drawing/2014/main" id="{732D78B4-475B-48FE-82F9-DBCADFB385C0}"/>
                      </a:ext>
                    </a:extLst>
                  </p:cNvPr>
                  <p:cNvSpPr/>
                  <p:nvPr/>
                </p:nvSpPr>
                <p:spPr>
                  <a:xfrm>
                    <a:off x="4452751" y="548680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2" name="Ellipse 31">
                    <a:extLst>
                      <a:ext uri="{FF2B5EF4-FFF2-40B4-BE49-F238E27FC236}">
                        <a16:creationId xmlns:a16="http://schemas.microsoft.com/office/drawing/2014/main" id="{E35231D7-0B6D-4937-A074-35E9D1776648}"/>
                      </a:ext>
                    </a:extLst>
                  </p:cNvPr>
                  <p:cNvSpPr/>
                  <p:nvPr/>
                </p:nvSpPr>
                <p:spPr>
                  <a:xfrm>
                    <a:off x="4668775" y="548680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3" name="Ellipse 32">
                    <a:extLst>
                      <a:ext uri="{FF2B5EF4-FFF2-40B4-BE49-F238E27FC236}">
                        <a16:creationId xmlns:a16="http://schemas.microsoft.com/office/drawing/2014/main" id="{0FFF9BDD-A221-4BD2-BDA2-8B72A5B7D84A}"/>
                      </a:ext>
                    </a:extLst>
                  </p:cNvPr>
                  <p:cNvSpPr/>
                  <p:nvPr/>
                </p:nvSpPr>
                <p:spPr>
                  <a:xfrm>
                    <a:off x="4236727" y="33265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4" name="Ellipse 33">
                    <a:extLst>
                      <a:ext uri="{FF2B5EF4-FFF2-40B4-BE49-F238E27FC236}">
                        <a16:creationId xmlns:a16="http://schemas.microsoft.com/office/drawing/2014/main" id="{ED9A359B-3079-48AD-86E6-EB85D3803971}"/>
                      </a:ext>
                    </a:extLst>
                  </p:cNvPr>
                  <p:cNvSpPr/>
                  <p:nvPr/>
                </p:nvSpPr>
                <p:spPr>
                  <a:xfrm>
                    <a:off x="4452751" y="33265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5" name="Ellipse 34">
                    <a:extLst>
                      <a:ext uri="{FF2B5EF4-FFF2-40B4-BE49-F238E27FC236}">
                        <a16:creationId xmlns:a16="http://schemas.microsoft.com/office/drawing/2014/main" id="{661ED27B-C1F5-483A-980F-3E18D09D7C98}"/>
                      </a:ext>
                    </a:extLst>
                  </p:cNvPr>
                  <p:cNvSpPr/>
                  <p:nvPr/>
                </p:nvSpPr>
                <p:spPr>
                  <a:xfrm>
                    <a:off x="4668775" y="33265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46" name="Gruppieren 45">
                  <a:extLst>
                    <a:ext uri="{FF2B5EF4-FFF2-40B4-BE49-F238E27FC236}">
                      <a16:creationId xmlns:a16="http://schemas.microsoft.com/office/drawing/2014/main" id="{E8E1D770-5845-4DC3-A181-555E07E568A0}"/>
                    </a:ext>
                  </a:extLst>
                </p:cNvPr>
                <p:cNvGrpSpPr/>
                <p:nvPr/>
              </p:nvGrpSpPr>
              <p:grpSpPr>
                <a:xfrm>
                  <a:off x="3928113" y="3086970"/>
                  <a:ext cx="347976" cy="171718"/>
                  <a:chOff x="4353123" y="1952836"/>
                  <a:chExt cx="432048" cy="216024"/>
                </a:xfrm>
                <a:solidFill>
                  <a:srgbClr val="C00000"/>
                </a:solidFill>
              </p:grpSpPr>
              <p:sp>
                <p:nvSpPr>
                  <p:cNvPr id="44" name="Ellipse 43">
                    <a:extLst>
                      <a:ext uri="{FF2B5EF4-FFF2-40B4-BE49-F238E27FC236}">
                        <a16:creationId xmlns:a16="http://schemas.microsoft.com/office/drawing/2014/main" id="{A035C926-6253-49C8-BA47-37C4C290A766}"/>
                      </a:ext>
                    </a:extLst>
                  </p:cNvPr>
                  <p:cNvSpPr/>
                  <p:nvPr/>
                </p:nvSpPr>
                <p:spPr>
                  <a:xfrm>
                    <a:off x="4353123" y="195283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45" name="Ellipse 44">
                    <a:extLst>
                      <a:ext uri="{FF2B5EF4-FFF2-40B4-BE49-F238E27FC236}">
                        <a16:creationId xmlns:a16="http://schemas.microsoft.com/office/drawing/2014/main" id="{179350B0-4D2B-452A-96F0-973D37E746C3}"/>
                      </a:ext>
                    </a:extLst>
                  </p:cNvPr>
                  <p:cNvSpPr/>
                  <p:nvPr/>
                </p:nvSpPr>
                <p:spPr>
                  <a:xfrm>
                    <a:off x="4569147" y="1952836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111" name="Gruppieren 110">
                  <a:extLst>
                    <a:ext uri="{FF2B5EF4-FFF2-40B4-BE49-F238E27FC236}">
                      <a16:creationId xmlns:a16="http://schemas.microsoft.com/office/drawing/2014/main" id="{EBA9699E-A664-4A83-B944-334BEC889FB1}"/>
                    </a:ext>
                  </a:extLst>
                </p:cNvPr>
                <p:cNvGrpSpPr/>
                <p:nvPr/>
              </p:nvGrpSpPr>
              <p:grpSpPr>
                <a:xfrm>
                  <a:off x="3841119" y="2120153"/>
                  <a:ext cx="521964" cy="171718"/>
                  <a:chOff x="4245111" y="1196752"/>
                  <a:chExt cx="648072" cy="216024"/>
                </a:xfrm>
                <a:solidFill>
                  <a:srgbClr val="C00000"/>
                </a:solidFill>
              </p:grpSpPr>
              <p:sp>
                <p:nvSpPr>
                  <p:cNvPr id="112" name="Ellipse 111">
                    <a:extLst>
                      <a:ext uri="{FF2B5EF4-FFF2-40B4-BE49-F238E27FC236}">
                        <a16:creationId xmlns:a16="http://schemas.microsoft.com/office/drawing/2014/main" id="{1A6A7AC4-A1F0-42EA-A6A1-AB6ACED624FA}"/>
                      </a:ext>
                    </a:extLst>
                  </p:cNvPr>
                  <p:cNvSpPr/>
                  <p:nvPr/>
                </p:nvSpPr>
                <p:spPr>
                  <a:xfrm>
                    <a:off x="4245111" y="1196752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3" name="Ellipse 112">
                    <a:extLst>
                      <a:ext uri="{FF2B5EF4-FFF2-40B4-BE49-F238E27FC236}">
                        <a16:creationId xmlns:a16="http://schemas.microsoft.com/office/drawing/2014/main" id="{33EEFA95-7B05-4EDB-BD2E-1A7B49A77975}"/>
                      </a:ext>
                    </a:extLst>
                  </p:cNvPr>
                  <p:cNvSpPr/>
                  <p:nvPr/>
                </p:nvSpPr>
                <p:spPr>
                  <a:xfrm>
                    <a:off x="4461135" y="1196752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4" name="Ellipse 113">
                    <a:extLst>
                      <a:ext uri="{FF2B5EF4-FFF2-40B4-BE49-F238E27FC236}">
                        <a16:creationId xmlns:a16="http://schemas.microsoft.com/office/drawing/2014/main" id="{31C591CF-D216-4E9A-86A8-957C98919178}"/>
                      </a:ext>
                    </a:extLst>
                  </p:cNvPr>
                  <p:cNvSpPr/>
                  <p:nvPr/>
                </p:nvSpPr>
                <p:spPr>
                  <a:xfrm>
                    <a:off x="4677159" y="1196752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128" name="Gerade Verbindung mit Pfeil 127">
                  <a:extLst>
                    <a:ext uri="{FF2B5EF4-FFF2-40B4-BE49-F238E27FC236}">
                      <a16:creationId xmlns:a16="http://schemas.microsoft.com/office/drawing/2014/main" id="{280DA4DC-9F4A-449D-AD10-C6F98CD58E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02101" y="1853807"/>
                  <a:ext cx="0" cy="221001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Gerade Verbindung mit Pfeil 134">
                  <a:extLst>
                    <a:ext uri="{FF2B5EF4-FFF2-40B4-BE49-F238E27FC236}">
                      <a16:creationId xmlns:a16="http://schemas.microsoft.com/office/drawing/2014/main" id="{BB9B5D0D-7BAD-4F45-B967-32C1365CA9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02101" y="2337215"/>
                  <a:ext cx="0" cy="221001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Gerade Verbindung mit Pfeil 135">
                  <a:extLst>
                    <a:ext uri="{FF2B5EF4-FFF2-40B4-BE49-F238E27FC236}">
                      <a16:creationId xmlns:a16="http://schemas.microsoft.com/office/drawing/2014/main" id="{CF24D012-12BB-41F2-8E51-94A7FD52B4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02101" y="2820624"/>
                  <a:ext cx="0" cy="221001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Ellipse 116">
                  <a:extLst>
                    <a:ext uri="{FF2B5EF4-FFF2-40B4-BE49-F238E27FC236}">
                      <a16:creationId xmlns:a16="http://schemas.microsoft.com/office/drawing/2014/main" id="{282390FA-5794-49BB-A2E0-F38B225A0655}"/>
                    </a:ext>
                  </a:extLst>
                </p:cNvPr>
                <p:cNvSpPr/>
                <p:nvPr/>
              </p:nvSpPr>
              <p:spPr>
                <a:xfrm>
                  <a:off x="4418261" y="2933341"/>
                  <a:ext cx="173988" cy="171718"/>
                </a:xfrm>
                <a:prstGeom prst="ellipse">
                  <a:avLst/>
                </a:prstGeom>
                <a:solidFill>
                  <a:srgbClr val="C0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118" name="Verbinder: gekrümmt 117">
                  <a:extLst>
                    <a:ext uri="{FF2B5EF4-FFF2-40B4-BE49-F238E27FC236}">
                      <a16:creationId xmlns:a16="http://schemas.microsoft.com/office/drawing/2014/main" id="{77B0DCBB-6E93-45CE-A6D4-A4B91DAE4DCC}"/>
                    </a:ext>
                  </a:extLst>
                </p:cNvPr>
                <p:cNvCxnSpPr>
                  <a:cxnSpLocks/>
                  <a:endCxn id="117" idx="2"/>
                </p:cNvCxnSpPr>
                <p:nvPr/>
              </p:nvCxnSpPr>
              <p:spPr>
                <a:xfrm>
                  <a:off x="4092378" y="2883933"/>
                  <a:ext cx="325882" cy="135267"/>
                </a:xfrm>
                <a:prstGeom prst="curvedConnector3">
                  <a:avLst>
                    <a:gd name="adj1" fmla="val 50000"/>
                  </a:avLst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" name="Explosion: 8 Zacken 120">
                  <a:extLst>
                    <a:ext uri="{FF2B5EF4-FFF2-40B4-BE49-F238E27FC236}">
                      <a16:creationId xmlns:a16="http://schemas.microsoft.com/office/drawing/2014/main" id="{FEE21A3D-5D0D-470B-89AD-109DD96702AA}"/>
                    </a:ext>
                  </a:extLst>
                </p:cNvPr>
                <p:cNvSpPr/>
                <p:nvPr/>
              </p:nvSpPr>
              <p:spPr>
                <a:xfrm>
                  <a:off x="4754782" y="2421842"/>
                  <a:ext cx="432048" cy="276999"/>
                </a:xfrm>
                <a:prstGeom prst="irregularSeal1">
                  <a:avLst/>
                </a:prstGeom>
                <a:solidFill>
                  <a:srgbClr val="FFC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28" name="Verbinder: gekrümmt 27">
                  <a:extLst>
                    <a:ext uri="{FF2B5EF4-FFF2-40B4-BE49-F238E27FC236}">
                      <a16:creationId xmlns:a16="http://schemas.microsoft.com/office/drawing/2014/main" id="{FED392F3-F87B-4E14-AB12-4E90E00FE815}"/>
                    </a:ext>
                  </a:extLst>
                </p:cNvPr>
                <p:cNvCxnSpPr>
                  <a:cxnSpLocks/>
                  <a:endCxn id="121" idx="1"/>
                </p:cNvCxnSpPr>
                <p:nvPr/>
              </p:nvCxnSpPr>
              <p:spPr>
                <a:xfrm>
                  <a:off x="4099824" y="2419832"/>
                  <a:ext cx="654958" cy="112489"/>
                </a:xfrm>
                <a:prstGeom prst="curvedConnector3">
                  <a:avLst/>
                </a:prstGeom>
                <a:ln w="28575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Explosion: 8 Zacken 123">
                  <a:extLst>
                    <a:ext uri="{FF2B5EF4-FFF2-40B4-BE49-F238E27FC236}">
                      <a16:creationId xmlns:a16="http://schemas.microsoft.com/office/drawing/2014/main" id="{1A17064F-CB70-4948-AB4D-F99E49D67191}"/>
                    </a:ext>
                  </a:extLst>
                </p:cNvPr>
                <p:cNvSpPr/>
                <p:nvPr/>
              </p:nvSpPr>
              <p:spPr>
                <a:xfrm>
                  <a:off x="3210441" y="5224351"/>
                  <a:ext cx="432048" cy="276999"/>
                </a:xfrm>
                <a:prstGeom prst="irregularSeal1">
                  <a:avLst/>
                </a:prstGeom>
                <a:solidFill>
                  <a:srgbClr val="FFC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125" name="Verbinder: gekrümmt 124">
                  <a:extLst>
                    <a:ext uri="{FF2B5EF4-FFF2-40B4-BE49-F238E27FC236}">
                      <a16:creationId xmlns:a16="http://schemas.microsoft.com/office/drawing/2014/main" id="{7388469C-43AA-4DFD-A84D-C8029DAE1588}"/>
                    </a:ext>
                  </a:extLst>
                </p:cNvPr>
                <p:cNvCxnSpPr>
                  <a:cxnSpLocks/>
                  <a:endCxn id="124" idx="3"/>
                </p:cNvCxnSpPr>
                <p:nvPr/>
              </p:nvCxnSpPr>
              <p:spPr>
                <a:xfrm rot="10800000" flipV="1">
                  <a:off x="3642490" y="5135126"/>
                  <a:ext cx="316163" cy="259656"/>
                </a:xfrm>
                <a:prstGeom prst="curvedConnector3">
                  <a:avLst/>
                </a:prstGeom>
                <a:ln w="28575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Verbinder: gekrümmt 73">
                  <a:extLst>
                    <a:ext uri="{FF2B5EF4-FFF2-40B4-BE49-F238E27FC236}">
                      <a16:creationId xmlns:a16="http://schemas.microsoft.com/office/drawing/2014/main" id="{DCBA238F-0C39-4949-AEB0-BB7C583AA552}"/>
                    </a:ext>
                  </a:extLst>
                </p:cNvPr>
                <p:cNvCxnSpPr>
                  <a:cxnSpLocks/>
                  <a:endCxn id="116" idx="2"/>
                </p:cNvCxnSpPr>
                <p:nvPr/>
              </p:nvCxnSpPr>
              <p:spPr>
                <a:xfrm>
                  <a:off x="3545578" y="4052973"/>
                  <a:ext cx="3913836" cy="2544379"/>
                </a:xfrm>
                <a:prstGeom prst="curvedConnector4">
                  <a:avLst>
                    <a:gd name="adj1" fmla="val -36085"/>
                    <a:gd name="adj2" fmla="val 91765"/>
                  </a:avLst>
                </a:prstGeom>
                <a:ln w="28575">
                  <a:solidFill>
                    <a:srgbClr val="FFC000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Verbinder: gekrümmt 75">
                  <a:extLst>
                    <a:ext uri="{FF2B5EF4-FFF2-40B4-BE49-F238E27FC236}">
                      <a16:creationId xmlns:a16="http://schemas.microsoft.com/office/drawing/2014/main" id="{3C569582-5921-40B5-A259-9FB3871D66B4}"/>
                    </a:ext>
                  </a:extLst>
                </p:cNvPr>
                <p:cNvCxnSpPr>
                  <a:cxnSpLocks/>
                  <a:endCxn id="116" idx="1"/>
                </p:cNvCxnSpPr>
                <p:nvPr/>
              </p:nvCxnSpPr>
              <p:spPr>
                <a:xfrm>
                  <a:off x="4944341" y="4888990"/>
                  <a:ext cx="1859907" cy="1075376"/>
                </a:xfrm>
                <a:prstGeom prst="curvedConnector3">
                  <a:avLst>
                    <a:gd name="adj1" fmla="val 50000"/>
                  </a:avLst>
                </a:prstGeom>
                <a:ln w="28575">
                  <a:solidFill>
                    <a:srgbClr val="FFC000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Verbinder: gekrümmt 137">
                  <a:extLst>
                    <a:ext uri="{FF2B5EF4-FFF2-40B4-BE49-F238E27FC236}">
                      <a16:creationId xmlns:a16="http://schemas.microsoft.com/office/drawing/2014/main" id="{F36B3DD6-DA71-4AB9-8760-6B35443057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44342" y="3929944"/>
                  <a:ext cx="2524137" cy="1766419"/>
                </a:xfrm>
                <a:prstGeom prst="curvedConnector3">
                  <a:avLst>
                    <a:gd name="adj1" fmla="val 50000"/>
                  </a:avLst>
                </a:prstGeom>
                <a:ln w="28575">
                  <a:solidFill>
                    <a:srgbClr val="FFC000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Verbinder: gekrümmt 139">
                  <a:extLst>
                    <a:ext uri="{FF2B5EF4-FFF2-40B4-BE49-F238E27FC236}">
                      <a16:creationId xmlns:a16="http://schemas.microsoft.com/office/drawing/2014/main" id="{E5F73C0A-1712-47B8-9CC7-BA2DDF3E5F05}"/>
                    </a:ext>
                  </a:extLst>
                </p:cNvPr>
                <p:cNvCxnSpPr>
                  <a:cxnSpLocks/>
                  <a:endCxn id="116" idx="0"/>
                </p:cNvCxnSpPr>
                <p:nvPr/>
              </p:nvCxnSpPr>
              <p:spPr>
                <a:xfrm>
                  <a:off x="4092184" y="2319961"/>
                  <a:ext cx="3833375" cy="3224446"/>
                </a:xfrm>
                <a:prstGeom prst="curvedConnector2">
                  <a:avLst/>
                </a:prstGeom>
                <a:ln w="28575">
                  <a:solidFill>
                    <a:srgbClr val="FFC000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Gerade Verbindung mit Pfeil 125">
                  <a:extLst>
                    <a:ext uri="{FF2B5EF4-FFF2-40B4-BE49-F238E27FC236}">
                      <a16:creationId xmlns:a16="http://schemas.microsoft.com/office/drawing/2014/main" id="{47AABF1B-766F-4821-A344-3CA6DC4285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54131" y="5750957"/>
                  <a:ext cx="539999" cy="0"/>
                </a:xfrm>
                <a:prstGeom prst="straightConnector1">
                  <a:avLst/>
                </a:prstGeom>
                <a:ln w="28575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Gerade Verbindung mit Pfeil 126">
                  <a:extLst>
                    <a:ext uri="{FF2B5EF4-FFF2-40B4-BE49-F238E27FC236}">
                      <a16:creationId xmlns:a16="http://schemas.microsoft.com/office/drawing/2014/main" id="{9E49DD17-5F89-4DB1-849E-C007F82234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06444" y="6285452"/>
                  <a:ext cx="540000" cy="0"/>
                </a:xfrm>
                <a:prstGeom prst="straightConnector1">
                  <a:avLst/>
                </a:prstGeom>
                <a:ln w="28575">
                  <a:solidFill>
                    <a:srgbClr val="FFC000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F0D325C4-25CD-4542-BCF2-4D52D7EBCE34}"/>
                    </a:ext>
                  </a:extLst>
                </p:cNvPr>
                <p:cNvSpPr txBox="1"/>
                <p:nvPr/>
              </p:nvSpPr>
              <p:spPr>
                <a:xfrm>
                  <a:off x="1754145" y="5958571"/>
                  <a:ext cx="2054620" cy="5674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dirty="0"/>
                    <a:t>Reduktionsäquivalente</a:t>
                  </a:r>
                </a:p>
                <a:p>
                  <a:r>
                    <a:rPr lang="de-DE" sz="1400" dirty="0"/>
                    <a:t>NADH+H</a:t>
                  </a:r>
                  <a:r>
                    <a:rPr lang="de-DE" sz="1400" baseline="30000" dirty="0"/>
                    <a:t>+</a:t>
                  </a:r>
                  <a:r>
                    <a:rPr lang="de-DE" sz="1400" dirty="0"/>
                    <a:t> und FADH</a:t>
                  </a:r>
                  <a:r>
                    <a:rPr lang="de-DE" sz="1400" baseline="-25000" dirty="0"/>
                    <a:t>2</a:t>
                  </a:r>
                </a:p>
              </p:txBody>
            </p:sp>
            <p:sp>
              <p:nvSpPr>
                <p:cNvPr id="129" name="Textfeld 128">
                  <a:extLst>
                    <a:ext uri="{FF2B5EF4-FFF2-40B4-BE49-F238E27FC236}">
                      <a16:creationId xmlns:a16="http://schemas.microsoft.com/office/drawing/2014/main" id="{8F782AC5-4F42-42F7-BED1-F60BAAB1FC52}"/>
                    </a:ext>
                  </a:extLst>
                </p:cNvPr>
                <p:cNvSpPr txBox="1"/>
                <p:nvPr/>
              </p:nvSpPr>
              <p:spPr>
                <a:xfrm>
                  <a:off x="1541817" y="5571313"/>
                  <a:ext cx="1218509" cy="333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/>
                    <a:t>ATP/GTP</a:t>
                  </a:r>
                </a:p>
              </p:txBody>
            </p:sp>
            <p:sp>
              <p:nvSpPr>
                <p:cNvPr id="100" name="Textfeld 99">
                  <a:extLst>
                    <a:ext uri="{FF2B5EF4-FFF2-40B4-BE49-F238E27FC236}">
                      <a16:creationId xmlns:a16="http://schemas.microsoft.com/office/drawing/2014/main" id="{F4F78E73-7221-4D0B-A2E5-419E56F86002}"/>
                    </a:ext>
                  </a:extLst>
                </p:cNvPr>
                <p:cNvSpPr txBox="1"/>
                <p:nvPr/>
              </p:nvSpPr>
              <p:spPr>
                <a:xfrm>
                  <a:off x="2848972" y="2067084"/>
                  <a:ext cx="1025502" cy="304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400"/>
                    </a:lnSpc>
                  </a:pPr>
                  <a:r>
                    <a:rPr lang="de-DE" sz="1600" dirty="0"/>
                    <a:t>GAP</a:t>
                  </a:r>
                </a:p>
              </p:txBody>
            </p:sp>
          </p:grpSp>
          <p:grpSp>
            <p:nvGrpSpPr>
              <p:cNvPr id="173" name="Gruppieren 172">
                <a:extLst>
                  <a:ext uri="{FF2B5EF4-FFF2-40B4-BE49-F238E27FC236}">
                    <a16:creationId xmlns:a16="http://schemas.microsoft.com/office/drawing/2014/main" id="{E1B9A528-00AF-4717-BE6A-1DB8B3603FD9}"/>
                  </a:ext>
                </a:extLst>
              </p:cNvPr>
              <p:cNvGrpSpPr/>
              <p:nvPr/>
            </p:nvGrpSpPr>
            <p:grpSpPr>
              <a:xfrm>
                <a:off x="7624594" y="2465965"/>
                <a:ext cx="817023" cy="199190"/>
                <a:chOff x="6463196" y="836712"/>
                <a:chExt cx="864096" cy="21602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174" name="Ellipse 173">
                  <a:extLst>
                    <a:ext uri="{FF2B5EF4-FFF2-40B4-BE49-F238E27FC236}">
                      <a16:creationId xmlns:a16="http://schemas.microsoft.com/office/drawing/2014/main" id="{D30FA85F-DB42-4387-B3DB-6EBFB913C6C1}"/>
                    </a:ext>
                  </a:extLst>
                </p:cNvPr>
                <p:cNvSpPr/>
                <p:nvPr/>
              </p:nvSpPr>
              <p:spPr>
                <a:xfrm>
                  <a:off x="6463196" y="83671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75" name="Ellipse 174">
                  <a:extLst>
                    <a:ext uri="{FF2B5EF4-FFF2-40B4-BE49-F238E27FC236}">
                      <a16:creationId xmlns:a16="http://schemas.microsoft.com/office/drawing/2014/main" id="{6171A1D0-5D52-4524-BF18-F272AC2358DA}"/>
                    </a:ext>
                  </a:extLst>
                </p:cNvPr>
                <p:cNvSpPr/>
                <p:nvPr/>
              </p:nvSpPr>
              <p:spPr>
                <a:xfrm>
                  <a:off x="6679220" y="83671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76" name="Ellipse 175">
                  <a:extLst>
                    <a:ext uri="{FF2B5EF4-FFF2-40B4-BE49-F238E27FC236}">
                      <a16:creationId xmlns:a16="http://schemas.microsoft.com/office/drawing/2014/main" id="{BB8DCEDD-6881-4FE1-AACE-08AD99AD0851}"/>
                    </a:ext>
                  </a:extLst>
                </p:cNvPr>
                <p:cNvSpPr/>
                <p:nvPr/>
              </p:nvSpPr>
              <p:spPr>
                <a:xfrm>
                  <a:off x="6895244" y="83671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77" name="Ellipse 176">
                  <a:extLst>
                    <a:ext uri="{FF2B5EF4-FFF2-40B4-BE49-F238E27FC236}">
                      <a16:creationId xmlns:a16="http://schemas.microsoft.com/office/drawing/2014/main" id="{E622C2F8-19B1-46F2-AF0E-F9B593862C75}"/>
                    </a:ext>
                  </a:extLst>
                </p:cNvPr>
                <p:cNvSpPr/>
                <p:nvPr/>
              </p:nvSpPr>
              <p:spPr>
                <a:xfrm>
                  <a:off x="7111268" y="83671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78" name="Gruppieren 177">
                <a:extLst>
                  <a:ext uri="{FF2B5EF4-FFF2-40B4-BE49-F238E27FC236}">
                    <a16:creationId xmlns:a16="http://schemas.microsoft.com/office/drawing/2014/main" id="{A5AF585E-A15A-4136-B713-92FDF9F50A22}"/>
                  </a:ext>
                </a:extLst>
              </p:cNvPr>
              <p:cNvGrpSpPr/>
              <p:nvPr/>
            </p:nvGrpSpPr>
            <p:grpSpPr>
              <a:xfrm rot="5400000">
                <a:off x="2978102" y="2230601"/>
                <a:ext cx="597569" cy="204256"/>
                <a:chOff x="2450061" y="1739613"/>
                <a:chExt cx="648072" cy="216024"/>
              </a:xfrm>
              <a:solidFill>
                <a:srgbClr val="FFFF99"/>
              </a:solidFill>
            </p:grpSpPr>
            <p:sp>
              <p:nvSpPr>
                <p:cNvPr id="179" name="Ellipse 178">
                  <a:extLst>
                    <a:ext uri="{FF2B5EF4-FFF2-40B4-BE49-F238E27FC236}">
                      <a16:creationId xmlns:a16="http://schemas.microsoft.com/office/drawing/2014/main" id="{1421B134-8E06-4D04-933C-A3B06B4E1310}"/>
                    </a:ext>
                  </a:extLst>
                </p:cNvPr>
                <p:cNvSpPr/>
                <p:nvPr/>
              </p:nvSpPr>
              <p:spPr>
                <a:xfrm>
                  <a:off x="2450061" y="1739613"/>
                  <a:ext cx="216024" cy="216024"/>
                </a:xfrm>
                <a:prstGeom prst="ellipse">
                  <a:avLst/>
                </a:prstGeom>
                <a:solidFill>
                  <a:srgbClr val="FFFF00">
                    <a:alpha val="70000"/>
                  </a:srgb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80" name="Ellipse 179">
                  <a:extLst>
                    <a:ext uri="{FF2B5EF4-FFF2-40B4-BE49-F238E27FC236}">
                      <a16:creationId xmlns:a16="http://schemas.microsoft.com/office/drawing/2014/main" id="{7B4F96D3-A804-4374-BD6F-8C800AE140A4}"/>
                    </a:ext>
                  </a:extLst>
                </p:cNvPr>
                <p:cNvSpPr/>
                <p:nvPr/>
              </p:nvSpPr>
              <p:spPr>
                <a:xfrm>
                  <a:off x="2666085" y="1739613"/>
                  <a:ext cx="216024" cy="216024"/>
                </a:xfrm>
                <a:prstGeom prst="ellipse">
                  <a:avLst/>
                </a:prstGeom>
                <a:solidFill>
                  <a:srgbClr val="FFFF00">
                    <a:alpha val="70000"/>
                  </a:srgb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81" name="Ellipse 180">
                  <a:extLst>
                    <a:ext uri="{FF2B5EF4-FFF2-40B4-BE49-F238E27FC236}">
                      <a16:creationId xmlns:a16="http://schemas.microsoft.com/office/drawing/2014/main" id="{528177BE-E994-44EC-95B7-104181B58106}"/>
                    </a:ext>
                  </a:extLst>
                </p:cNvPr>
                <p:cNvSpPr/>
                <p:nvPr/>
              </p:nvSpPr>
              <p:spPr>
                <a:xfrm>
                  <a:off x="2882109" y="1739613"/>
                  <a:ext cx="216024" cy="216024"/>
                </a:xfrm>
                <a:prstGeom prst="ellipse">
                  <a:avLst/>
                </a:prstGeom>
                <a:solidFill>
                  <a:srgbClr val="FFFF00">
                    <a:alpha val="70000"/>
                  </a:srgb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82" name="Textfeld 181">
                <a:extLst>
                  <a:ext uri="{FF2B5EF4-FFF2-40B4-BE49-F238E27FC236}">
                    <a16:creationId xmlns:a16="http://schemas.microsoft.com/office/drawing/2014/main" id="{05260A37-26A5-443D-945D-CDCB95524A64}"/>
                  </a:ext>
                </a:extLst>
              </p:cNvPr>
              <p:cNvSpPr txBox="1"/>
              <p:nvPr/>
            </p:nvSpPr>
            <p:spPr>
              <a:xfrm>
                <a:off x="2174357" y="2244841"/>
                <a:ext cx="1101964" cy="340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/>
                  <a:t>Glycerin</a:t>
                </a:r>
              </a:p>
            </p:txBody>
          </p:sp>
          <p:sp>
            <p:nvSpPr>
              <p:cNvPr id="184" name="Textfeld 183">
                <a:extLst>
                  <a:ext uri="{FF2B5EF4-FFF2-40B4-BE49-F238E27FC236}">
                    <a16:creationId xmlns:a16="http://schemas.microsoft.com/office/drawing/2014/main" id="{2FDEDEB2-D726-40CF-8EDC-9017E32CC773}"/>
                  </a:ext>
                </a:extLst>
              </p:cNvPr>
              <p:cNvSpPr txBox="1"/>
              <p:nvPr/>
            </p:nvSpPr>
            <p:spPr>
              <a:xfrm>
                <a:off x="2215700" y="1942000"/>
                <a:ext cx="817016" cy="340551"/>
              </a:xfrm>
              <a:prstGeom prst="rect">
                <a:avLst/>
              </a:prstGeom>
              <a:solidFill>
                <a:srgbClr val="FFFF00">
                  <a:alpha val="70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/>
                  <a:t>Fette</a:t>
                </a:r>
              </a:p>
            </p:txBody>
          </p:sp>
          <p:sp>
            <p:nvSpPr>
              <p:cNvPr id="185" name="Textfeld 184">
                <a:extLst>
                  <a:ext uri="{FF2B5EF4-FFF2-40B4-BE49-F238E27FC236}">
                    <a16:creationId xmlns:a16="http://schemas.microsoft.com/office/drawing/2014/main" id="{BF808D29-14EB-4AFD-ACA5-07E743D7CA52}"/>
                  </a:ext>
                </a:extLst>
              </p:cNvPr>
              <p:cNvSpPr txBox="1"/>
              <p:nvPr/>
            </p:nvSpPr>
            <p:spPr>
              <a:xfrm>
                <a:off x="3949650" y="1484784"/>
                <a:ext cx="2015916" cy="340551"/>
              </a:xfrm>
              <a:prstGeom prst="rect">
                <a:avLst/>
              </a:prstGeom>
              <a:solidFill>
                <a:srgbClr val="C00000">
                  <a:tint val="66000"/>
                  <a:satMod val="160000"/>
                  <a:alpha val="70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/>
                  <a:t>Kohlenhydrate</a:t>
                </a:r>
              </a:p>
            </p:txBody>
          </p:sp>
          <p:sp>
            <p:nvSpPr>
              <p:cNvPr id="186" name="Textfeld 185">
                <a:extLst>
                  <a:ext uri="{FF2B5EF4-FFF2-40B4-BE49-F238E27FC236}">
                    <a16:creationId xmlns:a16="http://schemas.microsoft.com/office/drawing/2014/main" id="{DD214F1D-13E9-4E20-AC29-C76E6ABDBE8D}"/>
                  </a:ext>
                </a:extLst>
              </p:cNvPr>
              <p:cNvSpPr txBox="1"/>
              <p:nvPr/>
            </p:nvSpPr>
            <p:spPr>
              <a:xfrm>
                <a:off x="7393865" y="2082353"/>
                <a:ext cx="1267677" cy="340551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tint val="66000"/>
                  <a:satMod val="160000"/>
                  <a:alpha val="7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/>
                  <a:t>Proteine</a:t>
                </a:r>
              </a:p>
            </p:txBody>
          </p:sp>
          <p:cxnSp>
            <p:nvCxnSpPr>
              <p:cNvPr id="188" name="Verbinder: gekrümmt 187">
                <a:extLst>
                  <a:ext uri="{FF2B5EF4-FFF2-40B4-BE49-F238E27FC236}">
                    <a16:creationId xmlns:a16="http://schemas.microsoft.com/office/drawing/2014/main" id="{9BBFFA5B-B442-43C4-80F4-8BB5A184C0A1}"/>
                  </a:ext>
                </a:extLst>
              </p:cNvPr>
              <p:cNvCxnSpPr>
                <a:cxnSpLocks/>
                <a:endCxn id="44" idx="3"/>
              </p:cNvCxnSpPr>
              <p:nvPr/>
            </p:nvCxnSpPr>
            <p:spPr>
              <a:xfrm>
                <a:off x="3136761" y="3042336"/>
                <a:ext cx="1699405" cy="452901"/>
              </a:xfrm>
              <a:prstGeom prst="curvedConnector4">
                <a:avLst>
                  <a:gd name="adj1" fmla="val 49291"/>
                  <a:gd name="adj2" fmla="val 146541"/>
                </a:avLst>
              </a:prstGeom>
              <a:ln w="28575">
                <a:solidFill>
                  <a:srgbClr val="F0EA0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47624247-4E29-4756-AA4A-686B912D3BE5}"/>
                  </a:ext>
                </a:extLst>
              </p:cNvPr>
              <p:cNvSpPr txBox="1"/>
              <p:nvPr/>
            </p:nvSpPr>
            <p:spPr>
              <a:xfrm>
                <a:off x="2084695" y="2533865"/>
                <a:ext cx="1229823" cy="340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/>
                  <a:t>Fettsäuren</a:t>
                </a:r>
              </a:p>
            </p:txBody>
          </p:sp>
          <p:sp>
            <p:nvSpPr>
              <p:cNvPr id="183" name="Textfeld 182">
                <a:extLst>
                  <a:ext uri="{FF2B5EF4-FFF2-40B4-BE49-F238E27FC236}">
                    <a16:creationId xmlns:a16="http://schemas.microsoft.com/office/drawing/2014/main" id="{B2B23019-E4A0-4F7D-81CA-BF517085AE3C}"/>
                  </a:ext>
                </a:extLst>
              </p:cNvPr>
              <p:cNvSpPr txBox="1"/>
              <p:nvPr/>
            </p:nvSpPr>
            <p:spPr>
              <a:xfrm>
                <a:off x="7053850" y="2632529"/>
                <a:ext cx="1980641" cy="340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/>
                  <a:t>Aminosäuren</a:t>
                </a:r>
              </a:p>
            </p:txBody>
          </p:sp>
        </p:grpSp>
        <p:sp>
          <p:nvSpPr>
            <p:cNvPr id="6" name="Geschweifte Klammer links 5">
              <a:extLst>
                <a:ext uri="{FF2B5EF4-FFF2-40B4-BE49-F238E27FC236}">
                  <a16:creationId xmlns:a16="http://schemas.microsoft.com/office/drawing/2014/main" id="{DDC72B25-4B67-42CB-97B4-240E6526743E}"/>
                </a:ext>
              </a:extLst>
            </p:cNvPr>
            <p:cNvSpPr/>
            <p:nvPr/>
          </p:nvSpPr>
          <p:spPr>
            <a:xfrm>
              <a:off x="1450366" y="1698306"/>
              <a:ext cx="852059" cy="1344029"/>
            </a:xfrm>
            <a:prstGeom prst="leftBrace">
              <a:avLst>
                <a:gd name="adj1" fmla="val 8333"/>
                <a:gd name="adj2" fmla="val 27415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Geschweifte Klammer links 6">
              <a:extLst>
                <a:ext uri="{FF2B5EF4-FFF2-40B4-BE49-F238E27FC236}">
                  <a16:creationId xmlns:a16="http://schemas.microsoft.com/office/drawing/2014/main" id="{3EC45ED6-CE46-4053-89D0-F29B31FDEB80}"/>
                </a:ext>
              </a:extLst>
            </p:cNvPr>
            <p:cNvSpPr/>
            <p:nvPr/>
          </p:nvSpPr>
          <p:spPr>
            <a:xfrm>
              <a:off x="1450366" y="3428840"/>
              <a:ext cx="852059" cy="1628069"/>
            </a:xfrm>
            <a:prstGeom prst="leftBrace">
              <a:avLst>
                <a:gd name="adj1" fmla="val 8333"/>
                <a:gd name="adj2" fmla="val 6633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Geschweifte Klammer links 8">
              <a:extLst>
                <a:ext uri="{FF2B5EF4-FFF2-40B4-BE49-F238E27FC236}">
                  <a16:creationId xmlns:a16="http://schemas.microsoft.com/office/drawing/2014/main" id="{F38FB340-2F81-4916-B958-FA6232EDFEC0}"/>
                </a:ext>
              </a:extLst>
            </p:cNvPr>
            <p:cNvSpPr/>
            <p:nvPr/>
          </p:nvSpPr>
          <p:spPr>
            <a:xfrm>
              <a:off x="1450366" y="5488057"/>
              <a:ext cx="852059" cy="84332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DE088246-20AA-44AF-B8ED-0A24DF71120B}"/>
                </a:ext>
              </a:extLst>
            </p:cNvPr>
            <p:cNvSpPr txBox="1"/>
            <p:nvPr/>
          </p:nvSpPr>
          <p:spPr>
            <a:xfrm rot="16200000">
              <a:off x="-65187" y="1425952"/>
              <a:ext cx="1321974" cy="1185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 </a:t>
              </a:r>
              <a:r>
                <a:rPr lang="de-DE" dirty="0">
                  <a:solidFill>
                    <a:schemeClr val="bg1"/>
                  </a:solidFill>
                </a:rPr>
                <a:t>Cytoplasma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9E3F257D-9CCE-49A6-BD71-DBABF964B54D}"/>
                </a:ext>
              </a:extLst>
            </p:cNvPr>
            <p:cNvSpPr txBox="1"/>
            <p:nvPr/>
          </p:nvSpPr>
          <p:spPr>
            <a:xfrm rot="16200000">
              <a:off x="-137271" y="5271336"/>
              <a:ext cx="1645677" cy="1185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endParaRPr lang="de-DE" dirty="0"/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</a:t>
              </a:r>
            </a:p>
            <a:p>
              <a:pPr>
                <a:lnSpc>
                  <a:spcPts val="1400"/>
                </a:lnSpc>
              </a:pPr>
              <a:endParaRPr lang="de-DE" dirty="0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7891AB70-792D-4843-B046-1C1F1AC074C5}"/>
                </a:ext>
              </a:extLst>
            </p:cNvPr>
            <p:cNvSpPr txBox="1"/>
            <p:nvPr/>
          </p:nvSpPr>
          <p:spPr>
            <a:xfrm rot="16200000">
              <a:off x="61030" y="3832335"/>
              <a:ext cx="1428613" cy="1365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endParaRPr lang="de-DE" dirty="0"/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</a:t>
              </a: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chemeClr val="bg1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/>
            </a:p>
          </p:txBody>
        </p:sp>
        <p:sp>
          <p:nvSpPr>
            <p:cNvPr id="130" name="Geschweifte Klammer links 129">
              <a:extLst>
                <a:ext uri="{FF2B5EF4-FFF2-40B4-BE49-F238E27FC236}">
                  <a16:creationId xmlns:a16="http://schemas.microsoft.com/office/drawing/2014/main" id="{1C8314D7-69A4-430F-A090-DB5143F9F8DB}"/>
                </a:ext>
              </a:extLst>
            </p:cNvPr>
            <p:cNvSpPr/>
            <p:nvPr/>
          </p:nvSpPr>
          <p:spPr>
            <a:xfrm>
              <a:off x="1441505" y="3056743"/>
              <a:ext cx="852059" cy="358029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Textfeld 130">
              <a:extLst>
                <a:ext uri="{FF2B5EF4-FFF2-40B4-BE49-F238E27FC236}">
                  <a16:creationId xmlns:a16="http://schemas.microsoft.com/office/drawing/2014/main" id="{0C3AA854-395C-4A05-8CE0-56D44D16E1CB}"/>
                </a:ext>
              </a:extLst>
            </p:cNvPr>
            <p:cNvSpPr txBox="1"/>
            <p:nvPr/>
          </p:nvSpPr>
          <p:spPr>
            <a:xfrm rot="16200000">
              <a:off x="-244280" y="2740185"/>
              <a:ext cx="1500623" cy="10060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023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A38E90CC-EA77-4A15-9D7B-EF844A1BC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65" y="-37183"/>
            <a:ext cx="9144000" cy="926979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de-DE" sz="2800" dirty="0"/>
              <a:t>Abbildung im Arbeitsblatt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B18DBA07-FFA7-43B3-9D14-C34A44A8E6C5}"/>
              </a:ext>
            </a:extLst>
          </p:cNvPr>
          <p:cNvSpPr txBox="1"/>
          <p:nvPr/>
        </p:nvSpPr>
        <p:spPr>
          <a:xfrm>
            <a:off x="1056028" y="6608385"/>
            <a:ext cx="80727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/>
              <a:t>Z</a:t>
            </a:r>
            <a:r>
              <a:rPr lang="de-DE" sz="1200" dirty="0" smtClean="0"/>
              <a:t>ur </a:t>
            </a:r>
            <a:r>
              <a:rPr lang="de-DE" sz="1200" dirty="0"/>
              <a:t>besseren Übersichtlichkeit sind nur exemplarische Verknüpfungen gezeigt.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E3F257D-9CCE-49A6-BD71-DBABF964B54D}"/>
              </a:ext>
            </a:extLst>
          </p:cNvPr>
          <p:cNvSpPr txBox="1"/>
          <p:nvPr/>
        </p:nvSpPr>
        <p:spPr>
          <a:xfrm rot="16200000">
            <a:off x="42266" y="5002032"/>
            <a:ext cx="1645677" cy="17241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de-DE" dirty="0">
                <a:solidFill>
                  <a:sysClr val="windowText" lastClr="000000"/>
                </a:solidFill>
              </a:rPr>
              <a:t>Abschnitt:</a:t>
            </a:r>
          </a:p>
          <a:p>
            <a:pPr>
              <a:lnSpc>
                <a:spcPts val="1400"/>
              </a:lnSpc>
            </a:pPr>
            <a:r>
              <a:rPr lang="de-DE" dirty="0"/>
              <a:t>Atmungskette</a:t>
            </a:r>
          </a:p>
          <a:p>
            <a:pPr>
              <a:lnSpc>
                <a:spcPts val="1400"/>
              </a:lnSpc>
            </a:pPr>
            <a:endParaRPr lang="de-DE" dirty="0">
              <a:solidFill>
                <a:sysClr val="windowText" lastClr="000000"/>
              </a:solidFill>
            </a:endParaRPr>
          </a:p>
          <a:p>
            <a:pPr>
              <a:lnSpc>
                <a:spcPts val="1400"/>
              </a:lnSpc>
            </a:pPr>
            <a:endParaRPr lang="de-DE" dirty="0">
              <a:solidFill>
                <a:sysClr val="windowText" lastClr="000000"/>
              </a:solidFill>
            </a:endParaRPr>
          </a:p>
          <a:p>
            <a:pPr>
              <a:lnSpc>
                <a:spcPts val="1400"/>
              </a:lnSpc>
            </a:pPr>
            <a:r>
              <a:rPr lang="de-DE" dirty="0">
                <a:solidFill>
                  <a:sysClr val="windowText" lastClr="000000"/>
                </a:solidFill>
              </a:rPr>
              <a:t>Ort:</a:t>
            </a:r>
          </a:p>
          <a:p>
            <a:pPr>
              <a:lnSpc>
                <a:spcPts val="1400"/>
              </a:lnSpc>
            </a:pPr>
            <a:r>
              <a:rPr lang="de-DE" dirty="0">
                <a:solidFill>
                  <a:sysClr val="windowText" lastClr="000000"/>
                </a:solidFill>
              </a:rPr>
              <a:t>Innere </a:t>
            </a:r>
            <a:r>
              <a:rPr lang="de-DE" dirty="0" err="1">
                <a:solidFill>
                  <a:sysClr val="windowText" lastClr="000000"/>
                </a:solidFill>
              </a:rPr>
              <a:t>Mitochondri-enmembran</a:t>
            </a:r>
            <a:r>
              <a:rPr lang="de-DE" dirty="0">
                <a:solidFill>
                  <a:sysClr val="windowText" lastClr="000000"/>
                </a:solidFill>
              </a:rPr>
              <a:t> </a:t>
            </a:r>
          </a:p>
          <a:p>
            <a:pPr>
              <a:lnSpc>
                <a:spcPts val="1400"/>
              </a:lnSpc>
            </a:pPr>
            <a:r>
              <a:rPr lang="de-DE" dirty="0">
                <a:solidFill>
                  <a:schemeClr val="bg1"/>
                </a:solidFill>
              </a:rPr>
              <a:t>inneren</a:t>
            </a:r>
            <a:endParaRPr lang="de-DE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9AED9ACA-CA4A-47F2-B48D-E5579A80DAD6}"/>
              </a:ext>
            </a:extLst>
          </p:cNvPr>
          <p:cNvGrpSpPr/>
          <p:nvPr/>
        </p:nvGrpSpPr>
        <p:grpSpPr>
          <a:xfrm>
            <a:off x="-168511" y="1357755"/>
            <a:ext cx="9260246" cy="5112129"/>
            <a:chOff x="-168511" y="1357755"/>
            <a:chExt cx="9260246" cy="5112129"/>
          </a:xfrm>
        </p:grpSpPr>
        <p:cxnSp>
          <p:nvCxnSpPr>
            <p:cNvPr id="88" name="Verbinder: gekrümmt 87">
              <a:extLst>
                <a:ext uri="{FF2B5EF4-FFF2-40B4-BE49-F238E27FC236}">
                  <a16:creationId xmlns:a16="http://schemas.microsoft.com/office/drawing/2014/main" id="{B7E5F85E-17C1-4728-8915-289992C70F06}"/>
                </a:ext>
              </a:extLst>
            </p:cNvPr>
            <p:cNvCxnSpPr>
              <a:cxnSpLocks/>
              <a:stCxn id="58" idx="2"/>
            </p:cNvCxnSpPr>
            <p:nvPr/>
          </p:nvCxnSpPr>
          <p:spPr>
            <a:xfrm rot="10800000" flipH="1" flipV="1">
              <a:off x="4374909" y="4435168"/>
              <a:ext cx="3207933" cy="1719545"/>
            </a:xfrm>
            <a:prstGeom prst="curvedConnector3">
              <a:avLst>
                <a:gd name="adj1" fmla="val -19839"/>
              </a:avLst>
            </a:prstGeom>
            <a:ln w="28575">
              <a:solidFill>
                <a:srgbClr val="FFC000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B5AC3A7C-6069-4A74-B112-FC213BD7C153}"/>
                </a:ext>
              </a:extLst>
            </p:cNvPr>
            <p:cNvGrpSpPr/>
            <p:nvPr/>
          </p:nvGrpSpPr>
          <p:grpSpPr>
            <a:xfrm>
              <a:off x="1916981" y="2802289"/>
              <a:ext cx="1838301" cy="199190"/>
              <a:chOff x="1916981" y="2802289"/>
              <a:chExt cx="1838301" cy="199190"/>
            </a:xfrm>
          </p:grpSpPr>
          <p:sp>
            <p:nvSpPr>
              <p:cNvPr id="164" name="Ellipse 163">
                <a:extLst>
                  <a:ext uri="{FF2B5EF4-FFF2-40B4-BE49-F238E27FC236}">
                    <a16:creationId xmlns:a16="http://schemas.microsoft.com/office/drawing/2014/main" id="{D95E0204-799F-4E51-AE22-30D8BEE59815}"/>
                  </a:ext>
                </a:extLst>
              </p:cNvPr>
              <p:cNvSpPr/>
              <p:nvPr/>
            </p:nvSpPr>
            <p:spPr>
              <a:xfrm>
                <a:off x="1916981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5" name="Ellipse 164">
                <a:extLst>
                  <a:ext uri="{FF2B5EF4-FFF2-40B4-BE49-F238E27FC236}">
                    <a16:creationId xmlns:a16="http://schemas.microsoft.com/office/drawing/2014/main" id="{7DFB0F9E-376C-472F-ADFE-B0BE49BF1C29}"/>
                  </a:ext>
                </a:extLst>
              </p:cNvPr>
              <p:cNvSpPr/>
              <p:nvPr/>
            </p:nvSpPr>
            <p:spPr>
              <a:xfrm>
                <a:off x="2121236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6" name="Ellipse 165">
                <a:extLst>
                  <a:ext uri="{FF2B5EF4-FFF2-40B4-BE49-F238E27FC236}">
                    <a16:creationId xmlns:a16="http://schemas.microsoft.com/office/drawing/2014/main" id="{CB4A0247-D038-49BE-844B-B8C9097D2FB2}"/>
                  </a:ext>
                </a:extLst>
              </p:cNvPr>
              <p:cNvSpPr/>
              <p:nvPr/>
            </p:nvSpPr>
            <p:spPr>
              <a:xfrm>
                <a:off x="2325492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7" name="Ellipse 166">
                <a:extLst>
                  <a:ext uri="{FF2B5EF4-FFF2-40B4-BE49-F238E27FC236}">
                    <a16:creationId xmlns:a16="http://schemas.microsoft.com/office/drawing/2014/main" id="{A37F95D4-6A17-4C75-8F8A-173138345C8F}"/>
                  </a:ext>
                </a:extLst>
              </p:cNvPr>
              <p:cNvSpPr/>
              <p:nvPr/>
            </p:nvSpPr>
            <p:spPr>
              <a:xfrm>
                <a:off x="2529748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8" name="Ellipse 167">
                <a:extLst>
                  <a:ext uri="{FF2B5EF4-FFF2-40B4-BE49-F238E27FC236}">
                    <a16:creationId xmlns:a16="http://schemas.microsoft.com/office/drawing/2014/main" id="{E04E711B-10D4-4ACF-B9F0-F71EB980B9B5}"/>
                  </a:ext>
                </a:extLst>
              </p:cNvPr>
              <p:cNvSpPr/>
              <p:nvPr/>
            </p:nvSpPr>
            <p:spPr>
              <a:xfrm>
                <a:off x="2734003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9" name="Ellipse 168">
                <a:extLst>
                  <a:ext uri="{FF2B5EF4-FFF2-40B4-BE49-F238E27FC236}">
                    <a16:creationId xmlns:a16="http://schemas.microsoft.com/office/drawing/2014/main" id="{E607F8BD-0CFD-4519-82AF-B76670EF6AC5}"/>
                  </a:ext>
                </a:extLst>
              </p:cNvPr>
              <p:cNvSpPr/>
              <p:nvPr/>
            </p:nvSpPr>
            <p:spPr>
              <a:xfrm>
                <a:off x="2938259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0" name="Ellipse 169">
                <a:extLst>
                  <a:ext uri="{FF2B5EF4-FFF2-40B4-BE49-F238E27FC236}">
                    <a16:creationId xmlns:a16="http://schemas.microsoft.com/office/drawing/2014/main" id="{720C71E1-3041-4BBA-ACA0-A880D861691E}"/>
                  </a:ext>
                </a:extLst>
              </p:cNvPr>
              <p:cNvSpPr/>
              <p:nvPr/>
            </p:nvSpPr>
            <p:spPr>
              <a:xfrm>
                <a:off x="3142515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Ellipse 170">
                <a:extLst>
                  <a:ext uri="{FF2B5EF4-FFF2-40B4-BE49-F238E27FC236}">
                    <a16:creationId xmlns:a16="http://schemas.microsoft.com/office/drawing/2014/main" id="{97AD6EFD-95C9-4B65-A491-A36DB21F0E97}"/>
                  </a:ext>
                </a:extLst>
              </p:cNvPr>
              <p:cNvSpPr/>
              <p:nvPr/>
            </p:nvSpPr>
            <p:spPr>
              <a:xfrm>
                <a:off x="3346771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2" name="Ellipse 171">
                <a:extLst>
                  <a:ext uri="{FF2B5EF4-FFF2-40B4-BE49-F238E27FC236}">
                    <a16:creationId xmlns:a16="http://schemas.microsoft.com/office/drawing/2014/main" id="{5618F65B-3A6D-488B-BFF2-A61DF88A621E}"/>
                  </a:ext>
                </a:extLst>
              </p:cNvPr>
              <p:cNvSpPr/>
              <p:nvPr/>
            </p:nvSpPr>
            <p:spPr>
              <a:xfrm>
                <a:off x="3551026" y="2802289"/>
                <a:ext cx="204256" cy="199190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187" name="Verbinder: gekrümmt 186">
              <a:extLst>
                <a:ext uri="{FF2B5EF4-FFF2-40B4-BE49-F238E27FC236}">
                  <a16:creationId xmlns:a16="http://schemas.microsoft.com/office/drawing/2014/main" id="{F4F1D1BD-7276-4D46-914C-2F4B5E0DBF47}"/>
                </a:ext>
              </a:extLst>
            </p:cNvPr>
            <p:cNvCxnSpPr>
              <a:cxnSpLocks/>
              <a:stCxn id="180" idx="0"/>
            </p:cNvCxnSpPr>
            <p:nvPr/>
          </p:nvCxnSpPr>
          <p:spPr>
            <a:xfrm>
              <a:off x="3362246" y="2205700"/>
              <a:ext cx="1245250" cy="150352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F0EA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Verbinder: gekrümmt 188">
              <a:extLst>
                <a:ext uri="{FF2B5EF4-FFF2-40B4-BE49-F238E27FC236}">
                  <a16:creationId xmlns:a16="http://schemas.microsoft.com/office/drawing/2014/main" id="{51CA404B-4145-4A63-AA23-D3CCC63BD4A7}"/>
                </a:ext>
              </a:extLst>
            </p:cNvPr>
            <p:cNvCxnSpPr>
              <a:cxnSpLocks/>
              <a:stCxn id="183" idx="2"/>
              <a:endCxn id="45" idx="6"/>
            </p:cNvCxnSpPr>
            <p:nvPr/>
          </p:nvCxnSpPr>
          <p:spPr>
            <a:xfrm rot="5400000">
              <a:off x="6342775" y="1627600"/>
              <a:ext cx="466178" cy="2903078"/>
            </a:xfrm>
            <a:prstGeom prst="curvedConnector2">
              <a:avLst/>
            </a:prstGeom>
            <a:ln w="28575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Verbinder: gekrümmt 189">
              <a:extLst>
                <a:ext uri="{FF2B5EF4-FFF2-40B4-BE49-F238E27FC236}">
                  <a16:creationId xmlns:a16="http://schemas.microsoft.com/office/drawing/2014/main" id="{C2F629DE-8EDC-4C22-8E41-8E77D08AC146}"/>
                </a:ext>
              </a:extLst>
            </p:cNvPr>
            <p:cNvCxnSpPr>
              <a:cxnSpLocks/>
              <a:stCxn id="183" idx="2"/>
              <a:endCxn id="106" idx="0"/>
            </p:cNvCxnSpPr>
            <p:nvPr/>
          </p:nvCxnSpPr>
          <p:spPr>
            <a:xfrm rot="5400000">
              <a:off x="6073129" y="2660206"/>
              <a:ext cx="1768429" cy="2140118"/>
            </a:xfrm>
            <a:prstGeom prst="curvedConnector2">
              <a:avLst/>
            </a:prstGeom>
            <a:ln w="28575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Verbinder: gekrümmt 190">
              <a:extLst>
                <a:ext uri="{FF2B5EF4-FFF2-40B4-BE49-F238E27FC236}">
                  <a16:creationId xmlns:a16="http://schemas.microsoft.com/office/drawing/2014/main" id="{5C25C40C-6380-4825-9927-CD2C4B824E82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5143693" y="2745511"/>
              <a:ext cx="2233403" cy="124223"/>
            </a:xfrm>
            <a:prstGeom prst="curvedConnector3">
              <a:avLst>
                <a:gd name="adj1" fmla="val 50000"/>
              </a:avLst>
            </a:prstGeom>
            <a:ln w="28575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788E4007-8A1A-45DD-B71B-ED640D10E966}"/>
                </a:ext>
              </a:extLst>
            </p:cNvPr>
            <p:cNvGrpSpPr/>
            <p:nvPr/>
          </p:nvGrpSpPr>
          <p:grpSpPr>
            <a:xfrm>
              <a:off x="7514757" y="5498993"/>
              <a:ext cx="1576978" cy="970891"/>
              <a:chOff x="1139006" y="4836882"/>
              <a:chExt cx="1667836" cy="1052945"/>
            </a:xfrm>
          </p:grpSpPr>
          <p:sp>
            <p:nvSpPr>
              <p:cNvPr id="116" name="Explosion: 8 Zacken 115">
                <a:extLst>
                  <a:ext uri="{FF2B5EF4-FFF2-40B4-BE49-F238E27FC236}">
                    <a16:creationId xmlns:a16="http://schemas.microsoft.com/office/drawing/2014/main" id="{F2CF9537-5055-462C-8B27-2F08A1EB2FF2}"/>
                  </a:ext>
                </a:extLst>
              </p:cNvPr>
              <p:cNvSpPr/>
              <p:nvPr/>
            </p:nvSpPr>
            <p:spPr>
              <a:xfrm>
                <a:off x="1139006" y="4836882"/>
                <a:ext cx="1667836" cy="1052945"/>
              </a:xfrm>
              <a:prstGeom prst="irregularSeal1">
                <a:avLst/>
              </a:prstGeom>
              <a:solidFill>
                <a:srgbClr val="FFC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D43BFBF1-F16A-4754-833D-A1A30CFDAB91}"/>
                  </a:ext>
                </a:extLst>
              </p:cNvPr>
              <p:cNvSpPr txBox="1"/>
              <p:nvPr/>
            </p:nvSpPr>
            <p:spPr>
              <a:xfrm>
                <a:off x="1517349" y="5178688"/>
                <a:ext cx="911151" cy="369332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Energie</a:t>
                </a:r>
              </a:p>
            </p:txBody>
          </p:sp>
        </p:grp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DDF599CC-811E-44BA-A484-795D82681719}"/>
                </a:ext>
              </a:extLst>
            </p:cNvPr>
            <p:cNvSpPr/>
            <p:nvPr/>
          </p:nvSpPr>
          <p:spPr>
            <a:xfrm>
              <a:off x="4374909" y="3684648"/>
              <a:ext cx="1508148" cy="150104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68" name="Gruppieren 67">
              <a:extLst>
                <a:ext uri="{FF2B5EF4-FFF2-40B4-BE49-F238E27FC236}">
                  <a16:creationId xmlns:a16="http://schemas.microsoft.com/office/drawing/2014/main" id="{D600D519-BECE-46FB-8B63-A54A977DABCC}"/>
                </a:ext>
              </a:extLst>
            </p:cNvPr>
            <p:cNvGrpSpPr/>
            <p:nvPr/>
          </p:nvGrpSpPr>
          <p:grpSpPr>
            <a:xfrm>
              <a:off x="4086549" y="3837050"/>
              <a:ext cx="658039" cy="158336"/>
              <a:chOff x="2536540" y="3392996"/>
              <a:chExt cx="864096" cy="216024"/>
            </a:xfrm>
            <a:solidFill>
              <a:srgbClr val="C00000"/>
            </a:solidFill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006DD0F-049F-44FD-A4DC-717B92C342DA}"/>
                  </a:ext>
                </a:extLst>
              </p:cNvPr>
              <p:cNvSpPr/>
              <p:nvPr/>
            </p:nvSpPr>
            <p:spPr>
              <a:xfrm>
                <a:off x="2536540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0" name="Ellipse 69">
                <a:extLst>
                  <a:ext uri="{FF2B5EF4-FFF2-40B4-BE49-F238E27FC236}">
                    <a16:creationId xmlns:a16="http://schemas.microsoft.com/office/drawing/2014/main" id="{CC5587ED-34EA-4BA0-A368-F56CDA0D021D}"/>
                  </a:ext>
                </a:extLst>
              </p:cNvPr>
              <p:cNvSpPr/>
              <p:nvPr/>
            </p:nvSpPr>
            <p:spPr>
              <a:xfrm>
                <a:off x="2752564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1" name="Ellipse 70">
                <a:extLst>
                  <a:ext uri="{FF2B5EF4-FFF2-40B4-BE49-F238E27FC236}">
                    <a16:creationId xmlns:a16="http://schemas.microsoft.com/office/drawing/2014/main" id="{F376C8AC-4217-4A8C-8D1A-28622FC8FEDD}"/>
                  </a:ext>
                </a:extLst>
              </p:cNvPr>
              <p:cNvSpPr/>
              <p:nvPr/>
            </p:nvSpPr>
            <p:spPr>
              <a:xfrm>
                <a:off x="2968588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Ellipse 71">
                <a:extLst>
                  <a:ext uri="{FF2B5EF4-FFF2-40B4-BE49-F238E27FC236}">
                    <a16:creationId xmlns:a16="http://schemas.microsoft.com/office/drawing/2014/main" id="{CEC75B15-1D13-4123-B585-FE91AFB4A05C}"/>
                  </a:ext>
                </a:extLst>
              </p:cNvPr>
              <p:cNvSpPr/>
              <p:nvPr/>
            </p:nvSpPr>
            <p:spPr>
              <a:xfrm>
                <a:off x="3184612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C94264F2-4FB7-4E99-B69A-1DCCDC71DBC4}"/>
                </a:ext>
              </a:extLst>
            </p:cNvPr>
            <p:cNvGrpSpPr/>
            <p:nvPr/>
          </p:nvGrpSpPr>
          <p:grpSpPr>
            <a:xfrm>
              <a:off x="4031712" y="4839849"/>
              <a:ext cx="658039" cy="158336"/>
              <a:chOff x="2536540" y="3392996"/>
              <a:chExt cx="864096" cy="216024"/>
            </a:xfrm>
            <a:solidFill>
              <a:srgbClr val="C00000"/>
            </a:solidFill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1E7A8FF0-80E5-4C4B-958E-0A1F8E0DB046}"/>
                  </a:ext>
                </a:extLst>
              </p:cNvPr>
              <p:cNvSpPr/>
              <p:nvPr/>
            </p:nvSpPr>
            <p:spPr>
              <a:xfrm>
                <a:off x="2536540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1" name="Ellipse 80">
                <a:extLst>
                  <a:ext uri="{FF2B5EF4-FFF2-40B4-BE49-F238E27FC236}">
                    <a16:creationId xmlns:a16="http://schemas.microsoft.com/office/drawing/2014/main" id="{0A275865-5EC7-4BBF-B4DB-10F1E97EA6A8}"/>
                  </a:ext>
                </a:extLst>
              </p:cNvPr>
              <p:cNvSpPr/>
              <p:nvPr/>
            </p:nvSpPr>
            <p:spPr>
              <a:xfrm>
                <a:off x="2752564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99481B9-C23B-46E4-B2C4-D0BE6E948136}"/>
                  </a:ext>
                </a:extLst>
              </p:cNvPr>
              <p:cNvSpPr/>
              <p:nvPr/>
            </p:nvSpPr>
            <p:spPr>
              <a:xfrm>
                <a:off x="2968588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3" name="Ellipse 82">
                <a:extLst>
                  <a:ext uri="{FF2B5EF4-FFF2-40B4-BE49-F238E27FC236}">
                    <a16:creationId xmlns:a16="http://schemas.microsoft.com/office/drawing/2014/main" id="{68ED390D-4A07-4428-9EB8-22F42A702FCE}"/>
                  </a:ext>
                </a:extLst>
              </p:cNvPr>
              <p:cNvSpPr/>
              <p:nvPr/>
            </p:nvSpPr>
            <p:spPr>
              <a:xfrm>
                <a:off x="3184612" y="339299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0EEE449A-1D66-425F-ADD7-E3E49E5406E0}"/>
                </a:ext>
              </a:extLst>
            </p:cNvPr>
            <p:cNvGrpSpPr/>
            <p:nvPr/>
          </p:nvGrpSpPr>
          <p:grpSpPr>
            <a:xfrm>
              <a:off x="5402627" y="3731493"/>
              <a:ext cx="987771" cy="158336"/>
              <a:chOff x="5148064" y="2507656"/>
              <a:chExt cx="1297080" cy="216024"/>
            </a:xfrm>
          </p:grpSpPr>
          <p:grpSp>
            <p:nvGrpSpPr>
              <p:cNvPr id="84" name="Gruppieren 83">
                <a:extLst>
                  <a:ext uri="{FF2B5EF4-FFF2-40B4-BE49-F238E27FC236}">
                    <a16:creationId xmlns:a16="http://schemas.microsoft.com/office/drawing/2014/main" id="{E09BFE17-20D6-4D78-94CD-A59C02261ABF}"/>
                  </a:ext>
                </a:extLst>
              </p:cNvPr>
              <p:cNvGrpSpPr/>
              <p:nvPr/>
            </p:nvGrpSpPr>
            <p:grpSpPr>
              <a:xfrm>
                <a:off x="5148064" y="2507656"/>
                <a:ext cx="864096" cy="216024"/>
                <a:chOff x="6608440" y="3552801"/>
                <a:chExt cx="864096" cy="216024"/>
              </a:xfrm>
              <a:solidFill>
                <a:srgbClr val="C00000"/>
              </a:solidFill>
            </p:grpSpPr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13CA40DF-0E0A-44A7-880A-E1711D6D1781}"/>
                    </a:ext>
                  </a:extLst>
                </p:cNvPr>
                <p:cNvSpPr/>
                <p:nvPr/>
              </p:nvSpPr>
              <p:spPr>
                <a:xfrm>
                  <a:off x="6608440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7" name="Ellipse 16">
                  <a:extLst>
                    <a:ext uri="{FF2B5EF4-FFF2-40B4-BE49-F238E27FC236}">
                      <a16:creationId xmlns:a16="http://schemas.microsoft.com/office/drawing/2014/main" id="{72CCDFFF-B68F-468A-B023-ACE907788E06}"/>
                    </a:ext>
                  </a:extLst>
                </p:cNvPr>
                <p:cNvSpPr/>
                <p:nvPr/>
              </p:nvSpPr>
              <p:spPr>
                <a:xfrm>
                  <a:off x="6824464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CFC23866-D5BE-4D7C-80FA-6F1BC0142394}"/>
                    </a:ext>
                  </a:extLst>
                </p:cNvPr>
                <p:cNvSpPr/>
                <p:nvPr/>
              </p:nvSpPr>
              <p:spPr>
                <a:xfrm>
                  <a:off x="7040488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B11118CB-0D7C-4F25-8F1A-AB8DF7CD76CC}"/>
                    </a:ext>
                  </a:extLst>
                </p:cNvPr>
                <p:cNvSpPr/>
                <p:nvPr/>
              </p:nvSpPr>
              <p:spPr>
                <a:xfrm>
                  <a:off x="7256512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87" name="Gruppieren 86">
                <a:extLst>
                  <a:ext uri="{FF2B5EF4-FFF2-40B4-BE49-F238E27FC236}">
                    <a16:creationId xmlns:a16="http://schemas.microsoft.com/office/drawing/2014/main" id="{BC8DEB57-B2E3-4D3E-BAEC-6EFC01E039B3}"/>
                  </a:ext>
                </a:extLst>
              </p:cNvPr>
              <p:cNvGrpSpPr/>
              <p:nvPr/>
            </p:nvGrpSpPr>
            <p:grpSpPr>
              <a:xfrm>
                <a:off x="6012160" y="2507656"/>
                <a:ext cx="432984" cy="216024"/>
                <a:chOff x="7625429" y="2564904"/>
                <a:chExt cx="432984" cy="216024"/>
              </a:xfrm>
            </p:grpSpPr>
            <p:sp>
              <p:nvSpPr>
                <p:cNvPr id="85" name="Ellipse 84">
                  <a:extLst>
                    <a:ext uri="{FF2B5EF4-FFF2-40B4-BE49-F238E27FC236}">
                      <a16:creationId xmlns:a16="http://schemas.microsoft.com/office/drawing/2014/main" id="{65F0B793-949B-4D93-A666-D489827A2703}"/>
                    </a:ext>
                  </a:extLst>
                </p:cNvPr>
                <p:cNvSpPr/>
                <p:nvPr/>
              </p:nvSpPr>
              <p:spPr>
                <a:xfrm>
                  <a:off x="7625429" y="2564904"/>
                  <a:ext cx="216024" cy="216024"/>
                </a:xfrm>
                <a:prstGeom prst="ellipse">
                  <a:avLst/>
                </a:prstGeom>
                <a:solidFill>
                  <a:srgbClr val="C0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6" name="Ellipse 85">
                  <a:extLst>
                    <a:ext uri="{FF2B5EF4-FFF2-40B4-BE49-F238E27FC236}">
                      <a16:creationId xmlns:a16="http://schemas.microsoft.com/office/drawing/2014/main" id="{E2F4DE0F-795C-4181-92A3-338C90A83E4C}"/>
                    </a:ext>
                  </a:extLst>
                </p:cNvPr>
                <p:cNvSpPr/>
                <p:nvPr/>
              </p:nvSpPr>
              <p:spPr>
                <a:xfrm>
                  <a:off x="7842389" y="2564904"/>
                  <a:ext cx="216024" cy="216024"/>
                </a:xfrm>
                <a:prstGeom prst="ellipse">
                  <a:avLst/>
                </a:prstGeom>
                <a:solidFill>
                  <a:srgbClr val="C0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5AB7CD02-5F8D-4E78-8173-943B158D86B1}"/>
                </a:ext>
              </a:extLst>
            </p:cNvPr>
            <p:cNvGrpSpPr/>
            <p:nvPr/>
          </p:nvGrpSpPr>
          <p:grpSpPr>
            <a:xfrm>
              <a:off x="5595288" y="4680508"/>
              <a:ext cx="823238" cy="158336"/>
              <a:chOff x="5724128" y="3636778"/>
              <a:chExt cx="1081024" cy="216024"/>
            </a:xfrm>
          </p:grpSpPr>
          <p:grpSp>
            <p:nvGrpSpPr>
              <p:cNvPr id="89" name="Gruppieren 88">
                <a:extLst>
                  <a:ext uri="{FF2B5EF4-FFF2-40B4-BE49-F238E27FC236}">
                    <a16:creationId xmlns:a16="http://schemas.microsoft.com/office/drawing/2014/main" id="{630DCA38-73C8-49D7-9376-329AAFC58980}"/>
                  </a:ext>
                </a:extLst>
              </p:cNvPr>
              <p:cNvGrpSpPr/>
              <p:nvPr/>
            </p:nvGrpSpPr>
            <p:grpSpPr>
              <a:xfrm>
                <a:off x="5724128" y="3636778"/>
                <a:ext cx="864096" cy="216024"/>
                <a:chOff x="6608440" y="3552801"/>
                <a:chExt cx="864096" cy="216024"/>
              </a:xfrm>
              <a:solidFill>
                <a:srgbClr val="C00000"/>
              </a:solidFill>
            </p:grpSpPr>
            <p:sp>
              <p:nvSpPr>
                <p:cNvPr id="90" name="Ellipse 89">
                  <a:extLst>
                    <a:ext uri="{FF2B5EF4-FFF2-40B4-BE49-F238E27FC236}">
                      <a16:creationId xmlns:a16="http://schemas.microsoft.com/office/drawing/2014/main" id="{1AFB30D9-0A6B-48F2-A141-6810B4C4CAAF}"/>
                    </a:ext>
                  </a:extLst>
                </p:cNvPr>
                <p:cNvSpPr/>
                <p:nvPr/>
              </p:nvSpPr>
              <p:spPr>
                <a:xfrm>
                  <a:off x="6608440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1" name="Ellipse 90">
                  <a:extLst>
                    <a:ext uri="{FF2B5EF4-FFF2-40B4-BE49-F238E27FC236}">
                      <a16:creationId xmlns:a16="http://schemas.microsoft.com/office/drawing/2014/main" id="{31798780-DC1A-4FF7-B4C7-E22FE7AC781F}"/>
                    </a:ext>
                  </a:extLst>
                </p:cNvPr>
                <p:cNvSpPr/>
                <p:nvPr/>
              </p:nvSpPr>
              <p:spPr>
                <a:xfrm>
                  <a:off x="6824464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Ellipse 91">
                  <a:extLst>
                    <a:ext uri="{FF2B5EF4-FFF2-40B4-BE49-F238E27FC236}">
                      <a16:creationId xmlns:a16="http://schemas.microsoft.com/office/drawing/2014/main" id="{D1D809BA-85AB-4D14-861D-CC5962FEF8A3}"/>
                    </a:ext>
                  </a:extLst>
                </p:cNvPr>
                <p:cNvSpPr/>
                <p:nvPr/>
              </p:nvSpPr>
              <p:spPr>
                <a:xfrm>
                  <a:off x="7040488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Ellipse 92">
                  <a:extLst>
                    <a:ext uri="{FF2B5EF4-FFF2-40B4-BE49-F238E27FC236}">
                      <a16:creationId xmlns:a16="http://schemas.microsoft.com/office/drawing/2014/main" id="{907B8E58-7B38-47C5-858E-E95CB688EC5F}"/>
                    </a:ext>
                  </a:extLst>
                </p:cNvPr>
                <p:cNvSpPr/>
                <p:nvPr/>
              </p:nvSpPr>
              <p:spPr>
                <a:xfrm>
                  <a:off x="7256512" y="3552801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95" name="Ellipse 94">
                <a:extLst>
                  <a:ext uri="{FF2B5EF4-FFF2-40B4-BE49-F238E27FC236}">
                    <a16:creationId xmlns:a16="http://schemas.microsoft.com/office/drawing/2014/main" id="{DCE3D790-8908-4142-B9C7-343E513A44D2}"/>
                  </a:ext>
                </a:extLst>
              </p:cNvPr>
              <p:cNvSpPr/>
              <p:nvPr/>
            </p:nvSpPr>
            <p:spPr>
              <a:xfrm>
                <a:off x="6589128" y="3636778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6" name="Ellipse 95">
              <a:extLst>
                <a:ext uri="{FF2B5EF4-FFF2-40B4-BE49-F238E27FC236}">
                  <a16:creationId xmlns:a16="http://schemas.microsoft.com/office/drawing/2014/main" id="{12FD64B2-6A09-4A24-8DDA-4F21824CBF59}"/>
                </a:ext>
              </a:extLst>
            </p:cNvPr>
            <p:cNvSpPr/>
            <p:nvPr/>
          </p:nvSpPr>
          <p:spPr>
            <a:xfrm>
              <a:off x="6115502" y="4141681"/>
              <a:ext cx="164510" cy="158336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Ellipse 96">
              <a:extLst>
                <a:ext uri="{FF2B5EF4-FFF2-40B4-BE49-F238E27FC236}">
                  <a16:creationId xmlns:a16="http://schemas.microsoft.com/office/drawing/2014/main" id="{3D8C720B-6CFC-4A5C-8191-2962E1969EBC}"/>
                </a:ext>
              </a:extLst>
            </p:cNvPr>
            <p:cNvSpPr/>
            <p:nvPr/>
          </p:nvSpPr>
          <p:spPr>
            <a:xfrm>
              <a:off x="5930735" y="5130131"/>
              <a:ext cx="164510" cy="158336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2" name="Verbinder: gekrümmt 121">
              <a:extLst>
                <a:ext uri="{FF2B5EF4-FFF2-40B4-BE49-F238E27FC236}">
                  <a16:creationId xmlns:a16="http://schemas.microsoft.com/office/drawing/2014/main" id="{16A7292B-2276-4DEF-AC53-8B4698A673A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014329" y="3287681"/>
              <a:ext cx="363283" cy="522986"/>
            </a:xfrm>
            <a:prstGeom prst="curved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Verbinder: gekrümmt 138">
              <a:extLst>
                <a:ext uri="{FF2B5EF4-FFF2-40B4-BE49-F238E27FC236}">
                  <a16:creationId xmlns:a16="http://schemas.microsoft.com/office/drawing/2014/main" id="{17BA103D-DDFB-40A6-85B5-626B64B0721B}"/>
                </a:ext>
              </a:extLst>
            </p:cNvPr>
            <p:cNvCxnSpPr>
              <a:cxnSpLocks/>
              <a:endCxn id="96" idx="2"/>
            </p:cNvCxnSpPr>
            <p:nvPr/>
          </p:nvCxnSpPr>
          <p:spPr>
            <a:xfrm>
              <a:off x="5807373" y="4096123"/>
              <a:ext cx="308129" cy="124726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Verbinder: gekrümmt 142">
              <a:extLst>
                <a:ext uri="{FF2B5EF4-FFF2-40B4-BE49-F238E27FC236}">
                  <a16:creationId xmlns:a16="http://schemas.microsoft.com/office/drawing/2014/main" id="{CBCCFE12-3AFE-40D7-A6AC-6C17BFBB684E}"/>
                </a:ext>
              </a:extLst>
            </p:cNvPr>
            <p:cNvCxnSpPr>
              <a:cxnSpLocks/>
              <a:endCxn id="97" idx="2"/>
            </p:cNvCxnSpPr>
            <p:nvPr/>
          </p:nvCxnSpPr>
          <p:spPr>
            <a:xfrm>
              <a:off x="5565985" y="5041289"/>
              <a:ext cx="364750" cy="168011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feld 147">
              <a:extLst>
                <a:ext uri="{FF2B5EF4-FFF2-40B4-BE49-F238E27FC236}">
                  <a16:creationId xmlns:a16="http://schemas.microsoft.com/office/drawing/2014/main" id="{316083F4-55EF-4C1C-AE70-F65C48BC7A1B}"/>
                </a:ext>
              </a:extLst>
            </p:cNvPr>
            <p:cNvSpPr txBox="1"/>
            <p:nvPr/>
          </p:nvSpPr>
          <p:spPr>
            <a:xfrm>
              <a:off x="3774952" y="1769088"/>
              <a:ext cx="969636" cy="287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de-DE" dirty="0"/>
                <a:t>Glucose</a:t>
              </a:r>
            </a:p>
          </p:txBody>
        </p:sp>
        <p:sp>
          <p:nvSpPr>
            <p:cNvPr id="102" name="Textfeld 101">
              <a:extLst>
                <a:ext uri="{FF2B5EF4-FFF2-40B4-BE49-F238E27FC236}">
                  <a16:creationId xmlns:a16="http://schemas.microsoft.com/office/drawing/2014/main" id="{FA166CB2-FFC3-4CA4-874D-7DE18AC520AA}"/>
                </a:ext>
              </a:extLst>
            </p:cNvPr>
            <p:cNvSpPr txBox="1"/>
            <p:nvPr/>
          </p:nvSpPr>
          <p:spPr>
            <a:xfrm>
              <a:off x="2686597" y="3782244"/>
              <a:ext cx="135186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de-DE" sz="1600" dirty="0"/>
                <a:t>Oxalacetat</a:t>
              </a:r>
              <a:endParaRPr lang="de-DE" dirty="0"/>
            </a:p>
          </p:txBody>
        </p:sp>
        <p:sp>
          <p:nvSpPr>
            <p:cNvPr id="103" name="Textfeld 102">
              <a:extLst>
                <a:ext uri="{FF2B5EF4-FFF2-40B4-BE49-F238E27FC236}">
                  <a16:creationId xmlns:a16="http://schemas.microsoft.com/office/drawing/2014/main" id="{684BD509-5C63-442C-A686-4B05B4A4E944}"/>
                </a:ext>
              </a:extLst>
            </p:cNvPr>
            <p:cNvSpPr txBox="1"/>
            <p:nvPr/>
          </p:nvSpPr>
          <p:spPr>
            <a:xfrm>
              <a:off x="6354392" y="3684006"/>
              <a:ext cx="682689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sz="1600" dirty="0"/>
                <a:t>Citrat</a:t>
              </a:r>
            </a:p>
          </p:txBody>
        </p:sp>
        <p:sp>
          <p:nvSpPr>
            <p:cNvPr id="104" name="Textfeld 103">
              <a:extLst>
                <a:ext uri="{FF2B5EF4-FFF2-40B4-BE49-F238E27FC236}">
                  <a16:creationId xmlns:a16="http://schemas.microsoft.com/office/drawing/2014/main" id="{D29F4C08-4972-416A-B159-73A3D470DEB3}"/>
                </a:ext>
              </a:extLst>
            </p:cNvPr>
            <p:cNvSpPr txBox="1"/>
            <p:nvPr/>
          </p:nvSpPr>
          <p:spPr>
            <a:xfrm>
              <a:off x="6444523" y="4623221"/>
              <a:ext cx="1427967" cy="278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sz="1600" dirty="0">
                  <a:latin typeface="Symbol" panose="05050102010706020507" pitchFamily="18" charset="2"/>
                </a:rPr>
                <a:t>a</a:t>
              </a:r>
              <a:r>
                <a:rPr lang="de-DE" sz="1600" dirty="0"/>
                <a:t>-Ketoglutarat</a:t>
              </a:r>
            </a:p>
          </p:txBody>
        </p:sp>
        <p:sp>
          <p:nvSpPr>
            <p:cNvPr id="105" name="Textfeld 104">
              <a:extLst>
                <a:ext uri="{FF2B5EF4-FFF2-40B4-BE49-F238E27FC236}">
                  <a16:creationId xmlns:a16="http://schemas.microsoft.com/office/drawing/2014/main" id="{69AAA67F-BEAD-4F86-BD8A-B374415FEB72}"/>
                </a:ext>
              </a:extLst>
            </p:cNvPr>
            <p:cNvSpPr txBox="1"/>
            <p:nvPr/>
          </p:nvSpPr>
          <p:spPr>
            <a:xfrm>
              <a:off x="3105729" y="4797152"/>
              <a:ext cx="921405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de-DE" sz="1600" dirty="0"/>
                <a:t>Succinat</a:t>
              </a:r>
            </a:p>
          </p:txBody>
        </p:sp>
        <p:sp>
          <p:nvSpPr>
            <p:cNvPr id="106" name="Gleichschenkliges Dreieck 105">
              <a:extLst>
                <a:ext uri="{FF2B5EF4-FFF2-40B4-BE49-F238E27FC236}">
                  <a16:creationId xmlns:a16="http://schemas.microsoft.com/office/drawing/2014/main" id="{C3F002FF-3BAD-4086-8E9E-E87DEDB6DA36}"/>
                </a:ext>
              </a:extLst>
            </p:cNvPr>
            <p:cNvSpPr/>
            <p:nvPr/>
          </p:nvSpPr>
          <p:spPr>
            <a:xfrm rot="4193378" flipH="1">
              <a:off x="5839721" y="4599099"/>
              <a:ext cx="51670" cy="4628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Gleichschenkliges Dreieck 106">
              <a:extLst>
                <a:ext uri="{FF2B5EF4-FFF2-40B4-BE49-F238E27FC236}">
                  <a16:creationId xmlns:a16="http://schemas.microsoft.com/office/drawing/2014/main" id="{6D7853CF-0940-47F8-AEE5-6BE0039FB21D}"/>
                </a:ext>
              </a:extLst>
            </p:cNvPr>
            <p:cNvSpPr/>
            <p:nvPr/>
          </p:nvSpPr>
          <p:spPr>
            <a:xfrm rot="19209638">
              <a:off x="4620738" y="4997346"/>
              <a:ext cx="53684" cy="44543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8" name="Gleichschenkliges Dreieck 107">
              <a:extLst>
                <a:ext uri="{FF2B5EF4-FFF2-40B4-BE49-F238E27FC236}">
                  <a16:creationId xmlns:a16="http://schemas.microsoft.com/office/drawing/2014/main" id="{C4C4ED46-9FE1-43D6-8445-7A4A38AB485B}"/>
                </a:ext>
              </a:extLst>
            </p:cNvPr>
            <p:cNvSpPr/>
            <p:nvPr/>
          </p:nvSpPr>
          <p:spPr>
            <a:xfrm rot="1272818">
              <a:off x="4468062" y="4018306"/>
              <a:ext cx="53684" cy="44543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2977C530-53C4-4714-989D-8EE25505287F}"/>
                </a:ext>
              </a:extLst>
            </p:cNvPr>
            <p:cNvSpPr txBox="1"/>
            <p:nvPr/>
          </p:nvSpPr>
          <p:spPr>
            <a:xfrm>
              <a:off x="3774952" y="2734128"/>
              <a:ext cx="969636" cy="265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de-DE" dirty="0"/>
                <a:t>Pyruvat</a:t>
              </a:r>
            </a:p>
          </p:txBody>
        </p:sp>
        <p:sp>
          <p:nvSpPr>
            <p:cNvPr id="101" name="Textfeld 100">
              <a:extLst>
                <a:ext uri="{FF2B5EF4-FFF2-40B4-BE49-F238E27FC236}">
                  <a16:creationId xmlns:a16="http://schemas.microsoft.com/office/drawing/2014/main" id="{9B79CA01-9B4D-48ED-84C0-A9E77CFB5E1E}"/>
                </a:ext>
              </a:extLst>
            </p:cNvPr>
            <p:cNvSpPr txBox="1"/>
            <p:nvPr/>
          </p:nvSpPr>
          <p:spPr>
            <a:xfrm>
              <a:off x="3491880" y="3211361"/>
              <a:ext cx="1252708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de-DE" sz="1600" dirty="0"/>
                <a:t>Acetyl-</a:t>
              </a:r>
              <a:r>
                <a:rPr lang="de-DE" sz="1600" dirty="0" err="1"/>
                <a:t>CoA</a:t>
              </a:r>
              <a:endParaRPr lang="de-DE" sz="1600" dirty="0"/>
            </a:p>
          </p:txBody>
        </p:sp>
        <p:grpSp>
          <p:nvGrpSpPr>
            <p:cNvPr id="64" name="Gruppieren 63">
              <a:extLst>
                <a:ext uri="{FF2B5EF4-FFF2-40B4-BE49-F238E27FC236}">
                  <a16:creationId xmlns:a16="http://schemas.microsoft.com/office/drawing/2014/main" id="{53462DFD-181A-4E4D-86DA-EC7C3409B4CB}"/>
                </a:ext>
              </a:extLst>
            </p:cNvPr>
            <p:cNvGrpSpPr/>
            <p:nvPr/>
          </p:nvGrpSpPr>
          <p:grpSpPr>
            <a:xfrm>
              <a:off x="4713050" y="2787323"/>
              <a:ext cx="493529" cy="158336"/>
              <a:chOff x="4245111" y="1196752"/>
              <a:chExt cx="648072" cy="216024"/>
            </a:xfrm>
            <a:solidFill>
              <a:srgbClr val="C00000"/>
            </a:solidFill>
          </p:grpSpPr>
          <p:sp>
            <p:nvSpPr>
              <p:cNvPr id="3" name="Ellipse 2">
                <a:extLst>
                  <a:ext uri="{FF2B5EF4-FFF2-40B4-BE49-F238E27FC236}">
                    <a16:creationId xmlns:a16="http://schemas.microsoft.com/office/drawing/2014/main" id="{1A5F4665-1012-4DC6-8D87-97A3C37F4E5E}"/>
                  </a:ext>
                </a:extLst>
              </p:cNvPr>
              <p:cNvSpPr/>
              <p:nvPr/>
            </p:nvSpPr>
            <p:spPr>
              <a:xfrm>
                <a:off x="4245111" y="11967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Ellipse 3">
                <a:extLst>
                  <a:ext uri="{FF2B5EF4-FFF2-40B4-BE49-F238E27FC236}">
                    <a16:creationId xmlns:a16="http://schemas.microsoft.com/office/drawing/2014/main" id="{EE67D492-78CD-4D67-A1DC-CCDC5A9B2B8D}"/>
                  </a:ext>
                </a:extLst>
              </p:cNvPr>
              <p:cNvSpPr/>
              <p:nvPr/>
            </p:nvSpPr>
            <p:spPr>
              <a:xfrm>
                <a:off x="4461135" y="11967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A4011AE1-18F5-4184-9ED9-9AB0B10E0E3B}"/>
                  </a:ext>
                </a:extLst>
              </p:cNvPr>
              <p:cNvSpPr/>
              <p:nvPr/>
            </p:nvSpPr>
            <p:spPr>
              <a:xfrm>
                <a:off x="4677159" y="11967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E2C49F27-BFC5-40EA-A3AF-F973F1C9627F}"/>
                </a:ext>
              </a:extLst>
            </p:cNvPr>
            <p:cNvGrpSpPr/>
            <p:nvPr/>
          </p:nvGrpSpPr>
          <p:grpSpPr>
            <a:xfrm>
              <a:off x="4713050" y="1737512"/>
              <a:ext cx="493529" cy="316673"/>
              <a:chOff x="4236727" y="332656"/>
              <a:chExt cx="648072" cy="432048"/>
            </a:xfrm>
            <a:solidFill>
              <a:srgbClr val="C00000"/>
            </a:solidFill>
          </p:grpSpPr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16045D00-BD86-4A09-A317-8276565BF6E3}"/>
                  </a:ext>
                </a:extLst>
              </p:cNvPr>
              <p:cNvSpPr/>
              <p:nvPr/>
            </p:nvSpPr>
            <p:spPr>
              <a:xfrm>
                <a:off x="4236727" y="548680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732D78B4-475B-48FE-82F9-DBCADFB385C0}"/>
                  </a:ext>
                </a:extLst>
              </p:cNvPr>
              <p:cNvSpPr/>
              <p:nvPr/>
            </p:nvSpPr>
            <p:spPr>
              <a:xfrm>
                <a:off x="4452751" y="548680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E35231D7-0B6D-4937-A074-35E9D1776648}"/>
                  </a:ext>
                </a:extLst>
              </p:cNvPr>
              <p:cNvSpPr/>
              <p:nvPr/>
            </p:nvSpPr>
            <p:spPr>
              <a:xfrm>
                <a:off x="4668775" y="548680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0FFF9BDD-A221-4BD2-BDA2-8B72A5B7D84A}"/>
                  </a:ext>
                </a:extLst>
              </p:cNvPr>
              <p:cNvSpPr/>
              <p:nvPr/>
            </p:nvSpPr>
            <p:spPr>
              <a:xfrm>
                <a:off x="4236727" y="33265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ED9A359B-3079-48AD-86E6-EB85D3803971}"/>
                  </a:ext>
                </a:extLst>
              </p:cNvPr>
              <p:cNvSpPr/>
              <p:nvPr/>
            </p:nvSpPr>
            <p:spPr>
              <a:xfrm>
                <a:off x="4452751" y="33265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" name="Ellipse 34">
                <a:extLst>
                  <a:ext uri="{FF2B5EF4-FFF2-40B4-BE49-F238E27FC236}">
                    <a16:creationId xmlns:a16="http://schemas.microsoft.com/office/drawing/2014/main" id="{661ED27B-C1F5-483A-980F-3E18D09D7C98}"/>
                  </a:ext>
                </a:extLst>
              </p:cNvPr>
              <p:cNvSpPr/>
              <p:nvPr/>
            </p:nvSpPr>
            <p:spPr>
              <a:xfrm>
                <a:off x="4668775" y="33265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46" name="Gruppieren 45">
              <a:extLst>
                <a:ext uri="{FF2B5EF4-FFF2-40B4-BE49-F238E27FC236}">
                  <a16:creationId xmlns:a16="http://schemas.microsoft.com/office/drawing/2014/main" id="{E8E1D770-5845-4DC3-A181-555E07E568A0}"/>
                </a:ext>
              </a:extLst>
            </p:cNvPr>
            <p:cNvGrpSpPr/>
            <p:nvPr/>
          </p:nvGrpSpPr>
          <p:grpSpPr>
            <a:xfrm>
              <a:off x="4795305" y="3233060"/>
              <a:ext cx="329019" cy="158336"/>
              <a:chOff x="4353123" y="1952836"/>
              <a:chExt cx="432048" cy="216024"/>
            </a:xfrm>
            <a:solidFill>
              <a:srgbClr val="C00000"/>
            </a:solidFill>
          </p:grpSpPr>
          <p:sp>
            <p:nvSpPr>
              <p:cNvPr id="44" name="Ellipse 43">
                <a:extLst>
                  <a:ext uri="{FF2B5EF4-FFF2-40B4-BE49-F238E27FC236}">
                    <a16:creationId xmlns:a16="http://schemas.microsoft.com/office/drawing/2014/main" id="{A035C926-6253-49C8-BA47-37C4C290A766}"/>
                  </a:ext>
                </a:extLst>
              </p:cNvPr>
              <p:cNvSpPr/>
              <p:nvPr/>
            </p:nvSpPr>
            <p:spPr>
              <a:xfrm>
                <a:off x="4353123" y="195283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179350B0-4D2B-452A-96F0-973D37E746C3}"/>
                  </a:ext>
                </a:extLst>
              </p:cNvPr>
              <p:cNvSpPr/>
              <p:nvPr/>
            </p:nvSpPr>
            <p:spPr>
              <a:xfrm>
                <a:off x="4569147" y="195283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1" name="Gruppieren 110">
              <a:extLst>
                <a:ext uri="{FF2B5EF4-FFF2-40B4-BE49-F238E27FC236}">
                  <a16:creationId xmlns:a16="http://schemas.microsoft.com/office/drawing/2014/main" id="{EBA9699E-A664-4A83-B944-334BEC889FB1}"/>
                </a:ext>
              </a:extLst>
            </p:cNvPr>
            <p:cNvGrpSpPr/>
            <p:nvPr/>
          </p:nvGrpSpPr>
          <p:grpSpPr>
            <a:xfrm>
              <a:off x="4713050" y="2341586"/>
              <a:ext cx="493529" cy="158336"/>
              <a:chOff x="4245111" y="1196752"/>
              <a:chExt cx="648072" cy="216024"/>
            </a:xfrm>
            <a:solidFill>
              <a:srgbClr val="C00000"/>
            </a:solidFill>
          </p:grpSpPr>
          <p:sp>
            <p:nvSpPr>
              <p:cNvPr id="112" name="Ellipse 111">
                <a:extLst>
                  <a:ext uri="{FF2B5EF4-FFF2-40B4-BE49-F238E27FC236}">
                    <a16:creationId xmlns:a16="http://schemas.microsoft.com/office/drawing/2014/main" id="{1A6A7AC4-A1F0-42EA-A6A1-AB6ACED624FA}"/>
                  </a:ext>
                </a:extLst>
              </p:cNvPr>
              <p:cNvSpPr/>
              <p:nvPr/>
            </p:nvSpPr>
            <p:spPr>
              <a:xfrm>
                <a:off x="4245111" y="11967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3" name="Ellipse 112">
                <a:extLst>
                  <a:ext uri="{FF2B5EF4-FFF2-40B4-BE49-F238E27FC236}">
                    <a16:creationId xmlns:a16="http://schemas.microsoft.com/office/drawing/2014/main" id="{33EEFA95-7B05-4EDB-BD2E-1A7B49A77975}"/>
                  </a:ext>
                </a:extLst>
              </p:cNvPr>
              <p:cNvSpPr/>
              <p:nvPr/>
            </p:nvSpPr>
            <p:spPr>
              <a:xfrm>
                <a:off x="4461135" y="11967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4" name="Ellipse 113">
                <a:extLst>
                  <a:ext uri="{FF2B5EF4-FFF2-40B4-BE49-F238E27FC236}">
                    <a16:creationId xmlns:a16="http://schemas.microsoft.com/office/drawing/2014/main" id="{31C591CF-D216-4E9A-86A8-957C98919178}"/>
                  </a:ext>
                </a:extLst>
              </p:cNvPr>
              <p:cNvSpPr/>
              <p:nvPr/>
            </p:nvSpPr>
            <p:spPr>
              <a:xfrm>
                <a:off x="4677159" y="11967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128" name="Gerade Verbindung mit Pfeil 127">
              <a:extLst>
                <a:ext uri="{FF2B5EF4-FFF2-40B4-BE49-F238E27FC236}">
                  <a16:creationId xmlns:a16="http://schemas.microsoft.com/office/drawing/2014/main" id="{280DA4DC-9F4A-449D-AD10-C6F98CD58E55}"/>
                </a:ext>
              </a:extLst>
            </p:cNvPr>
            <p:cNvCxnSpPr>
              <a:cxnSpLocks/>
            </p:cNvCxnSpPr>
            <p:nvPr/>
          </p:nvCxnSpPr>
          <p:spPr>
            <a:xfrm>
              <a:off x="4959815" y="2095996"/>
              <a:ext cx="0" cy="2037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Gerade Verbindung mit Pfeil 134">
              <a:extLst>
                <a:ext uri="{FF2B5EF4-FFF2-40B4-BE49-F238E27FC236}">
                  <a16:creationId xmlns:a16="http://schemas.microsoft.com/office/drawing/2014/main" id="{BB9B5D0D-7BAD-4F45-B967-32C1365CA9BA}"/>
                </a:ext>
              </a:extLst>
            </p:cNvPr>
            <p:cNvCxnSpPr>
              <a:cxnSpLocks/>
            </p:cNvCxnSpPr>
            <p:nvPr/>
          </p:nvCxnSpPr>
          <p:spPr>
            <a:xfrm>
              <a:off x="4959815" y="2541733"/>
              <a:ext cx="0" cy="2037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Gerade Verbindung mit Pfeil 135">
              <a:extLst>
                <a:ext uri="{FF2B5EF4-FFF2-40B4-BE49-F238E27FC236}">
                  <a16:creationId xmlns:a16="http://schemas.microsoft.com/office/drawing/2014/main" id="{CF24D012-12BB-41F2-8E51-94A7FD52B4A5}"/>
                </a:ext>
              </a:extLst>
            </p:cNvPr>
            <p:cNvCxnSpPr>
              <a:cxnSpLocks/>
            </p:cNvCxnSpPr>
            <p:nvPr/>
          </p:nvCxnSpPr>
          <p:spPr>
            <a:xfrm>
              <a:off x="4959815" y="2987470"/>
              <a:ext cx="0" cy="2037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Ellipse 116">
              <a:extLst>
                <a:ext uri="{FF2B5EF4-FFF2-40B4-BE49-F238E27FC236}">
                  <a16:creationId xmlns:a16="http://schemas.microsoft.com/office/drawing/2014/main" id="{282390FA-5794-49BB-A2E0-F38B225A0655}"/>
                </a:ext>
              </a:extLst>
            </p:cNvPr>
            <p:cNvSpPr/>
            <p:nvPr/>
          </p:nvSpPr>
          <p:spPr>
            <a:xfrm>
              <a:off x="5258751" y="3091404"/>
              <a:ext cx="164510" cy="158336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18" name="Verbinder: gekrümmt 117">
              <a:extLst>
                <a:ext uri="{FF2B5EF4-FFF2-40B4-BE49-F238E27FC236}">
                  <a16:creationId xmlns:a16="http://schemas.microsoft.com/office/drawing/2014/main" id="{77B0DCBB-6E93-45CE-A6D4-A4B91DAE4DCC}"/>
                </a:ext>
              </a:extLst>
            </p:cNvPr>
            <p:cNvCxnSpPr>
              <a:cxnSpLocks/>
              <a:endCxn id="117" idx="2"/>
            </p:cNvCxnSpPr>
            <p:nvPr/>
          </p:nvCxnSpPr>
          <p:spPr>
            <a:xfrm>
              <a:off x="4950622" y="3045846"/>
              <a:ext cx="308129" cy="124726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Explosion: 8 Zacken 120">
              <a:extLst>
                <a:ext uri="{FF2B5EF4-FFF2-40B4-BE49-F238E27FC236}">
                  <a16:creationId xmlns:a16="http://schemas.microsoft.com/office/drawing/2014/main" id="{FEE21A3D-5D0D-470B-89AD-109DD96702AA}"/>
                </a:ext>
              </a:extLst>
            </p:cNvPr>
            <p:cNvSpPr/>
            <p:nvPr/>
          </p:nvSpPr>
          <p:spPr>
            <a:xfrm>
              <a:off x="5576940" y="2619765"/>
              <a:ext cx="408511" cy="255413"/>
            </a:xfrm>
            <a:prstGeom prst="irregularSeal1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8" name="Verbinder: gekrümmt 27">
              <a:extLst>
                <a:ext uri="{FF2B5EF4-FFF2-40B4-BE49-F238E27FC236}">
                  <a16:creationId xmlns:a16="http://schemas.microsoft.com/office/drawing/2014/main" id="{FED392F3-F87B-4E14-AB12-4E90E00FE815}"/>
                </a:ext>
              </a:extLst>
            </p:cNvPr>
            <p:cNvCxnSpPr>
              <a:cxnSpLocks/>
              <a:endCxn id="121" idx="1"/>
            </p:cNvCxnSpPr>
            <p:nvPr/>
          </p:nvCxnSpPr>
          <p:spPr>
            <a:xfrm>
              <a:off x="4957662" y="2617911"/>
              <a:ext cx="619278" cy="103723"/>
            </a:xfrm>
            <a:prstGeom prst="curvedConnector3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Explosion: 8 Zacken 123">
              <a:extLst>
                <a:ext uri="{FF2B5EF4-FFF2-40B4-BE49-F238E27FC236}">
                  <a16:creationId xmlns:a16="http://schemas.microsoft.com/office/drawing/2014/main" id="{1A17064F-CB70-4948-AB4D-F99E49D67191}"/>
                </a:ext>
              </a:extLst>
            </p:cNvPr>
            <p:cNvSpPr/>
            <p:nvPr/>
          </p:nvSpPr>
          <p:spPr>
            <a:xfrm>
              <a:off x="4116730" y="5203879"/>
              <a:ext cx="408511" cy="255413"/>
            </a:xfrm>
            <a:prstGeom prst="irregularSeal1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5" name="Verbinder: gekrümmt 124">
              <a:extLst>
                <a:ext uri="{FF2B5EF4-FFF2-40B4-BE49-F238E27FC236}">
                  <a16:creationId xmlns:a16="http://schemas.microsoft.com/office/drawing/2014/main" id="{7388469C-43AA-4DFD-A84D-C8029DAE1588}"/>
                </a:ext>
              </a:extLst>
            </p:cNvPr>
            <p:cNvCxnSpPr>
              <a:cxnSpLocks/>
              <a:endCxn id="124" idx="3"/>
            </p:cNvCxnSpPr>
            <p:nvPr/>
          </p:nvCxnSpPr>
          <p:spPr>
            <a:xfrm rot="10800000" flipV="1">
              <a:off x="4525242" y="5121607"/>
              <a:ext cx="298939" cy="239421"/>
            </a:xfrm>
            <a:prstGeom prst="curvedConnector3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Verbinder: gekrümmt 73">
              <a:extLst>
                <a:ext uri="{FF2B5EF4-FFF2-40B4-BE49-F238E27FC236}">
                  <a16:creationId xmlns:a16="http://schemas.microsoft.com/office/drawing/2014/main" id="{DCBA238F-0C39-4949-AEB0-BB7C583AA552}"/>
                </a:ext>
              </a:extLst>
            </p:cNvPr>
            <p:cNvCxnSpPr>
              <a:cxnSpLocks/>
              <a:endCxn id="116" idx="2"/>
            </p:cNvCxnSpPr>
            <p:nvPr/>
          </p:nvCxnSpPr>
          <p:spPr>
            <a:xfrm>
              <a:off x="4433610" y="4123784"/>
              <a:ext cx="3700623" cy="2346100"/>
            </a:xfrm>
            <a:prstGeom prst="curvedConnector4">
              <a:avLst>
                <a:gd name="adj1" fmla="val -36085"/>
                <a:gd name="adj2" fmla="val 91765"/>
              </a:avLst>
            </a:prstGeom>
            <a:ln w="28575">
              <a:solidFill>
                <a:srgbClr val="FFC000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Verbinder: gekrümmt 75">
              <a:extLst>
                <a:ext uri="{FF2B5EF4-FFF2-40B4-BE49-F238E27FC236}">
                  <a16:creationId xmlns:a16="http://schemas.microsoft.com/office/drawing/2014/main" id="{3C569582-5921-40B5-A259-9FB3871D66B4}"/>
                </a:ext>
              </a:extLst>
            </p:cNvPr>
            <p:cNvCxnSpPr>
              <a:cxnSpLocks/>
              <a:endCxn id="116" idx="1"/>
            </p:cNvCxnSpPr>
            <p:nvPr/>
          </p:nvCxnSpPr>
          <p:spPr>
            <a:xfrm>
              <a:off x="5756172" y="4894652"/>
              <a:ext cx="1758585" cy="991574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FFC000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Verbinder: gekrümmt 137">
              <a:extLst>
                <a:ext uri="{FF2B5EF4-FFF2-40B4-BE49-F238E27FC236}">
                  <a16:creationId xmlns:a16="http://schemas.microsoft.com/office/drawing/2014/main" id="{F36B3DD6-DA71-4AB9-8760-6B354430574D}"/>
                </a:ext>
              </a:extLst>
            </p:cNvPr>
            <p:cNvCxnSpPr>
              <a:cxnSpLocks/>
            </p:cNvCxnSpPr>
            <p:nvPr/>
          </p:nvCxnSpPr>
          <p:spPr>
            <a:xfrm>
              <a:off x="5756173" y="4010343"/>
              <a:ext cx="2386630" cy="1628765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FFC000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Verbinder: gekrümmt 139">
              <a:extLst>
                <a:ext uri="{FF2B5EF4-FFF2-40B4-BE49-F238E27FC236}">
                  <a16:creationId xmlns:a16="http://schemas.microsoft.com/office/drawing/2014/main" id="{E5F73C0A-1712-47B8-9CC7-BA2DDF3E5F05}"/>
                </a:ext>
              </a:extLst>
            </p:cNvPr>
            <p:cNvCxnSpPr>
              <a:cxnSpLocks/>
              <a:endCxn id="116" idx="0"/>
            </p:cNvCxnSpPr>
            <p:nvPr/>
          </p:nvCxnSpPr>
          <p:spPr>
            <a:xfrm>
              <a:off x="4950438" y="2525823"/>
              <a:ext cx="3624545" cy="2973170"/>
            </a:xfrm>
            <a:prstGeom prst="curvedConnector2">
              <a:avLst/>
            </a:prstGeom>
            <a:ln w="28575">
              <a:solidFill>
                <a:srgbClr val="FFC000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Gerade Verbindung mit Pfeil 125">
              <a:extLst>
                <a:ext uri="{FF2B5EF4-FFF2-40B4-BE49-F238E27FC236}">
                  <a16:creationId xmlns:a16="http://schemas.microsoft.com/office/drawing/2014/main" id="{47AABF1B-766F-4821-A344-3CA6DC428503}"/>
                </a:ext>
              </a:extLst>
            </p:cNvPr>
            <p:cNvCxnSpPr>
              <a:cxnSpLocks/>
            </p:cNvCxnSpPr>
            <p:nvPr/>
          </p:nvCxnSpPr>
          <p:spPr>
            <a:xfrm>
              <a:off x="2172441" y="5689447"/>
              <a:ext cx="510582" cy="0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Gerade Verbindung mit Pfeil 126">
              <a:extLst>
                <a:ext uri="{FF2B5EF4-FFF2-40B4-BE49-F238E27FC236}">
                  <a16:creationId xmlns:a16="http://schemas.microsoft.com/office/drawing/2014/main" id="{9E49DD17-5F89-4DB1-849E-C007F82234A9}"/>
                </a:ext>
              </a:extLst>
            </p:cNvPr>
            <p:cNvCxnSpPr>
              <a:cxnSpLocks/>
            </p:cNvCxnSpPr>
            <p:nvPr/>
          </p:nvCxnSpPr>
          <p:spPr>
            <a:xfrm>
              <a:off x="2316456" y="6182290"/>
              <a:ext cx="510583" cy="0"/>
            </a:xfrm>
            <a:prstGeom prst="straightConnector1">
              <a:avLst/>
            </a:prstGeom>
            <a:ln w="28575">
              <a:solidFill>
                <a:srgbClr val="FFC000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F0D325C4-25CD-4542-BCF2-4D52D7EBCE34}"/>
                </a:ext>
              </a:extLst>
            </p:cNvPr>
            <p:cNvSpPr txBox="1"/>
            <p:nvPr/>
          </p:nvSpPr>
          <p:spPr>
            <a:xfrm>
              <a:off x="2739768" y="5880882"/>
              <a:ext cx="19426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/>
                <a:t>Reduktionsäquivalente</a:t>
              </a:r>
            </a:p>
            <a:p>
              <a:r>
                <a:rPr lang="de-DE" sz="1400" dirty="0"/>
                <a:t>NADH+H</a:t>
              </a:r>
              <a:r>
                <a:rPr lang="de-DE" sz="1400" baseline="30000" dirty="0"/>
                <a:t>+</a:t>
              </a:r>
              <a:r>
                <a:rPr lang="de-DE" sz="1400" dirty="0"/>
                <a:t> und FADH</a:t>
              </a:r>
              <a:r>
                <a:rPr lang="de-DE" sz="1400" baseline="-25000" dirty="0"/>
                <a:t>2</a:t>
              </a:r>
            </a:p>
          </p:txBody>
        </p:sp>
        <p:sp>
          <p:nvSpPr>
            <p:cNvPr id="129" name="Textfeld 128">
              <a:extLst>
                <a:ext uri="{FF2B5EF4-FFF2-40B4-BE49-F238E27FC236}">
                  <a16:creationId xmlns:a16="http://schemas.microsoft.com/office/drawing/2014/main" id="{8F782AC5-4F42-42F7-BED1-F60BAAB1FC52}"/>
                </a:ext>
              </a:extLst>
            </p:cNvPr>
            <p:cNvSpPr txBox="1"/>
            <p:nvPr/>
          </p:nvSpPr>
          <p:spPr>
            <a:xfrm>
              <a:off x="2539007" y="5523803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/>
                <a:t>ATP/GTP</a:t>
              </a:r>
            </a:p>
          </p:txBody>
        </p:sp>
        <p:sp>
          <p:nvSpPr>
            <p:cNvPr id="100" name="Textfeld 99">
              <a:extLst>
                <a:ext uri="{FF2B5EF4-FFF2-40B4-BE49-F238E27FC236}">
                  <a16:creationId xmlns:a16="http://schemas.microsoft.com/office/drawing/2014/main" id="{F4F78E73-7221-4D0B-A2E5-419E56F86002}"/>
                </a:ext>
              </a:extLst>
            </p:cNvPr>
            <p:cNvSpPr txBox="1"/>
            <p:nvPr/>
          </p:nvSpPr>
          <p:spPr>
            <a:xfrm>
              <a:off x="3774952" y="2292653"/>
              <a:ext cx="969636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de-DE" sz="1600" dirty="0"/>
                <a:t>GAP</a:t>
              </a:r>
            </a:p>
          </p:txBody>
        </p:sp>
        <p:grpSp>
          <p:nvGrpSpPr>
            <p:cNvPr id="173" name="Gruppieren 172">
              <a:extLst>
                <a:ext uri="{FF2B5EF4-FFF2-40B4-BE49-F238E27FC236}">
                  <a16:creationId xmlns:a16="http://schemas.microsoft.com/office/drawing/2014/main" id="{E1B9A528-00AF-4717-BE6A-1DB8B3603FD9}"/>
                </a:ext>
              </a:extLst>
            </p:cNvPr>
            <p:cNvGrpSpPr/>
            <p:nvPr/>
          </p:nvGrpSpPr>
          <p:grpSpPr>
            <a:xfrm>
              <a:off x="7607825" y="2338936"/>
              <a:ext cx="817023" cy="199190"/>
              <a:chOff x="6463196" y="836712"/>
              <a:chExt cx="864096" cy="21602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74" name="Ellipse 173">
                <a:extLst>
                  <a:ext uri="{FF2B5EF4-FFF2-40B4-BE49-F238E27FC236}">
                    <a16:creationId xmlns:a16="http://schemas.microsoft.com/office/drawing/2014/main" id="{D30FA85F-DB42-4387-B3DB-6EBFB913C6C1}"/>
                  </a:ext>
                </a:extLst>
              </p:cNvPr>
              <p:cNvSpPr/>
              <p:nvPr/>
            </p:nvSpPr>
            <p:spPr>
              <a:xfrm>
                <a:off x="6463196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5" name="Ellipse 174">
                <a:extLst>
                  <a:ext uri="{FF2B5EF4-FFF2-40B4-BE49-F238E27FC236}">
                    <a16:creationId xmlns:a16="http://schemas.microsoft.com/office/drawing/2014/main" id="{6171A1D0-5D52-4524-BF18-F272AC2358DA}"/>
                  </a:ext>
                </a:extLst>
              </p:cNvPr>
              <p:cNvSpPr/>
              <p:nvPr/>
            </p:nvSpPr>
            <p:spPr>
              <a:xfrm>
                <a:off x="6679220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6" name="Ellipse 175">
                <a:extLst>
                  <a:ext uri="{FF2B5EF4-FFF2-40B4-BE49-F238E27FC236}">
                    <a16:creationId xmlns:a16="http://schemas.microsoft.com/office/drawing/2014/main" id="{BB8DCEDD-6881-4FE1-AACE-08AD99AD0851}"/>
                  </a:ext>
                </a:extLst>
              </p:cNvPr>
              <p:cNvSpPr/>
              <p:nvPr/>
            </p:nvSpPr>
            <p:spPr>
              <a:xfrm>
                <a:off x="6895244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7" name="Ellipse 176">
                <a:extLst>
                  <a:ext uri="{FF2B5EF4-FFF2-40B4-BE49-F238E27FC236}">
                    <a16:creationId xmlns:a16="http://schemas.microsoft.com/office/drawing/2014/main" id="{E622C2F8-19B1-46F2-AF0E-F9B593862C75}"/>
                  </a:ext>
                </a:extLst>
              </p:cNvPr>
              <p:cNvSpPr/>
              <p:nvPr/>
            </p:nvSpPr>
            <p:spPr>
              <a:xfrm>
                <a:off x="7111268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78" name="Gruppieren 177">
              <a:extLst>
                <a:ext uri="{FF2B5EF4-FFF2-40B4-BE49-F238E27FC236}">
                  <a16:creationId xmlns:a16="http://schemas.microsoft.com/office/drawing/2014/main" id="{A5AF585E-A15A-4136-B713-92FDF9F50A22}"/>
                </a:ext>
              </a:extLst>
            </p:cNvPr>
            <p:cNvGrpSpPr/>
            <p:nvPr/>
          </p:nvGrpSpPr>
          <p:grpSpPr>
            <a:xfrm rot="5400000">
              <a:off x="2961333" y="2103572"/>
              <a:ext cx="597569" cy="204256"/>
              <a:chOff x="2450061" y="1739613"/>
              <a:chExt cx="648072" cy="216024"/>
            </a:xfrm>
            <a:solidFill>
              <a:srgbClr val="FFFF99"/>
            </a:solidFill>
          </p:grpSpPr>
          <p:sp>
            <p:nvSpPr>
              <p:cNvPr id="179" name="Ellipse 178">
                <a:extLst>
                  <a:ext uri="{FF2B5EF4-FFF2-40B4-BE49-F238E27FC236}">
                    <a16:creationId xmlns:a16="http://schemas.microsoft.com/office/drawing/2014/main" id="{1421B134-8E06-4D04-933C-A3B06B4E1310}"/>
                  </a:ext>
                </a:extLst>
              </p:cNvPr>
              <p:cNvSpPr/>
              <p:nvPr/>
            </p:nvSpPr>
            <p:spPr>
              <a:xfrm>
                <a:off x="2450061" y="1739613"/>
                <a:ext cx="216024" cy="216024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0" name="Ellipse 179">
                <a:extLst>
                  <a:ext uri="{FF2B5EF4-FFF2-40B4-BE49-F238E27FC236}">
                    <a16:creationId xmlns:a16="http://schemas.microsoft.com/office/drawing/2014/main" id="{7B4F96D3-A804-4374-BD6F-8C800AE140A4}"/>
                  </a:ext>
                </a:extLst>
              </p:cNvPr>
              <p:cNvSpPr/>
              <p:nvPr/>
            </p:nvSpPr>
            <p:spPr>
              <a:xfrm>
                <a:off x="2666085" y="1739613"/>
                <a:ext cx="216024" cy="216024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1" name="Ellipse 180">
                <a:extLst>
                  <a:ext uri="{FF2B5EF4-FFF2-40B4-BE49-F238E27FC236}">
                    <a16:creationId xmlns:a16="http://schemas.microsoft.com/office/drawing/2014/main" id="{528177BE-E994-44EC-95B7-104181B58106}"/>
                  </a:ext>
                </a:extLst>
              </p:cNvPr>
              <p:cNvSpPr/>
              <p:nvPr/>
            </p:nvSpPr>
            <p:spPr>
              <a:xfrm>
                <a:off x="2882109" y="1739613"/>
                <a:ext cx="216024" cy="216024"/>
              </a:xfrm>
              <a:prstGeom prst="ellipse">
                <a:avLst/>
              </a:prstGeom>
              <a:solidFill>
                <a:srgbClr val="FFFF00">
                  <a:alpha val="70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82" name="Textfeld 181">
              <a:extLst>
                <a:ext uri="{FF2B5EF4-FFF2-40B4-BE49-F238E27FC236}">
                  <a16:creationId xmlns:a16="http://schemas.microsoft.com/office/drawing/2014/main" id="{05260A37-26A5-443D-945D-CDCB95524A64}"/>
                </a:ext>
              </a:extLst>
            </p:cNvPr>
            <p:cNvSpPr txBox="1"/>
            <p:nvPr/>
          </p:nvSpPr>
          <p:spPr>
            <a:xfrm>
              <a:off x="2157588" y="2117812"/>
              <a:ext cx="1101964" cy="340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Glycerin</a:t>
              </a:r>
            </a:p>
          </p:txBody>
        </p:sp>
        <p:sp>
          <p:nvSpPr>
            <p:cNvPr id="184" name="Textfeld 183">
              <a:extLst>
                <a:ext uri="{FF2B5EF4-FFF2-40B4-BE49-F238E27FC236}">
                  <a16:creationId xmlns:a16="http://schemas.microsoft.com/office/drawing/2014/main" id="{2FDEDEB2-D726-40CF-8EDC-9017E32CC773}"/>
                </a:ext>
              </a:extLst>
            </p:cNvPr>
            <p:cNvSpPr txBox="1"/>
            <p:nvPr/>
          </p:nvSpPr>
          <p:spPr>
            <a:xfrm>
              <a:off x="2198931" y="1814971"/>
              <a:ext cx="817016" cy="340551"/>
            </a:xfrm>
            <a:prstGeom prst="rect">
              <a:avLst/>
            </a:prstGeom>
            <a:solidFill>
              <a:srgbClr val="FFFF00">
                <a:alpha val="7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Fette</a:t>
              </a:r>
            </a:p>
          </p:txBody>
        </p:sp>
        <p:sp>
          <p:nvSpPr>
            <p:cNvPr id="185" name="Textfeld 184">
              <a:extLst>
                <a:ext uri="{FF2B5EF4-FFF2-40B4-BE49-F238E27FC236}">
                  <a16:creationId xmlns:a16="http://schemas.microsoft.com/office/drawing/2014/main" id="{BF808D29-14EB-4AFD-ACA5-07E743D7CA52}"/>
                </a:ext>
              </a:extLst>
            </p:cNvPr>
            <p:cNvSpPr txBox="1"/>
            <p:nvPr/>
          </p:nvSpPr>
          <p:spPr>
            <a:xfrm>
              <a:off x="3932881" y="1357755"/>
              <a:ext cx="2015916" cy="340551"/>
            </a:xfrm>
            <a:prstGeom prst="rect">
              <a:avLst/>
            </a:prstGeom>
            <a:solidFill>
              <a:srgbClr val="C00000">
                <a:tint val="66000"/>
                <a:satMod val="160000"/>
                <a:alpha val="7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Kohlenhydrate</a:t>
              </a:r>
            </a:p>
          </p:txBody>
        </p:sp>
        <p:sp>
          <p:nvSpPr>
            <p:cNvPr id="186" name="Textfeld 185">
              <a:extLst>
                <a:ext uri="{FF2B5EF4-FFF2-40B4-BE49-F238E27FC236}">
                  <a16:creationId xmlns:a16="http://schemas.microsoft.com/office/drawing/2014/main" id="{DD214F1D-13E9-4E20-AC29-C76E6ABDBE8D}"/>
                </a:ext>
              </a:extLst>
            </p:cNvPr>
            <p:cNvSpPr txBox="1"/>
            <p:nvPr/>
          </p:nvSpPr>
          <p:spPr>
            <a:xfrm>
              <a:off x="7377096" y="1955324"/>
              <a:ext cx="1267677" cy="340551"/>
            </a:xfrm>
            <a:prstGeom prst="rect">
              <a:avLst/>
            </a:prstGeom>
            <a:solidFill>
              <a:schemeClr val="tx2">
                <a:lumMod val="60000"/>
                <a:lumOff val="40000"/>
                <a:tint val="66000"/>
                <a:satMod val="16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Proteine</a:t>
              </a:r>
            </a:p>
          </p:txBody>
        </p:sp>
        <p:cxnSp>
          <p:nvCxnSpPr>
            <p:cNvPr id="188" name="Verbinder: gekrümmt 187">
              <a:extLst>
                <a:ext uri="{FF2B5EF4-FFF2-40B4-BE49-F238E27FC236}">
                  <a16:creationId xmlns:a16="http://schemas.microsoft.com/office/drawing/2014/main" id="{9BBFFA5B-B442-43C4-80F4-8BB5A184C0A1}"/>
                </a:ext>
              </a:extLst>
            </p:cNvPr>
            <p:cNvCxnSpPr>
              <a:cxnSpLocks/>
              <a:endCxn id="44" idx="3"/>
            </p:cNvCxnSpPr>
            <p:nvPr/>
          </p:nvCxnSpPr>
          <p:spPr>
            <a:xfrm>
              <a:off x="3119992" y="2915307"/>
              <a:ext cx="1699405" cy="452901"/>
            </a:xfrm>
            <a:prstGeom prst="curvedConnector4">
              <a:avLst>
                <a:gd name="adj1" fmla="val 49291"/>
                <a:gd name="adj2" fmla="val 146541"/>
              </a:avLst>
            </a:prstGeom>
            <a:ln w="28575">
              <a:solidFill>
                <a:srgbClr val="F0EA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47624247-4E29-4756-AA4A-686B912D3BE5}"/>
                </a:ext>
              </a:extLst>
            </p:cNvPr>
            <p:cNvSpPr txBox="1"/>
            <p:nvPr/>
          </p:nvSpPr>
          <p:spPr>
            <a:xfrm>
              <a:off x="2067926" y="2406836"/>
              <a:ext cx="1229823" cy="340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Fettsäuren</a:t>
              </a:r>
            </a:p>
          </p:txBody>
        </p:sp>
        <p:sp>
          <p:nvSpPr>
            <p:cNvPr id="183" name="Textfeld 182">
              <a:extLst>
                <a:ext uri="{FF2B5EF4-FFF2-40B4-BE49-F238E27FC236}">
                  <a16:creationId xmlns:a16="http://schemas.microsoft.com/office/drawing/2014/main" id="{B2B23019-E4A0-4F7D-81CA-BF517085AE3C}"/>
                </a:ext>
              </a:extLst>
            </p:cNvPr>
            <p:cNvSpPr txBox="1"/>
            <p:nvPr/>
          </p:nvSpPr>
          <p:spPr>
            <a:xfrm>
              <a:off x="7037081" y="2505500"/>
              <a:ext cx="1980641" cy="340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Aminosäuren</a:t>
              </a:r>
            </a:p>
          </p:txBody>
        </p:sp>
        <p:sp>
          <p:nvSpPr>
            <p:cNvPr id="6" name="Geschweifte Klammer links 5">
              <a:extLst>
                <a:ext uri="{FF2B5EF4-FFF2-40B4-BE49-F238E27FC236}">
                  <a16:creationId xmlns:a16="http://schemas.microsoft.com/office/drawing/2014/main" id="{DDC72B25-4B67-42CB-97B4-240E6526743E}"/>
                </a:ext>
              </a:extLst>
            </p:cNvPr>
            <p:cNvSpPr/>
            <p:nvPr/>
          </p:nvSpPr>
          <p:spPr>
            <a:xfrm>
              <a:off x="1450366" y="1737512"/>
              <a:ext cx="852059" cy="1304823"/>
            </a:xfrm>
            <a:prstGeom prst="leftBrace">
              <a:avLst>
                <a:gd name="adj1" fmla="val 8333"/>
                <a:gd name="adj2" fmla="val 27415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Geschweifte Klammer links 6">
              <a:extLst>
                <a:ext uri="{FF2B5EF4-FFF2-40B4-BE49-F238E27FC236}">
                  <a16:creationId xmlns:a16="http://schemas.microsoft.com/office/drawing/2014/main" id="{3EC45ED6-CE46-4053-89D0-F29B31FDEB80}"/>
                </a:ext>
              </a:extLst>
            </p:cNvPr>
            <p:cNvSpPr/>
            <p:nvPr/>
          </p:nvSpPr>
          <p:spPr>
            <a:xfrm>
              <a:off x="1450366" y="3428840"/>
              <a:ext cx="852059" cy="1628069"/>
            </a:xfrm>
            <a:prstGeom prst="leftBrace">
              <a:avLst>
                <a:gd name="adj1" fmla="val 8333"/>
                <a:gd name="adj2" fmla="val 6633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Geschweifte Klammer links 8">
              <a:extLst>
                <a:ext uri="{FF2B5EF4-FFF2-40B4-BE49-F238E27FC236}">
                  <a16:creationId xmlns:a16="http://schemas.microsoft.com/office/drawing/2014/main" id="{F38FB340-2F81-4916-B958-FA6232EDFEC0}"/>
                </a:ext>
              </a:extLst>
            </p:cNvPr>
            <p:cNvSpPr/>
            <p:nvPr/>
          </p:nvSpPr>
          <p:spPr>
            <a:xfrm>
              <a:off x="1450366" y="5488057"/>
              <a:ext cx="852059" cy="84332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DE088246-20AA-44AF-B8ED-0A24DF71120B}"/>
                </a:ext>
              </a:extLst>
            </p:cNvPr>
            <p:cNvSpPr txBox="1"/>
            <p:nvPr/>
          </p:nvSpPr>
          <p:spPr>
            <a:xfrm rot="16200000">
              <a:off x="24581" y="1336184"/>
              <a:ext cx="1321974" cy="1365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/>
                <a:t>Glykolyse</a:t>
              </a: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 </a:t>
              </a:r>
              <a:r>
                <a:rPr lang="de-DE" dirty="0"/>
                <a:t>Cytoplasma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7891AB70-792D-4843-B046-1C1F1AC074C5}"/>
                </a:ext>
              </a:extLst>
            </p:cNvPr>
            <p:cNvSpPr txBox="1"/>
            <p:nvPr/>
          </p:nvSpPr>
          <p:spPr>
            <a:xfrm rot="16200000">
              <a:off x="61030" y="3571046"/>
              <a:ext cx="1428613" cy="18876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r>
                <a:rPr lang="de-DE" dirty="0"/>
                <a:t>Citratzyklus</a:t>
              </a: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</a:t>
              </a:r>
            </a:p>
            <a:p>
              <a:pPr>
                <a:lnSpc>
                  <a:spcPts val="1400"/>
                </a:lnSpc>
              </a:pPr>
              <a:r>
                <a:rPr lang="de-DE" dirty="0" err="1"/>
                <a:t>Mitochon-drienmatrix</a:t>
              </a:r>
              <a:endParaRPr lang="de-DE" dirty="0"/>
            </a:p>
            <a:p>
              <a:pPr>
                <a:lnSpc>
                  <a:spcPts val="1400"/>
                </a:lnSpc>
              </a:pPr>
              <a:endParaRPr lang="de-DE" dirty="0"/>
            </a:p>
          </p:txBody>
        </p:sp>
        <p:sp>
          <p:nvSpPr>
            <p:cNvPr id="130" name="Geschweifte Klammer links 129">
              <a:extLst>
                <a:ext uri="{FF2B5EF4-FFF2-40B4-BE49-F238E27FC236}">
                  <a16:creationId xmlns:a16="http://schemas.microsoft.com/office/drawing/2014/main" id="{1C8314D7-69A4-430F-A090-DB5143F9F8DB}"/>
                </a:ext>
              </a:extLst>
            </p:cNvPr>
            <p:cNvSpPr/>
            <p:nvPr/>
          </p:nvSpPr>
          <p:spPr>
            <a:xfrm>
              <a:off x="1441505" y="3056743"/>
              <a:ext cx="852059" cy="358029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Textfeld 130">
              <a:extLst>
                <a:ext uri="{FF2B5EF4-FFF2-40B4-BE49-F238E27FC236}">
                  <a16:creationId xmlns:a16="http://schemas.microsoft.com/office/drawing/2014/main" id="{0C3AA854-395C-4A05-8CE0-56D44D16E1CB}"/>
                </a:ext>
              </a:extLst>
            </p:cNvPr>
            <p:cNvSpPr txBox="1"/>
            <p:nvPr/>
          </p:nvSpPr>
          <p:spPr>
            <a:xfrm rot="16200000">
              <a:off x="25025" y="2470881"/>
              <a:ext cx="1500623" cy="1544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Abschnitt:</a:t>
              </a:r>
            </a:p>
            <a:p>
              <a:pPr>
                <a:lnSpc>
                  <a:spcPts val="1400"/>
                </a:lnSpc>
              </a:pPr>
              <a:r>
                <a:rPr lang="de-DE" dirty="0"/>
                <a:t>oxidative </a:t>
              </a:r>
              <a:r>
                <a:rPr lang="de-DE" dirty="0" err="1"/>
                <a:t>Decarb-oxylierung</a:t>
              </a:r>
              <a:endParaRPr lang="de-DE" dirty="0"/>
            </a:p>
            <a:p>
              <a:pPr>
                <a:lnSpc>
                  <a:spcPts val="1400"/>
                </a:lnSpc>
              </a:pPr>
              <a:endParaRPr lang="de-DE" dirty="0">
                <a:solidFill>
                  <a:sysClr val="windowText" lastClr="000000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de-DE" dirty="0">
                  <a:solidFill>
                    <a:sysClr val="windowText" lastClr="000000"/>
                  </a:solidFill>
                </a:rPr>
                <a:t>Ort:</a:t>
              </a:r>
              <a:r>
                <a:rPr lang="de-DE" dirty="0"/>
                <a:t> </a:t>
              </a:r>
              <a:r>
                <a:rPr lang="de-DE" dirty="0" err="1"/>
                <a:t>Mitochon-drienmatrix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233310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089A1-2EB3-490F-955D-0DAF3D3A4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Hilfestellungen</a:t>
            </a:r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EEE5373D-1B55-4EB9-A611-F1848A8C7DAD}"/>
              </a:ext>
            </a:extLst>
          </p:cNvPr>
          <p:cNvGrpSpPr>
            <a:grpSpLocks noChangeAspect="1"/>
          </p:cNvGrpSpPr>
          <p:nvPr/>
        </p:nvGrpSpPr>
        <p:grpSpPr>
          <a:xfrm>
            <a:off x="1259632" y="2699302"/>
            <a:ext cx="3161928" cy="3411127"/>
            <a:chOff x="5982072" y="2276872"/>
            <a:chExt cx="3161928" cy="3411127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186C10BE-C728-468B-922C-1B3CC736B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2072" y="2276872"/>
              <a:ext cx="3161928" cy="3161928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C2759AF-9392-4997-85D4-2AF29D870718}"/>
                </a:ext>
              </a:extLst>
            </p:cNvPr>
            <p:cNvSpPr txBox="1"/>
            <p:nvPr/>
          </p:nvSpPr>
          <p:spPr>
            <a:xfrm>
              <a:off x="7673497" y="5411000"/>
              <a:ext cx="143156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de-DE" sz="1200" dirty="0"/>
            </a:p>
          </p:txBody>
        </p: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62E1C917-9F5F-4E22-A46A-A90DCC23D486}"/>
              </a:ext>
            </a:extLst>
          </p:cNvPr>
          <p:cNvSpPr txBox="1"/>
          <p:nvPr/>
        </p:nvSpPr>
        <p:spPr>
          <a:xfrm>
            <a:off x="1979712" y="6475366"/>
            <a:ext cx="31683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sz="1200" dirty="0"/>
          </a:p>
        </p:txBody>
      </p:sp>
      <p:sp>
        <p:nvSpPr>
          <p:cNvPr id="3" name="Rechteck 2"/>
          <p:cNvSpPr/>
          <p:nvPr/>
        </p:nvSpPr>
        <p:spPr>
          <a:xfrm>
            <a:off x="1259632" y="1874365"/>
            <a:ext cx="4336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hlinkClick r:id="rId3"/>
              </a:rPr>
              <a:t>http</a:t>
            </a:r>
            <a:r>
              <a:rPr lang="de-DE" dirty="0">
                <a:hlinkClick r:id="rId3"/>
              </a:rPr>
              <a:t>://biochemical-pathways.com/#/</a:t>
            </a:r>
            <a:r>
              <a:rPr lang="de-DE" dirty="0" smtClean="0">
                <a:hlinkClick r:id="rId3"/>
              </a:rPr>
              <a:t>map/1</a:t>
            </a:r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517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A3FA84-912F-4F04-AC57-2FF94E01E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331"/>
          </a:xfrm>
        </p:spPr>
        <p:txBody>
          <a:bodyPr>
            <a:normAutofit/>
          </a:bodyPr>
          <a:lstStyle/>
          <a:p>
            <a:r>
              <a:rPr lang="de-DE" sz="3200" dirty="0" smtClean="0"/>
              <a:t>……und </a:t>
            </a:r>
            <a:r>
              <a:rPr lang="de-DE" sz="3200" dirty="0"/>
              <a:t>wozu???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29CAD7F-7539-4813-AF98-9DA3A37C2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07306">
            <a:off x="313398" y="581984"/>
            <a:ext cx="3323861" cy="249289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BC3F73B-4856-47A4-9231-BD45F0071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328" y="3886818"/>
            <a:ext cx="3968440" cy="223224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23AA67B-1D9F-424E-9BC8-F86FA45DC6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3429000"/>
            <a:ext cx="3385784" cy="2780928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305BDCA-8A83-49F2-A139-812007DC2389}"/>
              </a:ext>
            </a:extLst>
          </p:cNvPr>
          <p:cNvGrpSpPr/>
          <p:nvPr/>
        </p:nvGrpSpPr>
        <p:grpSpPr>
          <a:xfrm rot="636293">
            <a:off x="4182718" y="1181780"/>
            <a:ext cx="4738819" cy="2397414"/>
            <a:chOff x="4362388" y="3365466"/>
            <a:chExt cx="4738819" cy="2397414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E84C1A53-7D42-491F-85C3-921B71CF4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62388" y="3365466"/>
              <a:ext cx="4738819" cy="2045533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7ACCC9C9-B523-4BD4-A5A9-C24279639871}"/>
                </a:ext>
              </a:extLst>
            </p:cNvPr>
            <p:cNvSpPr txBox="1"/>
            <p:nvPr/>
          </p:nvSpPr>
          <p:spPr>
            <a:xfrm>
              <a:off x="4362388" y="5485881"/>
              <a:ext cx="46101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de-DE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672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C4D8C8-3040-43EA-A731-426A0C4A2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…wo </a:t>
            </a:r>
            <a:r>
              <a:rPr lang="de-DE" dirty="0"/>
              <a:t>steckt der Zusammenhang??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BEFE7944-1556-4D70-819A-858CB898D460}"/>
              </a:ext>
            </a:extLst>
          </p:cNvPr>
          <p:cNvGrpSpPr/>
          <p:nvPr/>
        </p:nvGrpSpPr>
        <p:grpSpPr>
          <a:xfrm>
            <a:off x="611560" y="1772816"/>
            <a:ext cx="4248471" cy="2652862"/>
            <a:chOff x="611560" y="1526994"/>
            <a:chExt cx="4248471" cy="2652862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4425123F-5F85-4FCE-A58B-EEE79D213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538" y="1526994"/>
              <a:ext cx="4246493" cy="2388653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D4E0130C-0BBB-4477-B9E7-1E08FA47D827}"/>
                </a:ext>
              </a:extLst>
            </p:cNvPr>
            <p:cNvSpPr txBox="1"/>
            <p:nvPr/>
          </p:nvSpPr>
          <p:spPr>
            <a:xfrm>
              <a:off x="611560" y="3902857"/>
              <a:ext cx="42464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de-DE" sz="1200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C42F70A-D09A-43F4-A6F7-28B88C294172}"/>
              </a:ext>
            </a:extLst>
          </p:cNvPr>
          <p:cNvGrpSpPr/>
          <p:nvPr/>
        </p:nvGrpSpPr>
        <p:grpSpPr>
          <a:xfrm>
            <a:off x="4858053" y="3637154"/>
            <a:ext cx="4195367" cy="2977437"/>
            <a:chOff x="4858053" y="3637154"/>
            <a:chExt cx="4195367" cy="2977437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43FD427E-3BE9-4535-AEC8-BD7D88333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8053" y="3637154"/>
              <a:ext cx="4195367" cy="2796911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27B04B1C-EEB3-4731-9330-F94D73D0E50B}"/>
                </a:ext>
              </a:extLst>
            </p:cNvPr>
            <p:cNvSpPr txBox="1"/>
            <p:nvPr/>
          </p:nvSpPr>
          <p:spPr>
            <a:xfrm>
              <a:off x="5199484" y="6337592"/>
              <a:ext cx="37284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de-DE" sz="1200" dirty="0"/>
            </a:p>
          </p:txBody>
        </p:sp>
      </p:grpSp>
      <p:sp>
        <p:nvSpPr>
          <p:cNvPr id="12" name="Pfeil: nach rechts gekrümmt 11">
            <a:extLst>
              <a:ext uri="{FF2B5EF4-FFF2-40B4-BE49-F238E27FC236}">
                <a16:creationId xmlns:a16="http://schemas.microsoft.com/office/drawing/2014/main" id="{8218C042-C78A-4532-A4BC-08BBD8A2E0E1}"/>
              </a:ext>
            </a:extLst>
          </p:cNvPr>
          <p:cNvSpPr/>
          <p:nvPr/>
        </p:nvSpPr>
        <p:spPr>
          <a:xfrm rot="17930411" flipH="1">
            <a:off x="5673305" y="1249276"/>
            <a:ext cx="777761" cy="228696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15BD1265-1F7A-467E-94AF-261AAFA10311}"/>
              </a:ext>
            </a:extLst>
          </p:cNvPr>
          <p:cNvGrpSpPr/>
          <p:nvPr/>
        </p:nvGrpSpPr>
        <p:grpSpPr>
          <a:xfrm>
            <a:off x="611560" y="1318600"/>
            <a:ext cx="8492986" cy="2363911"/>
            <a:chOff x="611560" y="1318600"/>
            <a:chExt cx="8492986" cy="2363911"/>
          </a:xfrm>
        </p:grpSpPr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AF4A537B-47C0-42B7-9ADE-DF138634AD6A}"/>
                </a:ext>
              </a:extLst>
            </p:cNvPr>
            <p:cNvSpPr txBox="1"/>
            <p:nvPr/>
          </p:nvSpPr>
          <p:spPr>
            <a:xfrm>
              <a:off x="611560" y="1318600"/>
              <a:ext cx="4246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Fotosynthese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0966C2D-60B9-4CE2-AC74-6C591CB89851}"/>
                </a:ext>
              </a:extLst>
            </p:cNvPr>
            <p:cNvSpPr txBox="1"/>
            <p:nvPr/>
          </p:nvSpPr>
          <p:spPr>
            <a:xfrm>
              <a:off x="4858053" y="3220846"/>
              <a:ext cx="4246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Dissimilation</a:t>
              </a:r>
            </a:p>
          </p:txBody>
        </p:sp>
      </p:grpSp>
      <p:sp>
        <p:nvSpPr>
          <p:cNvPr id="15" name="Textfeld 14">
            <a:extLst>
              <a:ext uri="{FF2B5EF4-FFF2-40B4-BE49-F238E27FC236}">
                <a16:creationId xmlns:a16="http://schemas.microsoft.com/office/drawing/2014/main" id="{AE39DE9D-0E61-4A44-8071-D683C6BBF7CA}"/>
              </a:ext>
            </a:extLst>
          </p:cNvPr>
          <p:cNvSpPr txBox="1"/>
          <p:nvPr/>
        </p:nvSpPr>
        <p:spPr>
          <a:xfrm>
            <a:off x="582721" y="4277138"/>
            <a:ext cx="4195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/>
              <a:t> 6 H</a:t>
            </a:r>
            <a:r>
              <a:rPr lang="de-DE" sz="2000" baseline="-25000" dirty="0"/>
              <a:t>2</a:t>
            </a:r>
            <a:r>
              <a:rPr lang="de-DE" sz="2000" dirty="0"/>
              <a:t>O + 6 CO</a:t>
            </a:r>
            <a:r>
              <a:rPr lang="de-DE" sz="2000" baseline="-25000" dirty="0"/>
              <a:t>2</a:t>
            </a:r>
            <a:r>
              <a:rPr lang="de-DE" sz="2000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/>
              <a:t>C</a:t>
            </a:r>
            <a:r>
              <a:rPr lang="de-DE" sz="2000" baseline="-25000" dirty="0"/>
              <a:t>6</a:t>
            </a:r>
            <a:r>
              <a:rPr lang="de-DE" sz="2000" dirty="0"/>
              <a:t>H</a:t>
            </a:r>
            <a:r>
              <a:rPr lang="de-DE" sz="2000" baseline="-25000" dirty="0"/>
              <a:t>12</a:t>
            </a:r>
            <a:r>
              <a:rPr lang="de-DE" sz="2000" dirty="0"/>
              <a:t>O</a:t>
            </a:r>
            <a:r>
              <a:rPr lang="de-DE" sz="2000" baseline="-25000" dirty="0"/>
              <a:t>6</a:t>
            </a:r>
            <a:r>
              <a:rPr lang="de-DE" sz="2000" dirty="0"/>
              <a:t> + 6 O</a:t>
            </a:r>
            <a:r>
              <a:rPr lang="de-DE" sz="2000" baseline="-25000" dirty="0"/>
              <a:t>2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EE9F978C-9725-4833-B020-F64C7B2F280F}"/>
              </a:ext>
            </a:extLst>
          </p:cNvPr>
          <p:cNvGrpSpPr/>
          <p:nvPr/>
        </p:nvGrpSpPr>
        <p:grpSpPr>
          <a:xfrm>
            <a:off x="186677" y="5182160"/>
            <a:ext cx="4512922" cy="1631216"/>
            <a:chOff x="186677" y="5057127"/>
            <a:chExt cx="4512922" cy="1631216"/>
          </a:xfrm>
        </p:grpSpPr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82689C12-E6F2-4A08-8C7B-A27739FBA64D}"/>
                </a:ext>
              </a:extLst>
            </p:cNvPr>
            <p:cNvSpPr txBox="1"/>
            <p:nvPr/>
          </p:nvSpPr>
          <p:spPr>
            <a:xfrm>
              <a:off x="1082606" y="5057127"/>
              <a:ext cx="3616993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Die Dissimilation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/>
                <a:t>ist die Umkehrung der Fotosynthese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/>
                <a:t>setzt die in Glucose gebundene Lichtenergie frei </a:t>
              </a:r>
            </a:p>
          </p:txBody>
        </p:sp>
        <p:sp>
          <p:nvSpPr>
            <p:cNvPr id="21" name="Pfeil: nach links 20">
              <a:extLst>
                <a:ext uri="{FF2B5EF4-FFF2-40B4-BE49-F238E27FC236}">
                  <a16:creationId xmlns:a16="http://schemas.microsoft.com/office/drawing/2014/main" id="{67D66A59-5FA1-408C-8AFA-8C4F3AE2DF44}"/>
                </a:ext>
              </a:extLst>
            </p:cNvPr>
            <p:cNvSpPr/>
            <p:nvPr/>
          </p:nvSpPr>
          <p:spPr>
            <a:xfrm rot="10800000">
              <a:off x="186677" y="5661248"/>
              <a:ext cx="792088" cy="369332"/>
            </a:xfrm>
            <a:prstGeom prst="lef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695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5F81A407-8F09-448F-A7EC-EF4F62C4D1B8}"/>
              </a:ext>
            </a:extLst>
          </p:cNvPr>
          <p:cNvGrpSpPr/>
          <p:nvPr/>
        </p:nvGrpSpPr>
        <p:grpSpPr>
          <a:xfrm>
            <a:off x="1403648" y="3268633"/>
            <a:ext cx="5328592" cy="3589367"/>
            <a:chOff x="1403648" y="3284984"/>
            <a:chExt cx="5328592" cy="3589367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30CF2D33-C3A7-44E2-994E-8E2992F57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8" y="3284984"/>
              <a:ext cx="5292080" cy="3376458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91606A7-CE52-474E-ACFF-F4CB8BCD83E9}"/>
                </a:ext>
              </a:extLst>
            </p:cNvPr>
            <p:cNvSpPr txBox="1"/>
            <p:nvPr/>
          </p:nvSpPr>
          <p:spPr>
            <a:xfrm>
              <a:off x="3707904" y="6597352"/>
              <a:ext cx="30243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de-DE" sz="1200" dirty="0"/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3EE551D-B34D-4529-B2DA-622977944636}"/>
              </a:ext>
            </a:extLst>
          </p:cNvPr>
          <p:cNvGrpSpPr/>
          <p:nvPr/>
        </p:nvGrpSpPr>
        <p:grpSpPr>
          <a:xfrm>
            <a:off x="4144555" y="519258"/>
            <a:ext cx="5020727" cy="4756406"/>
            <a:chOff x="4144555" y="519258"/>
            <a:chExt cx="5020727" cy="4756406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C585DF3F-5D2F-4E19-A537-CB0D24429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">
              <a:off x="5229921" y="519258"/>
              <a:ext cx="3935361" cy="4756406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D02CFD6A-CAA7-4751-877E-A9CBED65CDDF}"/>
                </a:ext>
              </a:extLst>
            </p:cNvPr>
            <p:cNvSpPr txBox="1"/>
            <p:nvPr/>
          </p:nvSpPr>
          <p:spPr>
            <a:xfrm rot="1623371">
              <a:off x="4144555" y="4945772"/>
              <a:ext cx="392219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endParaRPr lang="de-DE" sz="1200" dirty="0"/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B38173CE-DC71-42A1-9086-26FCDCA2F558}"/>
              </a:ext>
            </a:extLst>
          </p:cNvPr>
          <p:cNvGrpSpPr/>
          <p:nvPr/>
        </p:nvGrpSpPr>
        <p:grpSpPr>
          <a:xfrm>
            <a:off x="19809" y="1124744"/>
            <a:ext cx="4903394" cy="3743356"/>
            <a:chOff x="12388" y="1121299"/>
            <a:chExt cx="4903394" cy="3743356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98CE5584-5B8D-450E-84D0-FE8BC089F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580000">
              <a:off x="12388" y="1121299"/>
              <a:ext cx="4903394" cy="3306923"/>
            </a:xfrm>
            <a:prstGeom prst="rect">
              <a:avLst/>
            </a:prstGeom>
          </p:spPr>
        </p:pic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9543C4AF-5C6A-4A5D-B7A4-C79A20647960}"/>
                </a:ext>
              </a:extLst>
            </p:cNvPr>
            <p:cNvSpPr txBox="1"/>
            <p:nvPr/>
          </p:nvSpPr>
          <p:spPr>
            <a:xfrm rot="20562568">
              <a:off x="615700" y="4587656"/>
              <a:ext cx="29732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de-DE" sz="1200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5A608713-DD95-4CAE-9BDF-B92D833C0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solidFill>
            <a:srgbClr val="DFE6F7">
              <a:alpha val="80000"/>
            </a:srgb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de-DE" sz="3600" dirty="0"/>
              <a:t>Makromoleküle und Bausteine in einer abwechslungsreichen Ernährung ?</a:t>
            </a:r>
          </a:p>
        </p:txBody>
      </p:sp>
    </p:spTree>
    <p:extLst>
      <p:ext uri="{BB962C8B-B14F-4D97-AF65-F5344CB8AC3E}">
        <p14:creationId xmlns:p14="http://schemas.microsoft.com/office/powerpoint/2010/main" val="250740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A38E90CC-EA77-4A15-9D7B-EF844A1BC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6979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de-DE" sz="2800" dirty="0"/>
              <a:t>So verschieden die energiereichen Nährstoffe sind, sie werden über die zentralen Stoffwechselwege abgebaut.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4582EA04-CC3A-47DE-8015-9B7FC7080F97}"/>
              </a:ext>
            </a:extLst>
          </p:cNvPr>
          <p:cNvSpPr txBox="1"/>
          <p:nvPr/>
        </p:nvSpPr>
        <p:spPr>
          <a:xfrm>
            <a:off x="531724" y="2014858"/>
            <a:ext cx="864089" cy="369332"/>
          </a:xfrm>
          <a:prstGeom prst="rect">
            <a:avLst/>
          </a:prstGeom>
          <a:solidFill>
            <a:srgbClr val="FFFF99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Fette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4EAE6359-246C-4739-A84F-D7EC33638828}"/>
              </a:ext>
            </a:extLst>
          </p:cNvPr>
          <p:cNvSpPr txBox="1"/>
          <p:nvPr/>
        </p:nvSpPr>
        <p:spPr>
          <a:xfrm>
            <a:off x="3520056" y="1115452"/>
            <a:ext cx="2132064" cy="369332"/>
          </a:xfrm>
          <a:prstGeom prst="rect">
            <a:avLst/>
          </a:prstGeom>
          <a:solidFill>
            <a:srgbClr val="C00000">
              <a:tint val="66000"/>
              <a:satMod val="160000"/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Kohlenhydrate</a:t>
            </a: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7DD047D4-39E5-4EA2-8FD2-E76006054136}"/>
              </a:ext>
            </a:extLst>
          </p:cNvPr>
          <p:cNvSpPr txBox="1"/>
          <p:nvPr/>
        </p:nvSpPr>
        <p:spPr>
          <a:xfrm>
            <a:off x="7018695" y="2014858"/>
            <a:ext cx="1340715" cy="369332"/>
          </a:xfrm>
          <a:prstGeom prst="rect">
            <a:avLst/>
          </a:prstGeom>
          <a:solidFill>
            <a:schemeClr val="tx2">
              <a:lumMod val="60000"/>
              <a:lumOff val="40000"/>
              <a:tint val="66000"/>
              <a:satMod val="16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Proteine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F227246E-ED63-4222-A7B9-8B7A82965B6D}"/>
              </a:ext>
            </a:extLst>
          </p:cNvPr>
          <p:cNvGrpSpPr/>
          <p:nvPr/>
        </p:nvGrpSpPr>
        <p:grpSpPr>
          <a:xfrm>
            <a:off x="315700" y="1556792"/>
            <a:ext cx="8442776" cy="1944216"/>
            <a:chOff x="315700" y="1556792"/>
            <a:chExt cx="8442776" cy="1944216"/>
          </a:xfrm>
        </p:grpSpPr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5265DBF5-0384-493A-B152-DE7D2EDF11E8}"/>
                </a:ext>
              </a:extLst>
            </p:cNvPr>
            <p:cNvGrpSpPr/>
            <p:nvPr/>
          </p:nvGrpSpPr>
          <p:grpSpPr>
            <a:xfrm>
              <a:off x="315700" y="2939638"/>
              <a:ext cx="2160240" cy="216024"/>
              <a:chOff x="5652120" y="1653952"/>
              <a:chExt cx="2160240" cy="216024"/>
            </a:xfrm>
            <a:solidFill>
              <a:srgbClr val="FFFF99"/>
            </a:solidFill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94FDFCD2-9E91-4AE7-BD5B-A6322B9761B1}"/>
                  </a:ext>
                </a:extLst>
              </p:cNvPr>
              <p:cNvSpPr/>
              <p:nvPr/>
            </p:nvSpPr>
            <p:spPr>
              <a:xfrm>
                <a:off x="5652120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2746144B-8F41-4CB4-8F2D-0257A0A5BCD9}"/>
                  </a:ext>
                </a:extLst>
              </p:cNvPr>
              <p:cNvSpPr/>
              <p:nvPr/>
            </p:nvSpPr>
            <p:spPr>
              <a:xfrm>
                <a:off x="5868144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5B57134E-4E4D-44F0-A6A4-5DD5C95EDE9B}"/>
                  </a:ext>
                </a:extLst>
              </p:cNvPr>
              <p:cNvSpPr/>
              <p:nvPr/>
            </p:nvSpPr>
            <p:spPr>
              <a:xfrm>
                <a:off x="6084168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96E20A18-0A39-4B43-BA6A-61FFB68E5D40}"/>
                  </a:ext>
                </a:extLst>
              </p:cNvPr>
              <p:cNvSpPr/>
              <p:nvPr/>
            </p:nvSpPr>
            <p:spPr>
              <a:xfrm>
                <a:off x="6300192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C34461F8-AB05-4EB0-BC0F-1669E53AE079}"/>
                  </a:ext>
                </a:extLst>
              </p:cNvPr>
              <p:cNvSpPr/>
              <p:nvPr/>
            </p:nvSpPr>
            <p:spPr>
              <a:xfrm>
                <a:off x="6516216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14A6C805-B817-4FCB-8C18-FF45F2B18EAC}"/>
                  </a:ext>
                </a:extLst>
              </p:cNvPr>
              <p:cNvSpPr/>
              <p:nvPr/>
            </p:nvSpPr>
            <p:spPr>
              <a:xfrm>
                <a:off x="6732240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A73F2642-2326-4F55-9EF4-CA0923E0B362}"/>
                  </a:ext>
                </a:extLst>
              </p:cNvPr>
              <p:cNvSpPr/>
              <p:nvPr/>
            </p:nvSpPr>
            <p:spPr>
              <a:xfrm>
                <a:off x="6948264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F9985971-E1BB-45D8-9E75-AF7A822E65BE}"/>
                  </a:ext>
                </a:extLst>
              </p:cNvPr>
              <p:cNvSpPr/>
              <p:nvPr/>
            </p:nvSpPr>
            <p:spPr>
              <a:xfrm>
                <a:off x="7164288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F1DF5CE5-9B39-4396-8010-1FA053415DFE}"/>
                  </a:ext>
                </a:extLst>
              </p:cNvPr>
              <p:cNvSpPr/>
              <p:nvPr/>
            </p:nvSpPr>
            <p:spPr>
              <a:xfrm>
                <a:off x="7380312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5ACB9936-44FE-495F-9A16-0593B853A01B}"/>
                  </a:ext>
                </a:extLst>
              </p:cNvPr>
              <p:cNvSpPr/>
              <p:nvPr/>
            </p:nvSpPr>
            <p:spPr>
              <a:xfrm>
                <a:off x="7596336" y="165395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2897F6F0-FC95-48E6-85EC-99F8055D669C}"/>
                </a:ext>
              </a:extLst>
            </p:cNvPr>
            <p:cNvGrpSpPr/>
            <p:nvPr/>
          </p:nvGrpSpPr>
          <p:grpSpPr>
            <a:xfrm>
              <a:off x="7259235" y="2600501"/>
              <a:ext cx="864096" cy="216024"/>
              <a:chOff x="6463196" y="836712"/>
              <a:chExt cx="864096" cy="21602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9CB3AAD1-F760-41EE-B952-13598DEFBBC0}"/>
                  </a:ext>
                </a:extLst>
              </p:cNvPr>
              <p:cNvSpPr/>
              <p:nvPr/>
            </p:nvSpPr>
            <p:spPr>
              <a:xfrm>
                <a:off x="6463196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Ellipse 48">
                <a:extLst>
                  <a:ext uri="{FF2B5EF4-FFF2-40B4-BE49-F238E27FC236}">
                    <a16:creationId xmlns:a16="http://schemas.microsoft.com/office/drawing/2014/main" id="{92307D8D-F5A9-44C7-86D1-A7BC90C6CE69}"/>
                  </a:ext>
                </a:extLst>
              </p:cNvPr>
              <p:cNvSpPr/>
              <p:nvPr/>
            </p:nvSpPr>
            <p:spPr>
              <a:xfrm>
                <a:off x="6679220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029311C2-3057-45E8-AA9D-41AEAFFFD367}"/>
                  </a:ext>
                </a:extLst>
              </p:cNvPr>
              <p:cNvSpPr/>
              <p:nvPr/>
            </p:nvSpPr>
            <p:spPr>
              <a:xfrm>
                <a:off x="6895244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1" name="Ellipse 50">
                <a:extLst>
                  <a:ext uri="{FF2B5EF4-FFF2-40B4-BE49-F238E27FC236}">
                    <a16:creationId xmlns:a16="http://schemas.microsoft.com/office/drawing/2014/main" id="{25EF5AA6-C5BD-4BB7-A3CB-267D0D39BA92}"/>
                  </a:ext>
                </a:extLst>
              </p:cNvPr>
              <p:cNvSpPr/>
              <p:nvPr/>
            </p:nvSpPr>
            <p:spPr>
              <a:xfrm>
                <a:off x="7111268" y="836712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6" name="Gruppieren 55">
              <a:extLst>
                <a:ext uri="{FF2B5EF4-FFF2-40B4-BE49-F238E27FC236}">
                  <a16:creationId xmlns:a16="http://schemas.microsoft.com/office/drawing/2014/main" id="{0DEAF74E-F8FE-43CF-B4FC-0D14877F2231}"/>
                </a:ext>
              </a:extLst>
            </p:cNvPr>
            <p:cNvGrpSpPr/>
            <p:nvPr/>
          </p:nvGrpSpPr>
          <p:grpSpPr>
            <a:xfrm rot="5400000">
              <a:off x="2346277" y="2400987"/>
              <a:ext cx="648072" cy="216024"/>
              <a:chOff x="2450061" y="1739613"/>
              <a:chExt cx="648072" cy="216024"/>
            </a:xfrm>
            <a:solidFill>
              <a:srgbClr val="FFFF99"/>
            </a:solidFill>
          </p:grpSpPr>
          <p:sp>
            <p:nvSpPr>
              <p:cNvPr id="53" name="Ellipse 52">
                <a:extLst>
                  <a:ext uri="{FF2B5EF4-FFF2-40B4-BE49-F238E27FC236}">
                    <a16:creationId xmlns:a16="http://schemas.microsoft.com/office/drawing/2014/main" id="{9BE86160-ED01-4E1A-8B2A-53D84D69ECBA}"/>
                  </a:ext>
                </a:extLst>
              </p:cNvPr>
              <p:cNvSpPr/>
              <p:nvPr/>
            </p:nvSpPr>
            <p:spPr>
              <a:xfrm>
                <a:off x="2450061" y="1739613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4" name="Ellipse 53">
                <a:extLst>
                  <a:ext uri="{FF2B5EF4-FFF2-40B4-BE49-F238E27FC236}">
                    <a16:creationId xmlns:a16="http://schemas.microsoft.com/office/drawing/2014/main" id="{4D91499E-35BF-4963-AC9F-AFFE02160FFB}"/>
                  </a:ext>
                </a:extLst>
              </p:cNvPr>
              <p:cNvSpPr/>
              <p:nvPr/>
            </p:nvSpPr>
            <p:spPr>
              <a:xfrm>
                <a:off x="2666085" y="1739613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5" name="Ellipse 54">
                <a:extLst>
                  <a:ext uri="{FF2B5EF4-FFF2-40B4-BE49-F238E27FC236}">
                    <a16:creationId xmlns:a16="http://schemas.microsoft.com/office/drawing/2014/main" id="{5F5BC34C-D148-4AED-9CA8-F221F1784F7A}"/>
                  </a:ext>
                </a:extLst>
              </p:cNvPr>
              <p:cNvSpPr/>
              <p:nvPr/>
            </p:nvSpPr>
            <p:spPr>
              <a:xfrm>
                <a:off x="2882109" y="1739613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20213997-A79C-48B5-BC72-44BE4FE3DA27}"/>
                </a:ext>
              </a:extLst>
            </p:cNvPr>
            <p:cNvSpPr txBox="1"/>
            <p:nvPr/>
          </p:nvSpPr>
          <p:spPr>
            <a:xfrm>
              <a:off x="679032" y="3131676"/>
              <a:ext cx="1300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/>
                <a:t>Fettsäuren</a:t>
              </a:r>
            </a:p>
          </p:txBody>
        </p:sp>
        <p:sp>
          <p:nvSpPr>
            <p:cNvPr id="147" name="Textfeld 146">
              <a:extLst>
                <a:ext uri="{FF2B5EF4-FFF2-40B4-BE49-F238E27FC236}">
                  <a16:creationId xmlns:a16="http://schemas.microsoft.com/office/drawing/2014/main" id="{FF22866D-F2CE-43F3-A138-A0008724BA97}"/>
                </a:ext>
              </a:extLst>
            </p:cNvPr>
            <p:cNvSpPr txBox="1"/>
            <p:nvPr/>
          </p:nvSpPr>
          <p:spPr>
            <a:xfrm>
              <a:off x="1331640" y="2318295"/>
              <a:ext cx="1165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/>
                <a:t>Glycerin</a:t>
              </a:r>
            </a:p>
          </p:txBody>
        </p:sp>
        <p:sp>
          <p:nvSpPr>
            <p:cNvPr id="148" name="Textfeld 147">
              <a:extLst>
                <a:ext uri="{FF2B5EF4-FFF2-40B4-BE49-F238E27FC236}">
                  <a16:creationId xmlns:a16="http://schemas.microsoft.com/office/drawing/2014/main" id="{316083F4-55EF-4C1C-AE70-F65C48BC7A1B}"/>
                </a:ext>
              </a:extLst>
            </p:cNvPr>
            <p:cNvSpPr txBox="1"/>
            <p:nvPr/>
          </p:nvSpPr>
          <p:spPr>
            <a:xfrm>
              <a:off x="3010703" y="1599873"/>
              <a:ext cx="12732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dirty="0"/>
                <a:t>Glucose</a:t>
              </a:r>
            </a:p>
          </p:txBody>
        </p:sp>
        <p:sp>
          <p:nvSpPr>
            <p:cNvPr id="149" name="Textfeld 148">
              <a:extLst>
                <a:ext uri="{FF2B5EF4-FFF2-40B4-BE49-F238E27FC236}">
                  <a16:creationId xmlns:a16="http://schemas.microsoft.com/office/drawing/2014/main" id="{D281C601-63E7-4767-A159-3BA717165520}"/>
                </a:ext>
              </a:extLst>
            </p:cNvPr>
            <p:cNvSpPr txBox="1"/>
            <p:nvPr/>
          </p:nvSpPr>
          <p:spPr>
            <a:xfrm>
              <a:off x="6663719" y="2784036"/>
              <a:ext cx="2094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/>
                <a:t>Aminosäuren</a:t>
              </a:r>
            </a:p>
          </p:txBody>
        </p:sp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E2C49F27-BFC5-40EA-A3AF-F973F1C9627F}"/>
                </a:ext>
              </a:extLst>
            </p:cNvPr>
            <p:cNvGrpSpPr/>
            <p:nvPr/>
          </p:nvGrpSpPr>
          <p:grpSpPr>
            <a:xfrm>
              <a:off x="4242555" y="1556792"/>
              <a:ext cx="648072" cy="432048"/>
              <a:chOff x="4236727" y="332656"/>
              <a:chExt cx="648072" cy="432048"/>
            </a:xfrm>
            <a:solidFill>
              <a:srgbClr val="C00000"/>
            </a:solidFill>
          </p:grpSpPr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16045D00-BD86-4A09-A317-8276565BF6E3}"/>
                  </a:ext>
                </a:extLst>
              </p:cNvPr>
              <p:cNvSpPr/>
              <p:nvPr/>
            </p:nvSpPr>
            <p:spPr>
              <a:xfrm>
                <a:off x="4236727" y="548680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732D78B4-475B-48FE-82F9-DBCADFB385C0}"/>
                  </a:ext>
                </a:extLst>
              </p:cNvPr>
              <p:cNvSpPr/>
              <p:nvPr/>
            </p:nvSpPr>
            <p:spPr>
              <a:xfrm>
                <a:off x="4452751" y="548680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E35231D7-0B6D-4937-A074-35E9D1776648}"/>
                  </a:ext>
                </a:extLst>
              </p:cNvPr>
              <p:cNvSpPr/>
              <p:nvPr/>
            </p:nvSpPr>
            <p:spPr>
              <a:xfrm>
                <a:off x="4668775" y="548680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0FFF9BDD-A221-4BD2-BDA2-8B72A5B7D84A}"/>
                  </a:ext>
                </a:extLst>
              </p:cNvPr>
              <p:cNvSpPr/>
              <p:nvPr/>
            </p:nvSpPr>
            <p:spPr>
              <a:xfrm>
                <a:off x="4236727" y="33265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ED9A359B-3079-48AD-86E6-EB85D3803971}"/>
                  </a:ext>
                </a:extLst>
              </p:cNvPr>
              <p:cNvSpPr/>
              <p:nvPr/>
            </p:nvSpPr>
            <p:spPr>
              <a:xfrm>
                <a:off x="4452751" y="33265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" name="Ellipse 34">
                <a:extLst>
                  <a:ext uri="{FF2B5EF4-FFF2-40B4-BE49-F238E27FC236}">
                    <a16:creationId xmlns:a16="http://schemas.microsoft.com/office/drawing/2014/main" id="{661ED27B-C1F5-483A-980F-3E18D09D7C98}"/>
                  </a:ext>
                </a:extLst>
              </p:cNvPr>
              <p:cNvSpPr/>
              <p:nvPr/>
            </p:nvSpPr>
            <p:spPr>
              <a:xfrm>
                <a:off x="4668775" y="332656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133" name="Textfeld 132">
            <a:extLst>
              <a:ext uri="{FF2B5EF4-FFF2-40B4-BE49-F238E27FC236}">
                <a16:creationId xmlns:a16="http://schemas.microsoft.com/office/drawing/2014/main" id="{B18DBA07-FFA7-43B3-9D14-C34A44A8E6C5}"/>
              </a:ext>
            </a:extLst>
          </p:cNvPr>
          <p:cNvSpPr txBox="1"/>
          <p:nvPr/>
        </p:nvSpPr>
        <p:spPr>
          <a:xfrm>
            <a:off x="819756" y="6509497"/>
            <a:ext cx="80727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/>
              <a:t>Eigene Abbildung; </a:t>
            </a:r>
            <a:r>
              <a:rPr lang="de-DE" sz="1200" dirty="0" smtClean="0"/>
              <a:t>zur </a:t>
            </a:r>
            <a:r>
              <a:rPr lang="de-DE" sz="1200" dirty="0"/>
              <a:t>besseren Übersichtlichkeit sind nur exemplarische Verknüpfungen gezeigt. </a:t>
            </a:r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BDCAF439-8573-4752-A594-3A46F3A71775}"/>
              </a:ext>
            </a:extLst>
          </p:cNvPr>
          <p:cNvGrpSpPr/>
          <p:nvPr/>
        </p:nvGrpSpPr>
        <p:grpSpPr>
          <a:xfrm>
            <a:off x="1756227" y="2045884"/>
            <a:ext cx="6580839" cy="4355601"/>
            <a:chOff x="1756227" y="2045884"/>
            <a:chExt cx="6580839" cy="4355601"/>
          </a:xfrm>
        </p:grpSpPr>
        <p:cxnSp>
          <p:nvCxnSpPr>
            <p:cNvPr id="26" name="Verbinder: gekrümmt 25">
              <a:extLst>
                <a:ext uri="{FF2B5EF4-FFF2-40B4-BE49-F238E27FC236}">
                  <a16:creationId xmlns:a16="http://schemas.microsoft.com/office/drawing/2014/main" id="{0E40EF48-FBAF-4BE5-9FF7-AB0DE037028D}"/>
                </a:ext>
              </a:extLst>
            </p:cNvPr>
            <p:cNvCxnSpPr>
              <a:cxnSpLocks/>
              <a:stCxn id="53" idx="0"/>
            </p:cNvCxnSpPr>
            <p:nvPr/>
          </p:nvCxnSpPr>
          <p:spPr>
            <a:xfrm>
              <a:off x="2778325" y="2292975"/>
              <a:ext cx="1393905" cy="216024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FFFF99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Verbinder: gekrümmt 108">
              <a:extLst>
                <a:ext uri="{FF2B5EF4-FFF2-40B4-BE49-F238E27FC236}">
                  <a16:creationId xmlns:a16="http://schemas.microsoft.com/office/drawing/2014/main" id="{7B969462-E052-4F73-A838-F2D008B991C8}"/>
                </a:ext>
              </a:extLst>
            </p:cNvPr>
            <p:cNvCxnSpPr>
              <a:cxnSpLocks/>
            </p:cNvCxnSpPr>
            <p:nvPr/>
          </p:nvCxnSpPr>
          <p:spPr>
            <a:xfrm>
              <a:off x="2516316" y="3055974"/>
              <a:ext cx="1792095" cy="634483"/>
            </a:xfrm>
            <a:prstGeom prst="curvedConnector3">
              <a:avLst>
                <a:gd name="adj1" fmla="val 72265"/>
              </a:avLst>
            </a:prstGeom>
            <a:ln w="28575">
              <a:solidFill>
                <a:srgbClr val="FFFF99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59A8A5BD-1DA1-44D9-AC42-D528E4E359A8}"/>
                </a:ext>
              </a:extLst>
            </p:cNvPr>
            <p:cNvGrpSpPr/>
            <p:nvPr/>
          </p:nvGrpSpPr>
          <p:grpSpPr>
            <a:xfrm>
              <a:off x="1756227" y="2045884"/>
              <a:ext cx="6580839" cy="4355601"/>
              <a:chOff x="1756227" y="2045884"/>
              <a:chExt cx="6580839" cy="4355601"/>
            </a:xfrm>
          </p:grpSpPr>
          <p:cxnSp>
            <p:nvCxnSpPr>
              <p:cNvPr id="62" name="Verbinder: gekrümmt 61">
                <a:extLst>
                  <a:ext uri="{FF2B5EF4-FFF2-40B4-BE49-F238E27FC236}">
                    <a16:creationId xmlns:a16="http://schemas.microsoft.com/office/drawing/2014/main" id="{1B4B559A-0A42-4B3C-AB18-5A7BB5627E5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57773" y="3563906"/>
                <a:ext cx="2352694" cy="1553957"/>
              </a:xfrm>
              <a:prstGeom prst="curvedConnector3">
                <a:avLst>
                  <a:gd name="adj1" fmla="val 61307"/>
                </a:avLst>
              </a:prstGeom>
              <a:ln w="28575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Ellipse 57">
                <a:extLst>
                  <a:ext uri="{FF2B5EF4-FFF2-40B4-BE49-F238E27FC236}">
                    <a16:creationId xmlns:a16="http://schemas.microsoft.com/office/drawing/2014/main" id="{DDF599CC-811E-44BA-A484-795D82681719}"/>
                  </a:ext>
                </a:extLst>
              </p:cNvPr>
              <p:cNvSpPr/>
              <p:nvPr/>
            </p:nvSpPr>
            <p:spPr>
              <a:xfrm>
                <a:off x="3798528" y="4213338"/>
                <a:ext cx="1980406" cy="204792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68" name="Gruppieren 67">
                <a:extLst>
                  <a:ext uri="{FF2B5EF4-FFF2-40B4-BE49-F238E27FC236}">
                    <a16:creationId xmlns:a16="http://schemas.microsoft.com/office/drawing/2014/main" id="{D600D519-BECE-46FB-8B63-A54A977DABCC}"/>
                  </a:ext>
                </a:extLst>
              </p:cNvPr>
              <p:cNvGrpSpPr/>
              <p:nvPr/>
            </p:nvGrpSpPr>
            <p:grpSpPr>
              <a:xfrm>
                <a:off x="3419872" y="4421265"/>
                <a:ext cx="864096" cy="216024"/>
                <a:chOff x="2536540" y="3392996"/>
                <a:chExt cx="864096" cy="216024"/>
              </a:xfrm>
              <a:solidFill>
                <a:srgbClr val="C00000"/>
              </a:solidFill>
            </p:grpSpPr>
            <p:sp>
              <p:nvSpPr>
                <p:cNvPr id="69" name="Ellipse 68">
                  <a:extLst>
                    <a:ext uri="{FF2B5EF4-FFF2-40B4-BE49-F238E27FC236}">
                      <a16:creationId xmlns:a16="http://schemas.microsoft.com/office/drawing/2014/main" id="{1006DD0F-049F-44FD-A4DC-717B92C342DA}"/>
                    </a:ext>
                  </a:extLst>
                </p:cNvPr>
                <p:cNvSpPr/>
                <p:nvPr/>
              </p:nvSpPr>
              <p:spPr>
                <a:xfrm>
                  <a:off x="2536540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0" name="Ellipse 69">
                  <a:extLst>
                    <a:ext uri="{FF2B5EF4-FFF2-40B4-BE49-F238E27FC236}">
                      <a16:creationId xmlns:a16="http://schemas.microsoft.com/office/drawing/2014/main" id="{CC5587ED-34EA-4BA0-A368-F56CDA0D021D}"/>
                    </a:ext>
                  </a:extLst>
                </p:cNvPr>
                <p:cNvSpPr/>
                <p:nvPr/>
              </p:nvSpPr>
              <p:spPr>
                <a:xfrm>
                  <a:off x="2752564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Ellipse 70">
                  <a:extLst>
                    <a:ext uri="{FF2B5EF4-FFF2-40B4-BE49-F238E27FC236}">
                      <a16:creationId xmlns:a16="http://schemas.microsoft.com/office/drawing/2014/main" id="{F376C8AC-4217-4A8C-8D1A-28622FC8FEDD}"/>
                    </a:ext>
                  </a:extLst>
                </p:cNvPr>
                <p:cNvSpPr/>
                <p:nvPr/>
              </p:nvSpPr>
              <p:spPr>
                <a:xfrm>
                  <a:off x="2968588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Ellipse 71">
                  <a:extLst>
                    <a:ext uri="{FF2B5EF4-FFF2-40B4-BE49-F238E27FC236}">
                      <a16:creationId xmlns:a16="http://schemas.microsoft.com/office/drawing/2014/main" id="{CEC75B15-1D13-4123-B585-FE91AFB4A05C}"/>
                    </a:ext>
                  </a:extLst>
                </p:cNvPr>
                <p:cNvSpPr/>
                <p:nvPr/>
              </p:nvSpPr>
              <p:spPr>
                <a:xfrm>
                  <a:off x="3184612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79" name="Gruppieren 78">
                <a:extLst>
                  <a:ext uri="{FF2B5EF4-FFF2-40B4-BE49-F238E27FC236}">
                    <a16:creationId xmlns:a16="http://schemas.microsoft.com/office/drawing/2014/main" id="{C94264F2-4FB7-4E99-B69A-1DCCDC71DBC4}"/>
                  </a:ext>
                </a:extLst>
              </p:cNvPr>
              <p:cNvGrpSpPr/>
              <p:nvPr/>
            </p:nvGrpSpPr>
            <p:grpSpPr>
              <a:xfrm>
                <a:off x="3347864" y="5789418"/>
                <a:ext cx="864096" cy="216024"/>
                <a:chOff x="2536540" y="3392996"/>
                <a:chExt cx="864096" cy="216024"/>
              </a:xfrm>
              <a:solidFill>
                <a:srgbClr val="C00000"/>
              </a:solidFill>
            </p:grpSpPr>
            <p:sp>
              <p:nvSpPr>
                <p:cNvPr id="80" name="Ellipse 79">
                  <a:extLst>
                    <a:ext uri="{FF2B5EF4-FFF2-40B4-BE49-F238E27FC236}">
                      <a16:creationId xmlns:a16="http://schemas.microsoft.com/office/drawing/2014/main" id="{1E7A8FF0-80E5-4C4B-958E-0A1F8E0DB046}"/>
                    </a:ext>
                  </a:extLst>
                </p:cNvPr>
                <p:cNvSpPr/>
                <p:nvPr/>
              </p:nvSpPr>
              <p:spPr>
                <a:xfrm>
                  <a:off x="2536540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1" name="Ellipse 80">
                  <a:extLst>
                    <a:ext uri="{FF2B5EF4-FFF2-40B4-BE49-F238E27FC236}">
                      <a16:creationId xmlns:a16="http://schemas.microsoft.com/office/drawing/2014/main" id="{0A275865-5EC7-4BBF-B4DB-10F1E97EA6A8}"/>
                    </a:ext>
                  </a:extLst>
                </p:cNvPr>
                <p:cNvSpPr/>
                <p:nvPr/>
              </p:nvSpPr>
              <p:spPr>
                <a:xfrm>
                  <a:off x="2752564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Ellipse 81">
                  <a:extLst>
                    <a:ext uri="{FF2B5EF4-FFF2-40B4-BE49-F238E27FC236}">
                      <a16:creationId xmlns:a16="http://schemas.microsoft.com/office/drawing/2014/main" id="{F99481B9-C23B-46E4-B2C4-D0BE6E948136}"/>
                    </a:ext>
                  </a:extLst>
                </p:cNvPr>
                <p:cNvSpPr/>
                <p:nvPr/>
              </p:nvSpPr>
              <p:spPr>
                <a:xfrm>
                  <a:off x="2968588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Ellipse 82">
                  <a:extLst>
                    <a:ext uri="{FF2B5EF4-FFF2-40B4-BE49-F238E27FC236}">
                      <a16:creationId xmlns:a16="http://schemas.microsoft.com/office/drawing/2014/main" id="{68ED390D-4A07-4428-9EB8-22F42A702FCE}"/>
                    </a:ext>
                  </a:extLst>
                </p:cNvPr>
                <p:cNvSpPr/>
                <p:nvPr/>
              </p:nvSpPr>
              <p:spPr>
                <a:xfrm>
                  <a:off x="3184612" y="339299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99" name="Gruppieren 98">
                <a:extLst>
                  <a:ext uri="{FF2B5EF4-FFF2-40B4-BE49-F238E27FC236}">
                    <a16:creationId xmlns:a16="http://schemas.microsoft.com/office/drawing/2014/main" id="{0EEE449A-1D66-425F-ADD7-E3E49E5406E0}"/>
                  </a:ext>
                </a:extLst>
              </p:cNvPr>
              <p:cNvGrpSpPr/>
              <p:nvPr/>
            </p:nvGrpSpPr>
            <p:grpSpPr>
              <a:xfrm>
                <a:off x="5148064" y="4277249"/>
                <a:ext cx="1297080" cy="216024"/>
                <a:chOff x="5148064" y="2507656"/>
                <a:chExt cx="1297080" cy="216024"/>
              </a:xfrm>
            </p:grpSpPr>
            <p:grpSp>
              <p:nvGrpSpPr>
                <p:cNvPr id="84" name="Gruppieren 83">
                  <a:extLst>
                    <a:ext uri="{FF2B5EF4-FFF2-40B4-BE49-F238E27FC236}">
                      <a16:creationId xmlns:a16="http://schemas.microsoft.com/office/drawing/2014/main" id="{E09BFE17-20D6-4D78-94CD-A59C02261ABF}"/>
                    </a:ext>
                  </a:extLst>
                </p:cNvPr>
                <p:cNvGrpSpPr/>
                <p:nvPr/>
              </p:nvGrpSpPr>
              <p:grpSpPr>
                <a:xfrm>
                  <a:off x="5148064" y="2507656"/>
                  <a:ext cx="864096" cy="216024"/>
                  <a:chOff x="6608440" y="3552801"/>
                  <a:chExt cx="864096" cy="216024"/>
                </a:xfrm>
                <a:solidFill>
                  <a:srgbClr val="C00000"/>
                </a:solidFill>
              </p:grpSpPr>
              <p:sp>
                <p:nvSpPr>
                  <p:cNvPr id="16" name="Ellipse 15">
                    <a:extLst>
                      <a:ext uri="{FF2B5EF4-FFF2-40B4-BE49-F238E27FC236}">
                        <a16:creationId xmlns:a16="http://schemas.microsoft.com/office/drawing/2014/main" id="{13CA40DF-0E0A-44A7-880A-E1711D6D1781}"/>
                      </a:ext>
                    </a:extLst>
                  </p:cNvPr>
                  <p:cNvSpPr/>
                  <p:nvPr/>
                </p:nvSpPr>
                <p:spPr>
                  <a:xfrm>
                    <a:off x="6608440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7" name="Ellipse 16">
                    <a:extLst>
                      <a:ext uri="{FF2B5EF4-FFF2-40B4-BE49-F238E27FC236}">
                        <a16:creationId xmlns:a16="http://schemas.microsoft.com/office/drawing/2014/main" id="{72CCDFFF-B68F-468A-B023-ACE907788E06}"/>
                      </a:ext>
                    </a:extLst>
                  </p:cNvPr>
                  <p:cNvSpPr/>
                  <p:nvPr/>
                </p:nvSpPr>
                <p:spPr>
                  <a:xfrm>
                    <a:off x="6824464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Ellipse 17">
                    <a:extLst>
                      <a:ext uri="{FF2B5EF4-FFF2-40B4-BE49-F238E27FC236}">
                        <a16:creationId xmlns:a16="http://schemas.microsoft.com/office/drawing/2014/main" id="{CFC23866-D5BE-4D7C-80FA-6F1BC0142394}"/>
                      </a:ext>
                    </a:extLst>
                  </p:cNvPr>
                  <p:cNvSpPr/>
                  <p:nvPr/>
                </p:nvSpPr>
                <p:spPr>
                  <a:xfrm>
                    <a:off x="7040488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9" name="Ellipse 18">
                    <a:extLst>
                      <a:ext uri="{FF2B5EF4-FFF2-40B4-BE49-F238E27FC236}">
                        <a16:creationId xmlns:a16="http://schemas.microsoft.com/office/drawing/2014/main" id="{B11118CB-0D7C-4F25-8F1A-AB8DF7CD76CC}"/>
                      </a:ext>
                    </a:extLst>
                  </p:cNvPr>
                  <p:cNvSpPr/>
                  <p:nvPr/>
                </p:nvSpPr>
                <p:spPr>
                  <a:xfrm>
                    <a:off x="7256512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87" name="Gruppieren 86">
                  <a:extLst>
                    <a:ext uri="{FF2B5EF4-FFF2-40B4-BE49-F238E27FC236}">
                      <a16:creationId xmlns:a16="http://schemas.microsoft.com/office/drawing/2014/main" id="{BC8DEB57-B2E3-4D3E-BAEC-6EFC01E039B3}"/>
                    </a:ext>
                  </a:extLst>
                </p:cNvPr>
                <p:cNvGrpSpPr/>
                <p:nvPr/>
              </p:nvGrpSpPr>
              <p:grpSpPr>
                <a:xfrm>
                  <a:off x="6012160" y="2507656"/>
                  <a:ext cx="432984" cy="216024"/>
                  <a:chOff x="7625429" y="2564904"/>
                  <a:chExt cx="432984" cy="216024"/>
                </a:xfrm>
              </p:grpSpPr>
              <p:sp>
                <p:nvSpPr>
                  <p:cNvPr id="85" name="Ellipse 84">
                    <a:extLst>
                      <a:ext uri="{FF2B5EF4-FFF2-40B4-BE49-F238E27FC236}">
                        <a16:creationId xmlns:a16="http://schemas.microsoft.com/office/drawing/2014/main" id="{65F0B793-949B-4D93-A666-D489827A2703}"/>
                      </a:ext>
                    </a:extLst>
                  </p:cNvPr>
                  <p:cNvSpPr/>
                  <p:nvPr/>
                </p:nvSpPr>
                <p:spPr>
                  <a:xfrm>
                    <a:off x="7625429" y="2564904"/>
                    <a:ext cx="216024" cy="216024"/>
                  </a:xfrm>
                  <a:prstGeom prst="ellipse">
                    <a:avLst/>
                  </a:prstGeom>
                  <a:solidFill>
                    <a:srgbClr val="C00000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86" name="Ellipse 85">
                    <a:extLst>
                      <a:ext uri="{FF2B5EF4-FFF2-40B4-BE49-F238E27FC236}">
                        <a16:creationId xmlns:a16="http://schemas.microsoft.com/office/drawing/2014/main" id="{E2F4DE0F-795C-4181-92A3-338C90A83E4C}"/>
                      </a:ext>
                    </a:extLst>
                  </p:cNvPr>
                  <p:cNvSpPr/>
                  <p:nvPr/>
                </p:nvSpPr>
                <p:spPr>
                  <a:xfrm>
                    <a:off x="7842389" y="2564904"/>
                    <a:ext cx="216024" cy="216024"/>
                  </a:xfrm>
                  <a:prstGeom prst="ellipse">
                    <a:avLst/>
                  </a:prstGeom>
                  <a:solidFill>
                    <a:srgbClr val="C00000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98" name="Gruppieren 97">
                <a:extLst>
                  <a:ext uri="{FF2B5EF4-FFF2-40B4-BE49-F238E27FC236}">
                    <a16:creationId xmlns:a16="http://schemas.microsoft.com/office/drawing/2014/main" id="{5AB7CD02-5F8D-4E78-8173-943B158D86B1}"/>
                  </a:ext>
                </a:extLst>
              </p:cNvPr>
              <p:cNvGrpSpPr/>
              <p:nvPr/>
            </p:nvGrpSpPr>
            <p:grpSpPr>
              <a:xfrm>
                <a:off x="5401054" y="5572024"/>
                <a:ext cx="1081024" cy="216024"/>
                <a:chOff x="5724128" y="3636778"/>
                <a:chExt cx="1081024" cy="216024"/>
              </a:xfrm>
            </p:grpSpPr>
            <p:grpSp>
              <p:nvGrpSpPr>
                <p:cNvPr id="89" name="Gruppieren 88">
                  <a:extLst>
                    <a:ext uri="{FF2B5EF4-FFF2-40B4-BE49-F238E27FC236}">
                      <a16:creationId xmlns:a16="http://schemas.microsoft.com/office/drawing/2014/main" id="{630DCA38-73C8-49D7-9376-329AAFC58980}"/>
                    </a:ext>
                  </a:extLst>
                </p:cNvPr>
                <p:cNvGrpSpPr/>
                <p:nvPr/>
              </p:nvGrpSpPr>
              <p:grpSpPr>
                <a:xfrm>
                  <a:off x="5724128" y="3636778"/>
                  <a:ext cx="864096" cy="216024"/>
                  <a:chOff x="6608440" y="3552801"/>
                  <a:chExt cx="864096" cy="216024"/>
                </a:xfrm>
                <a:solidFill>
                  <a:srgbClr val="C00000"/>
                </a:solidFill>
              </p:grpSpPr>
              <p:sp>
                <p:nvSpPr>
                  <p:cNvPr id="90" name="Ellipse 89">
                    <a:extLst>
                      <a:ext uri="{FF2B5EF4-FFF2-40B4-BE49-F238E27FC236}">
                        <a16:creationId xmlns:a16="http://schemas.microsoft.com/office/drawing/2014/main" id="{1AFB30D9-0A6B-48F2-A141-6810B4C4CAAF}"/>
                      </a:ext>
                    </a:extLst>
                  </p:cNvPr>
                  <p:cNvSpPr/>
                  <p:nvPr/>
                </p:nvSpPr>
                <p:spPr>
                  <a:xfrm>
                    <a:off x="6608440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91" name="Ellipse 90">
                    <a:extLst>
                      <a:ext uri="{FF2B5EF4-FFF2-40B4-BE49-F238E27FC236}">
                        <a16:creationId xmlns:a16="http://schemas.microsoft.com/office/drawing/2014/main" id="{31798780-DC1A-4FF7-B4C7-E22FE7AC781F}"/>
                      </a:ext>
                    </a:extLst>
                  </p:cNvPr>
                  <p:cNvSpPr/>
                  <p:nvPr/>
                </p:nvSpPr>
                <p:spPr>
                  <a:xfrm>
                    <a:off x="6824464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92" name="Ellipse 91">
                    <a:extLst>
                      <a:ext uri="{FF2B5EF4-FFF2-40B4-BE49-F238E27FC236}">
                        <a16:creationId xmlns:a16="http://schemas.microsoft.com/office/drawing/2014/main" id="{D1D809BA-85AB-4D14-861D-CC5962FEF8A3}"/>
                      </a:ext>
                    </a:extLst>
                  </p:cNvPr>
                  <p:cNvSpPr/>
                  <p:nvPr/>
                </p:nvSpPr>
                <p:spPr>
                  <a:xfrm>
                    <a:off x="7040488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93" name="Ellipse 92">
                    <a:extLst>
                      <a:ext uri="{FF2B5EF4-FFF2-40B4-BE49-F238E27FC236}">
                        <a16:creationId xmlns:a16="http://schemas.microsoft.com/office/drawing/2014/main" id="{907B8E58-7B38-47C5-858E-E95CB688EC5F}"/>
                      </a:ext>
                    </a:extLst>
                  </p:cNvPr>
                  <p:cNvSpPr/>
                  <p:nvPr/>
                </p:nvSpPr>
                <p:spPr>
                  <a:xfrm>
                    <a:off x="7256512" y="3552801"/>
                    <a:ext cx="216024" cy="216024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95" name="Ellipse 94">
                  <a:extLst>
                    <a:ext uri="{FF2B5EF4-FFF2-40B4-BE49-F238E27FC236}">
                      <a16:creationId xmlns:a16="http://schemas.microsoft.com/office/drawing/2014/main" id="{DCE3D790-8908-4142-B9C7-343E513A44D2}"/>
                    </a:ext>
                  </a:extLst>
                </p:cNvPr>
                <p:cNvSpPr/>
                <p:nvPr/>
              </p:nvSpPr>
              <p:spPr>
                <a:xfrm>
                  <a:off x="6589128" y="3636778"/>
                  <a:ext cx="216024" cy="216024"/>
                </a:xfrm>
                <a:prstGeom prst="ellipse">
                  <a:avLst/>
                </a:prstGeom>
                <a:solidFill>
                  <a:srgbClr val="C0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96" name="Ellipse 95">
                <a:extLst>
                  <a:ext uri="{FF2B5EF4-FFF2-40B4-BE49-F238E27FC236}">
                    <a16:creationId xmlns:a16="http://schemas.microsoft.com/office/drawing/2014/main" id="{12FD64B2-6A09-4A24-8DDA-4F21824CBF59}"/>
                  </a:ext>
                </a:extLst>
              </p:cNvPr>
              <p:cNvSpPr/>
              <p:nvPr/>
            </p:nvSpPr>
            <p:spPr>
              <a:xfrm>
                <a:off x="6084168" y="4836883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7" name="Ellipse 96">
                <a:extLst>
                  <a:ext uri="{FF2B5EF4-FFF2-40B4-BE49-F238E27FC236}">
                    <a16:creationId xmlns:a16="http://schemas.microsoft.com/office/drawing/2014/main" id="{3D8C720B-6CFC-4A5C-8191-2962E1969EBC}"/>
                  </a:ext>
                </a:extLst>
              </p:cNvPr>
              <p:cNvSpPr/>
              <p:nvPr/>
            </p:nvSpPr>
            <p:spPr>
              <a:xfrm>
                <a:off x="5841542" y="6185461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2" name="Verbinder: gekrümmt 121">
                <a:extLst>
                  <a:ext uri="{FF2B5EF4-FFF2-40B4-BE49-F238E27FC236}">
                    <a16:creationId xmlns:a16="http://schemas.microsoft.com/office/drawing/2014/main" id="{16A7292B-2276-4DEF-AC53-8B4698A673A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4628875" y="3685130"/>
                <a:ext cx="495640" cy="686753"/>
              </a:xfrm>
              <a:prstGeom prst="curved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Verbinder: gekrümmt 138">
                <a:extLst>
                  <a:ext uri="{FF2B5EF4-FFF2-40B4-BE49-F238E27FC236}">
                    <a16:creationId xmlns:a16="http://schemas.microsoft.com/office/drawing/2014/main" id="{17BA103D-DDFB-40A6-85B5-626B64B0721B}"/>
                  </a:ext>
                </a:extLst>
              </p:cNvPr>
              <p:cNvCxnSpPr>
                <a:cxnSpLocks/>
                <a:endCxn id="96" idx="2"/>
              </p:cNvCxnSpPr>
              <p:nvPr/>
            </p:nvCxnSpPr>
            <p:spPr>
              <a:xfrm>
                <a:off x="5679552" y="4774727"/>
                <a:ext cx="404616" cy="170168"/>
              </a:xfrm>
              <a:prstGeom prst="curved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Verbinder: gekrümmt 142">
                <a:extLst>
                  <a:ext uri="{FF2B5EF4-FFF2-40B4-BE49-F238E27FC236}">
                    <a16:creationId xmlns:a16="http://schemas.microsoft.com/office/drawing/2014/main" id="{CBCCFE12-3AFE-40D7-A6AC-6C17BFBB684E}"/>
                  </a:ext>
                </a:extLst>
              </p:cNvPr>
              <p:cNvCxnSpPr>
                <a:cxnSpLocks/>
                <a:endCxn id="97" idx="2"/>
              </p:cNvCxnSpPr>
              <p:nvPr/>
            </p:nvCxnSpPr>
            <p:spPr>
              <a:xfrm>
                <a:off x="5362575" y="6064250"/>
                <a:ext cx="478967" cy="229223"/>
              </a:xfrm>
              <a:prstGeom prst="curved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Textfeld 101">
                <a:extLst>
                  <a:ext uri="{FF2B5EF4-FFF2-40B4-BE49-F238E27FC236}">
                    <a16:creationId xmlns:a16="http://schemas.microsoft.com/office/drawing/2014/main" id="{FA166CB2-FFC3-4CA4-874D-7DE18AC520AA}"/>
                  </a:ext>
                </a:extLst>
              </p:cNvPr>
              <p:cNvSpPr txBox="1"/>
              <p:nvPr/>
            </p:nvSpPr>
            <p:spPr>
              <a:xfrm>
                <a:off x="1756227" y="4352166"/>
                <a:ext cx="2094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/>
                  <a:t>Oxalacetat</a:t>
                </a:r>
              </a:p>
            </p:txBody>
          </p:sp>
          <p:sp>
            <p:nvSpPr>
              <p:cNvPr id="103" name="Textfeld 102">
                <a:extLst>
                  <a:ext uri="{FF2B5EF4-FFF2-40B4-BE49-F238E27FC236}">
                    <a16:creationId xmlns:a16="http://schemas.microsoft.com/office/drawing/2014/main" id="{684BD509-5C63-442C-A686-4B05B4A4E944}"/>
                  </a:ext>
                </a:extLst>
              </p:cNvPr>
              <p:cNvSpPr txBox="1"/>
              <p:nvPr/>
            </p:nvSpPr>
            <p:spPr>
              <a:xfrm>
                <a:off x="5895791" y="4204176"/>
                <a:ext cx="17266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/>
                  <a:t>Citrat</a:t>
                </a:r>
              </a:p>
            </p:txBody>
          </p:sp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D29F4C08-4972-416A-B159-73A3D470DEB3}"/>
                  </a:ext>
                </a:extLst>
              </p:cNvPr>
              <p:cNvSpPr txBox="1"/>
              <p:nvPr/>
            </p:nvSpPr>
            <p:spPr>
              <a:xfrm>
                <a:off x="6242309" y="5489560"/>
                <a:ext cx="2094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>
                    <a:latin typeface="Symbol" panose="05050102010706020507" pitchFamily="18" charset="2"/>
                  </a:rPr>
                  <a:t>a</a:t>
                </a:r>
                <a:r>
                  <a:rPr lang="de-DE" dirty="0"/>
                  <a:t>-Ketoglutarat</a:t>
                </a:r>
              </a:p>
            </p:txBody>
          </p:sp>
          <p:sp>
            <p:nvSpPr>
              <p:cNvPr id="105" name="Textfeld 104">
                <a:extLst>
                  <a:ext uri="{FF2B5EF4-FFF2-40B4-BE49-F238E27FC236}">
                    <a16:creationId xmlns:a16="http://schemas.microsoft.com/office/drawing/2014/main" id="{69AAA67F-BEAD-4F86-BD8A-B374415FEB72}"/>
                  </a:ext>
                </a:extLst>
              </p:cNvPr>
              <p:cNvSpPr txBox="1"/>
              <p:nvPr/>
            </p:nvSpPr>
            <p:spPr>
              <a:xfrm>
                <a:off x="2188404" y="5714059"/>
                <a:ext cx="1359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/>
                  <a:t>Succinat</a:t>
                </a:r>
              </a:p>
            </p:txBody>
          </p:sp>
          <p:sp>
            <p:nvSpPr>
              <p:cNvPr id="106" name="Gleichschenkliges Dreieck 105">
                <a:extLst>
                  <a:ext uri="{FF2B5EF4-FFF2-40B4-BE49-F238E27FC236}">
                    <a16:creationId xmlns:a16="http://schemas.microsoft.com/office/drawing/2014/main" id="{C3F002FF-3BAD-4086-8E9E-E87DEDB6DA36}"/>
                  </a:ext>
                </a:extLst>
              </p:cNvPr>
              <p:cNvSpPr/>
              <p:nvPr/>
            </p:nvSpPr>
            <p:spPr>
              <a:xfrm rot="4193378" flipH="1">
                <a:off x="5720705" y="5462140"/>
                <a:ext cx="70495" cy="60772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7" name="Gleichschenkliges Dreieck 106">
                <a:extLst>
                  <a:ext uri="{FF2B5EF4-FFF2-40B4-BE49-F238E27FC236}">
                    <a16:creationId xmlns:a16="http://schemas.microsoft.com/office/drawing/2014/main" id="{6D7853CF-0940-47F8-AEE5-6BE0039FB21D}"/>
                  </a:ext>
                </a:extLst>
              </p:cNvPr>
              <p:cNvSpPr/>
              <p:nvPr/>
            </p:nvSpPr>
            <p:spPr>
              <a:xfrm rot="19209638">
                <a:off x="4121336" y="6004297"/>
                <a:ext cx="70495" cy="60772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8" name="Gleichschenkliges Dreieck 107">
                <a:extLst>
                  <a:ext uri="{FF2B5EF4-FFF2-40B4-BE49-F238E27FC236}">
                    <a16:creationId xmlns:a16="http://schemas.microsoft.com/office/drawing/2014/main" id="{C4C4ED46-9FE1-43D6-8445-7A4A38AB485B}"/>
                  </a:ext>
                </a:extLst>
              </p:cNvPr>
              <p:cNvSpPr/>
              <p:nvPr/>
            </p:nvSpPr>
            <p:spPr>
              <a:xfrm rot="1272818">
                <a:off x="3920852" y="4668559"/>
                <a:ext cx="70495" cy="60772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5" name="Textfeld 114">
                <a:extLst>
                  <a:ext uri="{FF2B5EF4-FFF2-40B4-BE49-F238E27FC236}">
                    <a16:creationId xmlns:a16="http://schemas.microsoft.com/office/drawing/2014/main" id="{2977C530-53C4-4714-989D-8EE25505287F}"/>
                  </a:ext>
                </a:extLst>
              </p:cNvPr>
              <p:cNvSpPr txBox="1"/>
              <p:nvPr/>
            </p:nvSpPr>
            <p:spPr>
              <a:xfrm>
                <a:off x="3010703" y="2916509"/>
                <a:ext cx="12732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Pyruvat</a:t>
                </a:r>
              </a:p>
            </p:txBody>
          </p:sp>
          <p:cxnSp>
            <p:nvCxnSpPr>
              <p:cNvPr id="60" name="Verbinder: gekrümmt 59">
                <a:extLst>
                  <a:ext uri="{FF2B5EF4-FFF2-40B4-BE49-F238E27FC236}">
                    <a16:creationId xmlns:a16="http://schemas.microsoft.com/office/drawing/2014/main" id="{C6468459-5E05-4034-8CBE-2574638298D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884135" y="2730832"/>
                <a:ext cx="2368608" cy="388585"/>
              </a:xfrm>
              <a:prstGeom prst="curvedConnector3">
                <a:avLst/>
              </a:prstGeom>
              <a:ln w="28575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feld 99">
                <a:extLst>
                  <a:ext uri="{FF2B5EF4-FFF2-40B4-BE49-F238E27FC236}">
                    <a16:creationId xmlns:a16="http://schemas.microsoft.com/office/drawing/2014/main" id="{F4F78E73-7221-4D0B-A2E5-419E56F86002}"/>
                  </a:ext>
                </a:extLst>
              </p:cNvPr>
              <p:cNvSpPr txBox="1"/>
              <p:nvPr/>
            </p:nvSpPr>
            <p:spPr>
              <a:xfrm>
                <a:off x="3010703" y="2314190"/>
                <a:ext cx="12732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GAP</a:t>
                </a:r>
              </a:p>
            </p:txBody>
          </p:sp>
          <p:sp>
            <p:nvSpPr>
              <p:cNvPr id="101" name="Textfeld 100">
                <a:extLst>
                  <a:ext uri="{FF2B5EF4-FFF2-40B4-BE49-F238E27FC236}">
                    <a16:creationId xmlns:a16="http://schemas.microsoft.com/office/drawing/2014/main" id="{9B79CA01-9B4D-48ED-84C0-A9E77CFB5E1E}"/>
                  </a:ext>
                </a:extLst>
              </p:cNvPr>
              <p:cNvSpPr txBox="1"/>
              <p:nvPr/>
            </p:nvSpPr>
            <p:spPr>
              <a:xfrm>
                <a:off x="3010703" y="3514688"/>
                <a:ext cx="12732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dirty="0"/>
                  <a:t>Acetyl-</a:t>
                </a:r>
                <a:r>
                  <a:rPr lang="de-DE" dirty="0" err="1"/>
                  <a:t>CoA</a:t>
                </a:r>
                <a:endParaRPr lang="de-DE" dirty="0"/>
              </a:p>
            </p:txBody>
          </p:sp>
          <p:grpSp>
            <p:nvGrpSpPr>
              <p:cNvPr id="64" name="Gruppieren 63">
                <a:extLst>
                  <a:ext uri="{FF2B5EF4-FFF2-40B4-BE49-F238E27FC236}">
                    <a16:creationId xmlns:a16="http://schemas.microsoft.com/office/drawing/2014/main" id="{53462DFD-181A-4E4D-86DA-EC7C3409B4CB}"/>
                  </a:ext>
                </a:extLst>
              </p:cNvPr>
              <p:cNvGrpSpPr/>
              <p:nvPr/>
            </p:nvGrpSpPr>
            <p:grpSpPr>
              <a:xfrm>
                <a:off x="4242555" y="2989086"/>
                <a:ext cx="648072" cy="216024"/>
                <a:chOff x="4245111" y="1196752"/>
                <a:chExt cx="648072" cy="216024"/>
              </a:xfrm>
              <a:solidFill>
                <a:srgbClr val="C00000"/>
              </a:solidFill>
            </p:grpSpPr>
            <p:sp>
              <p:nvSpPr>
                <p:cNvPr id="3" name="Ellipse 2">
                  <a:extLst>
                    <a:ext uri="{FF2B5EF4-FFF2-40B4-BE49-F238E27FC236}">
                      <a16:creationId xmlns:a16="http://schemas.microsoft.com/office/drawing/2014/main" id="{1A5F4665-1012-4DC6-8D87-97A3C37F4E5E}"/>
                    </a:ext>
                  </a:extLst>
                </p:cNvPr>
                <p:cNvSpPr/>
                <p:nvPr/>
              </p:nvSpPr>
              <p:spPr>
                <a:xfrm>
                  <a:off x="4245111" y="119675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" name="Ellipse 3">
                  <a:extLst>
                    <a:ext uri="{FF2B5EF4-FFF2-40B4-BE49-F238E27FC236}">
                      <a16:creationId xmlns:a16="http://schemas.microsoft.com/office/drawing/2014/main" id="{EE67D492-78CD-4D67-A1DC-CCDC5A9B2B8D}"/>
                    </a:ext>
                  </a:extLst>
                </p:cNvPr>
                <p:cNvSpPr/>
                <p:nvPr/>
              </p:nvSpPr>
              <p:spPr>
                <a:xfrm>
                  <a:off x="4461135" y="119675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" name="Ellipse 4">
                  <a:extLst>
                    <a:ext uri="{FF2B5EF4-FFF2-40B4-BE49-F238E27FC236}">
                      <a16:creationId xmlns:a16="http://schemas.microsoft.com/office/drawing/2014/main" id="{A4011AE1-18F5-4184-9ED9-9AB0B10E0E3B}"/>
                    </a:ext>
                  </a:extLst>
                </p:cNvPr>
                <p:cNvSpPr/>
                <p:nvPr/>
              </p:nvSpPr>
              <p:spPr>
                <a:xfrm>
                  <a:off x="4677159" y="119675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46" name="Gruppieren 45">
                <a:extLst>
                  <a:ext uri="{FF2B5EF4-FFF2-40B4-BE49-F238E27FC236}">
                    <a16:creationId xmlns:a16="http://schemas.microsoft.com/office/drawing/2014/main" id="{E8E1D770-5845-4DC3-A181-555E07E568A0}"/>
                  </a:ext>
                </a:extLst>
              </p:cNvPr>
              <p:cNvGrpSpPr/>
              <p:nvPr/>
            </p:nvGrpSpPr>
            <p:grpSpPr>
              <a:xfrm>
                <a:off x="4350567" y="3597221"/>
                <a:ext cx="432048" cy="216024"/>
                <a:chOff x="4353123" y="1952836"/>
                <a:chExt cx="432048" cy="216024"/>
              </a:xfrm>
              <a:solidFill>
                <a:srgbClr val="C00000"/>
              </a:solidFill>
            </p:grpSpPr>
            <p:sp>
              <p:nvSpPr>
                <p:cNvPr id="44" name="Ellipse 43">
                  <a:extLst>
                    <a:ext uri="{FF2B5EF4-FFF2-40B4-BE49-F238E27FC236}">
                      <a16:creationId xmlns:a16="http://schemas.microsoft.com/office/drawing/2014/main" id="{A035C926-6253-49C8-BA47-37C4C290A766}"/>
                    </a:ext>
                  </a:extLst>
                </p:cNvPr>
                <p:cNvSpPr/>
                <p:nvPr/>
              </p:nvSpPr>
              <p:spPr>
                <a:xfrm>
                  <a:off x="4353123" y="195283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5" name="Ellipse 44">
                  <a:extLst>
                    <a:ext uri="{FF2B5EF4-FFF2-40B4-BE49-F238E27FC236}">
                      <a16:creationId xmlns:a16="http://schemas.microsoft.com/office/drawing/2014/main" id="{179350B0-4D2B-452A-96F0-973D37E746C3}"/>
                    </a:ext>
                  </a:extLst>
                </p:cNvPr>
                <p:cNvSpPr/>
                <p:nvPr/>
              </p:nvSpPr>
              <p:spPr>
                <a:xfrm>
                  <a:off x="4569147" y="1952836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11" name="Gruppieren 110">
                <a:extLst>
                  <a:ext uri="{FF2B5EF4-FFF2-40B4-BE49-F238E27FC236}">
                    <a16:creationId xmlns:a16="http://schemas.microsoft.com/office/drawing/2014/main" id="{EBA9699E-A664-4A83-B944-334BEC889FB1}"/>
                  </a:ext>
                </a:extLst>
              </p:cNvPr>
              <p:cNvGrpSpPr/>
              <p:nvPr/>
            </p:nvGrpSpPr>
            <p:grpSpPr>
              <a:xfrm>
                <a:off x="4242555" y="2380951"/>
                <a:ext cx="648072" cy="216024"/>
                <a:chOff x="4245111" y="1196752"/>
                <a:chExt cx="648072" cy="216024"/>
              </a:xfrm>
              <a:solidFill>
                <a:srgbClr val="C00000"/>
              </a:solidFill>
            </p:grpSpPr>
            <p:sp>
              <p:nvSpPr>
                <p:cNvPr id="112" name="Ellipse 111">
                  <a:extLst>
                    <a:ext uri="{FF2B5EF4-FFF2-40B4-BE49-F238E27FC236}">
                      <a16:creationId xmlns:a16="http://schemas.microsoft.com/office/drawing/2014/main" id="{1A6A7AC4-A1F0-42EA-A6A1-AB6ACED624FA}"/>
                    </a:ext>
                  </a:extLst>
                </p:cNvPr>
                <p:cNvSpPr/>
                <p:nvPr/>
              </p:nvSpPr>
              <p:spPr>
                <a:xfrm>
                  <a:off x="4245111" y="119675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3" name="Ellipse 112">
                  <a:extLst>
                    <a:ext uri="{FF2B5EF4-FFF2-40B4-BE49-F238E27FC236}">
                      <a16:creationId xmlns:a16="http://schemas.microsoft.com/office/drawing/2014/main" id="{33EEFA95-7B05-4EDB-BD2E-1A7B49A77975}"/>
                    </a:ext>
                  </a:extLst>
                </p:cNvPr>
                <p:cNvSpPr/>
                <p:nvPr/>
              </p:nvSpPr>
              <p:spPr>
                <a:xfrm>
                  <a:off x="4461135" y="119675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4" name="Ellipse 113">
                  <a:extLst>
                    <a:ext uri="{FF2B5EF4-FFF2-40B4-BE49-F238E27FC236}">
                      <a16:creationId xmlns:a16="http://schemas.microsoft.com/office/drawing/2014/main" id="{31C591CF-D216-4E9A-86A8-957C98919178}"/>
                    </a:ext>
                  </a:extLst>
                </p:cNvPr>
                <p:cNvSpPr/>
                <p:nvPr/>
              </p:nvSpPr>
              <p:spPr>
                <a:xfrm>
                  <a:off x="4677159" y="1196752"/>
                  <a:ext cx="216024" cy="21602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28" name="Gerade Verbindung mit Pfeil 127">
                <a:extLst>
                  <a:ext uri="{FF2B5EF4-FFF2-40B4-BE49-F238E27FC236}">
                    <a16:creationId xmlns:a16="http://schemas.microsoft.com/office/drawing/2014/main" id="{280DA4DC-9F4A-449D-AD10-C6F98CD58E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6591" y="2045884"/>
                <a:ext cx="0" cy="27802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Gerade Verbindung mit Pfeil 134">
                <a:extLst>
                  <a:ext uri="{FF2B5EF4-FFF2-40B4-BE49-F238E27FC236}">
                    <a16:creationId xmlns:a16="http://schemas.microsoft.com/office/drawing/2014/main" id="{BB9B5D0D-7BAD-4F45-B967-32C1365CA9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6591" y="2654019"/>
                <a:ext cx="0" cy="27802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Gerade Verbindung mit Pfeil 135">
                <a:extLst>
                  <a:ext uri="{FF2B5EF4-FFF2-40B4-BE49-F238E27FC236}">
                    <a16:creationId xmlns:a16="http://schemas.microsoft.com/office/drawing/2014/main" id="{CF24D012-12BB-41F2-8E51-94A7FD52B4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6591" y="3262154"/>
                <a:ext cx="0" cy="27802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Verbinder: gekrümmt 136">
                <a:extLst>
                  <a:ext uri="{FF2B5EF4-FFF2-40B4-BE49-F238E27FC236}">
                    <a16:creationId xmlns:a16="http://schemas.microsoft.com/office/drawing/2014/main" id="{3CD3CCD2-341F-4695-9FAC-BBA3744AFA9E}"/>
                  </a:ext>
                </a:extLst>
              </p:cNvPr>
              <p:cNvCxnSpPr>
                <a:cxnSpLocks/>
                <a:stCxn id="48" idx="2"/>
              </p:cNvCxnSpPr>
              <p:nvPr/>
            </p:nvCxnSpPr>
            <p:spPr>
              <a:xfrm rot="10800000" flipV="1">
                <a:off x="4847381" y="2708513"/>
                <a:ext cx="2411855" cy="986708"/>
              </a:xfrm>
              <a:prstGeom prst="curvedConnector3">
                <a:avLst/>
              </a:prstGeom>
              <a:ln w="28575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Ellipse 109">
                <a:extLst>
                  <a:ext uri="{FF2B5EF4-FFF2-40B4-BE49-F238E27FC236}">
                    <a16:creationId xmlns:a16="http://schemas.microsoft.com/office/drawing/2014/main" id="{94337BB0-FE9F-42C4-882A-B9D7AB995020}"/>
                  </a:ext>
                </a:extLst>
              </p:cNvPr>
              <p:cNvSpPr/>
              <p:nvPr/>
            </p:nvSpPr>
            <p:spPr>
              <a:xfrm>
                <a:off x="4980787" y="3395189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16" name="Verbinder: gekrümmt 115">
                <a:extLst>
                  <a:ext uri="{FF2B5EF4-FFF2-40B4-BE49-F238E27FC236}">
                    <a16:creationId xmlns:a16="http://schemas.microsoft.com/office/drawing/2014/main" id="{E3137CE1-639C-4A5D-BAE1-5779AFC10A7D}"/>
                  </a:ext>
                </a:extLst>
              </p:cNvPr>
              <p:cNvCxnSpPr>
                <a:cxnSpLocks/>
                <a:endCxn id="110" idx="2"/>
              </p:cNvCxnSpPr>
              <p:nvPr/>
            </p:nvCxnSpPr>
            <p:spPr>
              <a:xfrm>
                <a:off x="4576171" y="3333033"/>
                <a:ext cx="404616" cy="170168"/>
              </a:xfrm>
              <a:prstGeom prst="curved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532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Verbinder: gekrümmt 87">
            <a:extLst>
              <a:ext uri="{FF2B5EF4-FFF2-40B4-BE49-F238E27FC236}">
                <a16:creationId xmlns:a16="http://schemas.microsoft.com/office/drawing/2014/main" id="{B7E5F85E-17C1-4728-8915-289992C70F06}"/>
              </a:ext>
            </a:extLst>
          </p:cNvPr>
          <p:cNvCxnSpPr>
            <a:cxnSpLocks/>
            <a:stCxn id="58" idx="2"/>
          </p:cNvCxnSpPr>
          <p:nvPr/>
        </p:nvCxnSpPr>
        <p:spPr>
          <a:xfrm rot="10800000" flipH="1" flipV="1">
            <a:off x="3483495" y="4390673"/>
            <a:ext cx="3392760" cy="1864872"/>
          </a:xfrm>
          <a:prstGeom prst="curvedConnector3">
            <a:avLst>
              <a:gd name="adj1" fmla="val -19839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el 19">
            <a:extLst>
              <a:ext uri="{FF2B5EF4-FFF2-40B4-BE49-F238E27FC236}">
                <a16:creationId xmlns:a16="http://schemas.microsoft.com/office/drawing/2014/main" id="{A38E90CC-EA77-4A15-9D7B-EF844A1BC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841"/>
            <a:ext cx="9144000" cy="926979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de-DE" sz="2800" dirty="0"/>
              <a:t>Im abbauenden Stoffwechsel wird die Energie der Nahrung in eine für die Zelle verwertbare Form gebracht.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B18DBA07-FFA7-43B3-9D14-C34A44A8E6C5}"/>
              </a:ext>
            </a:extLst>
          </p:cNvPr>
          <p:cNvSpPr txBox="1"/>
          <p:nvPr/>
        </p:nvSpPr>
        <p:spPr>
          <a:xfrm>
            <a:off x="1056028" y="6608385"/>
            <a:ext cx="80727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/>
              <a:t>Eigene Abbildung; </a:t>
            </a:r>
            <a:r>
              <a:rPr lang="de-DE" sz="1200" dirty="0" smtClean="0"/>
              <a:t>zur </a:t>
            </a:r>
            <a:r>
              <a:rPr lang="de-DE" sz="1200" dirty="0"/>
              <a:t>besseren Übersichtlichkeit sind nur exemplarische Verknüpfungen gezeigt. 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788E4007-8A1A-45DD-B71B-ED640D10E966}"/>
              </a:ext>
            </a:extLst>
          </p:cNvPr>
          <p:cNvGrpSpPr/>
          <p:nvPr/>
        </p:nvGrpSpPr>
        <p:grpSpPr>
          <a:xfrm>
            <a:off x="6804248" y="5544407"/>
            <a:ext cx="1667836" cy="1052945"/>
            <a:chOff x="1139006" y="4836882"/>
            <a:chExt cx="1667836" cy="1052945"/>
          </a:xfrm>
        </p:grpSpPr>
        <p:sp>
          <p:nvSpPr>
            <p:cNvPr id="116" name="Explosion: 8 Zacken 115">
              <a:extLst>
                <a:ext uri="{FF2B5EF4-FFF2-40B4-BE49-F238E27FC236}">
                  <a16:creationId xmlns:a16="http://schemas.microsoft.com/office/drawing/2014/main" id="{F2CF9537-5055-462C-8B27-2F08A1EB2FF2}"/>
                </a:ext>
              </a:extLst>
            </p:cNvPr>
            <p:cNvSpPr/>
            <p:nvPr/>
          </p:nvSpPr>
          <p:spPr>
            <a:xfrm>
              <a:off x="1139006" y="4836882"/>
              <a:ext cx="1667836" cy="1052945"/>
            </a:xfrm>
            <a:prstGeom prst="irregularSeal1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D43BFBF1-F16A-4754-833D-A1A30CFDAB91}"/>
                </a:ext>
              </a:extLst>
            </p:cNvPr>
            <p:cNvSpPr txBox="1"/>
            <p:nvPr/>
          </p:nvSpPr>
          <p:spPr>
            <a:xfrm>
              <a:off x="1517349" y="5178688"/>
              <a:ext cx="911151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dirty="0"/>
                <a:t>Energie</a:t>
              </a:r>
            </a:p>
          </p:txBody>
        </p:sp>
      </p:grpSp>
      <p:sp>
        <p:nvSpPr>
          <p:cNvPr id="58" name="Ellipse 57">
            <a:extLst>
              <a:ext uri="{FF2B5EF4-FFF2-40B4-BE49-F238E27FC236}">
                <a16:creationId xmlns:a16="http://schemas.microsoft.com/office/drawing/2014/main" id="{DDF599CC-811E-44BA-A484-795D82681719}"/>
              </a:ext>
            </a:extLst>
          </p:cNvPr>
          <p:cNvSpPr/>
          <p:nvPr/>
        </p:nvSpPr>
        <p:spPr>
          <a:xfrm>
            <a:off x="3483495" y="3576723"/>
            <a:ext cx="1595041" cy="16279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D600D519-BECE-46FB-8B63-A54A977DABCC}"/>
              </a:ext>
            </a:extLst>
          </p:cNvPr>
          <p:cNvGrpSpPr/>
          <p:nvPr/>
        </p:nvGrpSpPr>
        <p:grpSpPr>
          <a:xfrm>
            <a:off x="3178521" y="3742005"/>
            <a:ext cx="695952" cy="171718"/>
            <a:chOff x="2536540" y="3392996"/>
            <a:chExt cx="864096" cy="216024"/>
          </a:xfrm>
          <a:solidFill>
            <a:srgbClr val="C00000"/>
          </a:solidFill>
        </p:grpSpPr>
        <p:sp>
          <p:nvSpPr>
            <p:cNvPr id="69" name="Ellipse 68">
              <a:extLst>
                <a:ext uri="{FF2B5EF4-FFF2-40B4-BE49-F238E27FC236}">
                  <a16:creationId xmlns:a16="http://schemas.microsoft.com/office/drawing/2014/main" id="{1006DD0F-049F-44FD-A4DC-717B92C342DA}"/>
                </a:ext>
              </a:extLst>
            </p:cNvPr>
            <p:cNvSpPr/>
            <p:nvPr/>
          </p:nvSpPr>
          <p:spPr>
            <a:xfrm>
              <a:off x="2536540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CC5587ED-34EA-4BA0-A368-F56CDA0D021D}"/>
                </a:ext>
              </a:extLst>
            </p:cNvPr>
            <p:cNvSpPr/>
            <p:nvPr/>
          </p:nvSpPr>
          <p:spPr>
            <a:xfrm>
              <a:off x="2752564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376C8AC-4217-4A8C-8D1A-28622FC8FEDD}"/>
                </a:ext>
              </a:extLst>
            </p:cNvPr>
            <p:cNvSpPr/>
            <p:nvPr/>
          </p:nvSpPr>
          <p:spPr>
            <a:xfrm>
              <a:off x="2968588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CEC75B15-1D13-4123-B585-FE91AFB4A05C}"/>
                </a:ext>
              </a:extLst>
            </p:cNvPr>
            <p:cNvSpPr/>
            <p:nvPr/>
          </p:nvSpPr>
          <p:spPr>
            <a:xfrm>
              <a:off x="3184612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C94264F2-4FB7-4E99-B69A-1DCCDC71DBC4}"/>
              </a:ext>
            </a:extLst>
          </p:cNvPr>
          <p:cNvGrpSpPr/>
          <p:nvPr/>
        </p:nvGrpSpPr>
        <p:grpSpPr>
          <a:xfrm>
            <a:off x="3120525" y="4829555"/>
            <a:ext cx="695952" cy="171718"/>
            <a:chOff x="2536540" y="3392996"/>
            <a:chExt cx="864096" cy="216024"/>
          </a:xfrm>
          <a:solidFill>
            <a:srgbClr val="C00000"/>
          </a:solidFill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1E7A8FF0-80E5-4C4B-958E-0A1F8E0DB046}"/>
                </a:ext>
              </a:extLst>
            </p:cNvPr>
            <p:cNvSpPr/>
            <p:nvPr/>
          </p:nvSpPr>
          <p:spPr>
            <a:xfrm>
              <a:off x="2536540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1" name="Ellipse 80">
              <a:extLst>
                <a:ext uri="{FF2B5EF4-FFF2-40B4-BE49-F238E27FC236}">
                  <a16:creationId xmlns:a16="http://schemas.microsoft.com/office/drawing/2014/main" id="{0A275865-5EC7-4BBF-B4DB-10F1E97EA6A8}"/>
                </a:ext>
              </a:extLst>
            </p:cNvPr>
            <p:cNvSpPr/>
            <p:nvPr/>
          </p:nvSpPr>
          <p:spPr>
            <a:xfrm>
              <a:off x="2752564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F99481B9-C23B-46E4-B2C4-D0BE6E948136}"/>
                </a:ext>
              </a:extLst>
            </p:cNvPr>
            <p:cNvSpPr/>
            <p:nvPr/>
          </p:nvSpPr>
          <p:spPr>
            <a:xfrm>
              <a:off x="2968588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Ellipse 82">
              <a:extLst>
                <a:ext uri="{FF2B5EF4-FFF2-40B4-BE49-F238E27FC236}">
                  <a16:creationId xmlns:a16="http://schemas.microsoft.com/office/drawing/2014/main" id="{68ED390D-4A07-4428-9EB8-22F42A702FCE}"/>
                </a:ext>
              </a:extLst>
            </p:cNvPr>
            <p:cNvSpPr/>
            <p:nvPr/>
          </p:nvSpPr>
          <p:spPr>
            <a:xfrm>
              <a:off x="3184612" y="339299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0EEE449A-1D66-425F-ADD7-E3E49E5406E0}"/>
              </a:ext>
            </a:extLst>
          </p:cNvPr>
          <p:cNvGrpSpPr/>
          <p:nvPr/>
        </p:nvGrpSpPr>
        <p:grpSpPr>
          <a:xfrm>
            <a:off x="4570426" y="3627527"/>
            <a:ext cx="1044682" cy="171718"/>
            <a:chOff x="5148064" y="2507656"/>
            <a:chExt cx="1297080" cy="216024"/>
          </a:xfrm>
        </p:grpSpPr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E09BFE17-20D6-4D78-94CD-A59C02261ABF}"/>
                </a:ext>
              </a:extLst>
            </p:cNvPr>
            <p:cNvGrpSpPr/>
            <p:nvPr/>
          </p:nvGrpSpPr>
          <p:grpSpPr>
            <a:xfrm>
              <a:off x="5148064" y="2507656"/>
              <a:ext cx="864096" cy="216024"/>
              <a:chOff x="6608440" y="3552801"/>
              <a:chExt cx="864096" cy="216024"/>
            </a:xfrm>
            <a:solidFill>
              <a:srgbClr val="C00000"/>
            </a:solidFill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13CA40DF-0E0A-44A7-880A-E1711D6D1781}"/>
                  </a:ext>
                </a:extLst>
              </p:cNvPr>
              <p:cNvSpPr/>
              <p:nvPr/>
            </p:nvSpPr>
            <p:spPr>
              <a:xfrm>
                <a:off x="6608440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72CCDFFF-B68F-468A-B023-ACE907788E06}"/>
                  </a:ext>
                </a:extLst>
              </p:cNvPr>
              <p:cNvSpPr/>
              <p:nvPr/>
            </p:nvSpPr>
            <p:spPr>
              <a:xfrm>
                <a:off x="6824464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CFC23866-D5BE-4D7C-80FA-6F1BC0142394}"/>
                  </a:ext>
                </a:extLst>
              </p:cNvPr>
              <p:cNvSpPr/>
              <p:nvPr/>
            </p:nvSpPr>
            <p:spPr>
              <a:xfrm>
                <a:off x="7040488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B11118CB-0D7C-4F25-8F1A-AB8DF7CD76CC}"/>
                  </a:ext>
                </a:extLst>
              </p:cNvPr>
              <p:cNvSpPr/>
              <p:nvPr/>
            </p:nvSpPr>
            <p:spPr>
              <a:xfrm>
                <a:off x="7256512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87" name="Gruppieren 86">
              <a:extLst>
                <a:ext uri="{FF2B5EF4-FFF2-40B4-BE49-F238E27FC236}">
                  <a16:creationId xmlns:a16="http://schemas.microsoft.com/office/drawing/2014/main" id="{BC8DEB57-B2E3-4D3E-BAEC-6EFC01E039B3}"/>
                </a:ext>
              </a:extLst>
            </p:cNvPr>
            <p:cNvGrpSpPr/>
            <p:nvPr/>
          </p:nvGrpSpPr>
          <p:grpSpPr>
            <a:xfrm>
              <a:off x="6012160" y="2507656"/>
              <a:ext cx="432984" cy="216024"/>
              <a:chOff x="7625429" y="2564904"/>
              <a:chExt cx="432984" cy="216024"/>
            </a:xfrm>
          </p:grpSpPr>
          <p:sp>
            <p:nvSpPr>
              <p:cNvPr id="85" name="Ellipse 84">
                <a:extLst>
                  <a:ext uri="{FF2B5EF4-FFF2-40B4-BE49-F238E27FC236}">
                    <a16:creationId xmlns:a16="http://schemas.microsoft.com/office/drawing/2014/main" id="{65F0B793-949B-4D93-A666-D489827A2703}"/>
                  </a:ext>
                </a:extLst>
              </p:cNvPr>
              <p:cNvSpPr/>
              <p:nvPr/>
            </p:nvSpPr>
            <p:spPr>
              <a:xfrm>
                <a:off x="7625429" y="2564904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Ellipse 85">
                <a:extLst>
                  <a:ext uri="{FF2B5EF4-FFF2-40B4-BE49-F238E27FC236}">
                    <a16:creationId xmlns:a16="http://schemas.microsoft.com/office/drawing/2014/main" id="{E2F4DE0F-795C-4181-92A3-338C90A83E4C}"/>
                  </a:ext>
                </a:extLst>
              </p:cNvPr>
              <p:cNvSpPr/>
              <p:nvPr/>
            </p:nvSpPr>
            <p:spPr>
              <a:xfrm>
                <a:off x="7842389" y="2564904"/>
                <a:ext cx="216024" cy="216024"/>
              </a:xfrm>
              <a:prstGeom prst="ellipse">
                <a:avLst/>
              </a:prstGeom>
              <a:solidFill>
                <a:srgbClr val="C0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98" name="Gruppieren 97">
            <a:extLst>
              <a:ext uri="{FF2B5EF4-FFF2-40B4-BE49-F238E27FC236}">
                <a16:creationId xmlns:a16="http://schemas.microsoft.com/office/drawing/2014/main" id="{5AB7CD02-5F8D-4E78-8173-943B158D86B1}"/>
              </a:ext>
            </a:extLst>
          </p:cNvPr>
          <p:cNvGrpSpPr/>
          <p:nvPr/>
        </p:nvGrpSpPr>
        <p:grpSpPr>
          <a:xfrm>
            <a:off x="4774187" y="4656748"/>
            <a:ext cx="870669" cy="171718"/>
            <a:chOff x="5724128" y="3636778"/>
            <a:chExt cx="1081024" cy="216024"/>
          </a:xfrm>
        </p:grpSpPr>
        <p:grpSp>
          <p:nvGrpSpPr>
            <p:cNvPr id="89" name="Gruppieren 88">
              <a:extLst>
                <a:ext uri="{FF2B5EF4-FFF2-40B4-BE49-F238E27FC236}">
                  <a16:creationId xmlns:a16="http://schemas.microsoft.com/office/drawing/2014/main" id="{630DCA38-73C8-49D7-9376-329AAFC58980}"/>
                </a:ext>
              </a:extLst>
            </p:cNvPr>
            <p:cNvGrpSpPr/>
            <p:nvPr/>
          </p:nvGrpSpPr>
          <p:grpSpPr>
            <a:xfrm>
              <a:off x="5724128" y="3636778"/>
              <a:ext cx="864096" cy="216024"/>
              <a:chOff x="6608440" y="3552801"/>
              <a:chExt cx="864096" cy="216024"/>
            </a:xfrm>
            <a:solidFill>
              <a:srgbClr val="C00000"/>
            </a:solidFill>
          </p:grpSpPr>
          <p:sp>
            <p:nvSpPr>
              <p:cNvPr id="90" name="Ellipse 89">
                <a:extLst>
                  <a:ext uri="{FF2B5EF4-FFF2-40B4-BE49-F238E27FC236}">
                    <a16:creationId xmlns:a16="http://schemas.microsoft.com/office/drawing/2014/main" id="{1AFB30D9-0A6B-48F2-A141-6810B4C4CAAF}"/>
                  </a:ext>
                </a:extLst>
              </p:cNvPr>
              <p:cNvSpPr/>
              <p:nvPr/>
            </p:nvSpPr>
            <p:spPr>
              <a:xfrm>
                <a:off x="6608440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1" name="Ellipse 90">
                <a:extLst>
                  <a:ext uri="{FF2B5EF4-FFF2-40B4-BE49-F238E27FC236}">
                    <a16:creationId xmlns:a16="http://schemas.microsoft.com/office/drawing/2014/main" id="{31798780-DC1A-4FF7-B4C7-E22FE7AC781F}"/>
                  </a:ext>
                </a:extLst>
              </p:cNvPr>
              <p:cNvSpPr/>
              <p:nvPr/>
            </p:nvSpPr>
            <p:spPr>
              <a:xfrm>
                <a:off x="6824464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2" name="Ellipse 91">
                <a:extLst>
                  <a:ext uri="{FF2B5EF4-FFF2-40B4-BE49-F238E27FC236}">
                    <a16:creationId xmlns:a16="http://schemas.microsoft.com/office/drawing/2014/main" id="{D1D809BA-85AB-4D14-861D-CC5962FEF8A3}"/>
                  </a:ext>
                </a:extLst>
              </p:cNvPr>
              <p:cNvSpPr/>
              <p:nvPr/>
            </p:nvSpPr>
            <p:spPr>
              <a:xfrm>
                <a:off x="7040488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3" name="Ellipse 92">
                <a:extLst>
                  <a:ext uri="{FF2B5EF4-FFF2-40B4-BE49-F238E27FC236}">
                    <a16:creationId xmlns:a16="http://schemas.microsoft.com/office/drawing/2014/main" id="{907B8E58-7B38-47C5-858E-E95CB688EC5F}"/>
                  </a:ext>
                </a:extLst>
              </p:cNvPr>
              <p:cNvSpPr/>
              <p:nvPr/>
            </p:nvSpPr>
            <p:spPr>
              <a:xfrm>
                <a:off x="7256512" y="3552801"/>
                <a:ext cx="216024" cy="216024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DCE3D790-8908-4142-B9C7-343E513A44D2}"/>
                </a:ext>
              </a:extLst>
            </p:cNvPr>
            <p:cNvSpPr/>
            <p:nvPr/>
          </p:nvSpPr>
          <p:spPr>
            <a:xfrm>
              <a:off x="6589128" y="3636778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6" name="Ellipse 95">
            <a:extLst>
              <a:ext uri="{FF2B5EF4-FFF2-40B4-BE49-F238E27FC236}">
                <a16:creationId xmlns:a16="http://schemas.microsoft.com/office/drawing/2014/main" id="{12FD64B2-6A09-4A24-8DDA-4F21824CBF59}"/>
              </a:ext>
            </a:extLst>
          </p:cNvPr>
          <p:cNvSpPr/>
          <p:nvPr/>
        </p:nvSpPr>
        <p:spPr>
          <a:xfrm>
            <a:off x="5324374" y="4072382"/>
            <a:ext cx="173988" cy="171718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Ellipse 96">
            <a:extLst>
              <a:ext uri="{FF2B5EF4-FFF2-40B4-BE49-F238E27FC236}">
                <a16:creationId xmlns:a16="http://schemas.microsoft.com/office/drawing/2014/main" id="{3D8C720B-6CFC-4A5C-8191-2962E1969EBC}"/>
              </a:ext>
            </a:extLst>
          </p:cNvPr>
          <p:cNvSpPr/>
          <p:nvPr/>
        </p:nvSpPr>
        <p:spPr>
          <a:xfrm>
            <a:off x="5128961" y="5144371"/>
            <a:ext cx="173988" cy="171718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2" name="Verbinder: gekrümmt 121">
            <a:extLst>
              <a:ext uri="{FF2B5EF4-FFF2-40B4-BE49-F238E27FC236}">
                <a16:creationId xmlns:a16="http://schemas.microsoft.com/office/drawing/2014/main" id="{16A7292B-2276-4DEF-AC53-8B4698A673A3}"/>
              </a:ext>
            </a:extLst>
          </p:cNvPr>
          <p:cNvCxnSpPr>
            <a:cxnSpLocks/>
          </p:cNvCxnSpPr>
          <p:nvPr/>
        </p:nvCxnSpPr>
        <p:spPr>
          <a:xfrm rot="16200000" flipH="1">
            <a:off x="4154870" y="3153241"/>
            <a:ext cx="393986" cy="553118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Verbinder: gekrümmt 138">
            <a:extLst>
              <a:ext uri="{FF2B5EF4-FFF2-40B4-BE49-F238E27FC236}">
                <a16:creationId xmlns:a16="http://schemas.microsoft.com/office/drawing/2014/main" id="{17BA103D-DDFB-40A6-85B5-626B64B0721B}"/>
              </a:ext>
            </a:extLst>
          </p:cNvPr>
          <p:cNvCxnSpPr>
            <a:cxnSpLocks/>
            <a:endCxn id="96" idx="2"/>
          </p:cNvCxnSpPr>
          <p:nvPr/>
        </p:nvCxnSpPr>
        <p:spPr>
          <a:xfrm>
            <a:off x="4998492" y="4022974"/>
            <a:ext cx="325882" cy="13526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Verbinder: gekrümmt 142">
            <a:extLst>
              <a:ext uri="{FF2B5EF4-FFF2-40B4-BE49-F238E27FC236}">
                <a16:creationId xmlns:a16="http://schemas.microsoft.com/office/drawing/2014/main" id="{CBCCFE12-3AFE-40D7-A6AC-6C17BFBB684E}"/>
              </a:ext>
            </a:extLst>
          </p:cNvPr>
          <p:cNvCxnSpPr>
            <a:cxnSpLocks/>
            <a:endCxn id="97" idx="2"/>
          </p:cNvCxnSpPr>
          <p:nvPr/>
        </p:nvCxnSpPr>
        <p:spPr>
          <a:xfrm>
            <a:off x="4743196" y="5048020"/>
            <a:ext cx="385765" cy="18221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feld 147">
            <a:extLst>
              <a:ext uri="{FF2B5EF4-FFF2-40B4-BE49-F238E27FC236}">
                <a16:creationId xmlns:a16="http://schemas.microsoft.com/office/drawing/2014/main" id="{316083F4-55EF-4C1C-AE70-F65C48BC7A1B}"/>
              </a:ext>
            </a:extLst>
          </p:cNvPr>
          <p:cNvSpPr txBox="1"/>
          <p:nvPr/>
        </p:nvSpPr>
        <p:spPr>
          <a:xfrm>
            <a:off x="2848972" y="1499271"/>
            <a:ext cx="102550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Glucose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FA166CB2-FFC3-4CA4-874D-7DE18AC520AA}"/>
              </a:ext>
            </a:extLst>
          </p:cNvPr>
          <p:cNvSpPr txBox="1"/>
          <p:nvPr/>
        </p:nvSpPr>
        <p:spPr>
          <a:xfrm>
            <a:off x="1697910" y="3675231"/>
            <a:ext cx="142975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Oxalacetat</a:t>
            </a: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684BD509-5C63-442C-A686-4B05B4A4E944}"/>
              </a:ext>
            </a:extLst>
          </p:cNvPr>
          <p:cNvSpPr txBox="1"/>
          <p:nvPr/>
        </p:nvSpPr>
        <p:spPr>
          <a:xfrm>
            <a:off x="5577027" y="3573217"/>
            <a:ext cx="722023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de-DE" dirty="0"/>
              <a:t>Citrat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D29F4C08-4972-416A-B159-73A3D470DEB3}"/>
              </a:ext>
            </a:extLst>
          </p:cNvPr>
          <p:cNvSpPr txBox="1"/>
          <p:nvPr/>
        </p:nvSpPr>
        <p:spPr>
          <a:xfrm>
            <a:off x="5672350" y="4624671"/>
            <a:ext cx="1942145" cy="285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de-DE" dirty="0">
                <a:latin typeface="Symbol" panose="05050102010706020507" pitchFamily="18" charset="2"/>
              </a:rPr>
              <a:t>a</a:t>
            </a:r>
            <a:r>
              <a:rPr lang="de-DE" dirty="0"/>
              <a:t>-Ketoglutarat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69AAA67F-BEAD-4F86-BD8A-B374415FEB72}"/>
              </a:ext>
            </a:extLst>
          </p:cNvPr>
          <p:cNvSpPr txBox="1"/>
          <p:nvPr/>
        </p:nvSpPr>
        <p:spPr>
          <a:xfrm>
            <a:off x="2141191" y="4755207"/>
            <a:ext cx="97449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Succinat</a:t>
            </a:r>
          </a:p>
        </p:txBody>
      </p:sp>
      <p:sp>
        <p:nvSpPr>
          <p:cNvPr id="106" name="Gleichschenkliges Dreieck 105">
            <a:extLst>
              <a:ext uri="{FF2B5EF4-FFF2-40B4-BE49-F238E27FC236}">
                <a16:creationId xmlns:a16="http://schemas.microsoft.com/office/drawing/2014/main" id="{C3F002FF-3BAD-4086-8E9E-E87DEDB6DA36}"/>
              </a:ext>
            </a:extLst>
          </p:cNvPr>
          <p:cNvSpPr/>
          <p:nvPr/>
        </p:nvSpPr>
        <p:spPr>
          <a:xfrm rot="4193378" flipH="1">
            <a:off x="5032008" y="4569081"/>
            <a:ext cx="56037" cy="4894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7" name="Gleichschenkliges Dreieck 106">
            <a:extLst>
              <a:ext uri="{FF2B5EF4-FFF2-40B4-BE49-F238E27FC236}">
                <a16:creationId xmlns:a16="http://schemas.microsoft.com/office/drawing/2014/main" id="{6D7853CF-0940-47F8-AEE5-6BE0039FB21D}"/>
              </a:ext>
            </a:extLst>
          </p:cNvPr>
          <p:cNvSpPr/>
          <p:nvPr/>
        </p:nvSpPr>
        <p:spPr>
          <a:xfrm rot="19209638">
            <a:off x="3743488" y="5000363"/>
            <a:ext cx="56777" cy="4830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8" name="Gleichschenkliges Dreieck 107">
            <a:extLst>
              <a:ext uri="{FF2B5EF4-FFF2-40B4-BE49-F238E27FC236}">
                <a16:creationId xmlns:a16="http://schemas.microsoft.com/office/drawing/2014/main" id="{C4C4ED46-9FE1-43D6-8445-7A4A38AB485B}"/>
              </a:ext>
            </a:extLst>
          </p:cNvPr>
          <p:cNvSpPr/>
          <p:nvPr/>
        </p:nvSpPr>
        <p:spPr>
          <a:xfrm rot="1272818">
            <a:off x="3582016" y="3938580"/>
            <a:ext cx="56777" cy="4830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2977C530-53C4-4714-989D-8EE25505287F}"/>
              </a:ext>
            </a:extLst>
          </p:cNvPr>
          <p:cNvSpPr txBox="1"/>
          <p:nvPr/>
        </p:nvSpPr>
        <p:spPr>
          <a:xfrm>
            <a:off x="2848972" y="2545870"/>
            <a:ext cx="102550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Pyruvat</a:t>
            </a:r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F4F78E73-7221-4D0B-A2E5-419E56F86002}"/>
              </a:ext>
            </a:extLst>
          </p:cNvPr>
          <p:cNvSpPr txBox="1"/>
          <p:nvPr/>
        </p:nvSpPr>
        <p:spPr>
          <a:xfrm>
            <a:off x="2848972" y="2067084"/>
            <a:ext cx="1025502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GAP</a:t>
            </a: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9B79CA01-9B4D-48ED-84C0-A9E77CFB5E1E}"/>
              </a:ext>
            </a:extLst>
          </p:cNvPr>
          <p:cNvSpPr txBox="1"/>
          <p:nvPr/>
        </p:nvSpPr>
        <p:spPr>
          <a:xfrm>
            <a:off x="2483768" y="3037990"/>
            <a:ext cx="1390706" cy="28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de-DE" dirty="0"/>
              <a:t>Acetyl-</a:t>
            </a:r>
            <a:r>
              <a:rPr lang="de-DE" dirty="0" err="1"/>
              <a:t>CoA</a:t>
            </a:r>
            <a:endParaRPr lang="de-DE" dirty="0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53462DFD-181A-4E4D-86DA-EC7C3409B4CB}"/>
              </a:ext>
            </a:extLst>
          </p:cNvPr>
          <p:cNvGrpSpPr/>
          <p:nvPr/>
        </p:nvGrpSpPr>
        <p:grpSpPr>
          <a:xfrm>
            <a:off x="3841119" y="2603561"/>
            <a:ext cx="521964" cy="171718"/>
            <a:chOff x="4245111" y="1196752"/>
            <a:chExt cx="648072" cy="216024"/>
          </a:xfrm>
          <a:solidFill>
            <a:srgbClr val="C00000"/>
          </a:solidFill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1A5F4665-1012-4DC6-8D87-97A3C37F4E5E}"/>
                </a:ext>
              </a:extLst>
            </p:cNvPr>
            <p:cNvSpPr/>
            <p:nvPr/>
          </p:nvSpPr>
          <p:spPr>
            <a:xfrm>
              <a:off x="4245111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EE67D492-78CD-4D67-A1DC-CCDC5A9B2B8D}"/>
                </a:ext>
              </a:extLst>
            </p:cNvPr>
            <p:cNvSpPr/>
            <p:nvPr/>
          </p:nvSpPr>
          <p:spPr>
            <a:xfrm>
              <a:off x="4461135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A4011AE1-18F5-4184-9ED9-9AB0B10E0E3B}"/>
                </a:ext>
              </a:extLst>
            </p:cNvPr>
            <p:cNvSpPr/>
            <p:nvPr/>
          </p:nvSpPr>
          <p:spPr>
            <a:xfrm>
              <a:off x="4677159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E2C49F27-BFC5-40EA-A3AF-F973F1C9627F}"/>
              </a:ext>
            </a:extLst>
          </p:cNvPr>
          <p:cNvGrpSpPr/>
          <p:nvPr/>
        </p:nvGrpSpPr>
        <p:grpSpPr>
          <a:xfrm>
            <a:off x="3841119" y="1465026"/>
            <a:ext cx="521964" cy="343436"/>
            <a:chOff x="4236727" y="332656"/>
            <a:chExt cx="648072" cy="432048"/>
          </a:xfrm>
          <a:solidFill>
            <a:srgbClr val="C00000"/>
          </a:solidFill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16045D00-BD86-4A09-A317-8276565BF6E3}"/>
                </a:ext>
              </a:extLst>
            </p:cNvPr>
            <p:cNvSpPr/>
            <p:nvPr/>
          </p:nvSpPr>
          <p:spPr>
            <a:xfrm>
              <a:off x="4236727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732D78B4-475B-48FE-82F9-DBCADFB385C0}"/>
                </a:ext>
              </a:extLst>
            </p:cNvPr>
            <p:cNvSpPr/>
            <p:nvPr/>
          </p:nvSpPr>
          <p:spPr>
            <a:xfrm>
              <a:off x="4452751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E35231D7-0B6D-4937-A074-35E9D1776648}"/>
                </a:ext>
              </a:extLst>
            </p:cNvPr>
            <p:cNvSpPr/>
            <p:nvPr/>
          </p:nvSpPr>
          <p:spPr>
            <a:xfrm>
              <a:off x="4668775" y="548680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0FFF9BDD-A221-4BD2-BDA2-8B72A5B7D84A}"/>
                </a:ext>
              </a:extLst>
            </p:cNvPr>
            <p:cNvSpPr/>
            <p:nvPr/>
          </p:nvSpPr>
          <p:spPr>
            <a:xfrm>
              <a:off x="4236727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ED9A359B-3079-48AD-86E6-EB85D3803971}"/>
                </a:ext>
              </a:extLst>
            </p:cNvPr>
            <p:cNvSpPr/>
            <p:nvPr/>
          </p:nvSpPr>
          <p:spPr>
            <a:xfrm>
              <a:off x="4452751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661ED27B-C1F5-483A-980F-3E18D09D7C98}"/>
                </a:ext>
              </a:extLst>
            </p:cNvPr>
            <p:cNvSpPr/>
            <p:nvPr/>
          </p:nvSpPr>
          <p:spPr>
            <a:xfrm>
              <a:off x="4668775" y="33265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E8E1D770-5845-4DC3-A181-555E07E568A0}"/>
              </a:ext>
            </a:extLst>
          </p:cNvPr>
          <p:cNvGrpSpPr/>
          <p:nvPr/>
        </p:nvGrpSpPr>
        <p:grpSpPr>
          <a:xfrm>
            <a:off x="3928113" y="3086970"/>
            <a:ext cx="347976" cy="171718"/>
            <a:chOff x="4353123" y="1952836"/>
            <a:chExt cx="432048" cy="216024"/>
          </a:xfrm>
          <a:solidFill>
            <a:srgbClr val="C00000"/>
          </a:solidFill>
        </p:grpSpPr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A035C926-6253-49C8-BA47-37C4C290A766}"/>
                </a:ext>
              </a:extLst>
            </p:cNvPr>
            <p:cNvSpPr/>
            <p:nvPr/>
          </p:nvSpPr>
          <p:spPr>
            <a:xfrm>
              <a:off x="4353123" y="195283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179350B0-4D2B-452A-96F0-973D37E746C3}"/>
                </a:ext>
              </a:extLst>
            </p:cNvPr>
            <p:cNvSpPr/>
            <p:nvPr/>
          </p:nvSpPr>
          <p:spPr>
            <a:xfrm>
              <a:off x="4569147" y="1952836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1" name="Gruppieren 110">
            <a:extLst>
              <a:ext uri="{FF2B5EF4-FFF2-40B4-BE49-F238E27FC236}">
                <a16:creationId xmlns:a16="http://schemas.microsoft.com/office/drawing/2014/main" id="{EBA9699E-A664-4A83-B944-334BEC889FB1}"/>
              </a:ext>
            </a:extLst>
          </p:cNvPr>
          <p:cNvGrpSpPr/>
          <p:nvPr/>
        </p:nvGrpSpPr>
        <p:grpSpPr>
          <a:xfrm>
            <a:off x="3841119" y="2120153"/>
            <a:ext cx="521964" cy="171718"/>
            <a:chOff x="4245111" y="1196752"/>
            <a:chExt cx="648072" cy="216024"/>
          </a:xfrm>
          <a:solidFill>
            <a:srgbClr val="C00000"/>
          </a:solidFill>
        </p:grpSpPr>
        <p:sp>
          <p:nvSpPr>
            <p:cNvPr id="112" name="Ellipse 111">
              <a:extLst>
                <a:ext uri="{FF2B5EF4-FFF2-40B4-BE49-F238E27FC236}">
                  <a16:creationId xmlns:a16="http://schemas.microsoft.com/office/drawing/2014/main" id="{1A6A7AC4-A1F0-42EA-A6A1-AB6ACED624FA}"/>
                </a:ext>
              </a:extLst>
            </p:cNvPr>
            <p:cNvSpPr/>
            <p:nvPr/>
          </p:nvSpPr>
          <p:spPr>
            <a:xfrm>
              <a:off x="4245111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3" name="Ellipse 112">
              <a:extLst>
                <a:ext uri="{FF2B5EF4-FFF2-40B4-BE49-F238E27FC236}">
                  <a16:creationId xmlns:a16="http://schemas.microsoft.com/office/drawing/2014/main" id="{33EEFA95-7B05-4EDB-BD2E-1A7B49A77975}"/>
                </a:ext>
              </a:extLst>
            </p:cNvPr>
            <p:cNvSpPr/>
            <p:nvPr/>
          </p:nvSpPr>
          <p:spPr>
            <a:xfrm>
              <a:off x="4461135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4" name="Ellipse 113">
              <a:extLst>
                <a:ext uri="{FF2B5EF4-FFF2-40B4-BE49-F238E27FC236}">
                  <a16:creationId xmlns:a16="http://schemas.microsoft.com/office/drawing/2014/main" id="{31C591CF-D216-4E9A-86A8-957C98919178}"/>
                </a:ext>
              </a:extLst>
            </p:cNvPr>
            <p:cNvSpPr/>
            <p:nvPr/>
          </p:nvSpPr>
          <p:spPr>
            <a:xfrm>
              <a:off x="4677159" y="1196752"/>
              <a:ext cx="216024" cy="216024"/>
            </a:xfrm>
            <a:prstGeom prst="ellips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128" name="Gerade Verbindung mit Pfeil 127">
            <a:extLst>
              <a:ext uri="{FF2B5EF4-FFF2-40B4-BE49-F238E27FC236}">
                <a16:creationId xmlns:a16="http://schemas.microsoft.com/office/drawing/2014/main" id="{280DA4DC-9F4A-449D-AD10-C6F98CD58E55}"/>
              </a:ext>
            </a:extLst>
          </p:cNvPr>
          <p:cNvCxnSpPr>
            <a:cxnSpLocks/>
          </p:cNvCxnSpPr>
          <p:nvPr/>
        </p:nvCxnSpPr>
        <p:spPr>
          <a:xfrm>
            <a:off x="4102101" y="1853807"/>
            <a:ext cx="0" cy="22100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 Verbindung mit Pfeil 134">
            <a:extLst>
              <a:ext uri="{FF2B5EF4-FFF2-40B4-BE49-F238E27FC236}">
                <a16:creationId xmlns:a16="http://schemas.microsoft.com/office/drawing/2014/main" id="{BB9B5D0D-7BAD-4F45-B967-32C1365CA9BA}"/>
              </a:ext>
            </a:extLst>
          </p:cNvPr>
          <p:cNvCxnSpPr>
            <a:cxnSpLocks/>
          </p:cNvCxnSpPr>
          <p:nvPr/>
        </p:nvCxnSpPr>
        <p:spPr>
          <a:xfrm>
            <a:off x="4102101" y="2337215"/>
            <a:ext cx="0" cy="22100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 Verbindung mit Pfeil 135">
            <a:extLst>
              <a:ext uri="{FF2B5EF4-FFF2-40B4-BE49-F238E27FC236}">
                <a16:creationId xmlns:a16="http://schemas.microsoft.com/office/drawing/2014/main" id="{CF24D012-12BB-41F2-8E51-94A7FD52B4A5}"/>
              </a:ext>
            </a:extLst>
          </p:cNvPr>
          <p:cNvCxnSpPr>
            <a:cxnSpLocks/>
          </p:cNvCxnSpPr>
          <p:nvPr/>
        </p:nvCxnSpPr>
        <p:spPr>
          <a:xfrm>
            <a:off x="4102101" y="2820624"/>
            <a:ext cx="0" cy="22100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Ellipse 116">
            <a:extLst>
              <a:ext uri="{FF2B5EF4-FFF2-40B4-BE49-F238E27FC236}">
                <a16:creationId xmlns:a16="http://schemas.microsoft.com/office/drawing/2014/main" id="{282390FA-5794-49BB-A2E0-F38B225A0655}"/>
              </a:ext>
            </a:extLst>
          </p:cNvPr>
          <p:cNvSpPr/>
          <p:nvPr/>
        </p:nvSpPr>
        <p:spPr>
          <a:xfrm>
            <a:off x="4418261" y="2933341"/>
            <a:ext cx="173988" cy="171718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8" name="Verbinder: gekrümmt 117">
            <a:extLst>
              <a:ext uri="{FF2B5EF4-FFF2-40B4-BE49-F238E27FC236}">
                <a16:creationId xmlns:a16="http://schemas.microsoft.com/office/drawing/2014/main" id="{77B0DCBB-6E93-45CE-A6D4-A4B91DAE4DCC}"/>
              </a:ext>
            </a:extLst>
          </p:cNvPr>
          <p:cNvCxnSpPr>
            <a:cxnSpLocks/>
            <a:endCxn id="117" idx="2"/>
          </p:cNvCxnSpPr>
          <p:nvPr/>
        </p:nvCxnSpPr>
        <p:spPr>
          <a:xfrm>
            <a:off x="4092378" y="2883933"/>
            <a:ext cx="325882" cy="13526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Explosion: 8 Zacken 120">
            <a:extLst>
              <a:ext uri="{FF2B5EF4-FFF2-40B4-BE49-F238E27FC236}">
                <a16:creationId xmlns:a16="http://schemas.microsoft.com/office/drawing/2014/main" id="{FEE21A3D-5D0D-470B-89AD-109DD96702AA}"/>
              </a:ext>
            </a:extLst>
          </p:cNvPr>
          <p:cNvSpPr/>
          <p:nvPr/>
        </p:nvSpPr>
        <p:spPr>
          <a:xfrm>
            <a:off x="4754782" y="2421842"/>
            <a:ext cx="432048" cy="276999"/>
          </a:xfrm>
          <a:prstGeom prst="irregularSeal1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8" name="Verbinder: gekrümmt 27">
            <a:extLst>
              <a:ext uri="{FF2B5EF4-FFF2-40B4-BE49-F238E27FC236}">
                <a16:creationId xmlns:a16="http://schemas.microsoft.com/office/drawing/2014/main" id="{FED392F3-F87B-4E14-AB12-4E90E00FE815}"/>
              </a:ext>
            </a:extLst>
          </p:cNvPr>
          <p:cNvCxnSpPr>
            <a:cxnSpLocks/>
            <a:endCxn id="121" idx="1"/>
          </p:cNvCxnSpPr>
          <p:nvPr/>
        </p:nvCxnSpPr>
        <p:spPr>
          <a:xfrm>
            <a:off x="4099824" y="2419832"/>
            <a:ext cx="654958" cy="112489"/>
          </a:xfrm>
          <a:prstGeom prst="curvedConnector3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Explosion: 8 Zacken 123">
            <a:extLst>
              <a:ext uri="{FF2B5EF4-FFF2-40B4-BE49-F238E27FC236}">
                <a16:creationId xmlns:a16="http://schemas.microsoft.com/office/drawing/2014/main" id="{1A17064F-CB70-4948-AB4D-F99E49D67191}"/>
              </a:ext>
            </a:extLst>
          </p:cNvPr>
          <p:cNvSpPr/>
          <p:nvPr/>
        </p:nvSpPr>
        <p:spPr>
          <a:xfrm>
            <a:off x="3210441" y="5224351"/>
            <a:ext cx="432048" cy="276999"/>
          </a:xfrm>
          <a:prstGeom prst="irregularSeal1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5" name="Verbinder: gekrümmt 124">
            <a:extLst>
              <a:ext uri="{FF2B5EF4-FFF2-40B4-BE49-F238E27FC236}">
                <a16:creationId xmlns:a16="http://schemas.microsoft.com/office/drawing/2014/main" id="{7388469C-43AA-4DFD-A84D-C8029DAE1588}"/>
              </a:ext>
            </a:extLst>
          </p:cNvPr>
          <p:cNvCxnSpPr>
            <a:cxnSpLocks/>
            <a:endCxn id="124" idx="3"/>
          </p:cNvCxnSpPr>
          <p:nvPr/>
        </p:nvCxnSpPr>
        <p:spPr>
          <a:xfrm rot="10800000" flipV="1">
            <a:off x="3642490" y="5135126"/>
            <a:ext cx="316163" cy="259656"/>
          </a:xfrm>
          <a:prstGeom prst="curvedConnector3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Verbinder: gekrümmt 73">
            <a:extLst>
              <a:ext uri="{FF2B5EF4-FFF2-40B4-BE49-F238E27FC236}">
                <a16:creationId xmlns:a16="http://schemas.microsoft.com/office/drawing/2014/main" id="{DCBA238F-0C39-4949-AEB0-BB7C583AA552}"/>
              </a:ext>
            </a:extLst>
          </p:cNvPr>
          <p:cNvCxnSpPr>
            <a:cxnSpLocks/>
            <a:endCxn id="116" idx="2"/>
          </p:cNvCxnSpPr>
          <p:nvPr/>
        </p:nvCxnSpPr>
        <p:spPr>
          <a:xfrm>
            <a:off x="3545578" y="4052973"/>
            <a:ext cx="3913836" cy="2544379"/>
          </a:xfrm>
          <a:prstGeom prst="curvedConnector4">
            <a:avLst>
              <a:gd name="adj1" fmla="val -36085"/>
              <a:gd name="adj2" fmla="val 91765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Verbinder: gekrümmt 75">
            <a:extLst>
              <a:ext uri="{FF2B5EF4-FFF2-40B4-BE49-F238E27FC236}">
                <a16:creationId xmlns:a16="http://schemas.microsoft.com/office/drawing/2014/main" id="{3C569582-5921-40B5-A259-9FB3871D66B4}"/>
              </a:ext>
            </a:extLst>
          </p:cNvPr>
          <p:cNvCxnSpPr>
            <a:cxnSpLocks/>
            <a:endCxn id="116" idx="1"/>
          </p:cNvCxnSpPr>
          <p:nvPr/>
        </p:nvCxnSpPr>
        <p:spPr>
          <a:xfrm>
            <a:off x="4944341" y="4888990"/>
            <a:ext cx="1859907" cy="1075376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Verbinder: gekrümmt 137">
            <a:extLst>
              <a:ext uri="{FF2B5EF4-FFF2-40B4-BE49-F238E27FC236}">
                <a16:creationId xmlns:a16="http://schemas.microsoft.com/office/drawing/2014/main" id="{F36B3DD6-DA71-4AB9-8760-6B354430574D}"/>
              </a:ext>
            </a:extLst>
          </p:cNvPr>
          <p:cNvCxnSpPr>
            <a:cxnSpLocks/>
          </p:cNvCxnSpPr>
          <p:nvPr/>
        </p:nvCxnSpPr>
        <p:spPr>
          <a:xfrm>
            <a:off x="4944342" y="3929944"/>
            <a:ext cx="2524137" cy="1766419"/>
          </a:xfrm>
          <a:prstGeom prst="curvedConnector3">
            <a:avLst>
              <a:gd name="adj1" fmla="val 93911"/>
            </a:avLst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Verbinder: gekrümmt 139">
            <a:extLst>
              <a:ext uri="{FF2B5EF4-FFF2-40B4-BE49-F238E27FC236}">
                <a16:creationId xmlns:a16="http://schemas.microsoft.com/office/drawing/2014/main" id="{E5F73C0A-1712-47B8-9CC7-BA2DDF3E5F05}"/>
              </a:ext>
            </a:extLst>
          </p:cNvPr>
          <p:cNvCxnSpPr>
            <a:cxnSpLocks/>
            <a:endCxn id="116" idx="0"/>
          </p:cNvCxnSpPr>
          <p:nvPr/>
        </p:nvCxnSpPr>
        <p:spPr>
          <a:xfrm>
            <a:off x="4092184" y="2319961"/>
            <a:ext cx="3833375" cy="3224446"/>
          </a:xfrm>
          <a:prstGeom prst="curvedConnector2">
            <a:avLst/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Gerade Verbindung mit Pfeil 125">
            <a:extLst>
              <a:ext uri="{FF2B5EF4-FFF2-40B4-BE49-F238E27FC236}">
                <a16:creationId xmlns:a16="http://schemas.microsoft.com/office/drawing/2014/main" id="{47AABF1B-766F-4821-A344-3CA6DC428503}"/>
              </a:ext>
            </a:extLst>
          </p:cNvPr>
          <p:cNvCxnSpPr>
            <a:cxnSpLocks/>
          </p:cNvCxnSpPr>
          <p:nvPr/>
        </p:nvCxnSpPr>
        <p:spPr>
          <a:xfrm>
            <a:off x="251520" y="5750957"/>
            <a:ext cx="540000" cy="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Gerade Verbindung mit Pfeil 126">
            <a:extLst>
              <a:ext uri="{FF2B5EF4-FFF2-40B4-BE49-F238E27FC236}">
                <a16:creationId xmlns:a16="http://schemas.microsoft.com/office/drawing/2014/main" id="{9E49DD17-5F89-4DB1-849E-C007F82234A9}"/>
              </a:ext>
            </a:extLst>
          </p:cNvPr>
          <p:cNvCxnSpPr>
            <a:cxnSpLocks/>
          </p:cNvCxnSpPr>
          <p:nvPr/>
        </p:nvCxnSpPr>
        <p:spPr>
          <a:xfrm>
            <a:off x="251520" y="6237312"/>
            <a:ext cx="540000" cy="0"/>
          </a:xfrm>
          <a:prstGeom prst="straightConnector1">
            <a:avLst/>
          </a:prstGeom>
          <a:ln w="28575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F0D325C4-25CD-4542-BCF2-4D52D7EBCE34}"/>
              </a:ext>
            </a:extLst>
          </p:cNvPr>
          <p:cNvSpPr txBox="1"/>
          <p:nvPr/>
        </p:nvSpPr>
        <p:spPr>
          <a:xfrm>
            <a:off x="721036" y="5939988"/>
            <a:ext cx="266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Reduktionsäquivalente</a:t>
            </a:r>
          </a:p>
          <a:p>
            <a:r>
              <a:rPr lang="de-DE" dirty="0"/>
              <a:t>NADH+H</a:t>
            </a:r>
            <a:r>
              <a:rPr lang="de-DE" baseline="30000" dirty="0"/>
              <a:t>+</a:t>
            </a:r>
            <a:r>
              <a:rPr lang="de-DE" dirty="0"/>
              <a:t> und FADH</a:t>
            </a:r>
            <a:r>
              <a:rPr lang="de-DE" baseline="-25000" dirty="0"/>
              <a:t>2</a:t>
            </a:r>
          </a:p>
        </p:txBody>
      </p:sp>
      <p:sp>
        <p:nvSpPr>
          <p:cNvPr id="129" name="Textfeld 128">
            <a:extLst>
              <a:ext uri="{FF2B5EF4-FFF2-40B4-BE49-F238E27FC236}">
                <a16:creationId xmlns:a16="http://schemas.microsoft.com/office/drawing/2014/main" id="{8F782AC5-4F42-42F7-BED1-F60BAAB1FC52}"/>
              </a:ext>
            </a:extLst>
          </p:cNvPr>
          <p:cNvSpPr txBox="1"/>
          <p:nvPr/>
        </p:nvSpPr>
        <p:spPr>
          <a:xfrm>
            <a:off x="721036" y="557131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ATP/GTP</a:t>
            </a:r>
          </a:p>
        </p:txBody>
      </p:sp>
    </p:spTree>
    <p:extLst>
      <p:ext uri="{BB962C8B-B14F-4D97-AF65-F5344CB8AC3E}">
        <p14:creationId xmlns:p14="http://schemas.microsoft.com/office/powerpoint/2010/main" val="18444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xplosion: 8 Zacken 25">
            <a:extLst>
              <a:ext uri="{FF2B5EF4-FFF2-40B4-BE49-F238E27FC236}">
                <a16:creationId xmlns:a16="http://schemas.microsoft.com/office/drawing/2014/main" id="{62F8A603-4244-4818-A81E-259292FF4FAA}"/>
              </a:ext>
            </a:extLst>
          </p:cNvPr>
          <p:cNvSpPr/>
          <p:nvPr/>
        </p:nvSpPr>
        <p:spPr>
          <a:xfrm>
            <a:off x="2824456" y="1196752"/>
            <a:ext cx="4267824" cy="1960311"/>
          </a:xfrm>
          <a:prstGeom prst="irregularSeal1">
            <a:avLst/>
          </a:prstGeom>
          <a:solidFill>
            <a:srgbClr val="FFC000"/>
          </a:solidFill>
          <a:ln w="6350">
            <a:solidFill>
              <a:srgbClr val="FFC0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C014614-1C58-4EC2-AC2D-C8A1FA57D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633" y="3715843"/>
            <a:ext cx="4340575" cy="2161429"/>
          </a:xfrm>
          <a:prstGeom prst="rect">
            <a:avLst/>
          </a:prstGeom>
        </p:spPr>
      </p:pic>
      <p:sp>
        <p:nvSpPr>
          <p:cNvPr id="27" name="Titel 26">
            <a:extLst>
              <a:ext uri="{FF2B5EF4-FFF2-40B4-BE49-F238E27FC236}">
                <a16:creationId xmlns:a16="http://schemas.microsoft.com/office/drawing/2014/main" id="{55515D3E-D9B1-4FAA-8E71-0E15103F3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800" dirty="0"/>
              <a:t>ATP (= Adenosintriphosphat) ist der wichtigste Energiespeicher in der Zelle.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4E61F307-AB6C-44E5-87C4-EABBF16C572A}"/>
              </a:ext>
            </a:extLst>
          </p:cNvPr>
          <p:cNvGrpSpPr/>
          <p:nvPr/>
        </p:nvGrpSpPr>
        <p:grpSpPr>
          <a:xfrm>
            <a:off x="3183753" y="1700808"/>
            <a:ext cx="2744424" cy="1132309"/>
            <a:chOff x="2055844" y="2231775"/>
            <a:chExt cx="2744424" cy="1132309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BE65DBF-5266-4416-B9E7-683A56941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5844" y="2380333"/>
              <a:ext cx="427924" cy="540000"/>
            </a:xfrm>
            <a:prstGeom prst="rect">
              <a:avLst/>
            </a:prstGeom>
            <a:ln w="19050">
              <a:noFill/>
              <a:prstDash val="solid"/>
            </a:ln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299455B7-406F-447D-B67A-2DAF8FBF7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3876" y="2380333"/>
              <a:ext cx="427924" cy="540000"/>
            </a:xfrm>
            <a:prstGeom prst="rect">
              <a:avLst/>
            </a:prstGeom>
            <a:ln w="19050">
              <a:noFill/>
              <a:prstDash val="solid"/>
            </a:ln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8DBA2B15-87A9-407F-B54D-66297268C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445" y="2380333"/>
              <a:ext cx="427924" cy="540000"/>
            </a:xfrm>
            <a:prstGeom prst="rect">
              <a:avLst/>
            </a:prstGeom>
            <a:ln w="19050">
              <a:noFill/>
              <a:prstDash val="solid"/>
            </a:ln>
          </p:spPr>
        </p:pic>
        <p:sp>
          <p:nvSpPr>
            <p:cNvPr id="7" name="Fünfeck 6">
              <a:extLst>
                <a:ext uri="{FF2B5EF4-FFF2-40B4-BE49-F238E27FC236}">
                  <a16:creationId xmlns:a16="http://schemas.microsoft.com/office/drawing/2014/main" id="{75418469-09EA-4332-90DB-9C3123253A6A}"/>
                </a:ext>
              </a:extLst>
            </p:cNvPr>
            <p:cNvSpPr/>
            <p:nvPr/>
          </p:nvSpPr>
          <p:spPr>
            <a:xfrm>
              <a:off x="3203848" y="2716012"/>
              <a:ext cx="1008112" cy="64807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E947B9BF-1185-4ECB-843E-E420A2F25E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11959" y="2636912"/>
              <a:ext cx="1" cy="326641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522CAD63-CC7C-49A0-8323-4FB81B08F4BF}"/>
                </a:ext>
              </a:extLst>
            </p:cNvPr>
            <p:cNvGrpSpPr/>
            <p:nvPr/>
          </p:nvGrpSpPr>
          <p:grpSpPr>
            <a:xfrm>
              <a:off x="4081831" y="2231775"/>
              <a:ext cx="718437" cy="431968"/>
              <a:chOff x="5371231" y="1814604"/>
              <a:chExt cx="1072977" cy="606204"/>
            </a:xfrm>
          </p:grpSpPr>
          <p:sp>
            <p:nvSpPr>
              <p:cNvPr id="12" name="Sechseck 11">
                <a:extLst>
                  <a:ext uri="{FF2B5EF4-FFF2-40B4-BE49-F238E27FC236}">
                    <a16:creationId xmlns:a16="http://schemas.microsoft.com/office/drawing/2014/main" id="{D072FB46-BB18-4680-A062-E42447C8114C}"/>
                  </a:ext>
                </a:extLst>
              </p:cNvPr>
              <p:cNvSpPr/>
              <p:nvPr/>
            </p:nvSpPr>
            <p:spPr>
              <a:xfrm rot="5400000">
                <a:off x="5853074" y="1829674"/>
                <a:ext cx="606204" cy="576064"/>
              </a:xfrm>
              <a:prstGeom prst="hexagon">
                <a:avLst/>
              </a:prstGeom>
              <a:noFill/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Fünfeck 12">
                <a:extLst>
                  <a:ext uri="{FF2B5EF4-FFF2-40B4-BE49-F238E27FC236}">
                    <a16:creationId xmlns:a16="http://schemas.microsoft.com/office/drawing/2014/main" id="{05C5B73A-F050-428C-B4A6-06DDD77FDE2C}"/>
                  </a:ext>
                </a:extLst>
              </p:cNvPr>
              <p:cNvSpPr/>
              <p:nvPr/>
            </p:nvSpPr>
            <p:spPr>
              <a:xfrm rot="16200000">
                <a:off x="5352747" y="1863308"/>
                <a:ext cx="534196" cy="497228"/>
              </a:xfrm>
              <a:prstGeom prst="pentagon">
                <a:avLst/>
              </a:prstGeom>
              <a:noFill/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759C1BD2-E8D9-4FDF-8601-E02308C289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03848" y="2636912"/>
              <a:ext cx="1" cy="326641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1DB64DAE-4882-40E6-9A8C-C1AFF96C646B}"/>
                </a:ext>
              </a:extLst>
            </p:cNvPr>
            <p:cNvCxnSpPr>
              <a:cxnSpLocks/>
            </p:cNvCxnSpPr>
            <p:nvPr/>
          </p:nvCxnSpPr>
          <p:spPr>
            <a:xfrm>
              <a:off x="2966536" y="2644935"/>
              <a:ext cx="23482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Geschweifte Klammer links 30">
            <a:extLst>
              <a:ext uri="{FF2B5EF4-FFF2-40B4-BE49-F238E27FC236}">
                <a16:creationId xmlns:a16="http://schemas.microsoft.com/office/drawing/2014/main" id="{043AD744-E46D-4B9C-958E-D7977B10AE36}"/>
              </a:ext>
            </a:extLst>
          </p:cNvPr>
          <p:cNvSpPr/>
          <p:nvPr/>
        </p:nvSpPr>
        <p:spPr>
          <a:xfrm rot="5400000">
            <a:off x="2991025" y="3189679"/>
            <a:ext cx="360041" cy="184679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Geschweifte Klammer links 31">
            <a:extLst>
              <a:ext uri="{FF2B5EF4-FFF2-40B4-BE49-F238E27FC236}">
                <a16:creationId xmlns:a16="http://schemas.microsoft.com/office/drawing/2014/main" id="{5F79C8E8-F4F8-434B-B175-4CE8780AA30E}"/>
              </a:ext>
            </a:extLst>
          </p:cNvPr>
          <p:cNvSpPr/>
          <p:nvPr/>
        </p:nvSpPr>
        <p:spPr>
          <a:xfrm rot="5400000">
            <a:off x="5019955" y="2574685"/>
            <a:ext cx="360041" cy="230425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Geschweifte Klammer links 32">
            <a:extLst>
              <a:ext uri="{FF2B5EF4-FFF2-40B4-BE49-F238E27FC236}">
                <a16:creationId xmlns:a16="http://schemas.microsoft.com/office/drawing/2014/main" id="{076F289D-241A-487B-A100-886A570CD5E9}"/>
              </a:ext>
            </a:extLst>
          </p:cNvPr>
          <p:cNvSpPr/>
          <p:nvPr/>
        </p:nvSpPr>
        <p:spPr>
          <a:xfrm rot="16200000" flipV="1">
            <a:off x="3499273" y="2851670"/>
            <a:ext cx="360041" cy="1135099"/>
          </a:xfrm>
          <a:prstGeom prst="leftBrace">
            <a:avLst>
              <a:gd name="adj1" fmla="val 8333"/>
              <a:gd name="adj2" fmla="val 8985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Geschweifte Klammer links 33">
            <a:extLst>
              <a:ext uri="{FF2B5EF4-FFF2-40B4-BE49-F238E27FC236}">
                <a16:creationId xmlns:a16="http://schemas.microsoft.com/office/drawing/2014/main" id="{A8EF8C0B-FE5A-487F-B174-599E5B853150}"/>
              </a:ext>
            </a:extLst>
          </p:cNvPr>
          <p:cNvSpPr/>
          <p:nvPr/>
        </p:nvSpPr>
        <p:spPr>
          <a:xfrm rot="16200000" flipV="1">
            <a:off x="4975429" y="2124346"/>
            <a:ext cx="360041" cy="181721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ABCF5FD-C742-4C1F-BE96-51A1148DD059}"/>
              </a:ext>
            </a:extLst>
          </p:cNvPr>
          <p:cNvSpPr txBox="1"/>
          <p:nvPr/>
        </p:nvSpPr>
        <p:spPr>
          <a:xfrm>
            <a:off x="2391665" y="3501008"/>
            <a:ext cx="1508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Triphosphat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93F1F81D-99ED-4CC5-82AA-A9B1A58B6E3A}"/>
              </a:ext>
            </a:extLst>
          </p:cNvPr>
          <p:cNvSpPr txBox="1"/>
          <p:nvPr/>
        </p:nvSpPr>
        <p:spPr>
          <a:xfrm>
            <a:off x="4420133" y="3167505"/>
            <a:ext cx="1508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Adenosin</a:t>
            </a:r>
          </a:p>
        </p:txBody>
      </p:sp>
    </p:spTree>
    <p:extLst>
      <p:ext uri="{BB962C8B-B14F-4D97-AF65-F5344CB8AC3E}">
        <p14:creationId xmlns:p14="http://schemas.microsoft.com/office/powerpoint/2010/main" val="364613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4C014614-1C58-4EC2-AC2D-C8A1FA57D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45" y="1915643"/>
            <a:ext cx="4340575" cy="2161429"/>
          </a:xfrm>
          <a:prstGeom prst="rect">
            <a:avLst/>
          </a:prstGeom>
        </p:spPr>
      </p:pic>
      <p:sp>
        <p:nvSpPr>
          <p:cNvPr id="27" name="Titel 26">
            <a:extLst>
              <a:ext uri="{FF2B5EF4-FFF2-40B4-BE49-F238E27FC236}">
                <a16:creationId xmlns:a16="http://schemas.microsoft.com/office/drawing/2014/main" id="{55515D3E-D9B1-4FAA-8E71-0E15103F3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8396"/>
          </a:xfrm>
        </p:spPr>
        <p:txBody>
          <a:bodyPr>
            <a:noAutofit/>
          </a:bodyPr>
          <a:lstStyle/>
          <a:p>
            <a:r>
              <a:rPr lang="de-DE" sz="2800" dirty="0"/>
              <a:t>Die Hydrolyse der </a:t>
            </a:r>
            <a:r>
              <a:rPr lang="de-DE" sz="2800" dirty="0" err="1"/>
              <a:t>Anhydridbindung</a:t>
            </a:r>
            <a:r>
              <a:rPr lang="de-DE" sz="2800" dirty="0"/>
              <a:t> liefert Energie.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37274C3-9BFA-422C-8328-9C8A9B516C42}"/>
              </a:ext>
            </a:extLst>
          </p:cNvPr>
          <p:cNvSpPr txBox="1"/>
          <p:nvPr/>
        </p:nvSpPr>
        <p:spPr>
          <a:xfrm>
            <a:off x="1475656" y="3675773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ATP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5D27D1B-9DD0-406D-9F35-1AB680078ABB}"/>
              </a:ext>
            </a:extLst>
          </p:cNvPr>
          <p:cNvGrpSpPr/>
          <p:nvPr/>
        </p:nvGrpSpPr>
        <p:grpSpPr>
          <a:xfrm>
            <a:off x="1021152" y="841850"/>
            <a:ext cx="1416791" cy="2000605"/>
            <a:chOff x="1021152" y="841850"/>
            <a:chExt cx="1416791" cy="2000605"/>
          </a:xfrm>
        </p:grpSpPr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0B6B58A7-FB1D-43CC-9EAB-F694CAA86B8D}"/>
                </a:ext>
              </a:extLst>
            </p:cNvPr>
            <p:cNvCxnSpPr>
              <a:cxnSpLocks/>
            </p:cNvCxnSpPr>
            <p:nvPr/>
          </p:nvCxnSpPr>
          <p:spPr>
            <a:xfrm>
              <a:off x="2267744" y="2491707"/>
              <a:ext cx="0" cy="35074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FCC873E4-0927-45F1-B76D-6A26487F52F5}"/>
                </a:ext>
              </a:extLst>
            </p:cNvPr>
            <p:cNvCxnSpPr>
              <a:cxnSpLocks/>
            </p:cNvCxnSpPr>
            <p:nvPr/>
          </p:nvCxnSpPr>
          <p:spPr>
            <a:xfrm>
              <a:off x="1723466" y="2491707"/>
              <a:ext cx="0" cy="35074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42AFA9C0-E053-45ED-9A8C-45E4A79F76D0}"/>
                </a:ext>
              </a:extLst>
            </p:cNvPr>
            <p:cNvCxnSpPr>
              <a:cxnSpLocks/>
            </p:cNvCxnSpPr>
            <p:nvPr/>
          </p:nvCxnSpPr>
          <p:spPr>
            <a:xfrm>
              <a:off x="1187624" y="2491707"/>
              <a:ext cx="0" cy="35074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4DCDF92-20E6-4B87-9697-A28D80A295CA}"/>
                </a:ext>
              </a:extLst>
            </p:cNvPr>
            <p:cNvSpPr txBox="1"/>
            <p:nvPr/>
          </p:nvSpPr>
          <p:spPr>
            <a:xfrm rot="16200000">
              <a:off x="1618627" y="1748054"/>
              <a:ext cx="13000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>
                  <a:solidFill>
                    <a:schemeClr val="tx2"/>
                  </a:solidFill>
                </a:rPr>
                <a:t>Esterbindung</a:t>
              </a: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51CEEFC9-6E67-456A-B38C-037C5FBD3DF7}"/>
                </a:ext>
              </a:extLst>
            </p:cNvPr>
            <p:cNvSpPr txBox="1"/>
            <p:nvPr/>
          </p:nvSpPr>
          <p:spPr>
            <a:xfrm rot="16200000">
              <a:off x="861740" y="1535333"/>
              <a:ext cx="17255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 err="1">
                  <a:solidFill>
                    <a:schemeClr val="tx2"/>
                  </a:solidFill>
                </a:rPr>
                <a:t>Anhydridbindung</a:t>
              </a:r>
              <a:endParaRPr lang="de-DE" sz="1600" b="1" dirty="0">
                <a:solidFill>
                  <a:schemeClr val="tx2"/>
                </a:solidFill>
              </a:endParaRP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7229FCA9-C84D-4DF2-BFC8-854A9ED43B7F}"/>
                </a:ext>
              </a:extLst>
            </p:cNvPr>
            <p:cNvSpPr txBox="1"/>
            <p:nvPr/>
          </p:nvSpPr>
          <p:spPr>
            <a:xfrm rot="16200000">
              <a:off x="327670" y="1535334"/>
              <a:ext cx="17255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 err="1">
                  <a:solidFill>
                    <a:schemeClr val="tx2"/>
                  </a:solidFill>
                </a:rPr>
                <a:t>Anhydridbindung</a:t>
              </a:r>
              <a:endParaRPr lang="de-DE" sz="16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9AEC8FD0-6AA1-4754-8458-E743FEFE6A5B}"/>
              </a:ext>
            </a:extLst>
          </p:cNvPr>
          <p:cNvGrpSpPr/>
          <p:nvPr/>
        </p:nvGrpSpPr>
        <p:grpSpPr>
          <a:xfrm>
            <a:off x="971600" y="2842455"/>
            <a:ext cx="7693125" cy="3322195"/>
            <a:chOff x="971600" y="2842455"/>
            <a:chExt cx="7693125" cy="3322195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7F0B851-4E31-452F-9BA4-0A575694C7B5}"/>
                </a:ext>
              </a:extLst>
            </p:cNvPr>
            <p:cNvSpPr txBox="1"/>
            <p:nvPr/>
          </p:nvSpPr>
          <p:spPr>
            <a:xfrm>
              <a:off x="1691680" y="5702985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ADP</a:t>
              </a:r>
            </a:p>
          </p:txBody>
        </p:sp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7FAFC860-7D63-4E52-BBE9-D25E773CA40A}"/>
                </a:ext>
              </a:extLst>
            </p:cNvPr>
            <p:cNvGrpSpPr/>
            <p:nvPr/>
          </p:nvGrpSpPr>
          <p:grpSpPr>
            <a:xfrm>
              <a:off x="971600" y="2842455"/>
              <a:ext cx="7693125" cy="3250601"/>
              <a:chOff x="971600" y="2842455"/>
              <a:chExt cx="7693125" cy="3250601"/>
            </a:xfrm>
          </p:grpSpPr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9FC3E40B-3A01-4867-82A7-C2F47773123C}"/>
                  </a:ext>
                </a:extLst>
              </p:cNvPr>
              <p:cNvSpPr txBox="1"/>
              <p:nvPr/>
            </p:nvSpPr>
            <p:spPr>
              <a:xfrm>
                <a:off x="5220072" y="2842455"/>
                <a:ext cx="576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924E5879-A14F-4A9A-B510-C4CDEF52895B}"/>
                  </a:ext>
                </a:extLst>
              </p:cNvPr>
              <p:cNvSpPr txBox="1"/>
              <p:nvPr/>
            </p:nvSpPr>
            <p:spPr>
              <a:xfrm>
                <a:off x="6300192" y="2842455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dirty="0"/>
                  <a:t>H</a:t>
                </a:r>
                <a:r>
                  <a:rPr lang="de-DE" sz="2000" baseline="-25000" dirty="0"/>
                  <a:t>2</a:t>
                </a:r>
                <a:r>
                  <a:rPr lang="de-DE" sz="2000" dirty="0"/>
                  <a:t>O</a:t>
                </a:r>
              </a:p>
            </p:txBody>
          </p: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2DCA27DB-112A-4C14-801D-BF23E9B5CC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08104" y="3375573"/>
                <a:ext cx="0" cy="70149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" name="Grafik 17">
                <a:extLst>
                  <a:ext uri="{FF2B5EF4-FFF2-40B4-BE49-F238E27FC236}">
                    <a16:creationId xmlns:a16="http://schemas.microsoft.com/office/drawing/2014/main" id="{5E393237-C5E1-4013-B9BE-09C25B89C3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1600" y="3933056"/>
                <a:ext cx="3669120" cy="2160000"/>
              </a:xfrm>
              <a:prstGeom prst="rect">
                <a:avLst/>
              </a:prstGeom>
            </p:spPr>
          </p:pic>
          <p:pic>
            <p:nvPicPr>
              <p:cNvPr id="22" name="Grafik 21">
                <a:extLst>
                  <a:ext uri="{FF2B5EF4-FFF2-40B4-BE49-F238E27FC236}">
                    <a16:creationId xmlns:a16="http://schemas.microsoft.com/office/drawing/2014/main" id="{7C76015E-2FD5-4B5B-8647-58690D746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68696" y="4429336"/>
                <a:ext cx="1100215" cy="988329"/>
              </a:xfrm>
              <a:prstGeom prst="rect">
                <a:avLst/>
              </a:prstGeom>
            </p:spPr>
          </p:pic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FA6DA5BE-5431-4147-A441-7266B94E14C7}"/>
                  </a:ext>
                </a:extLst>
              </p:cNvPr>
              <p:cNvSpPr txBox="1"/>
              <p:nvPr/>
            </p:nvSpPr>
            <p:spPr>
              <a:xfrm>
                <a:off x="4666676" y="4546719"/>
                <a:ext cx="576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9AE57E06-1FBE-4D82-821A-599A32A9E011}"/>
                  </a:ext>
                </a:extLst>
              </p:cNvPr>
              <p:cNvSpPr txBox="1"/>
              <p:nvPr/>
            </p:nvSpPr>
            <p:spPr>
              <a:xfrm>
                <a:off x="6394867" y="4546719"/>
                <a:ext cx="576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grpSp>
            <p:nvGrpSpPr>
              <p:cNvPr id="23" name="Gruppieren 22">
                <a:extLst>
                  <a:ext uri="{FF2B5EF4-FFF2-40B4-BE49-F238E27FC236}">
                    <a16:creationId xmlns:a16="http://schemas.microsoft.com/office/drawing/2014/main" id="{15FF00FD-7BF9-4FE3-8816-FCA1C7AF0AC4}"/>
                  </a:ext>
                </a:extLst>
              </p:cNvPr>
              <p:cNvGrpSpPr/>
              <p:nvPr/>
            </p:nvGrpSpPr>
            <p:grpSpPr>
              <a:xfrm>
                <a:off x="6996889" y="4364720"/>
                <a:ext cx="1667836" cy="1052945"/>
                <a:chOff x="7518502" y="4436728"/>
                <a:chExt cx="1667836" cy="1052945"/>
              </a:xfrm>
            </p:grpSpPr>
            <p:sp>
              <p:nvSpPr>
                <p:cNvPr id="40" name="Explosion: 8 Zacken 39">
                  <a:extLst>
                    <a:ext uri="{FF2B5EF4-FFF2-40B4-BE49-F238E27FC236}">
                      <a16:creationId xmlns:a16="http://schemas.microsoft.com/office/drawing/2014/main" id="{BE599995-B1D6-445A-BA9B-F0CA41B9B1AA}"/>
                    </a:ext>
                  </a:extLst>
                </p:cNvPr>
                <p:cNvSpPr/>
                <p:nvPr/>
              </p:nvSpPr>
              <p:spPr>
                <a:xfrm>
                  <a:off x="7518502" y="4436728"/>
                  <a:ext cx="1667836" cy="1052945"/>
                </a:xfrm>
                <a:prstGeom prst="irregularSeal1">
                  <a:avLst/>
                </a:prstGeom>
                <a:solidFill>
                  <a:srgbClr val="FFC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1" name="Textfeld 40">
                  <a:extLst>
                    <a:ext uri="{FF2B5EF4-FFF2-40B4-BE49-F238E27FC236}">
                      <a16:creationId xmlns:a16="http://schemas.microsoft.com/office/drawing/2014/main" id="{AC8C4BED-2EA4-42A4-86F2-8B93D3CD7329}"/>
                    </a:ext>
                  </a:extLst>
                </p:cNvPr>
                <p:cNvSpPr txBox="1"/>
                <p:nvPr/>
              </p:nvSpPr>
              <p:spPr>
                <a:xfrm>
                  <a:off x="7641492" y="4778534"/>
                  <a:ext cx="142185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00" dirty="0"/>
                    <a:t>- 30,5 kJ/mol</a:t>
                  </a:r>
                </a:p>
              </p:txBody>
            </p:sp>
          </p:grpSp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A2038B8D-5C81-4233-8FFC-D48F10FA8CE8}"/>
                  </a:ext>
                </a:extLst>
              </p:cNvPr>
              <p:cNvSpPr txBox="1"/>
              <p:nvPr/>
            </p:nvSpPr>
            <p:spPr>
              <a:xfrm>
                <a:off x="5386756" y="5445224"/>
                <a:ext cx="864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dirty="0"/>
                  <a:t>P</a:t>
                </a:r>
                <a:r>
                  <a:rPr lang="de-DE" sz="2400" baseline="-25000" dirty="0"/>
                  <a:t>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22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26">
            <a:extLst>
              <a:ext uri="{FF2B5EF4-FFF2-40B4-BE49-F238E27FC236}">
                <a16:creationId xmlns:a16="http://schemas.microsoft.com/office/drawing/2014/main" id="{55515D3E-D9B1-4FAA-8E71-0E15103F3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4182"/>
            <a:ext cx="5650115" cy="1143000"/>
          </a:xfrm>
        </p:spPr>
        <p:txBody>
          <a:bodyPr>
            <a:noAutofit/>
          </a:bodyPr>
          <a:lstStyle/>
          <a:p>
            <a:r>
              <a:rPr lang="de-DE" sz="2800" dirty="0"/>
              <a:t>Die durch Hydrolyse freigewordene Energie kann endergonische Prozesse antreiben.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18A638A-3B5B-48C7-9FA1-714395361CE0}"/>
              </a:ext>
            </a:extLst>
          </p:cNvPr>
          <p:cNvGrpSpPr/>
          <p:nvPr/>
        </p:nvGrpSpPr>
        <p:grpSpPr>
          <a:xfrm>
            <a:off x="1151169" y="3710197"/>
            <a:ext cx="1667836" cy="1052945"/>
            <a:chOff x="5601138" y="4815386"/>
            <a:chExt cx="1667836" cy="1052945"/>
          </a:xfrm>
        </p:grpSpPr>
        <p:sp>
          <p:nvSpPr>
            <p:cNvPr id="40" name="Explosion: 8 Zacken 39">
              <a:extLst>
                <a:ext uri="{FF2B5EF4-FFF2-40B4-BE49-F238E27FC236}">
                  <a16:creationId xmlns:a16="http://schemas.microsoft.com/office/drawing/2014/main" id="{BE599995-B1D6-445A-BA9B-F0CA41B9B1AA}"/>
                </a:ext>
              </a:extLst>
            </p:cNvPr>
            <p:cNvSpPr/>
            <p:nvPr/>
          </p:nvSpPr>
          <p:spPr>
            <a:xfrm>
              <a:off x="5601138" y="4815386"/>
              <a:ext cx="1667836" cy="1052945"/>
            </a:xfrm>
            <a:prstGeom prst="irregularSeal1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AC8C4BED-2EA4-42A4-86F2-8B93D3CD7329}"/>
                </a:ext>
              </a:extLst>
            </p:cNvPr>
            <p:cNvSpPr txBox="1"/>
            <p:nvPr/>
          </p:nvSpPr>
          <p:spPr>
            <a:xfrm>
              <a:off x="5724128" y="5157192"/>
              <a:ext cx="14218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Energie</a:t>
              </a:r>
            </a:p>
          </p:txBody>
        </p:sp>
      </p:grpSp>
      <p:pic>
        <p:nvPicPr>
          <p:cNvPr id="5" name="Grafik 4">
            <a:extLst>
              <a:ext uri="{FF2B5EF4-FFF2-40B4-BE49-F238E27FC236}">
                <a16:creationId xmlns:a16="http://schemas.microsoft.com/office/drawing/2014/main" id="{2CA91806-21F0-4C2C-A0AB-C5EA8D2C16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666" y="1844824"/>
            <a:ext cx="2469094" cy="115224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B055F60-0EB1-4CD4-85F8-AE6F9013D6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779" y="2006218"/>
            <a:ext cx="426757" cy="536494"/>
          </a:xfrm>
          <a:prstGeom prst="rect">
            <a:avLst/>
          </a:prstGeom>
        </p:spPr>
      </p:pic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E5034D30-66E3-4EC0-9C3B-628451228551}"/>
              </a:ext>
            </a:extLst>
          </p:cNvPr>
          <p:cNvGrpSpPr/>
          <p:nvPr/>
        </p:nvGrpSpPr>
        <p:grpSpPr>
          <a:xfrm>
            <a:off x="3399050" y="4509120"/>
            <a:ext cx="2469094" cy="1321319"/>
            <a:chOff x="2986164" y="4881874"/>
            <a:chExt cx="2469094" cy="1321319"/>
          </a:xfrm>
        </p:grpSpPr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FA6DA5BE-5431-4147-A441-7266B94E14C7}"/>
                </a:ext>
              </a:extLst>
            </p:cNvPr>
            <p:cNvSpPr txBox="1"/>
            <p:nvPr/>
          </p:nvSpPr>
          <p:spPr>
            <a:xfrm>
              <a:off x="3068504" y="5498998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/>
                <a:t>+</a:t>
              </a:r>
            </a:p>
          </p:txBody>
        </p:sp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E7C47FE1-60CD-437B-87FB-2D90ABEF1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6164" y="4881874"/>
              <a:ext cx="2469094" cy="1152244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1B87C11B-739E-4699-A19A-80FA73589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78413" y="5666699"/>
              <a:ext cx="426757" cy="536494"/>
            </a:xfrm>
            <a:prstGeom prst="rect">
              <a:avLst/>
            </a:prstGeom>
          </p:spPr>
        </p:pic>
      </p:grpSp>
      <p:sp>
        <p:nvSpPr>
          <p:cNvPr id="8" name="Pfeil: nach rechts gekrümmt 7">
            <a:extLst>
              <a:ext uri="{FF2B5EF4-FFF2-40B4-BE49-F238E27FC236}">
                <a16:creationId xmlns:a16="http://schemas.microsoft.com/office/drawing/2014/main" id="{8E9644A7-9518-49B0-8EAF-7969D21CCAD0}"/>
              </a:ext>
            </a:extLst>
          </p:cNvPr>
          <p:cNvSpPr/>
          <p:nvPr/>
        </p:nvSpPr>
        <p:spPr>
          <a:xfrm flipH="1">
            <a:off x="5414651" y="2731215"/>
            <a:ext cx="864095" cy="291370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Pfeil: nach rechts gekrümmt 22">
            <a:extLst>
              <a:ext uri="{FF2B5EF4-FFF2-40B4-BE49-F238E27FC236}">
                <a16:creationId xmlns:a16="http://schemas.microsoft.com/office/drawing/2014/main" id="{ADCF341D-A98F-4B5D-A510-37FEDCB36594}"/>
              </a:ext>
            </a:extLst>
          </p:cNvPr>
          <p:cNvSpPr/>
          <p:nvPr/>
        </p:nvSpPr>
        <p:spPr>
          <a:xfrm rot="10800000" flipH="1">
            <a:off x="2716443" y="2652669"/>
            <a:ext cx="864095" cy="279062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2033A8A0-35F3-49E4-A001-1F7266018604}"/>
              </a:ext>
            </a:extLst>
          </p:cNvPr>
          <p:cNvSpPr txBox="1"/>
          <p:nvPr/>
        </p:nvSpPr>
        <p:spPr>
          <a:xfrm>
            <a:off x="51874" y="5056453"/>
            <a:ext cx="2591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u="sng" dirty="0"/>
              <a:t>Exergonischer Prozess:</a:t>
            </a:r>
          </a:p>
          <a:p>
            <a:pPr algn="ctr"/>
            <a:r>
              <a:rPr lang="de-DE" dirty="0"/>
              <a:t>Stoffwechsel </a:t>
            </a:r>
          </a:p>
        </p:txBody>
      </p:sp>
      <p:cxnSp>
        <p:nvCxnSpPr>
          <p:cNvPr id="28" name="Verbinder: gekrümmt 27">
            <a:extLst>
              <a:ext uri="{FF2B5EF4-FFF2-40B4-BE49-F238E27FC236}">
                <a16:creationId xmlns:a16="http://schemas.microsoft.com/office/drawing/2014/main" id="{A28799CD-8C98-44E9-97CC-96809E4F6078}"/>
              </a:ext>
            </a:extLst>
          </p:cNvPr>
          <p:cNvCxnSpPr>
            <a:cxnSpLocks/>
            <a:endCxn id="40" idx="2"/>
          </p:cNvCxnSpPr>
          <p:nvPr/>
        </p:nvCxnSpPr>
        <p:spPr>
          <a:xfrm flipV="1">
            <a:off x="1131994" y="4763142"/>
            <a:ext cx="674341" cy="293312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Verbinder: gekrümmt 34">
            <a:extLst>
              <a:ext uri="{FF2B5EF4-FFF2-40B4-BE49-F238E27FC236}">
                <a16:creationId xmlns:a16="http://schemas.microsoft.com/office/drawing/2014/main" id="{9752BDDB-8BB3-411F-90A7-25B23ACBE1A4}"/>
              </a:ext>
            </a:extLst>
          </p:cNvPr>
          <p:cNvCxnSpPr>
            <a:cxnSpLocks/>
          </p:cNvCxnSpPr>
          <p:nvPr/>
        </p:nvCxnSpPr>
        <p:spPr>
          <a:xfrm flipV="1">
            <a:off x="2268738" y="3256253"/>
            <a:ext cx="650419" cy="476693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Verbinder: gekrümmt 38">
            <a:extLst>
              <a:ext uri="{FF2B5EF4-FFF2-40B4-BE49-F238E27FC236}">
                <a16:creationId xmlns:a16="http://schemas.microsoft.com/office/drawing/2014/main" id="{8C6E3B69-5B8B-4A2C-841F-CEF0C4628E1E}"/>
              </a:ext>
            </a:extLst>
          </p:cNvPr>
          <p:cNvCxnSpPr>
            <a:cxnSpLocks/>
            <a:endCxn id="47" idx="1"/>
          </p:cNvCxnSpPr>
          <p:nvPr/>
        </p:nvCxnSpPr>
        <p:spPr>
          <a:xfrm rot="16200000" flipH="1">
            <a:off x="6108254" y="3540382"/>
            <a:ext cx="870546" cy="726794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0772BF5F-1DC0-41BA-88D1-074FD6CADE9B}"/>
              </a:ext>
            </a:extLst>
          </p:cNvPr>
          <p:cNvGrpSpPr/>
          <p:nvPr/>
        </p:nvGrpSpPr>
        <p:grpSpPr>
          <a:xfrm>
            <a:off x="6906924" y="3919093"/>
            <a:ext cx="1667836" cy="1052945"/>
            <a:chOff x="5601138" y="4815386"/>
            <a:chExt cx="1667836" cy="1052945"/>
          </a:xfrm>
        </p:grpSpPr>
        <p:sp>
          <p:nvSpPr>
            <p:cNvPr id="47" name="Explosion: 8 Zacken 46">
              <a:extLst>
                <a:ext uri="{FF2B5EF4-FFF2-40B4-BE49-F238E27FC236}">
                  <a16:creationId xmlns:a16="http://schemas.microsoft.com/office/drawing/2014/main" id="{2611C4D9-6E1D-42B8-A342-1963C7254D82}"/>
                </a:ext>
              </a:extLst>
            </p:cNvPr>
            <p:cNvSpPr/>
            <p:nvPr/>
          </p:nvSpPr>
          <p:spPr>
            <a:xfrm>
              <a:off x="5601138" y="4815386"/>
              <a:ext cx="1667836" cy="1052945"/>
            </a:xfrm>
            <a:prstGeom prst="irregularSeal1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DDB83526-EA66-4EAE-AC67-64DB98F51604}"/>
                </a:ext>
              </a:extLst>
            </p:cNvPr>
            <p:cNvSpPr txBox="1"/>
            <p:nvPr/>
          </p:nvSpPr>
          <p:spPr>
            <a:xfrm>
              <a:off x="5724128" y="5157192"/>
              <a:ext cx="14218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Energie</a:t>
              </a:r>
            </a:p>
          </p:txBody>
        </p:sp>
      </p:grpSp>
      <p:cxnSp>
        <p:nvCxnSpPr>
          <p:cNvPr id="49" name="Verbinder: gekrümmt 48">
            <a:extLst>
              <a:ext uri="{FF2B5EF4-FFF2-40B4-BE49-F238E27FC236}">
                <a16:creationId xmlns:a16="http://schemas.microsoft.com/office/drawing/2014/main" id="{BD22E472-46CF-40A9-83AD-81AE176FB0D0}"/>
              </a:ext>
            </a:extLst>
          </p:cNvPr>
          <p:cNvCxnSpPr>
            <a:cxnSpLocks/>
            <a:stCxn id="47" idx="0"/>
          </p:cNvCxnSpPr>
          <p:nvPr/>
        </p:nvCxnSpPr>
        <p:spPr>
          <a:xfrm rot="16200000" flipV="1">
            <a:off x="7252188" y="3143045"/>
            <a:ext cx="1138802" cy="413293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>
            <a:extLst>
              <a:ext uri="{FF2B5EF4-FFF2-40B4-BE49-F238E27FC236}">
                <a16:creationId xmlns:a16="http://schemas.microsoft.com/office/drawing/2014/main" id="{9DAE624E-E532-4585-B9EB-0C138650F7D5}"/>
              </a:ext>
            </a:extLst>
          </p:cNvPr>
          <p:cNvSpPr txBox="1"/>
          <p:nvPr/>
        </p:nvSpPr>
        <p:spPr>
          <a:xfrm>
            <a:off x="6180131" y="1579960"/>
            <a:ext cx="2869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/>
              <a:t>Endergonische Prozesse: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Bewegung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Aufbauprozesse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aktiver Transport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AE379B3-2394-446A-BFAD-4665FB357B6B}"/>
              </a:ext>
            </a:extLst>
          </p:cNvPr>
          <p:cNvGrpSpPr/>
          <p:nvPr/>
        </p:nvGrpSpPr>
        <p:grpSpPr>
          <a:xfrm>
            <a:off x="5747220" y="908277"/>
            <a:ext cx="3297768" cy="2706119"/>
            <a:chOff x="-36035" y="987322"/>
            <a:chExt cx="3297768" cy="2706119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596495E3-DD6F-40C6-8204-9ED31534F8B1}"/>
                </a:ext>
              </a:extLst>
            </p:cNvPr>
            <p:cNvSpPr/>
            <p:nvPr/>
          </p:nvSpPr>
          <p:spPr>
            <a:xfrm>
              <a:off x="465003" y="1762115"/>
              <a:ext cx="2296014" cy="103739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E9CD7A85-C1A1-4113-8FFF-1DB608A82BDE}"/>
                </a:ext>
              </a:extLst>
            </p:cNvPr>
            <p:cNvGrpSpPr/>
            <p:nvPr/>
          </p:nvGrpSpPr>
          <p:grpSpPr>
            <a:xfrm>
              <a:off x="-36035" y="987322"/>
              <a:ext cx="3297768" cy="2706119"/>
              <a:chOff x="340463" y="561970"/>
              <a:chExt cx="8571541" cy="6081922"/>
            </a:xfrm>
          </p:grpSpPr>
          <p:grpSp>
            <p:nvGrpSpPr>
              <p:cNvPr id="26" name="Gruppieren 25">
                <a:extLst>
                  <a:ext uri="{FF2B5EF4-FFF2-40B4-BE49-F238E27FC236}">
                    <a16:creationId xmlns:a16="http://schemas.microsoft.com/office/drawing/2014/main" id="{61AB1959-51B6-4C18-90FA-F02157A946E1}"/>
                  </a:ext>
                </a:extLst>
              </p:cNvPr>
              <p:cNvGrpSpPr/>
              <p:nvPr/>
            </p:nvGrpSpPr>
            <p:grpSpPr>
              <a:xfrm rot="21007306">
                <a:off x="340463" y="561970"/>
                <a:ext cx="3528393" cy="2826092"/>
                <a:chOff x="-35233" y="667882"/>
                <a:chExt cx="3528393" cy="2826092"/>
              </a:xfrm>
            </p:grpSpPr>
            <p:pic>
              <p:nvPicPr>
                <p:cNvPr id="43" name="Grafik 42">
                  <a:extLst>
                    <a:ext uri="{FF2B5EF4-FFF2-40B4-BE49-F238E27FC236}">
                      <a16:creationId xmlns:a16="http://schemas.microsoft.com/office/drawing/2014/main" id="{DC117E96-104E-4E6B-83AD-07E930F777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-35233" y="667882"/>
                  <a:ext cx="3323861" cy="2492896"/>
                </a:xfrm>
                <a:prstGeom prst="rect">
                  <a:avLst/>
                </a:prstGeom>
              </p:spPr>
            </p:pic>
            <p:sp>
              <p:nvSpPr>
                <p:cNvPr id="44" name="Textfeld 43">
                  <a:extLst>
                    <a:ext uri="{FF2B5EF4-FFF2-40B4-BE49-F238E27FC236}">
                      <a16:creationId xmlns:a16="http://schemas.microsoft.com/office/drawing/2014/main" id="{4DF43BD5-3FF8-4666-A0AA-4DC8141F594F}"/>
                    </a:ext>
                  </a:extLst>
                </p:cNvPr>
                <p:cNvSpPr txBox="1"/>
                <p:nvPr/>
              </p:nvSpPr>
              <p:spPr>
                <a:xfrm>
                  <a:off x="-35232" y="3009770"/>
                  <a:ext cx="3528392" cy="4842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de-DE" sz="800" dirty="0"/>
                </a:p>
              </p:txBody>
            </p:sp>
          </p:grpSp>
          <p:grpSp>
            <p:nvGrpSpPr>
              <p:cNvPr id="29" name="Gruppieren 28">
                <a:extLst>
                  <a:ext uri="{FF2B5EF4-FFF2-40B4-BE49-F238E27FC236}">
                    <a16:creationId xmlns:a16="http://schemas.microsoft.com/office/drawing/2014/main" id="{584428A0-F613-4DD2-A931-59FA3C5D3DB9}"/>
                  </a:ext>
                </a:extLst>
              </p:cNvPr>
              <p:cNvGrpSpPr/>
              <p:nvPr/>
            </p:nvGrpSpPr>
            <p:grpSpPr>
              <a:xfrm>
                <a:off x="4675328" y="3886818"/>
                <a:ext cx="4176464" cy="2702258"/>
                <a:chOff x="3509133" y="901046"/>
                <a:chExt cx="4176464" cy="2702258"/>
              </a:xfrm>
            </p:grpSpPr>
            <p:pic>
              <p:nvPicPr>
                <p:cNvPr id="38" name="Grafik 37">
                  <a:extLst>
                    <a:ext uri="{FF2B5EF4-FFF2-40B4-BE49-F238E27FC236}">
                      <a16:creationId xmlns:a16="http://schemas.microsoft.com/office/drawing/2014/main" id="{61A0A612-ACBD-4AF6-B324-4486BCD4C4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509133" y="901046"/>
                  <a:ext cx="3968440" cy="2232248"/>
                </a:xfrm>
                <a:prstGeom prst="rect">
                  <a:avLst/>
                </a:prstGeom>
              </p:spPr>
            </p:pic>
            <p:sp>
              <p:nvSpPr>
                <p:cNvPr id="42" name="Textfeld 41">
                  <a:extLst>
                    <a:ext uri="{FF2B5EF4-FFF2-40B4-BE49-F238E27FC236}">
                      <a16:creationId xmlns:a16="http://schemas.microsoft.com/office/drawing/2014/main" id="{A35635A0-2561-441E-BE44-A63B1EB6CE0C}"/>
                    </a:ext>
                  </a:extLst>
                </p:cNvPr>
                <p:cNvSpPr txBox="1"/>
                <p:nvPr/>
              </p:nvSpPr>
              <p:spPr>
                <a:xfrm>
                  <a:off x="3509133" y="3119100"/>
                  <a:ext cx="4176464" cy="4842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de-DE" sz="800" dirty="0"/>
                </a:p>
              </p:txBody>
            </p:sp>
          </p:grpSp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0BF816C3-D96E-4BA0-867F-18A6CEA64C0D}"/>
                  </a:ext>
                </a:extLst>
              </p:cNvPr>
              <p:cNvGrpSpPr/>
              <p:nvPr/>
            </p:nvGrpSpPr>
            <p:grpSpPr>
              <a:xfrm>
                <a:off x="1004109" y="3410740"/>
                <a:ext cx="3385784" cy="3233152"/>
                <a:chOff x="840798" y="3376504"/>
                <a:chExt cx="3385784" cy="3233152"/>
              </a:xfrm>
            </p:grpSpPr>
            <p:pic>
              <p:nvPicPr>
                <p:cNvPr id="34" name="Grafik 33">
                  <a:extLst>
                    <a:ext uri="{FF2B5EF4-FFF2-40B4-BE49-F238E27FC236}">
                      <a16:creationId xmlns:a16="http://schemas.microsoft.com/office/drawing/2014/main" id="{DE85BBFA-4E76-40D0-8344-E3AB68CC25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40798" y="3376504"/>
                  <a:ext cx="3385784" cy="2780928"/>
                </a:xfrm>
                <a:prstGeom prst="rect">
                  <a:avLst/>
                </a:prstGeom>
              </p:spPr>
            </p:pic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78E8A819-9CC3-45F1-8E48-FE3BE7856AA9}"/>
                    </a:ext>
                  </a:extLst>
                </p:cNvPr>
                <p:cNvSpPr txBox="1"/>
                <p:nvPr/>
              </p:nvSpPr>
              <p:spPr>
                <a:xfrm>
                  <a:off x="840798" y="6125452"/>
                  <a:ext cx="3024335" cy="4842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de-DE" sz="800" dirty="0"/>
                </a:p>
              </p:txBody>
            </p:sp>
          </p:grpSp>
          <p:grpSp>
            <p:nvGrpSpPr>
              <p:cNvPr id="31" name="Gruppieren 30">
                <a:extLst>
                  <a:ext uri="{FF2B5EF4-FFF2-40B4-BE49-F238E27FC236}">
                    <a16:creationId xmlns:a16="http://schemas.microsoft.com/office/drawing/2014/main" id="{E80850EC-550B-4062-AA06-D554904FCAB7}"/>
                  </a:ext>
                </a:extLst>
              </p:cNvPr>
              <p:cNvGrpSpPr/>
              <p:nvPr/>
            </p:nvGrpSpPr>
            <p:grpSpPr>
              <a:xfrm rot="636293">
                <a:off x="4173184" y="1180894"/>
                <a:ext cx="4738820" cy="2501017"/>
                <a:chOff x="4362387" y="3365466"/>
                <a:chExt cx="4738820" cy="2501017"/>
              </a:xfrm>
            </p:grpSpPr>
            <p:pic>
              <p:nvPicPr>
                <p:cNvPr id="32" name="Grafik 31">
                  <a:extLst>
                    <a:ext uri="{FF2B5EF4-FFF2-40B4-BE49-F238E27FC236}">
                      <a16:creationId xmlns:a16="http://schemas.microsoft.com/office/drawing/2014/main" id="{570AE7D9-9B7C-4986-831F-844B9FA88D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62388" y="3365466"/>
                  <a:ext cx="4738819" cy="2045533"/>
                </a:xfrm>
                <a:prstGeom prst="rect">
                  <a:avLst/>
                </a:prstGeom>
              </p:spPr>
            </p:pic>
            <p:sp>
              <p:nvSpPr>
                <p:cNvPr id="33" name="Textfeld 32">
                  <a:extLst>
                    <a:ext uri="{FF2B5EF4-FFF2-40B4-BE49-F238E27FC236}">
                      <a16:creationId xmlns:a16="http://schemas.microsoft.com/office/drawing/2014/main" id="{2D91F7C1-A60D-4038-A2DB-97A168E955B5}"/>
                    </a:ext>
                  </a:extLst>
                </p:cNvPr>
                <p:cNvSpPr txBox="1"/>
                <p:nvPr/>
              </p:nvSpPr>
              <p:spPr>
                <a:xfrm>
                  <a:off x="4362387" y="5382279"/>
                  <a:ext cx="4610103" cy="48420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endParaRPr lang="de-DE" sz="8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0066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D712B0552E4C040800325C97DCF7ADA" ma:contentTypeVersion="" ma:contentTypeDescription="Ein neues Dokument erstellen." ma:contentTypeScope="" ma:versionID="ceb1499377c913675057af43183e035d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F6EECF-5883-42A2-851F-9B69831F31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CC3B0C-2877-4256-B040-083ED0AAA63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5696b60-0389-45c2-bb8c-032517eb46a2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119B804-1D63-40BF-97F7-B8FB0466F1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</Words>
  <Application>Microsoft Office PowerPoint</Application>
  <PresentationFormat>Bildschirmpräsentation (4:3)</PresentationFormat>
  <Paragraphs>215</Paragraphs>
  <Slides>17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Wingdings</vt:lpstr>
      <vt:lpstr>Larissa-Design</vt:lpstr>
      <vt:lpstr>Komponenten einer abwechslungsreichen Ernährung</vt:lpstr>
      <vt:lpstr>……und wozu???</vt:lpstr>
      <vt:lpstr>…wo steckt der Zusammenhang??</vt:lpstr>
      <vt:lpstr>Makromoleküle und Bausteine in einer abwechslungsreichen Ernährung ?</vt:lpstr>
      <vt:lpstr>So verschieden die energiereichen Nährstoffe sind, sie werden über die zentralen Stoffwechselwege abgebaut.</vt:lpstr>
      <vt:lpstr>Im abbauenden Stoffwechsel wird die Energie der Nahrung in eine für die Zelle verwertbare Form gebracht.</vt:lpstr>
      <vt:lpstr>ATP (= Adenosintriphosphat) ist der wichtigste Energiespeicher in der Zelle.</vt:lpstr>
      <vt:lpstr>Die Hydrolyse der Anhydridbindung liefert Energie.</vt:lpstr>
      <vt:lpstr>Die durch Hydrolyse freigewordene Energie kann endergonische Prozesse antreiben.</vt:lpstr>
      <vt:lpstr>Der Abbau des Kohlenstoffgerüsts erfolgt über vier Abschnitte, die auch räumlich voneinander getrennt ablaufen.</vt:lpstr>
      <vt:lpstr>Orientieren Sie sich in der Stoffwechselkarte und finden Sie die Glykolyse, die oxidative Decarboxylierung und den Citratzylus</vt:lpstr>
      <vt:lpstr>Die Glykolyse ist der erste Abschnitt mit dem wir uns näher beschäftigen wollen…</vt:lpstr>
      <vt:lpstr>… zur Vorfreude hier ein kleiner Ausblick</vt:lpstr>
      <vt:lpstr>Abbildungen Arbeitsblatt</vt:lpstr>
      <vt:lpstr>PowerPoint-Präsentation</vt:lpstr>
      <vt:lpstr>Abbildung im Arbeitsblatt</vt:lpstr>
      <vt:lpstr>Hilfestellungen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Anke Dahm</dc:creator>
  <cp:lastModifiedBy>Barbian, Markus (ZSL)</cp:lastModifiedBy>
  <cp:revision>159</cp:revision>
  <dcterms:created xsi:type="dcterms:W3CDTF">2020-06-28T08:26:23Z</dcterms:created>
  <dcterms:modified xsi:type="dcterms:W3CDTF">2021-10-13T10:04:29Z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0x0101004D712B0552E4C040800325C97DCF7ADA</vt:lpwstr>
  </property>
</Properties>
</file>