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94" r:id="rId5"/>
    <p:sldId id="310" r:id="rId6"/>
    <p:sldId id="313" r:id="rId7"/>
    <p:sldId id="343" r:id="rId8"/>
    <p:sldId id="312" r:id="rId9"/>
    <p:sldId id="306" r:id="rId10"/>
    <p:sldId id="330" r:id="rId11"/>
    <p:sldId id="335" r:id="rId12"/>
    <p:sldId id="339" r:id="rId13"/>
    <p:sldId id="340" r:id="rId14"/>
    <p:sldId id="341" r:id="rId15"/>
    <p:sldId id="342" r:id="rId16"/>
    <p:sldId id="295" r:id="rId17"/>
    <p:sldId id="324" r:id="rId18"/>
    <p:sldId id="325" r:id="rId19"/>
    <p:sldId id="327" r:id="rId20"/>
    <p:sldId id="328" r:id="rId21"/>
    <p:sldId id="316" r:id="rId22"/>
    <p:sldId id="323" r:id="rId23"/>
    <p:sldId id="317" r:id="rId24"/>
    <p:sldId id="318" r:id="rId25"/>
  </p:sldIdLst>
  <p:sldSz cx="9144000" cy="6858000" type="screen4x3"/>
  <p:notesSz cx="6742113" cy="987266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ke Dahm" initials="A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6F2"/>
    <a:srgbClr val="000000"/>
    <a:srgbClr val="B0C6E1"/>
    <a:srgbClr val="FFC000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638" autoAdjust="0"/>
  </p:normalViewPr>
  <p:slideViewPr>
    <p:cSldViewPr>
      <p:cViewPr varScale="1">
        <p:scale>
          <a:sx n="124" d="100"/>
          <a:sy n="124" d="100"/>
        </p:scale>
        <p:origin x="12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ocken\Documents\Synology%20Aktuell\HLS_1920\Biochem_HR\Selbst%20erstellt\steady-state%20konz_Glykolys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Tabelle1!$B$4:$B$13</c:f>
              <c:strCache>
                <c:ptCount val="10"/>
                <c:pt idx="0">
                  <c:v>Glucose</c:v>
                </c:pt>
                <c:pt idx="1">
                  <c:v>Glucose-6-phosphat</c:v>
                </c:pt>
                <c:pt idx="2">
                  <c:v>Fructose-6-phosphat</c:v>
                </c:pt>
                <c:pt idx="3">
                  <c:v>Fructose-1,6-bisphosphat</c:v>
                </c:pt>
                <c:pt idx="4">
                  <c:v>Dihydroxyacetonphosphat</c:v>
                </c:pt>
                <c:pt idx="5">
                  <c:v>Glycerinaldehyd-3-phosphat</c:v>
                </c:pt>
                <c:pt idx="6">
                  <c:v>3 -Phosphoglycerat</c:v>
                </c:pt>
                <c:pt idx="7">
                  <c:v>2 -Phosphodycerat</c:v>
                </c:pt>
                <c:pt idx="8">
                  <c:v>Phosphoenolpyruvat</c:v>
                </c:pt>
                <c:pt idx="9">
                  <c:v>Pyruvat</c:v>
                </c:pt>
              </c:strCache>
            </c:strRef>
          </c:cat>
          <c:val>
            <c:numRef>
              <c:f>Tabelle1!$C$4:$C$13</c:f>
              <c:numCache>
                <c:formatCode>0.0</c:formatCode>
                <c:ptCount val="10"/>
                <c:pt idx="0">
                  <c:v>5000</c:v>
                </c:pt>
                <c:pt idx="1">
                  <c:v>83</c:v>
                </c:pt>
                <c:pt idx="2">
                  <c:v>14</c:v>
                </c:pt>
                <c:pt idx="3">
                  <c:v>31</c:v>
                </c:pt>
                <c:pt idx="4">
                  <c:v>138</c:v>
                </c:pt>
                <c:pt idx="5">
                  <c:v>18.5</c:v>
                </c:pt>
                <c:pt idx="6">
                  <c:v>118</c:v>
                </c:pt>
                <c:pt idx="7">
                  <c:v>29.5</c:v>
                </c:pt>
                <c:pt idx="8">
                  <c:v>23</c:v>
                </c:pt>
                <c:pt idx="9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A1-44A9-B8A8-28773744F8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7314944"/>
        <c:axId val="207317632"/>
      </c:barChart>
      <c:catAx>
        <c:axId val="20731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7317632"/>
        <c:crosses val="autoZero"/>
        <c:auto val="1"/>
        <c:lblAlgn val="ctr"/>
        <c:lblOffset val="100"/>
        <c:noMultiLvlLbl val="0"/>
      </c:catAx>
      <c:valAx>
        <c:axId val="207317632"/>
        <c:scaling>
          <c:orientation val="minMax"/>
          <c:max val="5000"/>
        </c:scaling>
        <c:delete val="1"/>
        <c:axPos val="l"/>
        <c:numFmt formatCode="0.0" sourceLinked="1"/>
        <c:majorTickMark val="none"/>
        <c:minorTickMark val="none"/>
        <c:tickLblPos val="nextTo"/>
        <c:crossAx val="20731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D1D53-BB29-433F-9F14-E54DF5F91183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1233488"/>
            <a:ext cx="4440237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84115-75C2-4675-8DF4-55BF7DA016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836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emf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pload.wikimedia.org/wikipedia/commons/4/46/Glycogen_Buildup.jpe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de.wikipedia.org/wiki/Datei:Regulation_of_gene_expression_by_steroid_hormone_receptor.sv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13.emf"/><Relationship Id="rId7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openxmlformats.org/officeDocument/2006/relationships/image" Target="../media/image12.emf"/><Relationship Id="rId4" Type="http://schemas.openxmlformats.org/officeDocument/2006/relationships/image" Target="../media/image18.png"/><Relationship Id="rId9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bi.ac.uk/thornton-srv/databases/cgi-bin/pdbsum/GetPage.pl?pdbcode=3O8O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165341C7-C86E-4A69-A3A2-64854C26A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42" y="1302613"/>
            <a:ext cx="8374022" cy="5233764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EAAF7AE6-B7B1-4995-BCC8-0EB4A3E33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de-DE" sz="3200" dirty="0"/>
              <a:t>Wenn die Regulation der Glykolyse gestört und Sport keine Option ist</a:t>
            </a:r>
            <a:r>
              <a:rPr lang="de-DE" sz="3200" dirty="0" smtClean="0"/>
              <a:t>… — Die </a:t>
            </a:r>
            <a:r>
              <a:rPr lang="de-DE" sz="3200" dirty="0" err="1" smtClean="0"/>
              <a:t>Tarui</a:t>
            </a:r>
            <a:r>
              <a:rPr lang="de-DE" sz="3200" dirty="0" smtClean="0"/>
              <a:t>-Krankheit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48817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6C38A6-5BC3-402B-ABDF-F4DE68269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5503"/>
            <a:ext cx="8229600" cy="1143000"/>
          </a:xfrm>
        </p:spPr>
        <p:txBody>
          <a:bodyPr>
            <a:noAutofit/>
          </a:bodyPr>
          <a:lstStyle/>
          <a:p>
            <a:r>
              <a:rPr lang="de-DE" sz="3200" dirty="0"/>
              <a:t>Vergleich von Hexokinase- und </a:t>
            </a:r>
            <a:r>
              <a:rPr lang="de-DE" sz="3200" dirty="0" err="1"/>
              <a:t>Glucokinaseaktivität</a:t>
            </a:r>
            <a:r>
              <a:rPr lang="de-DE" sz="3200" dirty="0"/>
              <a:t> 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39305B8-52D6-4668-9FA5-F736FB7B9DD0}"/>
              </a:ext>
            </a:extLst>
          </p:cNvPr>
          <p:cNvGrpSpPr/>
          <p:nvPr/>
        </p:nvGrpSpPr>
        <p:grpSpPr>
          <a:xfrm>
            <a:off x="1010395" y="1222877"/>
            <a:ext cx="6968247" cy="5404092"/>
            <a:chOff x="1010395" y="1222877"/>
            <a:chExt cx="6968247" cy="5404092"/>
          </a:xfrm>
        </p:grpSpPr>
        <p:grpSp>
          <p:nvGrpSpPr>
            <p:cNvPr id="4" name="Gruppieren 2">
              <a:extLst>
                <a:ext uri="{FF2B5EF4-FFF2-40B4-BE49-F238E27FC236}">
                  <a16:creationId xmlns:a16="http://schemas.microsoft.com/office/drawing/2014/main" id="{C0C2F22C-8B6D-4557-B38F-EF598F2E3B57}"/>
                </a:ext>
              </a:extLst>
            </p:cNvPr>
            <p:cNvGrpSpPr/>
            <p:nvPr/>
          </p:nvGrpSpPr>
          <p:grpSpPr>
            <a:xfrm>
              <a:off x="1691680" y="1412776"/>
              <a:ext cx="5089591" cy="4328864"/>
              <a:chOff x="1691680" y="1196752"/>
              <a:chExt cx="6408712" cy="5120952"/>
            </a:xfrm>
          </p:grpSpPr>
          <p:cxnSp>
            <p:nvCxnSpPr>
              <p:cNvPr id="19" name="Gerade Verbindung mit Pfeil 18">
                <a:extLst>
                  <a:ext uri="{FF2B5EF4-FFF2-40B4-BE49-F238E27FC236}">
                    <a16:creationId xmlns:a16="http://schemas.microsoft.com/office/drawing/2014/main" id="{88E45CF8-2955-4EEE-A769-BA740138FF89}"/>
                  </a:ext>
                </a:extLst>
              </p:cNvPr>
              <p:cNvCxnSpPr/>
              <p:nvPr/>
            </p:nvCxnSpPr>
            <p:spPr>
              <a:xfrm>
                <a:off x="1691680" y="6309320"/>
                <a:ext cx="640871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 Verbindung mit Pfeil 19">
                <a:extLst>
                  <a:ext uri="{FF2B5EF4-FFF2-40B4-BE49-F238E27FC236}">
                    <a16:creationId xmlns:a16="http://schemas.microsoft.com/office/drawing/2014/main" id="{2F9989B4-5833-4837-9A74-EDC45EEA48FD}"/>
                  </a:ext>
                </a:extLst>
              </p:cNvPr>
              <p:cNvCxnSpPr/>
              <p:nvPr/>
            </p:nvCxnSpPr>
            <p:spPr>
              <a:xfrm flipV="1">
                <a:off x="1691680" y="1196752"/>
                <a:ext cx="0" cy="512095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Freihandform 5">
              <a:extLst>
                <a:ext uri="{FF2B5EF4-FFF2-40B4-BE49-F238E27FC236}">
                  <a16:creationId xmlns:a16="http://schemas.microsoft.com/office/drawing/2014/main" id="{50592D4F-1E11-4C54-AFE7-A48FAD978C23}"/>
                </a:ext>
              </a:extLst>
            </p:cNvPr>
            <p:cNvSpPr/>
            <p:nvPr/>
          </p:nvSpPr>
          <p:spPr>
            <a:xfrm>
              <a:off x="1679806" y="3463666"/>
              <a:ext cx="4715234" cy="2254429"/>
            </a:xfrm>
            <a:custGeom>
              <a:avLst/>
              <a:gdLst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54233 w 6338515"/>
                <a:gd name="connsiteY6" fmla="*/ 572493 h 3419060"/>
                <a:gd name="connsiteX7" fmla="*/ 4214192 w 6338515"/>
                <a:gd name="connsiteY7" fmla="*/ 270344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214192 w 6338515"/>
                <a:gd name="connsiteY7" fmla="*/ 270344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302630 w 6338515"/>
                <a:gd name="connsiteY7" fmla="*/ 206490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302630 w 6338515"/>
                <a:gd name="connsiteY7" fmla="*/ 206490 h 3419060"/>
                <a:gd name="connsiteX8" fmla="*/ 4878694 w 6338515"/>
                <a:gd name="connsiteY8" fmla="*/ 62474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0462"/>
                <a:gd name="connsiteY0" fmla="*/ 3437681 h 3437681"/>
                <a:gd name="connsiteX1" fmla="*/ 349858 w 6330462"/>
                <a:gd name="connsiteY1" fmla="*/ 3008311 h 3437681"/>
                <a:gd name="connsiteX2" fmla="*/ 914400 w 6330462"/>
                <a:gd name="connsiteY2" fmla="*/ 2372207 h 3437681"/>
                <a:gd name="connsiteX3" fmla="*/ 1606164 w 6330462"/>
                <a:gd name="connsiteY3" fmla="*/ 1783810 h 3437681"/>
                <a:gd name="connsiteX4" fmla="*/ 2202512 w 6330462"/>
                <a:gd name="connsiteY4" fmla="*/ 1330586 h 3437681"/>
                <a:gd name="connsiteX5" fmla="*/ 2862470 w 6330462"/>
                <a:gd name="connsiteY5" fmla="*/ 925069 h 3437681"/>
                <a:gd name="connsiteX6" fmla="*/ 3582550 w 6330462"/>
                <a:gd name="connsiteY6" fmla="*/ 513143 h 3437681"/>
                <a:gd name="connsiteX7" fmla="*/ 4302630 w 6330462"/>
                <a:gd name="connsiteY7" fmla="*/ 225111 h 3437681"/>
                <a:gd name="connsiteX8" fmla="*/ 4878694 w 6330462"/>
                <a:gd name="connsiteY8" fmla="*/ 81095 h 3437681"/>
                <a:gd name="connsiteX9" fmla="*/ 5526766 w 6330462"/>
                <a:gd name="connsiteY9" fmla="*/ 9087 h 3437681"/>
                <a:gd name="connsiteX10" fmla="*/ 6209969 w 6330462"/>
                <a:gd name="connsiteY10" fmla="*/ 26572 h 3437681"/>
                <a:gd name="connsiteX11" fmla="*/ 6249726 w 6330462"/>
                <a:gd name="connsiteY11" fmla="*/ 26572 h 3437681"/>
                <a:gd name="connsiteX0" fmla="*/ 0 w 6363248"/>
                <a:gd name="connsiteY0" fmla="*/ 3437681 h 3437681"/>
                <a:gd name="connsiteX1" fmla="*/ 349858 w 6363248"/>
                <a:gd name="connsiteY1" fmla="*/ 3008311 h 3437681"/>
                <a:gd name="connsiteX2" fmla="*/ 914400 w 6363248"/>
                <a:gd name="connsiteY2" fmla="*/ 2372207 h 3437681"/>
                <a:gd name="connsiteX3" fmla="*/ 1606164 w 6363248"/>
                <a:gd name="connsiteY3" fmla="*/ 1783810 h 3437681"/>
                <a:gd name="connsiteX4" fmla="*/ 2202512 w 6363248"/>
                <a:gd name="connsiteY4" fmla="*/ 1330586 h 3437681"/>
                <a:gd name="connsiteX5" fmla="*/ 2862470 w 6363248"/>
                <a:gd name="connsiteY5" fmla="*/ 925069 h 3437681"/>
                <a:gd name="connsiteX6" fmla="*/ 3582550 w 6363248"/>
                <a:gd name="connsiteY6" fmla="*/ 513143 h 3437681"/>
                <a:gd name="connsiteX7" fmla="*/ 4302630 w 6363248"/>
                <a:gd name="connsiteY7" fmla="*/ 225111 h 3437681"/>
                <a:gd name="connsiteX8" fmla="*/ 4878694 w 6363248"/>
                <a:gd name="connsiteY8" fmla="*/ 81095 h 3437681"/>
                <a:gd name="connsiteX9" fmla="*/ 5526766 w 6363248"/>
                <a:gd name="connsiteY9" fmla="*/ 9087 h 3437681"/>
                <a:gd name="connsiteX10" fmla="*/ 6209969 w 6363248"/>
                <a:gd name="connsiteY10" fmla="*/ 26572 h 3437681"/>
                <a:gd name="connsiteX11" fmla="*/ 6318854 w 6363248"/>
                <a:gd name="connsiteY11" fmla="*/ 9088 h 3437681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25145 h 3449683"/>
                <a:gd name="connsiteX7" fmla="*/ 4302630 w 6363248"/>
                <a:gd name="connsiteY7" fmla="*/ 237113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25145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86406 w 6363248"/>
                <a:gd name="connsiteY4" fmla="*/ 1317234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397354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52597 h 3452597"/>
                <a:gd name="connsiteX1" fmla="*/ 349858 w 6363248"/>
                <a:gd name="connsiteY1" fmla="*/ 3023227 h 3452597"/>
                <a:gd name="connsiteX2" fmla="*/ 918254 w 6363248"/>
                <a:gd name="connsiteY2" fmla="*/ 2400268 h 3452597"/>
                <a:gd name="connsiteX3" fmla="*/ 1566326 w 6363248"/>
                <a:gd name="connsiteY3" fmla="*/ 1824204 h 3452597"/>
                <a:gd name="connsiteX4" fmla="*/ 2286406 w 6363248"/>
                <a:gd name="connsiteY4" fmla="*/ 1320148 h 3452597"/>
                <a:gd name="connsiteX5" fmla="*/ 2862470 w 6363248"/>
                <a:gd name="connsiteY5" fmla="*/ 960108 h 3452597"/>
                <a:gd name="connsiteX6" fmla="*/ 3582550 w 6363248"/>
                <a:gd name="connsiteY6" fmla="*/ 600068 h 3452597"/>
                <a:gd name="connsiteX7" fmla="*/ 4302630 w 6363248"/>
                <a:gd name="connsiteY7" fmla="*/ 312036 h 3452597"/>
                <a:gd name="connsiteX8" fmla="*/ 4806686 w 6363248"/>
                <a:gd name="connsiteY8" fmla="*/ 168020 h 3452597"/>
                <a:gd name="connsiteX9" fmla="*/ 5526766 w 6363248"/>
                <a:gd name="connsiteY9" fmla="*/ 24003 h 3452597"/>
                <a:gd name="connsiteX10" fmla="*/ 6102830 w 6363248"/>
                <a:gd name="connsiteY10" fmla="*/ 24004 h 3452597"/>
                <a:gd name="connsiteX11" fmla="*/ 6318854 w 6363248"/>
                <a:gd name="connsiteY11" fmla="*/ 24004 h 3452597"/>
                <a:gd name="connsiteX0" fmla="*/ 0 w 6363248"/>
                <a:gd name="connsiteY0" fmla="*/ 3452597 h 3452597"/>
                <a:gd name="connsiteX1" fmla="*/ 349858 w 6363248"/>
                <a:gd name="connsiteY1" fmla="*/ 3023227 h 3452597"/>
                <a:gd name="connsiteX2" fmla="*/ 918254 w 6363248"/>
                <a:gd name="connsiteY2" fmla="*/ 2400268 h 3452597"/>
                <a:gd name="connsiteX3" fmla="*/ 1566326 w 6363248"/>
                <a:gd name="connsiteY3" fmla="*/ 1824204 h 3452597"/>
                <a:gd name="connsiteX4" fmla="*/ 2286406 w 6363248"/>
                <a:gd name="connsiteY4" fmla="*/ 1320148 h 3452597"/>
                <a:gd name="connsiteX5" fmla="*/ 2862470 w 6363248"/>
                <a:gd name="connsiteY5" fmla="*/ 960108 h 3452597"/>
                <a:gd name="connsiteX6" fmla="*/ 3582550 w 6363248"/>
                <a:gd name="connsiteY6" fmla="*/ 600068 h 3452597"/>
                <a:gd name="connsiteX7" fmla="*/ 4302630 w 6363248"/>
                <a:gd name="connsiteY7" fmla="*/ 312036 h 3452597"/>
                <a:gd name="connsiteX8" fmla="*/ 4806686 w 6363248"/>
                <a:gd name="connsiteY8" fmla="*/ 168020 h 3452597"/>
                <a:gd name="connsiteX9" fmla="*/ 5526766 w 6363248"/>
                <a:gd name="connsiteY9" fmla="*/ 24003 h 3452597"/>
                <a:gd name="connsiteX10" fmla="*/ 6102830 w 6363248"/>
                <a:gd name="connsiteY10" fmla="*/ 24004 h 3452597"/>
                <a:gd name="connsiteX11" fmla="*/ 6318854 w 6363248"/>
                <a:gd name="connsiteY11" fmla="*/ 24004 h 3452597"/>
                <a:gd name="connsiteX0" fmla="*/ 0 w 6363248"/>
                <a:gd name="connsiteY0" fmla="*/ 3500601 h 3500601"/>
                <a:gd name="connsiteX1" fmla="*/ 349858 w 6363248"/>
                <a:gd name="connsiteY1" fmla="*/ 3071231 h 3500601"/>
                <a:gd name="connsiteX2" fmla="*/ 918254 w 6363248"/>
                <a:gd name="connsiteY2" fmla="*/ 2448272 h 3500601"/>
                <a:gd name="connsiteX3" fmla="*/ 1566326 w 6363248"/>
                <a:gd name="connsiteY3" fmla="*/ 1872208 h 3500601"/>
                <a:gd name="connsiteX4" fmla="*/ 2286406 w 6363248"/>
                <a:gd name="connsiteY4" fmla="*/ 1368152 h 3500601"/>
                <a:gd name="connsiteX5" fmla="*/ 2862470 w 6363248"/>
                <a:gd name="connsiteY5" fmla="*/ 1008112 h 3500601"/>
                <a:gd name="connsiteX6" fmla="*/ 3582550 w 6363248"/>
                <a:gd name="connsiteY6" fmla="*/ 648072 h 3500601"/>
                <a:gd name="connsiteX7" fmla="*/ 4302630 w 6363248"/>
                <a:gd name="connsiteY7" fmla="*/ 360040 h 3500601"/>
                <a:gd name="connsiteX8" fmla="*/ 4806686 w 6363248"/>
                <a:gd name="connsiteY8" fmla="*/ 216024 h 3500601"/>
                <a:gd name="connsiteX9" fmla="*/ 5526766 w 6363248"/>
                <a:gd name="connsiteY9" fmla="*/ 72007 h 3500601"/>
                <a:gd name="connsiteX10" fmla="*/ 5958814 w 6363248"/>
                <a:gd name="connsiteY10" fmla="*/ 0 h 3500601"/>
                <a:gd name="connsiteX11" fmla="*/ 6318854 w 6363248"/>
                <a:gd name="connsiteY11" fmla="*/ 72008 h 3500601"/>
                <a:gd name="connsiteX0" fmla="*/ 0 w 6363248"/>
                <a:gd name="connsiteY0" fmla="*/ 3512602 h 3512602"/>
                <a:gd name="connsiteX1" fmla="*/ 349858 w 6363248"/>
                <a:gd name="connsiteY1" fmla="*/ 3083232 h 3512602"/>
                <a:gd name="connsiteX2" fmla="*/ 918254 w 6363248"/>
                <a:gd name="connsiteY2" fmla="*/ 2460273 h 3512602"/>
                <a:gd name="connsiteX3" fmla="*/ 1566326 w 6363248"/>
                <a:gd name="connsiteY3" fmla="*/ 1884209 h 3512602"/>
                <a:gd name="connsiteX4" fmla="*/ 2286406 w 6363248"/>
                <a:gd name="connsiteY4" fmla="*/ 1380153 h 3512602"/>
                <a:gd name="connsiteX5" fmla="*/ 2862470 w 6363248"/>
                <a:gd name="connsiteY5" fmla="*/ 1020113 h 3512602"/>
                <a:gd name="connsiteX6" fmla="*/ 3582550 w 6363248"/>
                <a:gd name="connsiteY6" fmla="*/ 660073 h 3512602"/>
                <a:gd name="connsiteX7" fmla="*/ 4302630 w 6363248"/>
                <a:gd name="connsiteY7" fmla="*/ 372041 h 3512602"/>
                <a:gd name="connsiteX8" fmla="*/ 4806686 w 6363248"/>
                <a:gd name="connsiteY8" fmla="*/ 228025 h 3512602"/>
                <a:gd name="connsiteX9" fmla="*/ 5526766 w 6363248"/>
                <a:gd name="connsiteY9" fmla="*/ 84008 h 3512602"/>
                <a:gd name="connsiteX10" fmla="*/ 5958814 w 6363248"/>
                <a:gd name="connsiteY10" fmla="*/ 12001 h 3512602"/>
                <a:gd name="connsiteX11" fmla="*/ 6318854 w 6363248"/>
                <a:gd name="connsiteY11" fmla="*/ 12001 h 3512602"/>
                <a:gd name="connsiteX0" fmla="*/ 0 w 6363248"/>
                <a:gd name="connsiteY0" fmla="*/ 3512602 h 3512602"/>
                <a:gd name="connsiteX1" fmla="*/ 349858 w 6363248"/>
                <a:gd name="connsiteY1" fmla="*/ 3083232 h 3512602"/>
                <a:gd name="connsiteX2" fmla="*/ 918254 w 6363248"/>
                <a:gd name="connsiteY2" fmla="*/ 2460273 h 3512602"/>
                <a:gd name="connsiteX3" fmla="*/ 1566326 w 6363248"/>
                <a:gd name="connsiteY3" fmla="*/ 1884209 h 3512602"/>
                <a:gd name="connsiteX4" fmla="*/ 2286406 w 6363248"/>
                <a:gd name="connsiteY4" fmla="*/ 1380153 h 3512602"/>
                <a:gd name="connsiteX5" fmla="*/ 2862470 w 6363248"/>
                <a:gd name="connsiteY5" fmla="*/ 1020113 h 3512602"/>
                <a:gd name="connsiteX6" fmla="*/ 3582550 w 6363248"/>
                <a:gd name="connsiteY6" fmla="*/ 660073 h 3512602"/>
                <a:gd name="connsiteX7" fmla="*/ 4302630 w 6363248"/>
                <a:gd name="connsiteY7" fmla="*/ 372041 h 3512602"/>
                <a:gd name="connsiteX8" fmla="*/ 4806686 w 6363248"/>
                <a:gd name="connsiteY8" fmla="*/ 228025 h 3512602"/>
                <a:gd name="connsiteX9" fmla="*/ 5454758 w 6363248"/>
                <a:gd name="connsiteY9" fmla="*/ 84009 h 3512602"/>
                <a:gd name="connsiteX10" fmla="*/ 5958814 w 6363248"/>
                <a:gd name="connsiteY10" fmla="*/ 12001 h 3512602"/>
                <a:gd name="connsiteX11" fmla="*/ 6318854 w 6363248"/>
                <a:gd name="connsiteY11" fmla="*/ 12001 h 3512602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582550 w 6289482"/>
                <a:gd name="connsiteY6" fmla="*/ 693751 h 3546280"/>
                <a:gd name="connsiteX7" fmla="*/ 4302630 w 6289482"/>
                <a:gd name="connsiteY7" fmla="*/ 405719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302630 w 6289482"/>
                <a:gd name="connsiteY7" fmla="*/ 405719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61412 h 3561412"/>
                <a:gd name="connsiteX1" fmla="*/ 349858 w 6289482"/>
                <a:gd name="connsiteY1" fmla="*/ 3132042 h 3561412"/>
                <a:gd name="connsiteX2" fmla="*/ 918254 w 6289482"/>
                <a:gd name="connsiteY2" fmla="*/ 2509083 h 3561412"/>
                <a:gd name="connsiteX3" fmla="*/ 1566326 w 6289482"/>
                <a:gd name="connsiteY3" fmla="*/ 1933019 h 3561412"/>
                <a:gd name="connsiteX4" fmla="*/ 2286406 w 6289482"/>
                <a:gd name="connsiteY4" fmla="*/ 1428963 h 3561412"/>
                <a:gd name="connsiteX5" fmla="*/ 2862470 w 6289482"/>
                <a:gd name="connsiteY5" fmla="*/ 1068923 h 3561412"/>
                <a:gd name="connsiteX6" fmla="*/ 3471232 w 6289482"/>
                <a:gd name="connsiteY6" fmla="*/ 732737 h 3561412"/>
                <a:gd name="connsiteX7" fmla="*/ 4231068 w 6289482"/>
                <a:gd name="connsiteY7" fmla="*/ 412900 h 3561412"/>
                <a:gd name="connsiteX8" fmla="*/ 4790784 w 6289482"/>
                <a:gd name="connsiteY8" fmla="*/ 237079 h 3561412"/>
                <a:gd name="connsiteX9" fmla="*/ 5462709 w 6289482"/>
                <a:gd name="connsiteY9" fmla="*/ 93063 h 3561412"/>
                <a:gd name="connsiteX10" fmla="*/ 6284818 w 6289482"/>
                <a:gd name="connsiteY10" fmla="*/ 29005 h 3561412"/>
                <a:gd name="connsiteX11" fmla="*/ 6289482 w 6289482"/>
                <a:gd name="connsiteY11" fmla="*/ 15132 h 3561412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71516 w 6289482"/>
                <a:gd name="connsiteY4" fmla="*/ 1369564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71516 w 6289482"/>
                <a:gd name="connsiteY4" fmla="*/ 1369564 h 3546280"/>
                <a:gd name="connsiteX5" fmla="*/ 2914582 w 6289482"/>
                <a:gd name="connsiteY5" fmla="*/ 956403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71516 w 6289482"/>
                <a:gd name="connsiteY4" fmla="*/ 1369564 h 3546280"/>
                <a:gd name="connsiteX5" fmla="*/ 2914582 w 6289482"/>
                <a:gd name="connsiteY5" fmla="*/ 956403 h 3546280"/>
                <a:gd name="connsiteX6" fmla="*/ 3545677 w 6289482"/>
                <a:gd name="connsiteY6" fmla="*/ 620217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71516 w 6289482"/>
                <a:gd name="connsiteY4" fmla="*/ 1369564 h 3546280"/>
                <a:gd name="connsiteX5" fmla="*/ 2914582 w 6289482"/>
                <a:gd name="connsiteY5" fmla="*/ 956403 h 3546280"/>
                <a:gd name="connsiteX6" fmla="*/ 3545677 w 6289482"/>
                <a:gd name="connsiteY6" fmla="*/ 620217 h 3546280"/>
                <a:gd name="connsiteX7" fmla="*/ 4201290 w 6289482"/>
                <a:gd name="connsiteY7" fmla="*/ 326940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71516 w 6289482"/>
                <a:gd name="connsiteY4" fmla="*/ 1369564 h 3546280"/>
                <a:gd name="connsiteX5" fmla="*/ 2914582 w 6289482"/>
                <a:gd name="connsiteY5" fmla="*/ 956403 h 3546280"/>
                <a:gd name="connsiteX6" fmla="*/ 3545677 w 6289482"/>
                <a:gd name="connsiteY6" fmla="*/ 620217 h 3546280"/>
                <a:gd name="connsiteX7" fmla="*/ 4201290 w 6289482"/>
                <a:gd name="connsiteY7" fmla="*/ 326940 h 3546280"/>
                <a:gd name="connsiteX8" fmla="*/ 4805673 w 6289482"/>
                <a:gd name="connsiteY8" fmla="*/ 159973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6289482"/>
                <a:gd name="connsiteY0" fmla="*/ 3547362 h 3547362"/>
                <a:gd name="connsiteX1" fmla="*/ 349858 w 6289482"/>
                <a:gd name="connsiteY1" fmla="*/ 3117992 h 3547362"/>
                <a:gd name="connsiteX2" fmla="*/ 918254 w 6289482"/>
                <a:gd name="connsiteY2" fmla="*/ 2495033 h 3547362"/>
                <a:gd name="connsiteX3" fmla="*/ 1566326 w 6289482"/>
                <a:gd name="connsiteY3" fmla="*/ 1918969 h 3547362"/>
                <a:gd name="connsiteX4" fmla="*/ 2271516 w 6289482"/>
                <a:gd name="connsiteY4" fmla="*/ 1370646 h 3547362"/>
                <a:gd name="connsiteX5" fmla="*/ 2914582 w 6289482"/>
                <a:gd name="connsiteY5" fmla="*/ 957485 h 3547362"/>
                <a:gd name="connsiteX6" fmla="*/ 3545677 w 6289482"/>
                <a:gd name="connsiteY6" fmla="*/ 621299 h 3547362"/>
                <a:gd name="connsiteX7" fmla="*/ 4201290 w 6289482"/>
                <a:gd name="connsiteY7" fmla="*/ 328022 h 3547362"/>
                <a:gd name="connsiteX8" fmla="*/ 4805673 w 6289482"/>
                <a:gd name="connsiteY8" fmla="*/ 161055 h 3547362"/>
                <a:gd name="connsiteX9" fmla="*/ 5455264 w 6289482"/>
                <a:gd name="connsiteY9" fmla="*/ 17039 h 3547362"/>
                <a:gd name="connsiteX10" fmla="*/ 6289482 w 6289482"/>
                <a:gd name="connsiteY10" fmla="*/ 1082 h 3547362"/>
                <a:gd name="connsiteX0" fmla="*/ 0 w 6289482"/>
                <a:gd name="connsiteY0" fmla="*/ 3547362 h 3547362"/>
                <a:gd name="connsiteX1" fmla="*/ 349858 w 6289482"/>
                <a:gd name="connsiteY1" fmla="*/ 3117992 h 3547362"/>
                <a:gd name="connsiteX2" fmla="*/ 918254 w 6289482"/>
                <a:gd name="connsiteY2" fmla="*/ 2495033 h 3547362"/>
                <a:gd name="connsiteX3" fmla="*/ 1566326 w 6289482"/>
                <a:gd name="connsiteY3" fmla="*/ 1918969 h 3547362"/>
                <a:gd name="connsiteX4" fmla="*/ 2271516 w 6289482"/>
                <a:gd name="connsiteY4" fmla="*/ 1370646 h 3547362"/>
                <a:gd name="connsiteX5" fmla="*/ 2914582 w 6289482"/>
                <a:gd name="connsiteY5" fmla="*/ 957485 h 3547362"/>
                <a:gd name="connsiteX6" fmla="*/ 3545677 w 6289482"/>
                <a:gd name="connsiteY6" fmla="*/ 621299 h 3547362"/>
                <a:gd name="connsiteX7" fmla="*/ 4201290 w 6289482"/>
                <a:gd name="connsiteY7" fmla="*/ 328022 h 3547362"/>
                <a:gd name="connsiteX8" fmla="*/ 4805673 w 6289482"/>
                <a:gd name="connsiteY8" fmla="*/ 143347 h 3547362"/>
                <a:gd name="connsiteX9" fmla="*/ 5455264 w 6289482"/>
                <a:gd name="connsiteY9" fmla="*/ 17039 h 3547362"/>
                <a:gd name="connsiteX10" fmla="*/ 6289482 w 6289482"/>
                <a:gd name="connsiteY10" fmla="*/ 1082 h 3547362"/>
                <a:gd name="connsiteX0" fmla="*/ 0 w 6289482"/>
                <a:gd name="connsiteY0" fmla="*/ 3553955 h 3553955"/>
                <a:gd name="connsiteX1" fmla="*/ 349858 w 6289482"/>
                <a:gd name="connsiteY1" fmla="*/ 3124585 h 3553955"/>
                <a:gd name="connsiteX2" fmla="*/ 918254 w 6289482"/>
                <a:gd name="connsiteY2" fmla="*/ 2501626 h 3553955"/>
                <a:gd name="connsiteX3" fmla="*/ 1566326 w 6289482"/>
                <a:gd name="connsiteY3" fmla="*/ 1925562 h 3553955"/>
                <a:gd name="connsiteX4" fmla="*/ 2271516 w 6289482"/>
                <a:gd name="connsiteY4" fmla="*/ 1377239 h 3553955"/>
                <a:gd name="connsiteX5" fmla="*/ 2914582 w 6289482"/>
                <a:gd name="connsiteY5" fmla="*/ 964078 h 3553955"/>
                <a:gd name="connsiteX6" fmla="*/ 3545677 w 6289482"/>
                <a:gd name="connsiteY6" fmla="*/ 627892 h 3553955"/>
                <a:gd name="connsiteX7" fmla="*/ 4201290 w 6289482"/>
                <a:gd name="connsiteY7" fmla="*/ 334615 h 3553955"/>
                <a:gd name="connsiteX8" fmla="*/ 4805673 w 6289482"/>
                <a:gd name="connsiteY8" fmla="*/ 149940 h 3553955"/>
                <a:gd name="connsiteX9" fmla="*/ 5633933 w 6289482"/>
                <a:gd name="connsiteY9" fmla="*/ 14779 h 3553955"/>
                <a:gd name="connsiteX10" fmla="*/ 6289482 w 6289482"/>
                <a:gd name="connsiteY10" fmla="*/ 7675 h 3553955"/>
                <a:gd name="connsiteX0" fmla="*/ 0 w 6289482"/>
                <a:gd name="connsiteY0" fmla="*/ 3553955 h 3553955"/>
                <a:gd name="connsiteX1" fmla="*/ 349858 w 6289482"/>
                <a:gd name="connsiteY1" fmla="*/ 3124585 h 3553955"/>
                <a:gd name="connsiteX2" fmla="*/ 918254 w 6289482"/>
                <a:gd name="connsiteY2" fmla="*/ 2501626 h 3553955"/>
                <a:gd name="connsiteX3" fmla="*/ 1566326 w 6289482"/>
                <a:gd name="connsiteY3" fmla="*/ 1925562 h 3553955"/>
                <a:gd name="connsiteX4" fmla="*/ 2271516 w 6289482"/>
                <a:gd name="connsiteY4" fmla="*/ 1377239 h 3553955"/>
                <a:gd name="connsiteX5" fmla="*/ 2914582 w 6289482"/>
                <a:gd name="connsiteY5" fmla="*/ 964078 h 3553955"/>
                <a:gd name="connsiteX6" fmla="*/ 3545677 w 6289482"/>
                <a:gd name="connsiteY6" fmla="*/ 627892 h 3553955"/>
                <a:gd name="connsiteX7" fmla="*/ 4201290 w 6289482"/>
                <a:gd name="connsiteY7" fmla="*/ 334615 h 3553955"/>
                <a:gd name="connsiteX8" fmla="*/ 4969453 w 6289482"/>
                <a:gd name="connsiteY8" fmla="*/ 105673 h 3553955"/>
                <a:gd name="connsiteX9" fmla="*/ 5633933 w 6289482"/>
                <a:gd name="connsiteY9" fmla="*/ 14779 h 3553955"/>
                <a:gd name="connsiteX10" fmla="*/ 6289482 w 6289482"/>
                <a:gd name="connsiteY10" fmla="*/ 7675 h 3553955"/>
                <a:gd name="connsiteX0" fmla="*/ 0 w 6334149"/>
                <a:gd name="connsiteY0" fmla="*/ 3599401 h 3599401"/>
                <a:gd name="connsiteX1" fmla="*/ 349858 w 6334149"/>
                <a:gd name="connsiteY1" fmla="*/ 3170031 h 3599401"/>
                <a:gd name="connsiteX2" fmla="*/ 918254 w 6334149"/>
                <a:gd name="connsiteY2" fmla="*/ 2547072 h 3599401"/>
                <a:gd name="connsiteX3" fmla="*/ 1566326 w 6334149"/>
                <a:gd name="connsiteY3" fmla="*/ 1971008 h 3599401"/>
                <a:gd name="connsiteX4" fmla="*/ 2271516 w 6334149"/>
                <a:gd name="connsiteY4" fmla="*/ 1422685 h 3599401"/>
                <a:gd name="connsiteX5" fmla="*/ 2914582 w 6334149"/>
                <a:gd name="connsiteY5" fmla="*/ 1009524 h 3599401"/>
                <a:gd name="connsiteX6" fmla="*/ 3545677 w 6334149"/>
                <a:gd name="connsiteY6" fmla="*/ 673338 h 3599401"/>
                <a:gd name="connsiteX7" fmla="*/ 4201290 w 6334149"/>
                <a:gd name="connsiteY7" fmla="*/ 380061 h 3599401"/>
                <a:gd name="connsiteX8" fmla="*/ 4969453 w 6334149"/>
                <a:gd name="connsiteY8" fmla="*/ 151119 h 3599401"/>
                <a:gd name="connsiteX9" fmla="*/ 5633933 w 6334149"/>
                <a:gd name="connsiteY9" fmla="*/ 60225 h 3599401"/>
                <a:gd name="connsiteX10" fmla="*/ 6334149 w 6334149"/>
                <a:gd name="connsiteY10" fmla="*/ 0 h 3599401"/>
                <a:gd name="connsiteX0" fmla="*/ 0 w 6334149"/>
                <a:gd name="connsiteY0" fmla="*/ 3601294 h 3601294"/>
                <a:gd name="connsiteX1" fmla="*/ 349858 w 6334149"/>
                <a:gd name="connsiteY1" fmla="*/ 3171924 h 3601294"/>
                <a:gd name="connsiteX2" fmla="*/ 918254 w 6334149"/>
                <a:gd name="connsiteY2" fmla="*/ 2548965 h 3601294"/>
                <a:gd name="connsiteX3" fmla="*/ 1566326 w 6334149"/>
                <a:gd name="connsiteY3" fmla="*/ 1972901 h 3601294"/>
                <a:gd name="connsiteX4" fmla="*/ 2271516 w 6334149"/>
                <a:gd name="connsiteY4" fmla="*/ 1424578 h 3601294"/>
                <a:gd name="connsiteX5" fmla="*/ 2914582 w 6334149"/>
                <a:gd name="connsiteY5" fmla="*/ 1011417 h 3601294"/>
                <a:gd name="connsiteX6" fmla="*/ 3545677 w 6334149"/>
                <a:gd name="connsiteY6" fmla="*/ 675231 h 3601294"/>
                <a:gd name="connsiteX7" fmla="*/ 4201290 w 6334149"/>
                <a:gd name="connsiteY7" fmla="*/ 381954 h 3601294"/>
                <a:gd name="connsiteX8" fmla="*/ 4969453 w 6334149"/>
                <a:gd name="connsiteY8" fmla="*/ 153012 h 3601294"/>
                <a:gd name="connsiteX9" fmla="*/ 5633933 w 6334149"/>
                <a:gd name="connsiteY9" fmla="*/ 62118 h 3601294"/>
                <a:gd name="connsiteX10" fmla="*/ 6334149 w 6334149"/>
                <a:gd name="connsiteY10" fmla="*/ 1893 h 3601294"/>
                <a:gd name="connsiteX0" fmla="*/ 0 w 6334149"/>
                <a:gd name="connsiteY0" fmla="*/ 3609309 h 3609309"/>
                <a:gd name="connsiteX1" fmla="*/ 349858 w 6334149"/>
                <a:gd name="connsiteY1" fmla="*/ 3179939 h 3609309"/>
                <a:gd name="connsiteX2" fmla="*/ 918254 w 6334149"/>
                <a:gd name="connsiteY2" fmla="*/ 2556980 h 3609309"/>
                <a:gd name="connsiteX3" fmla="*/ 1566326 w 6334149"/>
                <a:gd name="connsiteY3" fmla="*/ 1980916 h 3609309"/>
                <a:gd name="connsiteX4" fmla="*/ 2271516 w 6334149"/>
                <a:gd name="connsiteY4" fmla="*/ 1432593 h 3609309"/>
                <a:gd name="connsiteX5" fmla="*/ 2914582 w 6334149"/>
                <a:gd name="connsiteY5" fmla="*/ 1019432 h 3609309"/>
                <a:gd name="connsiteX6" fmla="*/ 3545677 w 6334149"/>
                <a:gd name="connsiteY6" fmla="*/ 683246 h 3609309"/>
                <a:gd name="connsiteX7" fmla="*/ 4201290 w 6334149"/>
                <a:gd name="connsiteY7" fmla="*/ 389969 h 3609309"/>
                <a:gd name="connsiteX8" fmla="*/ 4969453 w 6334149"/>
                <a:gd name="connsiteY8" fmla="*/ 161027 h 3609309"/>
                <a:gd name="connsiteX9" fmla="*/ 5591208 w 6334149"/>
                <a:gd name="connsiteY9" fmla="*/ 25673 h 3609309"/>
                <a:gd name="connsiteX10" fmla="*/ 6334149 w 6334149"/>
                <a:gd name="connsiteY10" fmla="*/ 9908 h 3609309"/>
                <a:gd name="connsiteX0" fmla="*/ 0 w 6334149"/>
                <a:gd name="connsiteY0" fmla="*/ 3609309 h 3609309"/>
                <a:gd name="connsiteX1" fmla="*/ 349858 w 6334149"/>
                <a:gd name="connsiteY1" fmla="*/ 3179939 h 3609309"/>
                <a:gd name="connsiteX2" fmla="*/ 918254 w 6334149"/>
                <a:gd name="connsiteY2" fmla="*/ 2556980 h 3609309"/>
                <a:gd name="connsiteX3" fmla="*/ 1566326 w 6334149"/>
                <a:gd name="connsiteY3" fmla="*/ 1980916 h 3609309"/>
                <a:gd name="connsiteX4" fmla="*/ 2271516 w 6334149"/>
                <a:gd name="connsiteY4" fmla="*/ 1432593 h 3609309"/>
                <a:gd name="connsiteX5" fmla="*/ 2914582 w 6334149"/>
                <a:gd name="connsiteY5" fmla="*/ 1019432 h 3609309"/>
                <a:gd name="connsiteX6" fmla="*/ 3545677 w 6334149"/>
                <a:gd name="connsiteY6" fmla="*/ 683246 h 3609309"/>
                <a:gd name="connsiteX7" fmla="*/ 4201290 w 6334149"/>
                <a:gd name="connsiteY7" fmla="*/ 389969 h 3609309"/>
                <a:gd name="connsiteX8" fmla="*/ 4932069 w 6334149"/>
                <a:gd name="connsiteY8" fmla="*/ 161027 h 3609309"/>
                <a:gd name="connsiteX9" fmla="*/ 5591208 w 6334149"/>
                <a:gd name="connsiteY9" fmla="*/ 25673 h 3609309"/>
                <a:gd name="connsiteX10" fmla="*/ 6334149 w 6334149"/>
                <a:gd name="connsiteY10" fmla="*/ 9908 h 3609309"/>
                <a:gd name="connsiteX0" fmla="*/ 0 w 6334149"/>
                <a:gd name="connsiteY0" fmla="*/ 3601610 h 3601610"/>
                <a:gd name="connsiteX1" fmla="*/ 349858 w 6334149"/>
                <a:gd name="connsiteY1" fmla="*/ 3172240 h 3601610"/>
                <a:gd name="connsiteX2" fmla="*/ 918254 w 6334149"/>
                <a:gd name="connsiteY2" fmla="*/ 2549281 h 3601610"/>
                <a:gd name="connsiteX3" fmla="*/ 1566326 w 6334149"/>
                <a:gd name="connsiteY3" fmla="*/ 1973217 h 3601610"/>
                <a:gd name="connsiteX4" fmla="*/ 2271516 w 6334149"/>
                <a:gd name="connsiteY4" fmla="*/ 1424894 h 3601610"/>
                <a:gd name="connsiteX5" fmla="*/ 2914582 w 6334149"/>
                <a:gd name="connsiteY5" fmla="*/ 1011733 h 3601610"/>
                <a:gd name="connsiteX6" fmla="*/ 3545677 w 6334149"/>
                <a:gd name="connsiteY6" fmla="*/ 675547 h 3601610"/>
                <a:gd name="connsiteX7" fmla="*/ 4201290 w 6334149"/>
                <a:gd name="connsiteY7" fmla="*/ 382270 h 3601610"/>
                <a:gd name="connsiteX8" fmla="*/ 4932069 w 6334149"/>
                <a:gd name="connsiteY8" fmla="*/ 153328 h 3601610"/>
                <a:gd name="connsiteX9" fmla="*/ 5655296 w 6334149"/>
                <a:gd name="connsiteY9" fmla="*/ 56082 h 3601610"/>
                <a:gd name="connsiteX10" fmla="*/ 6334149 w 6334149"/>
                <a:gd name="connsiteY10" fmla="*/ 2209 h 3601610"/>
                <a:gd name="connsiteX0" fmla="*/ 0 w 6334149"/>
                <a:gd name="connsiteY0" fmla="*/ 3601610 h 3601610"/>
                <a:gd name="connsiteX1" fmla="*/ 349858 w 6334149"/>
                <a:gd name="connsiteY1" fmla="*/ 3172240 h 3601610"/>
                <a:gd name="connsiteX2" fmla="*/ 918254 w 6334149"/>
                <a:gd name="connsiteY2" fmla="*/ 2549281 h 3601610"/>
                <a:gd name="connsiteX3" fmla="*/ 1566326 w 6334149"/>
                <a:gd name="connsiteY3" fmla="*/ 1973217 h 3601610"/>
                <a:gd name="connsiteX4" fmla="*/ 2271516 w 6334149"/>
                <a:gd name="connsiteY4" fmla="*/ 1424894 h 3601610"/>
                <a:gd name="connsiteX5" fmla="*/ 2914582 w 6334149"/>
                <a:gd name="connsiteY5" fmla="*/ 1011733 h 3601610"/>
                <a:gd name="connsiteX6" fmla="*/ 3545677 w 6334149"/>
                <a:gd name="connsiteY6" fmla="*/ 675547 h 3601610"/>
                <a:gd name="connsiteX7" fmla="*/ 4201290 w 6334149"/>
                <a:gd name="connsiteY7" fmla="*/ 382270 h 3601610"/>
                <a:gd name="connsiteX8" fmla="*/ 4932069 w 6334149"/>
                <a:gd name="connsiteY8" fmla="*/ 166032 h 3601610"/>
                <a:gd name="connsiteX9" fmla="*/ 5655296 w 6334149"/>
                <a:gd name="connsiteY9" fmla="*/ 56082 h 3601610"/>
                <a:gd name="connsiteX10" fmla="*/ 6334149 w 6334149"/>
                <a:gd name="connsiteY10" fmla="*/ 2209 h 360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34149" h="3601610">
                  <a:moveTo>
                    <a:pt x="0" y="3601610"/>
                  </a:moveTo>
                  <a:cubicBezTo>
                    <a:pt x="98729" y="3475714"/>
                    <a:pt x="196816" y="3347628"/>
                    <a:pt x="349858" y="3172240"/>
                  </a:cubicBezTo>
                  <a:cubicBezTo>
                    <a:pt x="502900" y="2996852"/>
                    <a:pt x="715509" y="2749118"/>
                    <a:pt x="918254" y="2549281"/>
                  </a:cubicBezTo>
                  <a:cubicBezTo>
                    <a:pt x="1120999" y="2349444"/>
                    <a:pt x="1220452" y="2257692"/>
                    <a:pt x="1566326" y="1973217"/>
                  </a:cubicBezTo>
                  <a:cubicBezTo>
                    <a:pt x="1794351" y="1781196"/>
                    <a:pt x="2046807" y="1585141"/>
                    <a:pt x="2271516" y="1424894"/>
                  </a:cubicBezTo>
                  <a:cubicBezTo>
                    <a:pt x="2496225" y="1264647"/>
                    <a:pt x="2702222" y="1136624"/>
                    <a:pt x="2914582" y="1011733"/>
                  </a:cubicBezTo>
                  <a:cubicBezTo>
                    <a:pt x="3126942" y="886842"/>
                    <a:pt x="3331226" y="780457"/>
                    <a:pt x="3545677" y="675547"/>
                  </a:cubicBezTo>
                  <a:cubicBezTo>
                    <a:pt x="3760128" y="570637"/>
                    <a:pt x="3970225" y="467189"/>
                    <a:pt x="4201290" y="382270"/>
                  </a:cubicBezTo>
                  <a:cubicBezTo>
                    <a:pt x="4432355" y="297351"/>
                    <a:pt x="4689735" y="220397"/>
                    <a:pt x="4932069" y="166032"/>
                  </a:cubicBezTo>
                  <a:cubicBezTo>
                    <a:pt x="5174403" y="111667"/>
                    <a:pt x="5460624" y="85460"/>
                    <a:pt x="5655296" y="56082"/>
                  </a:cubicBezTo>
                  <a:cubicBezTo>
                    <a:pt x="5905079" y="19091"/>
                    <a:pt x="6020460" y="-8116"/>
                    <a:pt x="6334149" y="2209"/>
                  </a:cubicBezTo>
                </a:path>
              </a:pathLst>
            </a:cu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Freihandform 6">
              <a:extLst>
                <a:ext uri="{FF2B5EF4-FFF2-40B4-BE49-F238E27FC236}">
                  <a16:creationId xmlns:a16="http://schemas.microsoft.com/office/drawing/2014/main" id="{729949A9-8581-4005-AADD-5E6F17A8092D}"/>
                </a:ext>
              </a:extLst>
            </p:cNvPr>
            <p:cNvSpPr/>
            <p:nvPr/>
          </p:nvSpPr>
          <p:spPr>
            <a:xfrm>
              <a:off x="1684127" y="1451015"/>
              <a:ext cx="4615887" cy="4273858"/>
            </a:xfrm>
            <a:custGeom>
              <a:avLst/>
              <a:gdLst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54233 w 6338515"/>
                <a:gd name="connsiteY6" fmla="*/ 572493 h 3419060"/>
                <a:gd name="connsiteX7" fmla="*/ 4214192 w 6338515"/>
                <a:gd name="connsiteY7" fmla="*/ 270344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214192 w 6338515"/>
                <a:gd name="connsiteY7" fmla="*/ 270344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302630 w 6338515"/>
                <a:gd name="connsiteY7" fmla="*/ 206490 h 3419060"/>
                <a:gd name="connsiteX8" fmla="*/ 4810540 w 6338515"/>
                <a:gd name="connsiteY8" fmla="*/ 135172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8515"/>
                <a:gd name="connsiteY0" fmla="*/ 3419060 h 3419060"/>
                <a:gd name="connsiteX1" fmla="*/ 349858 w 6338515"/>
                <a:gd name="connsiteY1" fmla="*/ 2989690 h 3419060"/>
                <a:gd name="connsiteX2" fmla="*/ 914400 w 6338515"/>
                <a:gd name="connsiteY2" fmla="*/ 2353586 h 3419060"/>
                <a:gd name="connsiteX3" fmla="*/ 1606164 w 6338515"/>
                <a:gd name="connsiteY3" fmla="*/ 1765189 h 3419060"/>
                <a:gd name="connsiteX4" fmla="*/ 2202512 w 6338515"/>
                <a:gd name="connsiteY4" fmla="*/ 1311965 h 3419060"/>
                <a:gd name="connsiteX5" fmla="*/ 2862470 w 6338515"/>
                <a:gd name="connsiteY5" fmla="*/ 906448 h 3419060"/>
                <a:gd name="connsiteX6" fmla="*/ 3582550 w 6338515"/>
                <a:gd name="connsiteY6" fmla="*/ 494522 h 3419060"/>
                <a:gd name="connsiteX7" fmla="*/ 4302630 w 6338515"/>
                <a:gd name="connsiteY7" fmla="*/ 206490 h 3419060"/>
                <a:gd name="connsiteX8" fmla="*/ 4878694 w 6338515"/>
                <a:gd name="connsiteY8" fmla="*/ 62474 h 3419060"/>
                <a:gd name="connsiteX9" fmla="*/ 5478449 w 6338515"/>
                <a:gd name="connsiteY9" fmla="*/ 55659 h 3419060"/>
                <a:gd name="connsiteX10" fmla="*/ 6209969 w 6338515"/>
                <a:gd name="connsiteY10" fmla="*/ 7951 h 3419060"/>
                <a:gd name="connsiteX11" fmla="*/ 6249726 w 6338515"/>
                <a:gd name="connsiteY11" fmla="*/ 7951 h 3419060"/>
                <a:gd name="connsiteX0" fmla="*/ 0 w 6330462"/>
                <a:gd name="connsiteY0" fmla="*/ 3437681 h 3437681"/>
                <a:gd name="connsiteX1" fmla="*/ 349858 w 6330462"/>
                <a:gd name="connsiteY1" fmla="*/ 3008311 h 3437681"/>
                <a:gd name="connsiteX2" fmla="*/ 914400 w 6330462"/>
                <a:gd name="connsiteY2" fmla="*/ 2372207 h 3437681"/>
                <a:gd name="connsiteX3" fmla="*/ 1606164 w 6330462"/>
                <a:gd name="connsiteY3" fmla="*/ 1783810 h 3437681"/>
                <a:gd name="connsiteX4" fmla="*/ 2202512 w 6330462"/>
                <a:gd name="connsiteY4" fmla="*/ 1330586 h 3437681"/>
                <a:gd name="connsiteX5" fmla="*/ 2862470 w 6330462"/>
                <a:gd name="connsiteY5" fmla="*/ 925069 h 3437681"/>
                <a:gd name="connsiteX6" fmla="*/ 3582550 w 6330462"/>
                <a:gd name="connsiteY6" fmla="*/ 513143 h 3437681"/>
                <a:gd name="connsiteX7" fmla="*/ 4302630 w 6330462"/>
                <a:gd name="connsiteY7" fmla="*/ 225111 h 3437681"/>
                <a:gd name="connsiteX8" fmla="*/ 4878694 w 6330462"/>
                <a:gd name="connsiteY8" fmla="*/ 81095 h 3437681"/>
                <a:gd name="connsiteX9" fmla="*/ 5526766 w 6330462"/>
                <a:gd name="connsiteY9" fmla="*/ 9087 h 3437681"/>
                <a:gd name="connsiteX10" fmla="*/ 6209969 w 6330462"/>
                <a:gd name="connsiteY10" fmla="*/ 26572 h 3437681"/>
                <a:gd name="connsiteX11" fmla="*/ 6249726 w 6330462"/>
                <a:gd name="connsiteY11" fmla="*/ 26572 h 3437681"/>
                <a:gd name="connsiteX0" fmla="*/ 0 w 6363248"/>
                <a:gd name="connsiteY0" fmla="*/ 3437681 h 3437681"/>
                <a:gd name="connsiteX1" fmla="*/ 349858 w 6363248"/>
                <a:gd name="connsiteY1" fmla="*/ 3008311 h 3437681"/>
                <a:gd name="connsiteX2" fmla="*/ 914400 w 6363248"/>
                <a:gd name="connsiteY2" fmla="*/ 2372207 h 3437681"/>
                <a:gd name="connsiteX3" fmla="*/ 1606164 w 6363248"/>
                <a:gd name="connsiteY3" fmla="*/ 1783810 h 3437681"/>
                <a:gd name="connsiteX4" fmla="*/ 2202512 w 6363248"/>
                <a:gd name="connsiteY4" fmla="*/ 1330586 h 3437681"/>
                <a:gd name="connsiteX5" fmla="*/ 2862470 w 6363248"/>
                <a:gd name="connsiteY5" fmla="*/ 925069 h 3437681"/>
                <a:gd name="connsiteX6" fmla="*/ 3582550 w 6363248"/>
                <a:gd name="connsiteY6" fmla="*/ 513143 h 3437681"/>
                <a:gd name="connsiteX7" fmla="*/ 4302630 w 6363248"/>
                <a:gd name="connsiteY7" fmla="*/ 225111 h 3437681"/>
                <a:gd name="connsiteX8" fmla="*/ 4878694 w 6363248"/>
                <a:gd name="connsiteY8" fmla="*/ 81095 h 3437681"/>
                <a:gd name="connsiteX9" fmla="*/ 5526766 w 6363248"/>
                <a:gd name="connsiteY9" fmla="*/ 9087 h 3437681"/>
                <a:gd name="connsiteX10" fmla="*/ 6209969 w 6363248"/>
                <a:gd name="connsiteY10" fmla="*/ 26572 h 3437681"/>
                <a:gd name="connsiteX11" fmla="*/ 6318854 w 6363248"/>
                <a:gd name="connsiteY11" fmla="*/ 9088 h 3437681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25145 h 3449683"/>
                <a:gd name="connsiteX7" fmla="*/ 4302630 w 6363248"/>
                <a:gd name="connsiteY7" fmla="*/ 237113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25145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937071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4400 w 6363248"/>
                <a:gd name="connsiteY2" fmla="*/ 2384209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02512 w 6363248"/>
                <a:gd name="connsiteY4" fmla="*/ 1342588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86406 w 6363248"/>
                <a:gd name="connsiteY4" fmla="*/ 1317234 h 3449683"/>
                <a:gd name="connsiteX5" fmla="*/ 2862470 w 6363248"/>
                <a:gd name="connsiteY5" fmla="*/ 1029202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606164 w 6363248"/>
                <a:gd name="connsiteY3" fmla="*/ 1795812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469362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49683 h 3449683"/>
                <a:gd name="connsiteX1" fmla="*/ 349858 w 6363248"/>
                <a:gd name="connsiteY1" fmla="*/ 3020313 h 3449683"/>
                <a:gd name="connsiteX2" fmla="*/ 918254 w 6363248"/>
                <a:gd name="connsiteY2" fmla="*/ 2397354 h 3449683"/>
                <a:gd name="connsiteX3" fmla="*/ 1566326 w 6363248"/>
                <a:gd name="connsiteY3" fmla="*/ 1821290 h 3449683"/>
                <a:gd name="connsiteX4" fmla="*/ 2286406 w 6363248"/>
                <a:gd name="connsiteY4" fmla="*/ 1317234 h 3449683"/>
                <a:gd name="connsiteX5" fmla="*/ 2862470 w 6363248"/>
                <a:gd name="connsiteY5" fmla="*/ 957194 h 3449683"/>
                <a:gd name="connsiteX6" fmla="*/ 3582550 w 6363248"/>
                <a:gd name="connsiteY6" fmla="*/ 597154 h 3449683"/>
                <a:gd name="connsiteX7" fmla="*/ 4302630 w 6363248"/>
                <a:gd name="connsiteY7" fmla="*/ 309122 h 3449683"/>
                <a:gd name="connsiteX8" fmla="*/ 4806686 w 6363248"/>
                <a:gd name="connsiteY8" fmla="*/ 165106 h 3449683"/>
                <a:gd name="connsiteX9" fmla="*/ 5526766 w 6363248"/>
                <a:gd name="connsiteY9" fmla="*/ 21089 h 3449683"/>
                <a:gd name="connsiteX10" fmla="*/ 6209969 w 6363248"/>
                <a:gd name="connsiteY10" fmla="*/ 38574 h 3449683"/>
                <a:gd name="connsiteX11" fmla="*/ 6318854 w 6363248"/>
                <a:gd name="connsiteY11" fmla="*/ 21090 h 3449683"/>
                <a:gd name="connsiteX0" fmla="*/ 0 w 6363248"/>
                <a:gd name="connsiteY0" fmla="*/ 3452597 h 3452597"/>
                <a:gd name="connsiteX1" fmla="*/ 349858 w 6363248"/>
                <a:gd name="connsiteY1" fmla="*/ 3023227 h 3452597"/>
                <a:gd name="connsiteX2" fmla="*/ 918254 w 6363248"/>
                <a:gd name="connsiteY2" fmla="*/ 2400268 h 3452597"/>
                <a:gd name="connsiteX3" fmla="*/ 1566326 w 6363248"/>
                <a:gd name="connsiteY3" fmla="*/ 1824204 h 3452597"/>
                <a:gd name="connsiteX4" fmla="*/ 2286406 w 6363248"/>
                <a:gd name="connsiteY4" fmla="*/ 1320148 h 3452597"/>
                <a:gd name="connsiteX5" fmla="*/ 2862470 w 6363248"/>
                <a:gd name="connsiteY5" fmla="*/ 960108 h 3452597"/>
                <a:gd name="connsiteX6" fmla="*/ 3582550 w 6363248"/>
                <a:gd name="connsiteY6" fmla="*/ 600068 h 3452597"/>
                <a:gd name="connsiteX7" fmla="*/ 4302630 w 6363248"/>
                <a:gd name="connsiteY7" fmla="*/ 312036 h 3452597"/>
                <a:gd name="connsiteX8" fmla="*/ 4806686 w 6363248"/>
                <a:gd name="connsiteY8" fmla="*/ 168020 h 3452597"/>
                <a:gd name="connsiteX9" fmla="*/ 5526766 w 6363248"/>
                <a:gd name="connsiteY9" fmla="*/ 24003 h 3452597"/>
                <a:gd name="connsiteX10" fmla="*/ 6102830 w 6363248"/>
                <a:gd name="connsiteY10" fmla="*/ 24004 h 3452597"/>
                <a:gd name="connsiteX11" fmla="*/ 6318854 w 6363248"/>
                <a:gd name="connsiteY11" fmla="*/ 24004 h 3452597"/>
                <a:gd name="connsiteX0" fmla="*/ 0 w 6363248"/>
                <a:gd name="connsiteY0" fmla="*/ 3452597 h 3452597"/>
                <a:gd name="connsiteX1" fmla="*/ 349858 w 6363248"/>
                <a:gd name="connsiteY1" fmla="*/ 3023227 h 3452597"/>
                <a:gd name="connsiteX2" fmla="*/ 918254 w 6363248"/>
                <a:gd name="connsiteY2" fmla="*/ 2400268 h 3452597"/>
                <a:gd name="connsiteX3" fmla="*/ 1566326 w 6363248"/>
                <a:gd name="connsiteY3" fmla="*/ 1824204 h 3452597"/>
                <a:gd name="connsiteX4" fmla="*/ 2286406 w 6363248"/>
                <a:gd name="connsiteY4" fmla="*/ 1320148 h 3452597"/>
                <a:gd name="connsiteX5" fmla="*/ 2862470 w 6363248"/>
                <a:gd name="connsiteY5" fmla="*/ 960108 h 3452597"/>
                <a:gd name="connsiteX6" fmla="*/ 3582550 w 6363248"/>
                <a:gd name="connsiteY6" fmla="*/ 600068 h 3452597"/>
                <a:gd name="connsiteX7" fmla="*/ 4302630 w 6363248"/>
                <a:gd name="connsiteY7" fmla="*/ 312036 h 3452597"/>
                <a:gd name="connsiteX8" fmla="*/ 4806686 w 6363248"/>
                <a:gd name="connsiteY8" fmla="*/ 168020 h 3452597"/>
                <a:gd name="connsiteX9" fmla="*/ 5526766 w 6363248"/>
                <a:gd name="connsiteY9" fmla="*/ 24003 h 3452597"/>
                <a:gd name="connsiteX10" fmla="*/ 6102830 w 6363248"/>
                <a:gd name="connsiteY10" fmla="*/ 24004 h 3452597"/>
                <a:gd name="connsiteX11" fmla="*/ 6318854 w 6363248"/>
                <a:gd name="connsiteY11" fmla="*/ 24004 h 3452597"/>
                <a:gd name="connsiteX0" fmla="*/ 0 w 6363248"/>
                <a:gd name="connsiteY0" fmla="*/ 3500601 h 3500601"/>
                <a:gd name="connsiteX1" fmla="*/ 349858 w 6363248"/>
                <a:gd name="connsiteY1" fmla="*/ 3071231 h 3500601"/>
                <a:gd name="connsiteX2" fmla="*/ 918254 w 6363248"/>
                <a:gd name="connsiteY2" fmla="*/ 2448272 h 3500601"/>
                <a:gd name="connsiteX3" fmla="*/ 1566326 w 6363248"/>
                <a:gd name="connsiteY3" fmla="*/ 1872208 h 3500601"/>
                <a:gd name="connsiteX4" fmla="*/ 2286406 w 6363248"/>
                <a:gd name="connsiteY4" fmla="*/ 1368152 h 3500601"/>
                <a:gd name="connsiteX5" fmla="*/ 2862470 w 6363248"/>
                <a:gd name="connsiteY5" fmla="*/ 1008112 h 3500601"/>
                <a:gd name="connsiteX6" fmla="*/ 3582550 w 6363248"/>
                <a:gd name="connsiteY6" fmla="*/ 648072 h 3500601"/>
                <a:gd name="connsiteX7" fmla="*/ 4302630 w 6363248"/>
                <a:gd name="connsiteY7" fmla="*/ 360040 h 3500601"/>
                <a:gd name="connsiteX8" fmla="*/ 4806686 w 6363248"/>
                <a:gd name="connsiteY8" fmla="*/ 216024 h 3500601"/>
                <a:gd name="connsiteX9" fmla="*/ 5526766 w 6363248"/>
                <a:gd name="connsiteY9" fmla="*/ 72007 h 3500601"/>
                <a:gd name="connsiteX10" fmla="*/ 5958814 w 6363248"/>
                <a:gd name="connsiteY10" fmla="*/ 0 h 3500601"/>
                <a:gd name="connsiteX11" fmla="*/ 6318854 w 6363248"/>
                <a:gd name="connsiteY11" fmla="*/ 72008 h 3500601"/>
                <a:gd name="connsiteX0" fmla="*/ 0 w 6363248"/>
                <a:gd name="connsiteY0" fmla="*/ 3512602 h 3512602"/>
                <a:gd name="connsiteX1" fmla="*/ 349858 w 6363248"/>
                <a:gd name="connsiteY1" fmla="*/ 3083232 h 3512602"/>
                <a:gd name="connsiteX2" fmla="*/ 918254 w 6363248"/>
                <a:gd name="connsiteY2" fmla="*/ 2460273 h 3512602"/>
                <a:gd name="connsiteX3" fmla="*/ 1566326 w 6363248"/>
                <a:gd name="connsiteY3" fmla="*/ 1884209 h 3512602"/>
                <a:gd name="connsiteX4" fmla="*/ 2286406 w 6363248"/>
                <a:gd name="connsiteY4" fmla="*/ 1380153 h 3512602"/>
                <a:gd name="connsiteX5" fmla="*/ 2862470 w 6363248"/>
                <a:gd name="connsiteY5" fmla="*/ 1020113 h 3512602"/>
                <a:gd name="connsiteX6" fmla="*/ 3582550 w 6363248"/>
                <a:gd name="connsiteY6" fmla="*/ 660073 h 3512602"/>
                <a:gd name="connsiteX7" fmla="*/ 4302630 w 6363248"/>
                <a:gd name="connsiteY7" fmla="*/ 372041 h 3512602"/>
                <a:gd name="connsiteX8" fmla="*/ 4806686 w 6363248"/>
                <a:gd name="connsiteY8" fmla="*/ 228025 h 3512602"/>
                <a:gd name="connsiteX9" fmla="*/ 5526766 w 6363248"/>
                <a:gd name="connsiteY9" fmla="*/ 84008 h 3512602"/>
                <a:gd name="connsiteX10" fmla="*/ 5958814 w 6363248"/>
                <a:gd name="connsiteY10" fmla="*/ 12001 h 3512602"/>
                <a:gd name="connsiteX11" fmla="*/ 6318854 w 6363248"/>
                <a:gd name="connsiteY11" fmla="*/ 12001 h 3512602"/>
                <a:gd name="connsiteX0" fmla="*/ 0 w 6363248"/>
                <a:gd name="connsiteY0" fmla="*/ 3512602 h 3512602"/>
                <a:gd name="connsiteX1" fmla="*/ 349858 w 6363248"/>
                <a:gd name="connsiteY1" fmla="*/ 3083232 h 3512602"/>
                <a:gd name="connsiteX2" fmla="*/ 918254 w 6363248"/>
                <a:gd name="connsiteY2" fmla="*/ 2460273 h 3512602"/>
                <a:gd name="connsiteX3" fmla="*/ 1566326 w 6363248"/>
                <a:gd name="connsiteY3" fmla="*/ 1884209 h 3512602"/>
                <a:gd name="connsiteX4" fmla="*/ 2286406 w 6363248"/>
                <a:gd name="connsiteY4" fmla="*/ 1380153 h 3512602"/>
                <a:gd name="connsiteX5" fmla="*/ 2862470 w 6363248"/>
                <a:gd name="connsiteY5" fmla="*/ 1020113 h 3512602"/>
                <a:gd name="connsiteX6" fmla="*/ 3582550 w 6363248"/>
                <a:gd name="connsiteY6" fmla="*/ 660073 h 3512602"/>
                <a:gd name="connsiteX7" fmla="*/ 4302630 w 6363248"/>
                <a:gd name="connsiteY7" fmla="*/ 372041 h 3512602"/>
                <a:gd name="connsiteX8" fmla="*/ 4806686 w 6363248"/>
                <a:gd name="connsiteY8" fmla="*/ 228025 h 3512602"/>
                <a:gd name="connsiteX9" fmla="*/ 5454758 w 6363248"/>
                <a:gd name="connsiteY9" fmla="*/ 84009 h 3512602"/>
                <a:gd name="connsiteX10" fmla="*/ 5958814 w 6363248"/>
                <a:gd name="connsiteY10" fmla="*/ 12001 h 3512602"/>
                <a:gd name="connsiteX11" fmla="*/ 6318854 w 6363248"/>
                <a:gd name="connsiteY11" fmla="*/ 12001 h 3512602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582550 w 6289482"/>
                <a:gd name="connsiteY6" fmla="*/ 693751 h 3546280"/>
                <a:gd name="connsiteX7" fmla="*/ 4302630 w 6289482"/>
                <a:gd name="connsiteY7" fmla="*/ 405719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302630 w 6289482"/>
                <a:gd name="connsiteY7" fmla="*/ 405719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806686 w 6289482"/>
                <a:gd name="connsiteY8" fmla="*/ 261703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54758 w 6289482"/>
                <a:gd name="connsiteY9" fmla="*/ 117687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5958814 w 6289482"/>
                <a:gd name="connsiteY10" fmla="*/ 45679 h 3546280"/>
                <a:gd name="connsiteX11" fmla="*/ 6289482 w 6289482"/>
                <a:gd name="connsiteY11" fmla="*/ 0 h 3546280"/>
                <a:gd name="connsiteX0" fmla="*/ 0 w 6289482"/>
                <a:gd name="connsiteY0" fmla="*/ 3561412 h 3561412"/>
                <a:gd name="connsiteX1" fmla="*/ 349858 w 6289482"/>
                <a:gd name="connsiteY1" fmla="*/ 3132042 h 3561412"/>
                <a:gd name="connsiteX2" fmla="*/ 918254 w 6289482"/>
                <a:gd name="connsiteY2" fmla="*/ 2509083 h 3561412"/>
                <a:gd name="connsiteX3" fmla="*/ 1566326 w 6289482"/>
                <a:gd name="connsiteY3" fmla="*/ 1933019 h 3561412"/>
                <a:gd name="connsiteX4" fmla="*/ 2286406 w 6289482"/>
                <a:gd name="connsiteY4" fmla="*/ 1428963 h 3561412"/>
                <a:gd name="connsiteX5" fmla="*/ 2862470 w 6289482"/>
                <a:gd name="connsiteY5" fmla="*/ 1068923 h 3561412"/>
                <a:gd name="connsiteX6" fmla="*/ 3471232 w 6289482"/>
                <a:gd name="connsiteY6" fmla="*/ 732737 h 3561412"/>
                <a:gd name="connsiteX7" fmla="*/ 4231068 w 6289482"/>
                <a:gd name="connsiteY7" fmla="*/ 412900 h 3561412"/>
                <a:gd name="connsiteX8" fmla="*/ 4790784 w 6289482"/>
                <a:gd name="connsiteY8" fmla="*/ 237079 h 3561412"/>
                <a:gd name="connsiteX9" fmla="*/ 5462709 w 6289482"/>
                <a:gd name="connsiteY9" fmla="*/ 93063 h 3561412"/>
                <a:gd name="connsiteX10" fmla="*/ 6284818 w 6289482"/>
                <a:gd name="connsiteY10" fmla="*/ 29005 h 3561412"/>
                <a:gd name="connsiteX11" fmla="*/ 6289482 w 6289482"/>
                <a:gd name="connsiteY11" fmla="*/ 15132 h 3561412"/>
                <a:gd name="connsiteX0" fmla="*/ 0 w 6289482"/>
                <a:gd name="connsiteY0" fmla="*/ 3546280 h 3546280"/>
                <a:gd name="connsiteX1" fmla="*/ 349858 w 6289482"/>
                <a:gd name="connsiteY1" fmla="*/ 3116910 h 3546280"/>
                <a:gd name="connsiteX2" fmla="*/ 918254 w 6289482"/>
                <a:gd name="connsiteY2" fmla="*/ 2493951 h 3546280"/>
                <a:gd name="connsiteX3" fmla="*/ 1566326 w 6289482"/>
                <a:gd name="connsiteY3" fmla="*/ 1917887 h 3546280"/>
                <a:gd name="connsiteX4" fmla="*/ 2286406 w 6289482"/>
                <a:gd name="connsiteY4" fmla="*/ 1413831 h 3546280"/>
                <a:gd name="connsiteX5" fmla="*/ 2862470 w 6289482"/>
                <a:gd name="connsiteY5" fmla="*/ 1053791 h 3546280"/>
                <a:gd name="connsiteX6" fmla="*/ 3471232 w 6289482"/>
                <a:gd name="connsiteY6" fmla="*/ 717605 h 3546280"/>
                <a:gd name="connsiteX7" fmla="*/ 4231068 w 6289482"/>
                <a:gd name="connsiteY7" fmla="*/ 397768 h 3546280"/>
                <a:gd name="connsiteX8" fmla="*/ 4790784 w 6289482"/>
                <a:gd name="connsiteY8" fmla="*/ 221947 h 3546280"/>
                <a:gd name="connsiteX9" fmla="*/ 5462709 w 6289482"/>
                <a:gd name="connsiteY9" fmla="*/ 77931 h 3546280"/>
                <a:gd name="connsiteX10" fmla="*/ 6289482 w 6289482"/>
                <a:gd name="connsiteY10" fmla="*/ 0 h 354628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4 w 8858348"/>
                <a:gd name="connsiteY8" fmla="*/ 297237 h 3621570"/>
                <a:gd name="connsiteX9" fmla="*/ 5462709 w 8858348"/>
                <a:gd name="connsiteY9" fmla="*/ 153221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4 w 8858348"/>
                <a:gd name="connsiteY8" fmla="*/ 297237 h 3621570"/>
                <a:gd name="connsiteX9" fmla="*/ 5861145 w 8858348"/>
                <a:gd name="connsiteY9" fmla="*/ 162632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4 w 8858348"/>
                <a:gd name="connsiteY8" fmla="*/ 297237 h 3621570"/>
                <a:gd name="connsiteX9" fmla="*/ 5861145 w 8858348"/>
                <a:gd name="connsiteY9" fmla="*/ 162632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5 w 8858348"/>
                <a:gd name="connsiteY8" fmla="*/ 306649 h 3621570"/>
                <a:gd name="connsiteX9" fmla="*/ 5861145 w 8858348"/>
                <a:gd name="connsiteY9" fmla="*/ 162632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5 w 8858348"/>
                <a:gd name="connsiteY8" fmla="*/ 306649 h 3621570"/>
                <a:gd name="connsiteX9" fmla="*/ 5850126 w 8858348"/>
                <a:gd name="connsiteY9" fmla="*/ 125542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790785 w 8858348"/>
                <a:gd name="connsiteY8" fmla="*/ 306649 h 3621570"/>
                <a:gd name="connsiteX9" fmla="*/ 5850126 w 8858348"/>
                <a:gd name="connsiteY9" fmla="*/ 105760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834863 w 8858348"/>
                <a:gd name="connsiteY8" fmla="*/ 259668 h 3621570"/>
                <a:gd name="connsiteX9" fmla="*/ 5850126 w 8858348"/>
                <a:gd name="connsiteY9" fmla="*/ 105760 h 3621570"/>
                <a:gd name="connsiteX10" fmla="*/ 8858348 w 8858348"/>
                <a:gd name="connsiteY10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834863 w 8858348"/>
                <a:gd name="connsiteY8" fmla="*/ 259668 h 3621570"/>
                <a:gd name="connsiteX9" fmla="*/ 5472055 w 8858348"/>
                <a:gd name="connsiteY9" fmla="*/ 125439 h 3621570"/>
                <a:gd name="connsiteX10" fmla="*/ 5850126 w 8858348"/>
                <a:gd name="connsiteY10" fmla="*/ 105760 h 3621570"/>
                <a:gd name="connsiteX11" fmla="*/ 8858348 w 8858348"/>
                <a:gd name="connsiteY11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834863 w 8858348"/>
                <a:gd name="connsiteY8" fmla="*/ 259668 h 3621570"/>
                <a:gd name="connsiteX9" fmla="*/ 5472055 w 8858348"/>
                <a:gd name="connsiteY9" fmla="*/ 125439 h 3621570"/>
                <a:gd name="connsiteX10" fmla="*/ 5850126 w 8858348"/>
                <a:gd name="connsiteY10" fmla="*/ 81033 h 3621570"/>
                <a:gd name="connsiteX11" fmla="*/ 8858348 w 8858348"/>
                <a:gd name="connsiteY11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834863 w 8858348"/>
                <a:gd name="connsiteY8" fmla="*/ 259668 h 3621570"/>
                <a:gd name="connsiteX9" fmla="*/ 5472055 w 8858348"/>
                <a:gd name="connsiteY9" fmla="*/ 125439 h 3621570"/>
                <a:gd name="connsiteX10" fmla="*/ 5850126 w 8858348"/>
                <a:gd name="connsiteY10" fmla="*/ 81033 h 3621570"/>
                <a:gd name="connsiteX11" fmla="*/ 8858348 w 8858348"/>
                <a:gd name="connsiteY11" fmla="*/ 0 h 3621570"/>
                <a:gd name="connsiteX0" fmla="*/ 0 w 8858348"/>
                <a:gd name="connsiteY0" fmla="*/ 3621570 h 3621570"/>
                <a:gd name="connsiteX1" fmla="*/ 349858 w 8858348"/>
                <a:gd name="connsiteY1" fmla="*/ 3192200 h 3621570"/>
                <a:gd name="connsiteX2" fmla="*/ 918254 w 8858348"/>
                <a:gd name="connsiteY2" fmla="*/ 2569241 h 3621570"/>
                <a:gd name="connsiteX3" fmla="*/ 1566326 w 8858348"/>
                <a:gd name="connsiteY3" fmla="*/ 1993177 h 3621570"/>
                <a:gd name="connsiteX4" fmla="*/ 2286406 w 8858348"/>
                <a:gd name="connsiteY4" fmla="*/ 1489121 h 3621570"/>
                <a:gd name="connsiteX5" fmla="*/ 2862470 w 8858348"/>
                <a:gd name="connsiteY5" fmla="*/ 1129081 h 3621570"/>
                <a:gd name="connsiteX6" fmla="*/ 3471232 w 8858348"/>
                <a:gd name="connsiteY6" fmla="*/ 792895 h 3621570"/>
                <a:gd name="connsiteX7" fmla="*/ 4231068 w 8858348"/>
                <a:gd name="connsiteY7" fmla="*/ 473058 h 3621570"/>
                <a:gd name="connsiteX8" fmla="*/ 4834863 w 8858348"/>
                <a:gd name="connsiteY8" fmla="*/ 259668 h 3621570"/>
                <a:gd name="connsiteX9" fmla="*/ 5472055 w 8858348"/>
                <a:gd name="connsiteY9" fmla="*/ 125439 h 3621570"/>
                <a:gd name="connsiteX10" fmla="*/ 5850126 w 8858348"/>
                <a:gd name="connsiteY10" fmla="*/ 81033 h 3621570"/>
                <a:gd name="connsiteX11" fmla="*/ 8858348 w 8858348"/>
                <a:gd name="connsiteY11" fmla="*/ 0 h 3621570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918254 w 9414829"/>
                <a:gd name="connsiteY2" fmla="*/ 2576659 h 3628988"/>
                <a:gd name="connsiteX3" fmla="*/ 1566326 w 9414829"/>
                <a:gd name="connsiteY3" fmla="*/ 2000595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471232 w 9414829"/>
                <a:gd name="connsiteY6" fmla="*/ 800313 h 3628988"/>
                <a:gd name="connsiteX7" fmla="*/ 4231068 w 9414829"/>
                <a:gd name="connsiteY7" fmla="*/ 480476 h 3628988"/>
                <a:gd name="connsiteX8" fmla="*/ 4834863 w 9414829"/>
                <a:gd name="connsiteY8" fmla="*/ 267086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918254 w 9414829"/>
                <a:gd name="connsiteY2" fmla="*/ 2576659 h 3628988"/>
                <a:gd name="connsiteX3" fmla="*/ 1566326 w 9414829"/>
                <a:gd name="connsiteY3" fmla="*/ 2000595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471232 w 9414829"/>
                <a:gd name="connsiteY6" fmla="*/ 800313 h 3628988"/>
                <a:gd name="connsiteX7" fmla="*/ 4231068 w 9414829"/>
                <a:gd name="connsiteY7" fmla="*/ 480476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918254 w 9414829"/>
                <a:gd name="connsiteY2" fmla="*/ 2576659 h 3628988"/>
                <a:gd name="connsiteX3" fmla="*/ 1566326 w 9414829"/>
                <a:gd name="connsiteY3" fmla="*/ 2000595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471232 w 9414829"/>
                <a:gd name="connsiteY6" fmla="*/ 800313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918254 w 9414829"/>
                <a:gd name="connsiteY2" fmla="*/ 2576659 h 3628988"/>
                <a:gd name="connsiteX3" fmla="*/ 1566326 w 9414829"/>
                <a:gd name="connsiteY3" fmla="*/ 2000595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918254 w 9414829"/>
                <a:gd name="connsiteY2" fmla="*/ 2576659 h 3628988"/>
                <a:gd name="connsiteX3" fmla="*/ 1094494 w 9414829"/>
                <a:gd name="connsiteY3" fmla="*/ 1948833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1094494 w 9414829"/>
                <a:gd name="connsiteY3" fmla="*/ 1948833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2286406 w 9414829"/>
                <a:gd name="connsiteY4" fmla="*/ 1496539 h 3628988"/>
                <a:gd name="connsiteX5" fmla="*/ 2862470 w 9414829"/>
                <a:gd name="connsiteY5" fmla="*/ 1136499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2862470 w 9414829"/>
                <a:gd name="connsiteY5" fmla="*/ 1136499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1866380 w 9414829"/>
                <a:gd name="connsiteY5" fmla="*/ 811811 h 3628988"/>
                <a:gd name="connsiteX6" fmla="*/ 3020371 w 9414829"/>
                <a:gd name="connsiteY6" fmla="*/ 494448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1866380 w 9414829"/>
                <a:gd name="connsiteY5" fmla="*/ 811811 h 3628988"/>
                <a:gd name="connsiteX6" fmla="*/ 2663875 w 9414829"/>
                <a:gd name="connsiteY6" fmla="*/ 334457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1310666 w 9414829"/>
                <a:gd name="connsiteY5" fmla="*/ 694170 h 3628988"/>
                <a:gd name="connsiteX6" fmla="*/ 2663875 w 9414829"/>
                <a:gd name="connsiteY6" fmla="*/ 334457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1310666 w 9414829"/>
                <a:gd name="connsiteY5" fmla="*/ 694170 h 3628988"/>
                <a:gd name="connsiteX6" fmla="*/ 1961369 w 9414829"/>
                <a:gd name="connsiteY6" fmla="*/ 141526 h 3628988"/>
                <a:gd name="connsiteX7" fmla="*/ 3989909 w 9414829"/>
                <a:gd name="connsiteY7" fmla="*/ 339307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28988 h 3628988"/>
                <a:gd name="connsiteX1" fmla="*/ 349858 w 9414829"/>
                <a:gd name="connsiteY1" fmla="*/ 3199618 h 3628988"/>
                <a:gd name="connsiteX2" fmla="*/ 582729 w 9414829"/>
                <a:gd name="connsiteY2" fmla="*/ 2515486 h 3628988"/>
                <a:gd name="connsiteX3" fmla="*/ 958186 w 9414829"/>
                <a:gd name="connsiteY3" fmla="*/ 1915894 h 3628988"/>
                <a:gd name="connsiteX4" fmla="*/ 1342741 w 9414829"/>
                <a:gd name="connsiteY4" fmla="*/ 1261258 h 3628988"/>
                <a:gd name="connsiteX5" fmla="*/ 1310666 w 9414829"/>
                <a:gd name="connsiteY5" fmla="*/ 694170 h 3628988"/>
                <a:gd name="connsiteX6" fmla="*/ 1961369 w 9414829"/>
                <a:gd name="connsiteY6" fmla="*/ 141526 h 3628988"/>
                <a:gd name="connsiteX7" fmla="*/ 3947967 w 9414829"/>
                <a:gd name="connsiteY7" fmla="*/ 42853 h 3628988"/>
                <a:gd name="connsiteX8" fmla="*/ 4604189 w 9414829"/>
                <a:gd name="connsiteY8" fmla="*/ 220030 h 3628988"/>
                <a:gd name="connsiteX9" fmla="*/ 5472055 w 9414829"/>
                <a:gd name="connsiteY9" fmla="*/ 132857 h 3628988"/>
                <a:gd name="connsiteX10" fmla="*/ 5850126 w 9414829"/>
                <a:gd name="connsiteY10" fmla="*/ 88451 h 3628988"/>
                <a:gd name="connsiteX11" fmla="*/ 9414829 w 9414829"/>
                <a:gd name="connsiteY11" fmla="*/ 0 h 3628988"/>
                <a:gd name="connsiteX0" fmla="*/ 0 w 9414829"/>
                <a:gd name="connsiteY0" fmla="*/ 3647131 h 3647131"/>
                <a:gd name="connsiteX1" fmla="*/ 349858 w 9414829"/>
                <a:gd name="connsiteY1" fmla="*/ 3217761 h 3647131"/>
                <a:gd name="connsiteX2" fmla="*/ 582729 w 9414829"/>
                <a:gd name="connsiteY2" fmla="*/ 2533629 h 3647131"/>
                <a:gd name="connsiteX3" fmla="*/ 958186 w 9414829"/>
                <a:gd name="connsiteY3" fmla="*/ 1934037 h 3647131"/>
                <a:gd name="connsiteX4" fmla="*/ 1342741 w 9414829"/>
                <a:gd name="connsiteY4" fmla="*/ 1279401 h 3647131"/>
                <a:gd name="connsiteX5" fmla="*/ 1310666 w 9414829"/>
                <a:gd name="connsiteY5" fmla="*/ 712313 h 3647131"/>
                <a:gd name="connsiteX6" fmla="*/ 1961369 w 9414829"/>
                <a:gd name="connsiteY6" fmla="*/ 159669 h 3647131"/>
                <a:gd name="connsiteX7" fmla="*/ 3947967 w 9414829"/>
                <a:gd name="connsiteY7" fmla="*/ 60996 h 3647131"/>
                <a:gd name="connsiteX8" fmla="*/ 4604189 w 9414829"/>
                <a:gd name="connsiteY8" fmla="*/ 2891 h 3647131"/>
                <a:gd name="connsiteX9" fmla="*/ 5472055 w 9414829"/>
                <a:gd name="connsiteY9" fmla="*/ 151000 h 3647131"/>
                <a:gd name="connsiteX10" fmla="*/ 5850126 w 9414829"/>
                <a:gd name="connsiteY10" fmla="*/ 106594 h 3647131"/>
                <a:gd name="connsiteX11" fmla="*/ 9414829 w 9414829"/>
                <a:gd name="connsiteY11" fmla="*/ 18143 h 3647131"/>
                <a:gd name="connsiteX0" fmla="*/ 0 w 9414829"/>
                <a:gd name="connsiteY0" fmla="*/ 3700192 h 3700192"/>
                <a:gd name="connsiteX1" fmla="*/ 349858 w 9414829"/>
                <a:gd name="connsiteY1" fmla="*/ 3270822 h 3700192"/>
                <a:gd name="connsiteX2" fmla="*/ 582729 w 9414829"/>
                <a:gd name="connsiteY2" fmla="*/ 2586690 h 3700192"/>
                <a:gd name="connsiteX3" fmla="*/ 958186 w 9414829"/>
                <a:gd name="connsiteY3" fmla="*/ 1987098 h 3700192"/>
                <a:gd name="connsiteX4" fmla="*/ 1342741 w 9414829"/>
                <a:gd name="connsiteY4" fmla="*/ 1332462 h 3700192"/>
                <a:gd name="connsiteX5" fmla="*/ 1310666 w 9414829"/>
                <a:gd name="connsiteY5" fmla="*/ 765374 h 3700192"/>
                <a:gd name="connsiteX6" fmla="*/ 1961369 w 9414829"/>
                <a:gd name="connsiteY6" fmla="*/ 212730 h 3700192"/>
                <a:gd name="connsiteX7" fmla="*/ 3947967 w 9414829"/>
                <a:gd name="connsiteY7" fmla="*/ 114057 h 3700192"/>
                <a:gd name="connsiteX8" fmla="*/ 4604189 w 9414829"/>
                <a:gd name="connsiteY8" fmla="*/ 55952 h 3700192"/>
                <a:gd name="connsiteX9" fmla="*/ 5513995 w 9414829"/>
                <a:gd name="connsiteY9" fmla="*/ 1719 h 3700192"/>
                <a:gd name="connsiteX10" fmla="*/ 5850126 w 9414829"/>
                <a:gd name="connsiteY10" fmla="*/ 159655 h 3700192"/>
                <a:gd name="connsiteX11" fmla="*/ 9414829 w 9414829"/>
                <a:gd name="connsiteY11" fmla="*/ 71204 h 3700192"/>
                <a:gd name="connsiteX0" fmla="*/ 0 w 9414829"/>
                <a:gd name="connsiteY0" fmla="*/ 3727841 h 3727841"/>
                <a:gd name="connsiteX1" fmla="*/ 349858 w 9414829"/>
                <a:gd name="connsiteY1" fmla="*/ 3298471 h 3727841"/>
                <a:gd name="connsiteX2" fmla="*/ 582729 w 9414829"/>
                <a:gd name="connsiteY2" fmla="*/ 2614339 h 3727841"/>
                <a:gd name="connsiteX3" fmla="*/ 958186 w 9414829"/>
                <a:gd name="connsiteY3" fmla="*/ 2014747 h 3727841"/>
                <a:gd name="connsiteX4" fmla="*/ 1342741 w 9414829"/>
                <a:gd name="connsiteY4" fmla="*/ 1360111 h 3727841"/>
                <a:gd name="connsiteX5" fmla="*/ 1310666 w 9414829"/>
                <a:gd name="connsiteY5" fmla="*/ 793023 h 3727841"/>
                <a:gd name="connsiteX6" fmla="*/ 1961369 w 9414829"/>
                <a:gd name="connsiteY6" fmla="*/ 240379 h 3727841"/>
                <a:gd name="connsiteX7" fmla="*/ 3947967 w 9414829"/>
                <a:gd name="connsiteY7" fmla="*/ 141706 h 3727841"/>
                <a:gd name="connsiteX8" fmla="*/ 4604189 w 9414829"/>
                <a:gd name="connsiteY8" fmla="*/ 83601 h 3727841"/>
                <a:gd name="connsiteX9" fmla="*/ 5513995 w 9414829"/>
                <a:gd name="connsiteY9" fmla="*/ 29368 h 3727841"/>
                <a:gd name="connsiteX10" fmla="*/ 6363898 w 9414829"/>
                <a:gd name="connsiteY10" fmla="*/ 17902 h 3727841"/>
                <a:gd name="connsiteX11" fmla="*/ 9414829 w 9414829"/>
                <a:gd name="connsiteY11" fmla="*/ 98853 h 3727841"/>
                <a:gd name="connsiteX0" fmla="*/ 0 w 9467255"/>
                <a:gd name="connsiteY0" fmla="*/ 3734177 h 3734177"/>
                <a:gd name="connsiteX1" fmla="*/ 349858 w 9467255"/>
                <a:gd name="connsiteY1" fmla="*/ 3304807 h 3734177"/>
                <a:gd name="connsiteX2" fmla="*/ 582729 w 9467255"/>
                <a:gd name="connsiteY2" fmla="*/ 2620675 h 3734177"/>
                <a:gd name="connsiteX3" fmla="*/ 958186 w 9467255"/>
                <a:gd name="connsiteY3" fmla="*/ 2021083 h 3734177"/>
                <a:gd name="connsiteX4" fmla="*/ 1342741 w 9467255"/>
                <a:gd name="connsiteY4" fmla="*/ 1366447 h 3734177"/>
                <a:gd name="connsiteX5" fmla="*/ 1310666 w 9467255"/>
                <a:gd name="connsiteY5" fmla="*/ 799359 h 3734177"/>
                <a:gd name="connsiteX6" fmla="*/ 1961369 w 9467255"/>
                <a:gd name="connsiteY6" fmla="*/ 246715 h 3734177"/>
                <a:gd name="connsiteX7" fmla="*/ 3947967 w 9467255"/>
                <a:gd name="connsiteY7" fmla="*/ 148042 h 3734177"/>
                <a:gd name="connsiteX8" fmla="*/ 4604189 w 9467255"/>
                <a:gd name="connsiteY8" fmla="*/ 89937 h 3734177"/>
                <a:gd name="connsiteX9" fmla="*/ 5513995 w 9467255"/>
                <a:gd name="connsiteY9" fmla="*/ 35704 h 3734177"/>
                <a:gd name="connsiteX10" fmla="*/ 6363898 w 9467255"/>
                <a:gd name="connsiteY10" fmla="*/ 24238 h 3734177"/>
                <a:gd name="connsiteX11" fmla="*/ 9467255 w 9467255"/>
                <a:gd name="connsiteY11" fmla="*/ 48722 h 3734177"/>
                <a:gd name="connsiteX0" fmla="*/ 0 w 9467255"/>
                <a:gd name="connsiteY0" fmla="*/ 3701247 h 3701247"/>
                <a:gd name="connsiteX1" fmla="*/ 349858 w 9467255"/>
                <a:gd name="connsiteY1" fmla="*/ 3271877 h 3701247"/>
                <a:gd name="connsiteX2" fmla="*/ 582729 w 9467255"/>
                <a:gd name="connsiteY2" fmla="*/ 2587745 h 3701247"/>
                <a:gd name="connsiteX3" fmla="*/ 958186 w 9467255"/>
                <a:gd name="connsiteY3" fmla="*/ 1988153 h 3701247"/>
                <a:gd name="connsiteX4" fmla="*/ 1342741 w 9467255"/>
                <a:gd name="connsiteY4" fmla="*/ 1333517 h 3701247"/>
                <a:gd name="connsiteX5" fmla="*/ 1310666 w 9467255"/>
                <a:gd name="connsiteY5" fmla="*/ 766429 h 3701247"/>
                <a:gd name="connsiteX6" fmla="*/ 1961369 w 9467255"/>
                <a:gd name="connsiteY6" fmla="*/ 213785 h 3701247"/>
                <a:gd name="connsiteX7" fmla="*/ 3947967 w 9467255"/>
                <a:gd name="connsiteY7" fmla="*/ 115112 h 3701247"/>
                <a:gd name="connsiteX8" fmla="*/ 4604189 w 9467255"/>
                <a:gd name="connsiteY8" fmla="*/ 57007 h 3701247"/>
                <a:gd name="connsiteX9" fmla="*/ 5513995 w 9467255"/>
                <a:gd name="connsiteY9" fmla="*/ 2774 h 3701247"/>
                <a:gd name="connsiteX10" fmla="*/ 6363899 w 9467255"/>
                <a:gd name="connsiteY10" fmla="*/ 52481 h 3701247"/>
                <a:gd name="connsiteX11" fmla="*/ 9467255 w 9467255"/>
                <a:gd name="connsiteY11" fmla="*/ 15792 h 3701247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958186 w 9467255"/>
                <a:gd name="connsiteY3" fmla="*/ 1975226 h 3688320"/>
                <a:gd name="connsiteX4" fmla="*/ 1342741 w 9467255"/>
                <a:gd name="connsiteY4" fmla="*/ 1320590 h 3688320"/>
                <a:gd name="connsiteX5" fmla="*/ 1310666 w 9467255"/>
                <a:gd name="connsiteY5" fmla="*/ 753502 h 3688320"/>
                <a:gd name="connsiteX6" fmla="*/ 1961369 w 9467255"/>
                <a:gd name="connsiteY6" fmla="*/ 200858 h 3688320"/>
                <a:gd name="connsiteX7" fmla="*/ 3947967 w 9467255"/>
                <a:gd name="connsiteY7" fmla="*/ 102185 h 3688320"/>
                <a:gd name="connsiteX8" fmla="*/ 4604189 w 9467255"/>
                <a:gd name="connsiteY8" fmla="*/ 44080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958186 w 9467255"/>
                <a:gd name="connsiteY3" fmla="*/ 1975226 h 3688320"/>
                <a:gd name="connsiteX4" fmla="*/ 1342741 w 9467255"/>
                <a:gd name="connsiteY4" fmla="*/ 1320590 h 3688320"/>
                <a:gd name="connsiteX5" fmla="*/ 1310666 w 9467255"/>
                <a:gd name="connsiteY5" fmla="*/ 753502 h 3688320"/>
                <a:gd name="connsiteX6" fmla="*/ 1961369 w 9467255"/>
                <a:gd name="connsiteY6" fmla="*/ 200858 h 3688320"/>
                <a:gd name="connsiteX7" fmla="*/ 3947967 w 9467255"/>
                <a:gd name="connsiteY7" fmla="*/ 102185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958186 w 9467255"/>
                <a:gd name="connsiteY3" fmla="*/ 1975226 h 3688320"/>
                <a:gd name="connsiteX4" fmla="*/ 1342741 w 9467255"/>
                <a:gd name="connsiteY4" fmla="*/ 1320590 h 3688320"/>
                <a:gd name="connsiteX5" fmla="*/ 1310666 w 9467255"/>
                <a:gd name="connsiteY5" fmla="*/ 753502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958186 w 9467255"/>
                <a:gd name="connsiteY3" fmla="*/ 1975226 h 3688320"/>
                <a:gd name="connsiteX4" fmla="*/ 1342741 w 9467255"/>
                <a:gd name="connsiteY4" fmla="*/ 1320590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958186 w 9467255"/>
                <a:gd name="connsiteY3" fmla="*/ 1975226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832364 w 9467255"/>
                <a:gd name="connsiteY3" fmla="*/ 188111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832364 w 9467255"/>
                <a:gd name="connsiteY3" fmla="*/ 188111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349858 w 9467255"/>
                <a:gd name="connsiteY1" fmla="*/ 3258950 h 3688320"/>
                <a:gd name="connsiteX2" fmla="*/ 582729 w 9467255"/>
                <a:gd name="connsiteY2" fmla="*/ 2574818 h 3688320"/>
                <a:gd name="connsiteX3" fmla="*/ 832364 w 9467255"/>
                <a:gd name="connsiteY3" fmla="*/ 188111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582729 w 9467255"/>
                <a:gd name="connsiteY2" fmla="*/ 2574818 h 3688320"/>
                <a:gd name="connsiteX3" fmla="*/ 832364 w 9467255"/>
                <a:gd name="connsiteY3" fmla="*/ 188111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832364 w 9467255"/>
                <a:gd name="connsiteY3" fmla="*/ 188111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570234 w 9467255"/>
                <a:gd name="connsiteY3" fmla="*/ 1838764 h 3688320"/>
                <a:gd name="connsiteX4" fmla="*/ 996731 w 9467255"/>
                <a:gd name="connsiteY4" fmla="*/ 1306473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570234 w 9467255"/>
                <a:gd name="connsiteY3" fmla="*/ 1838764 h 3688320"/>
                <a:gd name="connsiteX4" fmla="*/ 713631 w 9467255"/>
                <a:gd name="connsiteY4" fmla="*/ 1137070 h 3688320"/>
                <a:gd name="connsiteX5" fmla="*/ 1038052 w 9467255"/>
                <a:gd name="connsiteY5" fmla="*/ 729974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570234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961369 w 9467255"/>
                <a:gd name="connsiteY6" fmla="*/ 200858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570234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46421 w 9467255"/>
                <a:gd name="connsiteY2" fmla="*/ 2513645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76462 w 9467255"/>
                <a:gd name="connsiteY1" fmla="*/ 3244833 h 3688320"/>
                <a:gd name="connsiteX2" fmla="*/ 404481 w 9467255"/>
                <a:gd name="connsiteY2" fmla="*/ 2687754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45007 w 9467255"/>
                <a:gd name="connsiteY1" fmla="*/ 3258950 h 3688320"/>
                <a:gd name="connsiteX2" fmla="*/ 404481 w 9467255"/>
                <a:gd name="connsiteY2" fmla="*/ 2687754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45007 w 9467255"/>
                <a:gd name="connsiteY1" fmla="*/ 3258950 h 3688320"/>
                <a:gd name="connsiteX2" fmla="*/ 373024 w 9467255"/>
                <a:gd name="connsiteY2" fmla="*/ 2664226 h 3688320"/>
                <a:gd name="connsiteX3" fmla="*/ 622660 w 9467255"/>
                <a:gd name="connsiteY3" fmla="*/ 1838764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45007 w 9467255"/>
                <a:gd name="connsiteY1" fmla="*/ 3258950 h 3688320"/>
                <a:gd name="connsiteX2" fmla="*/ 373024 w 9467255"/>
                <a:gd name="connsiteY2" fmla="*/ 2664226 h 3688320"/>
                <a:gd name="connsiteX3" fmla="*/ 549265 w 9467255"/>
                <a:gd name="connsiteY3" fmla="*/ 1815236 h 3688320"/>
                <a:gd name="connsiteX4" fmla="*/ 713631 w 9467255"/>
                <a:gd name="connsiteY4" fmla="*/ 1137070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45007 w 9467255"/>
                <a:gd name="connsiteY1" fmla="*/ 3258950 h 3688320"/>
                <a:gd name="connsiteX2" fmla="*/ 373024 w 9467255"/>
                <a:gd name="connsiteY2" fmla="*/ 2664226 h 3688320"/>
                <a:gd name="connsiteX3" fmla="*/ 549265 w 9467255"/>
                <a:gd name="connsiteY3" fmla="*/ 1815236 h 3688320"/>
                <a:gd name="connsiteX4" fmla="*/ 661206 w 9467255"/>
                <a:gd name="connsiteY4" fmla="*/ 1090014 h 3688320"/>
                <a:gd name="connsiteX5" fmla="*/ 901744 w 9467255"/>
                <a:gd name="connsiteY5" fmla="*/ 626450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8320 h 3688320"/>
                <a:gd name="connsiteX1" fmla="*/ 245007 w 9467255"/>
                <a:gd name="connsiteY1" fmla="*/ 3258950 h 3688320"/>
                <a:gd name="connsiteX2" fmla="*/ 373024 w 9467255"/>
                <a:gd name="connsiteY2" fmla="*/ 2664226 h 3688320"/>
                <a:gd name="connsiteX3" fmla="*/ 549265 w 9467255"/>
                <a:gd name="connsiteY3" fmla="*/ 1815236 h 3688320"/>
                <a:gd name="connsiteX4" fmla="*/ 661206 w 9467255"/>
                <a:gd name="connsiteY4" fmla="*/ 1090014 h 3688320"/>
                <a:gd name="connsiteX5" fmla="*/ 891261 w 9467255"/>
                <a:gd name="connsiteY5" fmla="*/ 584099 h 3688320"/>
                <a:gd name="connsiteX6" fmla="*/ 1625844 w 9467255"/>
                <a:gd name="connsiteY6" fmla="*/ 238502 h 3688320"/>
                <a:gd name="connsiteX7" fmla="*/ 3119639 w 9467255"/>
                <a:gd name="connsiteY7" fmla="*/ 139830 h 3688320"/>
                <a:gd name="connsiteX8" fmla="*/ 4467882 w 9467255"/>
                <a:gd name="connsiteY8" fmla="*/ 124076 h 3688320"/>
                <a:gd name="connsiteX9" fmla="*/ 5377688 w 9467255"/>
                <a:gd name="connsiteY9" fmla="*/ 102782 h 3688320"/>
                <a:gd name="connsiteX10" fmla="*/ 6363899 w 9467255"/>
                <a:gd name="connsiteY10" fmla="*/ 39554 h 3688320"/>
                <a:gd name="connsiteX11" fmla="*/ 9467255 w 9467255"/>
                <a:gd name="connsiteY11" fmla="*/ 2865 h 3688320"/>
                <a:gd name="connsiteX0" fmla="*/ 0 w 9467255"/>
                <a:gd name="connsiteY0" fmla="*/ 3685455 h 3685455"/>
                <a:gd name="connsiteX1" fmla="*/ 245007 w 9467255"/>
                <a:gd name="connsiteY1" fmla="*/ 3256085 h 3685455"/>
                <a:gd name="connsiteX2" fmla="*/ 373024 w 9467255"/>
                <a:gd name="connsiteY2" fmla="*/ 2661361 h 3685455"/>
                <a:gd name="connsiteX3" fmla="*/ 549265 w 9467255"/>
                <a:gd name="connsiteY3" fmla="*/ 1812371 h 3685455"/>
                <a:gd name="connsiteX4" fmla="*/ 661206 w 9467255"/>
                <a:gd name="connsiteY4" fmla="*/ 1087149 h 3685455"/>
                <a:gd name="connsiteX5" fmla="*/ 891261 w 9467255"/>
                <a:gd name="connsiteY5" fmla="*/ 581234 h 3685455"/>
                <a:gd name="connsiteX6" fmla="*/ 1625844 w 9467255"/>
                <a:gd name="connsiteY6" fmla="*/ 235637 h 3685455"/>
                <a:gd name="connsiteX7" fmla="*/ 3119639 w 9467255"/>
                <a:gd name="connsiteY7" fmla="*/ 136965 h 3685455"/>
                <a:gd name="connsiteX8" fmla="*/ 4467882 w 9467255"/>
                <a:gd name="connsiteY8" fmla="*/ 121211 h 3685455"/>
                <a:gd name="connsiteX9" fmla="*/ 5377688 w 9467255"/>
                <a:gd name="connsiteY9" fmla="*/ 99917 h 3685455"/>
                <a:gd name="connsiteX10" fmla="*/ 6552632 w 9467255"/>
                <a:gd name="connsiteY10" fmla="*/ 64923 h 3685455"/>
                <a:gd name="connsiteX11" fmla="*/ 9467255 w 9467255"/>
                <a:gd name="connsiteY11" fmla="*/ 0 h 3685455"/>
                <a:gd name="connsiteX0" fmla="*/ 0 w 9467255"/>
                <a:gd name="connsiteY0" fmla="*/ 3685455 h 3685455"/>
                <a:gd name="connsiteX1" fmla="*/ 245007 w 9467255"/>
                <a:gd name="connsiteY1" fmla="*/ 3256085 h 3685455"/>
                <a:gd name="connsiteX2" fmla="*/ 373024 w 9467255"/>
                <a:gd name="connsiteY2" fmla="*/ 2661361 h 3685455"/>
                <a:gd name="connsiteX3" fmla="*/ 549265 w 9467255"/>
                <a:gd name="connsiteY3" fmla="*/ 1812371 h 3685455"/>
                <a:gd name="connsiteX4" fmla="*/ 661206 w 9467255"/>
                <a:gd name="connsiteY4" fmla="*/ 1087149 h 3685455"/>
                <a:gd name="connsiteX5" fmla="*/ 891261 w 9467255"/>
                <a:gd name="connsiteY5" fmla="*/ 581234 h 3685455"/>
                <a:gd name="connsiteX6" fmla="*/ 1625844 w 9467255"/>
                <a:gd name="connsiteY6" fmla="*/ 235637 h 3685455"/>
                <a:gd name="connsiteX7" fmla="*/ 3119639 w 9467255"/>
                <a:gd name="connsiteY7" fmla="*/ 136965 h 3685455"/>
                <a:gd name="connsiteX8" fmla="*/ 4467882 w 9467255"/>
                <a:gd name="connsiteY8" fmla="*/ 121211 h 3685455"/>
                <a:gd name="connsiteX9" fmla="*/ 5377688 w 9467255"/>
                <a:gd name="connsiteY9" fmla="*/ 99917 h 3685455"/>
                <a:gd name="connsiteX10" fmla="*/ 6552632 w 9467255"/>
                <a:gd name="connsiteY10" fmla="*/ 64923 h 3685455"/>
                <a:gd name="connsiteX11" fmla="*/ 9467255 w 9467255"/>
                <a:gd name="connsiteY11" fmla="*/ 0 h 3685455"/>
                <a:gd name="connsiteX0" fmla="*/ 0 w 9467255"/>
                <a:gd name="connsiteY0" fmla="*/ 3685455 h 3685455"/>
                <a:gd name="connsiteX1" fmla="*/ 245007 w 9467255"/>
                <a:gd name="connsiteY1" fmla="*/ 3256085 h 3685455"/>
                <a:gd name="connsiteX2" fmla="*/ 373024 w 9467255"/>
                <a:gd name="connsiteY2" fmla="*/ 2661361 h 3685455"/>
                <a:gd name="connsiteX3" fmla="*/ 549265 w 9467255"/>
                <a:gd name="connsiteY3" fmla="*/ 1812371 h 3685455"/>
                <a:gd name="connsiteX4" fmla="*/ 661206 w 9467255"/>
                <a:gd name="connsiteY4" fmla="*/ 1087149 h 3685455"/>
                <a:gd name="connsiteX5" fmla="*/ 891261 w 9467255"/>
                <a:gd name="connsiteY5" fmla="*/ 581234 h 3685455"/>
                <a:gd name="connsiteX6" fmla="*/ 1625844 w 9467255"/>
                <a:gd name="connsiteY6" fmla="*/ 235637 h 3685455"/>
                <a:gd name="connsiteX7" fmla="*/ 3119639 w 9467255"/>
                <a:gd name="connsiteY7" fmla="*/ 136965 h 3685455"/>
                <a:gd name="connsiteX8" fmla="*/ 4467882 w 9467255"/>
                <a:gd name="connsiteY8" fmla="*/ 121211 h 3685455"/>
                <a:gd name="connsiteX9" fmla="*/ 5377688 w 9467255"/>
                <a:gd name="connsiteY9" fmla="*/ 99917 h 3685455"/>
                <a:gd name="connsiteX10" fmla="*/ 6552632 w 9467255"/>
                <a:gd name="connsiteY10" fmla="*/ 64923 h 3685455"/>
                <a:gd name="connsiteX11" fmla="*/ 9467255 w 9467255"/>
                <a:gd name="connsiteY11" fmla="*/ 0 h 3685455"/>
                <a:gd name="connsiteX0" fmla="*/ 0 w 9467255"/>
                <a:gd name="connsiteY0" fmla="*/ 3685455 h 3685455"/>
                <a:gd name="connsiteX1" fmla="*/ 245007 w 9467255"/>
                <a:gd name="connsiteY1" fmla="*/ 3256085 h 3685455"/>
                <a:gd name="connsiteX2" fmla="*/ 373024 w 9467255"/>
                <a:gd name="connsiteY2" fmla="*/ 2661361 h 3685455"/>
                <a:gd name="connsiteX3" fmla="*/ 549265 w 9467255"/>
                <a:gd name="connsiteY3" fmla="*/ 1812371 h 3685455"/>
                <a:gd name="connsiteX4" fmla="*/ 661206 w 9467255"/>
                <a:gd name="connsiteY4" fmla="*/ 1087149 h 3685455"/>
                <a:gd name="connsiteX5" fmla="*/ 891261 w 9467255"/>
                <a:gd name="connsiteY5" fmla="*/ 581234 h 3685455"/>
                <a:gd name="connsiteX6" fmla="*/ 1625844 w 9467255"/>
                <a:gd name="connsiteY6" fmla="*/ 235637 h 3685455"/>
                <a:gd name="connsiteX7" fmla="*/ 3119639 w 9467255"/>
                <a:gd name="connsiteY7" fmla="*/ 136965 h 3685455"/>
                <a:gd name="connsiteX8" fmla="*/ 4467882 w 9467255"/>
                <a:gd name="connsiteY8" fmla="*/ 121211 h 3685455"/>
                <a:gd name="connsiteX9" fmla="*/ 5136529 w 9467255"/>
                <a:gd name="connsiteY9" fmla="*/ 76389 h 3685455"/>
                <a:gd name="connsiteX10" fmla="*/ 6552632 w 9467255"/>
                <a:gd name="connsiteY10" fmla="*/ 64923 h 3685455"/>
                <a:gd name="connsiteX11" fmla="*/ 9467255 w 9467255"/>
                <a:gd name="connsiteY11" fmla="*/ 0 h 3685455"/>
                <a:gd name="connsiteX0" fmla="*/ 0 w 9467255"/>
                <a:gd name="connsiteY0" fmla="*/ 3685455 h 3685455"/>
                <a:gd name="connsiteX1" fmla="*/ 245007 w 9467255"/>
                <a:gd name="connsiteY1" fmla="*/ 3256085 h 3685455"/>
                <a:gd name="connsiteX2" fmla="*/ 373024 w 9467255"/>
                <a:gd name="connsiteY2" fmla="*/ 2661361 h 3685455"/>
                <a:gd name="connsiteX3" fmla="*/ 549265 w 9467255"/>
                <a:gd name="connsiteY3" fmla="*/ 1812371 h 3685455"/>
                <a:gd name="connsiteX4" fmla="*/ 661206 w 9467255"/>
                <a:gd name="connsiteY4" fmla="*/ 1087149 h 3685455"/>
                <a:gd name="connsiteX5" fmla="*/ 891261 w 9467255"/>
                <a:gd name="connsiteY5" fmla="*/ 581234 h 3685455"/>
                <a:gd name="connsiteX6" fmla="*/ 1625844 w 9467255"/>
                <a:gd name="connsiteY6" fmla="*/ 235637 h 3685455"/>
                <a:gd name="connsiteX7" fmla="*/ 3119639 w 9467255"/>
                <a:gd name="connsiteY7" fmla="*/ 136965 h 3685455"/>
                <a:gd name="connsiteX8" fmla="*/ 4205754 w 9467255"/>
                <a:gd name="connsiteY8" fmla="*/ 102388 h 3685455"/>
                <a:gd name="connsiteX9" fmla="*/ 5136529 w 9467255"/>
                <a:gd name="connsiteY9" fmla="*/ 76389 h 3685455"/>
                <a:gd name="connsiteX10" fmla="*/ 6552632 w 9467255"/>
                <a:gd name="connsiteY10" fmla="*/ 64923 h 3685455"/>
                <a:gd name="connsiteX11" fmla="*/ 9467255 w 9467255"/>
                <a:gd name="connsiteY11" fmla="*/ 0 h 3685455"/>
                <a:gd name="connsiteX0" fmla="*/ 0 w 8733294"/>
                <a:gd name="connsiteY0" fmla="*/ 3628987 h 3628987"/>
                <a:gd name="connsiteX1" fmla="*/ 245007 w 8733294"/>
                <a:gd name="connsiteY1" fmla="*/ 3199617 h 3628987"/>
                <a:gd name="connsiteX2" fmla="*/ 373024 w 8733294"/>
                <a:gd name="connsiteY2" fmla="*/ 2604893 h 3628987"/>
                <a:gd name="connsiteX3" fmla="*/ 549265 w 8733294"/>
                <a:gd name="connsiteY3" fmla="*/ 1755903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05754 w 8733294"/>
                <a:gd name="connsiteY8" fmla="*/ 45920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45007 w 8733294"/>
                <a:gd name="connsiteY1" fmla="*/ 3199617 h 3628987"/>
                <a:gd name="connsiteX2" fmla="*/ 373024 w 8733294"/>
                <a:gd name="connsiteY2" fmla="*/ 2604893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05754 w 8733294"/>
                <a:gd name="connsiteY8" fmla="*/ 45920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45007 w 8733294"/>
                <a:gd name="connsiteY1" fmla="*/ 3199617 h 3628987"/>
                <a:gd name="connsiteX2" fmla="*/ 373024 w 8733294"/>
                <a:gd name="connsiteY2" fmla="*/ 2604893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05754 w 8733294"/>
                <a:gd name="connsiteY8" fmla="*/ 45920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45007 w 8733294"/>
                <a:gd name="connsiteY1" fmla="*/ 3199617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05754 w 8733294"/>
                <a:gd name="connsiteY8" fmla="*/ 45920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05754 w 8733294"/>
                <a:gd name="connsiteY8" fmla="*/ 45920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79150 w 8733294"/>
                <a:gd name="connsiteY8" fmla="*/ 27098 h 3628987"/>
                <a:gd name="connsiteX9" fmla="*/ 5136529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79150 w 8733294"/>
                <a:gd name="connsiteY8" fmla="*/ 27098 h 3628987"/>
                <a:gd name="connsiteX9" fmla="*/ 5209923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79150 w 8733294"/>
                <a:gd name="connsiteY8" fmla="*/ 27098 h 3628987"/>
                <a:gd name="connsiteX9" fmla="*/ 5209923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3119639 w 8733294"/>
                <a:gd name="connsiteY7" fmla="*/ 80497 h 3628987"/>
                <a:gd name="connsiteX8" fmla="*/ 4279150 w 8733294"/>
                <a:gd name="connsiteY8" fmla="*/ 27098 h 3628987"/>
                <a:gd name="connsiteX9" fmla="*/ 5209923 w 8733294"/>
                <a:gd name="connsiteY9" fmla="*/ 19921 h 3628987"/>
                <a:gd name="connsiteX10" fmla="*/ 6552632 w 8733294"/>
                <a:gd name="connsiteY10" fmla="*/ 8455 h 3628987"/>
                <a:gd name="connsiteX11" fmla="*/ 8733294 w 8733294"/>
                <a:gd name="connsiteY11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2454636 w 8733294"/>
                <a:gd name="connsiteY7" fmla="*/ 99618 h 3628987"/>
                <a:gd name="connsiteX8" fmla="*/ 3119639 w 8733294"/>
                <a:gd name="connsiteY8" fmla="*/ 80497 h 3628987"/>
                <a:gd name="connsiteX9" fmla="*/ 4279150 w 8733294"/>
                <a:gd name="connsiteY9" fmla="*/ 27098 h 3628987"/>
                <a:gd name="connsiteX10" fmla="*/ 5209923 w 8733294"/>
                <a:gd name="connsiteY10" fmla="*/ 19921 h 3628987"/>
                <a:gd name="connsiteX11" fmla="*/ 6552632 w 8733294"/>
                <a:gd name="connsiteY11" fmla="*/ 8455 h 3628987"/>
                <a:gd name="connsiteX12" fmla="*/ 8733294 w 8733294"/>
                <a:gd name="connsiteY12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2454636 w 8733294"/>
                <a:gd name="connsiteY7" fmla="*/ 90206 h 3628987"/>
                <a:gd name="connsiteX8" fmla="*/ 3119639 w 8733294"/>
                <a:gd name="connsiteY8" fmla="*/ 80497 h 3628987"/>
                <a:gd name="connsiteX9" fmla="*/ 4279150 w 8733294"/>
                <a:gd name="connsiteY9" fmla="*/ 27098 h 3628987"/>
                <a:gd name="connsiteX10" fmla="*/ 5209923 w 8733294"/>
                <a:gd name="connsiteY10" fmla="*/ 19921 h 3628987"/>
                <a:gd name="connsiteX11" fmla="*/ 6552632 w 8733294"/>
                <a:gd name="connsiteY11" fmla="*/ 8455 h 3628987"/>
                <a:gd name="connsiteX12" fmla="*/ 8733294 w 8733294"/>
                <a:gd name="connsiteY12" fmla="*/ 0 h 3628987"/>
                <a:gd name="connsiteX0" fmla="*/ 0 w 8733294"/>
                <a:gd name="connsiteY0" fmla="*/ 3628987 h 3628987"/>
                <a:gd name="connsiteX1" fmla="*/ 203067 w 8733294"/>
                <a:gd name="connsiteY1" fmla="*/ 3161972 h 3628987"/>
                <a:gd name="connsiteX2" fmla="*/ 341568 w 8733294"/>
                <a:gd name="connsiteY2" fmla="*/ 2595482 h 3628987"/>
                <a:gd name="connsiteX3" fmla="*/ 486354 w 8733294"/>
                <a:gd name="connsiteY3" fmla="*/ 1746491 h 3628987"/>
                <a:gd name="connsiteX4" fmla="*/ 661206 w 8733294"/>
                <a:gd name="connsiteY4" fmla="*/ 1030681 h 3628987"/>
                <a:gd name="connsiteX5" fmla="*/ 891261 w 8733294"/>
                <a:gd name="connsiteY5" fmla="*/ 524766 h 3628987"/>
                <a:gd name="connsiteX6" fmla="*/ 1625844 w 8733294"/>
                <a:gd name="connsiteY6" fmla="*/ 179169 h 3628987"/>
                <a:gd name="connsiteX7" fmla="*/ 2454636 w 8733294"/>
                <a:gd name="connsiteY7" fmla="*/ 90206 h 3628987"/>
                <a:gd name="connsiteX8" fmla="*/ 3297887 w 8733294"/>
                <a:gd name="connsiteY8" fmla="*/ 38146 h 3628987"/>
                <a:gd name="connsiteX9" fmla="*/ 4279150 w 8733294"/>
                <a:gd name="connsiteY9" fmla="*/ 27098 h 3628987"/>
                <a:gd name="connsiteX10" fmla="*/ 5209923 w 8733294"/>
                <a:gd name="connsiteY10" fmla="*/ 19921 h 3628987"/>
                <a:gd name="connsiteX11" fmla="*/ 6552632 w 8733294"/>
                <a:gd name="connsiteY11" fmla="*/ 8455 h 3628987"/>
                <a:gd name="connsiteX12" fmla="*/ 8733294 w 8733294"/>
                <a:gd name="connsiteY12" fmla="*/ 0 h 362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33294" h="3628987">
                  <a:moveTo>
                    <a:pt x="0" y="3628987"/>
                  </a:moveTo>
                  <a:cubicBezTo>
                    <a:pt x="98729" y="3503091"/>
                    <a:pt x="146139" y="3334223"/>
                    <a:pt x="203067" y="3161972"/>
                  </a:cubicBezTo>
                  <a:cubicBezTo>
                    <a:pt x="259995" y="2989721"/>
                    <a:pt x="294354" y="2831396"/>
                    <a:pt x="341568" y="2595482"/>
                  </a:cubicBezTo>
                  <a:cubicBezTo>
                    <a:pt x="388783" y="2359569"/>
                    <a:pt x="371153" y="2238014"/>
                    <a:pt x="486354" y="1746491"/>
                  </a:cubicBezTo>
                  <a:cubicBezTo>
                    <a:pt x="536132" y="1338011"/>
                    <a:pt x="593722" y="1234302"/>
                    <a:pt x="661206" y="1030681"/>
                  </a:cubicBezTo>
                  <a:cubicBezTo>
                    <a:pt x="728690" y="827060"/>
                    <a:pt x="730488" y="666685"/>
                    <a:pt x="891261" y="524766"/>
                  </a:cubicBezTo>
                  <a:cubicBezTo>
                    <a:pt x="1052034" y="382847"/>
                    <a:pt x="1365282" y="251596"/>
                    <a:pt x="1625844" y="179169"/>
                  </a:cubicBezTo>
                  <a:cubicBezTo>
                    <a:pt x="1886406" y="106742"/>
                    <a:pt x="2205670" y="106651"/>
                    <a:pt x="2454636" y="90206"/>
                  </a:cubicBezTo>
                  <a:cubicBezTo>
                    <a:pt x="2703602" y="73761"/>
                    <a:pt x="2993801" y="48664"/>
                    <a:pt x="3297887" y="38146"/>
                  </a:cubicBezTo>
                  <a:cubicBezTo>
                    <a:pt x="3601973" y="27628"/>
                    <a:pt x="3960477" y="30136"/>
                    <a:pt x="4279150" y="27098"/>
                  </a:cubicBezTo>
                  <a:lnTo>
                    <a:pt x="5209923" y="19921"/>
                  </a:lnTo>
                  <a:lnTo>
                    <a:pt x="6552632" y="8455"/>
                  </a:lnTo>
                  <a:lnTo>
                    <a:pt x="8733294" y="0"/>
                  </a:lnTo>
                </a:path>
              </a:pathLst>
            </a:custGeom>
            <a:ln w="28575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82A749D3-B59D-43F8-822A-DEF1C6655F5E}"/>
                </a:ext>
              </a:extLst>
            </p:cNvPr>
            <p:cNvSpPr txBox="1"/>
            <p:nvPr/>
          </p:nvSpPr>
          <p:spPr>
            <a:xfrm>
              <a:off x="3923928" y="5980638"/>
              <a:ext cx="28859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Glucosekonzentration in </a:t>
              </a:r>
              <a:r>
                <a:rPr lang="de-DE" dirty="0" err="1"/>
                <a:t>mM</a:t>
              </a:r>
              <a:endParaRPr lang="de-DE" dirty="0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DFD3EC3C-AC36-47B1-8504-8762EAAD10A0}"/>
                </a:ext>
              </a:extLst>
            </p:cNvPr>
            <p:cNvSpPr txBox="1"/>
            <p:nvPr/>
          </p:nvSpPr>
          <p:spPr>
            <a:xfrm rot="16200000">
              <a:off x="-301719" y="3387888"/>
              <a:ext cx="3024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Relative Geschwindigkeit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A3873118-0584-416C-B571-06E52EEDCB63}"/>
                </a:ext>
              </a:extLst>
            </p:cNvPr>
            <p:cNvSpPr txBox="1"/>
            <p:nvPr/>
          </p:nvSpPr>
          <p:spPr>
            <a:xfrm>
              <a:off x="1115616" y="1412776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000" dirty="0"/>
                <a:t>100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6A478F2-4E9C-43D4-B47C-B94E78C75DC9}"/>
                </a:ext>
              </a:extLst>
            </p:cNvPr>
            <p:cNvSpPr txBox="1"/>
            <p:nvPr/>
          </p:nvSpPr>
          <p:spPr>
            <a:xfrm>
              <a:off x="1402943" y="5765194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/>
                <a:t>0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24887E3-3A9F-43E9-954B-E7FB089B7919}"/>
                </a:ext>
              </a:extLst>
            </p:cNvPr>
            <p:cNvSpPr txBox="1"/>
            <p:nvPr/>
          </p:nvSpPr>
          <p:spPr>
            <a:xfrm>
              <a:off x="3768790" y="5765194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/>
                <a:t>5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6E9FD0DB-57EE-45EA-BD6A-0D9F4A77826E}"/>
                </a:ext>
              </a:extLst>
            </p:cNvPr>
            <p:cNvSpPr txBox="1"/>
            <p:nvPr/>
          </p:nvSpPr>
          <p:spPr>
            <a:xfrm>
              <a:off x="6145092" y="5765194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/>
                <a:t>10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91BA81B5-CC21-48F4-853A-857CB2C97419}"/>
                </a:ext>
              </a:extLst>
            </p:cNvPr>
            <p:cNvSpPr txBox="1"/>
            <p:nvPr/>
          </p:nvSpPr>
          <p:spPr>
            <a:xfrm>
              <a:off x="1115616" y="5512906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000" dirty="0"/>
                <a:t>0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03D180AC-950F-4856-8F4B-1D7FC44A43AC}"/>
                </a:ext>
              </a:extLst>
            </p:cNvPr>
            <p:cNvSpPr txBox="1"/>
            <p:nvPr/>
          </p:nvSpPr>
          <p:spPr>
            <a:xfrm>
              <a:off x="1115616" y="3429000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000" dirty="0"/>
                <a:t>50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2DFDAF44-6671-4D7E-8ADA-A622244D9998}"/>
                </a:ext>
              </a:extLst>
            </p:cNvPr>
            <p:cNvSpPr txBox="1"/>
            <p:nvPr/>
          </p:nvSpPr>
          <p:spPr>
            <a:xfrm>
              <a:off x="6394466" y="1222877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tx2"/>
                  </a:solidFill>
                </a:rPr>
                <a:t>Hexokinase</a:t>
              </a:r>
            </a:p>
            <a:p>
              <a:r>
                <a:rPr lang="de-DE" b="1" dirty="0">
                  <a:solidFill>
                    <a:schemeClr val="tx2"/>
                  </a:solidFill>
                </a:rPr>
                <a:t>K</a:t>
              </a:r>
              <a:r>
                <a:rPr lang="de-DE" b="1" baseline="-25000" dirty="0">
                  <a:solidFill>
                    <a:schemeClr val="tx2"/>
                  </a:solidFill>
                </a:rPr>
                <a:t>M</a:t>
              </a:r>
              <a:r>
                <a:rPr lang="de-DE" b="1" dirty="0">
                  <a:solidFill>
                    <a:schemeClr val="tx2"/>
                  </a:solidFill>
                </a:rPr>
                <a:t> = 100 µM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3287A9FA-B0F9-4B79-B61D-4C39B4153039}"/>
                </a:ext>
              </a:extLst>
            </p:cNvPr>
            <p:cNvSpPr txBox="1"/>
            <p:nvPr/>
          </p:nvSpPr>
          <p:spPr>
            <a:xfrm>
              <a:off x="6372200" y="3079117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err="1">
                  <a:ln w="0"/>
                  <a:solidFill>
                    <a:schemeClr val="tx2"/>
                  </a:solidFill>
                </a:rPr>
                <a:t>Glucokinase</a:t>
              </a:r>
              <a:endParaRPr lang="de-DE" b="1" dirty="0">
                <a:ln w="0"/>
                <a:solidFill>
                  <a:schemeClr val="tx2"/>
                </a:solidFill>
              </a:endParaRPr>
            </a:p>
            <a:p>
              <a:r>
                <a:rPr lang="de-DE" b="1" dirty="0">
                  <a:ln w="0"/>
                  <a:solidFill>
                    <a:schemeClr val="tx2"/>
                  </a:solidFill>
                </a:rPr>
                <a:t>K</a:t>
              </a:r>
              <a:r>
                <a:rPr lang="de-DE" b="1" baseline="-25000" dirty="0">
                  <a:ln w="0"/>
                  <a:solidFill>
                    <a:schemeClr val="tx2"/>
                  </a:solidFill>
                </a:rPr>
                <a:t>M</a:t>
              </a:r>
              <a:r>
                <a:rPr lang="de-DE" b="1" dirty="0">
                  <a:ln w="0"/>
                  <a:solidFill>
                    <a:schemeClr val="tx2"/>
                  </a:solidFill>
                </a:rPr>
                <a:t> = 10 </a:t>
              </a:r>
              <a:r>
                <a:rPr lang="de-DE" b="1" dirty="0" err="1">
                  <a:ln w="0"/>
                  <a:solidFill>
                    <a:schemeClr val="tx2"/>
                  </a:solidFill>
                </a:rPr>
                <a:t>mM</a:t>
              </a:r>
              <a:endParaRPr lang="de-DE" b="1" dirty="0">
                <a:ln w="0"/>
                <a:solidFill>
                  <a:schemeClr val="tx2"/>
                </a:solidFill>
              </a:endParaRPr>
            </a:p>
          </p:txBody>
        </p:sp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57193397-FD89-4479-8EF5-29190E0385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37984" y="5724874"/>
              <a:ext cx="0" cy="29641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7974F94-A4AD-4C00-B7B3-E28380A8C1D6}"/>
                </a:ext>
              </a:extLst>
            </p:cNvPr>
            <p:cNvSpPr txBox="1"/>
            <p:nvPr/>
          </p:nvSpPr>
          <p:spPr>
            <a:xfrm>
              <a:off x="1835696" y="5980638"/>
              <a:ext cx="22322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Mittlere Blut-</a:t>
              </a:r>
            </a:p>
            <a:p>
              <a:pPr algn="ctr"/>
              <a:r>
                <a:rPr lang="de-DE" dirty="0"/>
                <a:t>Glucosekonzentration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741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6E5643-19AD-4D50-AB0F-EE8FC28D4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800" dirty="0"/>
              <a:t>Gleichgewichtskonzentration der </a:t>
            </a:r>
            <a:r>
              <a:rPr lang="de-DE" sz="2800" dirty="0" smtClean="0"/>
              <a:t>Glykolyse –Zwischenprodukte </a:t>
            </a:r>
            <a:r>
              <a:rPr lang="de-DE" sz="2800" dirty="0"/>
              <a:t>in menschlichen </a:t>
            </a:r>
            <a:r>
              <a:rPr lang="de-DE" sz="2800" dirty="0" err="1"/>
              <a:t>Erythrocyten</a:t>
            </a:r>
            <a:endParaRPr lang="de-DE" sz="2800" dirty="0"/>
          </a:p>
        </p:txBody>
      </p:sp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978298E9-5F36-481D-8E7E-AE969512AF69}"/>
              </a:ext>
            </a:extLst>
          </p:cNvPr>
          <p:cNvGraphicFramePr>
            <a:graphicFrameLocks/>
          </p:cNvGraphicFramePr>
          <p:nvPr/>
        </p:nvGraphicFramePr>
        <p:xfrm>
          <a:off x="659215" y="1417638"/>
          <a:ext cx="7992888" cy="4819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0B899C07-192A-4C92-812A-33171607E12F}"/>
              </a:ext>
            </a:extLst>
          </p:cNvPr>
          <p:cNvSpPr txBox="1"/>
          <p:nvPr/>
        </p:nvSpPr>
        <p:spPr>
          <a:xfrm>
            <a:off x="659215" y="6309320"/>
            <a:ext cx="8305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 smtClean="0"/>
              <a:t>Eigene Darstellung, Versuchswerte aus: </a:t>
            </a:r>
            <a:r>
              <a:rPr lang="de-DE" sz="1200" dirty="0" err="1"/>
              <a:t>Minikami</a:t>
            </a:r>
            <a:r>
              <a:rPr lang="de-DE" sz="1200" dirty="0"/>
              <a:t>, S. und </a:t>
            </a:r>
            <a:r>
              <a:rPr lang="de-DE" sz="1200" dirty="0" err="1"/>
              <a:t>Yoshikawa</a:t>
            </a:r>
            <a:r>
              <a:rPr lang="de-DE" sz="1200" dirty="0"/>
              <a:t>, H. </a:t>
            </a:r>
            <a:r>
              <a:rPr lang="de-DE" sz="1200" dirty="0" smtClean="0"/>
              <a:t>„</a:t>
            </a:r>
            <a:r>
              <a:rPr lang="de-DE" sz="1200" dirty="0" err="1" smtClean="0"/>
              <a:t>Thermodynamic</a:t>
            </a:r>
            <a:r>
              <a:rPr lang="de-DE" sz="1200" dirty="0" smtClean="0"/>
              <a:t> </a:t>
            </a:r>
            <a:r>
              <a:rPr lang="de-DE" sz="1200" dirty="0" err="1"/>
              <a:t>Considerations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Erythrocyte</a:t>
            </a:r>
            <a:r>
              <a:rPr lang="de-DE" sz="1200" dirty="0"/>
              <a:t> </a:t>
            </a:r>
            <a:r>
              <a:rPr lang="de-DE" sz="1200" dirty="0" err="1" smtClean="0"/>
              <a:t>Glycolysis</a:t>
            </a:r>
            <a:r>
              <a:rPr lang="de-DE" sz="1200" dirty="0" smtClean="0"/>
              <a:t>“ </a:t>
            </a:r>
            <a:r>
              <a:rPr lang="de-DE" sz="1200" dirty="0" err="1"/>
              <a:t>Biochem</a:t>
            </a:r>
            <a:r>
              <a:rPr lang="de-DE" sz="1200" dirty="0"/>
              <a:t>. </a:t>
            </a:r>
            <a:r>
              <a:rPr lang="de-DE" sz="1200" dirty="0" err="1"/>
              <a:t>Biophys</a:t>
            </a:r>
            <a:r>
              <a:rPr lang="de-DE" sz="1200" dirty="0"/>
              <a:t>. Res. Commun. 8, 345-349 (1965)</a:t>
            </a:r>
          </a:p>
        </p:txBody>
      </p:sp>
    </p:spTree>
    <p:extLst>
      <p:ext uri="{BB962C8B-B14F-4D97-AF65-F5344CB8AC3E}">
        <p14:creationId xmlns:p14="http://schemas.microsoft.com/office/powerpoint/2010/main" val="1430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78A18F-C1A2-4CF8-BE36-24CD9376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9179"/>
          </a:xfrm>
        </p:spPr>
        <p:txBody>
          <a:bodyPr>
            <a:noAutofit/>
          </a:bodyPr>
          <a:lstStyle/>
          <a:p>
            <a:r>
              <a:rPr lang="de-DE" sz="2800" dirty="0"/>
              <a:t>Die Hexokinase  ist der erste regulierte Schritt der Glykolyse.</a:t>
            </a:r>
          </a:p>
        </p:txBody>
      </p: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F2444B80-E0FD-4996-851B-766DAB88B07F}"/>
              </a:ext>
            </a:extLst>
          </p:cNvPr>
          <p:cNvGrpSpPr/>
          <p:nvPr/>
        </p:nvGrpSpPr>
        <p:grpSpPr>
          <a:xfrm>
            <a:off x="1504745" y="1336691"/>
            <a:ext cx="6093659" cy="2294007"/>
            <a:chOff x="1504745" y="1336691"/>
            <a:chExt cx="6093659" cy="2294007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5883B0B-577A-491B-AD37-582E974E6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4745" y="1425512"/>
              <a:ext cx="1237590" cy="1440000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4F255AC8-C545-4BA9-92DF-C9400E29C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2803" y="1336691"/>
              <a:ext cx="1497830" cy="1440000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4906CE-00E6-4E2E-A3AD-37DDC392BFF6}"/>
                </a:ext>
              </a:extLst>
            </p:cNvPr>
            <p:cNvSpPr txBox="1"/>
            <p:nvPr/>
          </p:nvSpPr>
          <p:spPr>
            <a:xfrm>
              <a:off x="3354165" y="2392324"/>
              <a:ext cx="1928639" cy="308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de-DE" sz="2400" dirty="0">
                  <a:solidFill>
                    <a:schemeClr val="tx2"/>
                  </a:solidFill>
                </a:rPr>
                <a:t>Hexokinase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9D1ADEE-5E34-43C5-8642-4958720F0957}"/>
                </a:ext>
              </a:extLst>
            </p:cNvPr>
            <p:cNvSpPr txBox="1"/>
            <p:nvPr/>
          </p:nvSpPr>
          <p:spPr>
            <a:xfrm>
              <a:off x="1545596" y="2865512"/>
              <a:ext cx="105016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F86FD2F3-1A31-4CBA-A3F6-8BCDCF22BF23}"/>
                </a:ext>
              </a:extLst>
            </p:cNvPr>
            <p:cNvSpPr txBox="1"/>
            <p:nvPr/>
          </p:nvSpPr>
          <p:spPr>
            <a:xfrm>
              <a:off x="3222047" y="1525368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D1B7A878-5847-4EA0-9B59-DA31A48AEC98}"/>
                </a:ext>
              </a:extLst>
            </p:cNvPr>
            <p:cNvSpPr txBox="1"/>
            <p:nvPr/>
          </p:nvSpPr>
          <p:spPr>
            <a:xfrm>
              <a:off x="4477085" y="1547581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654E5F1-185A-449E-ABF6-DE6BE5DFB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499364" y="1835607"/>
              <a:ext cx="1448264" cy="533991"/>
            </a:xfrm>
            <a:prstGeom prst="rect">
              <a:avLst/>
            </a:prstGeom>
            <a:ln w="28575">
              <a:noFill/>
            </a:ln>
          </p:spPr>
        </p:pic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7C3BA8F6-C3B6-4045-8922-E9D1714CAA42}"/>
                </a:ext>
              </a:extLst>
            </p:cNvPr>
            <p:cNvCxnSpPr>
              <a:cxnSpLocks/>
            </p:cNvCxnSpPr>
            <p:nvPr/>
          </p:nvCxnSpPr>
          <p:spPr>
            <a:xfrm>
              <a:off x="3541247" y="2240511"/>
              <a:ext cx="15858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2340E7D2-C6FF-431E-96D1-2C782CC4C454}"/>
                </a:ext>
              </a:extLst>
            </p:cNvPr>
            <p:cNvSpPr txBox="1"/>
            <p:nvPr/>
          </p:nvSpPr>
          <p:spPr>
            <a:xfrm>
              <a:off x="5785182" y="2901492"/>
              <a:ext cx="1813222" cy="51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Glucose-6-phosphat</a:t>
              </a:r>
            </a:p>
          </p:txBody>
        </p:sp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2C95A5D7-06D3-420E-ABF0-73B90AFEE6E4}"/>
                </a:ext>
              </a:extLst>
            </p:cNvPr>
            <p:cNvSpPr/>
            <p:nvPr/>
          </p:nvSpPr>
          <p:spPr>
            <a:xfrm rot="16200000">
              <a:off x="3384834" y="2893048"/>
              <a:ext cx="542385" cy="98202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805A1BE0-15AD-4598-940B-A334C05957F5}"/>
                </a:ext>
              </a:extLst>
            </p:cNvPr>
            <p:cNvGrpSpPr/>
            <p:nvPr/>
          </p:nvGrpSpPr>
          <p:grpSpPr>
            <a:xfrm>
              <a:off x="4681962" y="2650636"/>
              <a:ext cx="180000" cy="540000"/>
              <a:chOff x="4360189" y="3270650"/>
              <a:chExt cx="346721" cy="904066"/>
            </a:xfrm>
          </p:grpSpPr>
          <p:sp>
            <p:nvSpPr>
              <p:cNvPr id="22" name="Pfeil: nach rechts 21">
                <a:extLst>
                  <a:ext uri="{FF2B5EF4-FFF2-40B4-BE49-F238E27FC236}">
                    <a16:creationId xmlns:a16="http://schemas.microsoft.com/office/drawing/2014/main" id="{467FE0CD-AEE6-4D89-83B6-81057869AF88}"/>
                  </a:ext>
                </a:extLst>
              </p:cNvPr>
              <p:cNvSpPr/>
              <p:nvPr/>
            </p:nvSpPr>
            <p:spPr>
              <a:xfrm rot="16200000">
                <a:off x="4083549" y="3634716"/>
                <a:ext cx="900000" cy="180000"/>
              </a:xfrm>
              <a:prstGeom prst="rightArrow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3DF22D22-A2C0-406F-A328-DC68CDA66A7E}"/>
                  </a:ext>
                </a:extLst>
              </p:cNvPr>
              <p:cNvSpPr/>
              <p:nvPr/>
            </p:nvSpPr>
            <p:spPr>
              <a:xfrm rot="5400000" flipV="1">
                <a:off x="4487115" y="3143724"/>
                <a:ext cx="92869" cy="34672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</p:grp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367C0A15-28E8-4D8F-9DED-206E24C330C8}"/>
                </a:ext>
              </a:extLst>
            </p:cNvPr>
            <p:cNvSpPr txBox="1"/>
            <p:nvPr/>
          </p:nvSpPr>
          <p:spPr>
            <a:xfrm>
              <a:off x="3097873" y="3169033"/>
              <a:ext cx="1116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schemeClr val="accent3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Insulin</a:t>
              </a: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B232833E-BF7B-4066-9168-BA78380A9C5C}"/>
                </a:ext>
              </a:extLst>
            </p:cNvPr>
            <p:cNvSpPr txBox="1"/>
            <p:nvPr/>
          </p:nvSpPr>
          <p:spPr>
            <a:xfrm>
              <a:off x="4213808" y="3169033"/>
              <a:ext cx="136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err="1"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Glucagon</a:t>
              </a:r>
              <a:endParaRPr lang="de-DE" sz="24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Verbinder: gewinkelt 28">
              <a:extLst>
                <a:ext uri="{FF2B5EF4-FFF2-40B4-BE49-F238E27FC236}">
                  <a16:creationId xmlns:a16="http://schemas.microsoft.com/office/drawing/2014/main" id="{0BAA3B90-C40B-4B6F-B0D8-2ADC421157FD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rot="5400000" flipH="1">
              <a:off x="5480351" y="2209166"/>
              <a:ext cx="519116" cy="1903769"/>
            </a:xfrm>
            <a:prstGeom prst="bentConnector4">
              <a:avLst>
                <a:gd name="adj1" fmla="val -44036"/>
                <a:gd name="adj2" fmla="val 41090"/>
              </a:avLst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Grafik 42">
            <a:extLst>
              <a:ext uri="{FF2B5EF4-FFF2-40B4-BE49-F238E27FC236}">
                <a16:creationId xmlns:a16="http://schemas.microsoft.com/office/drawing/2014/main" id="{10D6EF1B-B204-4D45-9D5E-5BCD95424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848" y="404664"/>
            <a:ext cx="24282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9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3BA77-C926-48DE-9E40-3E5610C45E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Regulation der </a:t>
            </a:r>
            <a:r>
              <a:rPr lang="de-DE" dirty="0" err="1"/>
              <a:t>Phosphofructokinase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004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9F250-5BD6-45DF-B58B-E617B9067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5504"/>
            <a:ext cx="8229600" cy="1143000"/>
          </a:xfrm>
        </p:spPr>
        <p:txBody>
          <a:bodyPr>
            <a:noAutofit/>
          </a:bodyPr>
          <a:lstStyle/>
          <a:p>
            <a:r>
              <a:rPr lang="de-DE" sz="3200" dirty="0"/>
              <a:t>Einfluss der ATP-Konzentration auf die </a:t>
            </a:r>
            <a:r>
              <a:rPr lang="de-DE" sz="3200" dirty="0" err="1"/>
              <a:t>Phosphofructokinaseaktivität</a:t>
            </a:r>
            <a:endParaRPr lang="de-DE" sz="3200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807D7AE6-6E0D-42BF-BF8A-1A46E0A42DA3}"/>
              </a:ext>
            </a:extLst>
          </p:cNvPr>
          <p:cNvGrpSpPr/>
          <p:nvPr/>
        </p:nvGrpSpPr>
        <p:grpSpPr>
          <a:xfrm>
            <a:off x="620032" y="2060848"/>
            <a:ext cx="7768392" cy="4176464"/>
            <a:chOff x="620032" y="2060848"/>
            <a:chExt cx="7768392" cy="4176464"/>
          </a:xfrm>
        </p:grpSpPr>
        <p:cxnSp>
          <p:nvCxnSpPr>
            <p:cNvPr id="4" name="Gerade Verbindung mit Pfeil 3">
              <a:extLst>
                <a:ext uri="{FF2B5EF4-FFF2-40B4-BE49-F238E27FC236}">
                  <a16:creationId xmlns:a16="http://schemas.microsoft.com/office/drawing/2014/main" id="{1752316F-E588-4ABF-A89C-17DD9E337897}"/>
                </a:ext>
              </a:extLst>
            </p:cNvPr>
            <p:cNvCxnSpPr/>
            <p:nvPr/>
          </p:nvCxnSpPr>
          <p:spPr>
            <a:xfrm>
              <a:off x="1049787" y="5736663"/>
              <a:ext cx="670272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rade Verbindung mit Pfeil 4">
              <a:extLst>
                <a:ext uri="{FF2B5EF4-FFF2-40B4-BE49-F238E27FC236}">
                  <a16:creationId xmlns:a16="http://schemas.microsoft.com/office/drawing/2014/main" id="{38A4F73D-FD90-402F-993A-942B501F6C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9787" y="2060848"/>
              <a:ext cx="0" cy="368532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7319FA92-CC56-4743-B7BC-B5D90188E035}"/>
                </a:ext>
              </a:extLst>
            </p:cNvPr>
            <p:cNvSpPr txBox="1"/>
            <p:nvPr/>
          </p:nvSpPr>
          <p:spPr>
            <a:xfrm>
              <a:off x="4062247" y="5818347"/>
              <a:ext cx="3690263" cy="418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Fructose-6-phosphat Konzentration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E3C1335-3625-40C0-803E-ACCF0DE74BCC}"/>
                </a:ext>
              </a:extLst>
            </p:cNvPr>
            <p:cNvSpPr txBox="1"/>
            <p:nvPr/>
          </p:nvSpPr>
          <p:spPr>
            <a:xfrm rot="16200000">
              <a:off x="-934598" y="3822212"/>
              <a:ext cx="34785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 err="1"/>
                <a:t>Phosphofructokinaseaktivität</a:t>
              </a:r>
              <a:endParaRPr lang="de-DE" dirty="0"/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DF9B9F73-42C0-4828-864D-CB2EE79939B7}"/>
                </a:ext>
              </a:extLst>
            </p:cNvPr>
            <p:cNvSpPr/>
            <p:nvPr/>
          </p:nvSpPr>
          <p:spPr>
            <a:xfrm>
              <a:off x="1101432" y="2550957"/>
              <a:ext cx="6651078" cy="3126513"/>
            </a:xfrm>
            <a:custGeom>
              <a:avLst/>
              <a:gdLst>
                <a:gd name="connsiteX0" fmla="*/ 0 w 6407021"/>
                <a:gd name="connsiteY0" fmla="*/ 2819640 h 2819640"/>
                <a:gd name="connsiteX1" fmla="*/ 429208 w 6407021"/>
                <a:gd name="connsiteY1" fmla="*/ 2290906 h 2819640"/>
                <a:gd name="connsiteX2" fmla="*/ 734008 w 6407021"/>
                <a:gd name="connsiteY2" fmla="*/ 1594220 h 2819640"/>
                <a:gd name="connsiteX3" fmla="*/ 1082351 w 6407021"/>
                <a:gd name="connsiteY3" fmla="*/ 997061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410847 w 6407021"/>
                <a:gd name="connsiteY1" fmla="*/ 2268872 h 2819640"/>
                <a:gd name="connsiteX2" fmla="*/ 734008 w 6407021"/>
                <a:gd name="connsiteY2" fmla="*/ 1594220 h 2819640"/>
                <a:gd name="connsiteX3" fmla="*/ 1082351 w 6407021"/>
                <a:gd name="connsiteY3" fmla="*/ 997061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304872 w 6407021"/>
                <a:gd name="connsiteY1" fmla="*/ 2254216 h 2819640"/>
                <a:gd name="connsiteX2" fmla="*/ 734008 w 6407021"/>
                <a:gd name="connsiteY2" fmla="*/ 1594220 h 2819640"/>
                <a:gd name="connsiteX3" fmla="*/ 1082351 w 6407021"/>
                <a:gd name="connsiteY3" fmla="*/ 997061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304872 w 6407021"/>
                <a:gd name="connsiteY1" fmla="*/ 2254216 h 2819640"/>
                <a:gd name="connsiteX2" fmla="*/ 675722 w 6407021"/>
                <a:gd name="connsiteY2" fmla="*/ 1520941 h 2819640"/>
                <a:gd name="connsiteX3" fmla="*/ 1082351 w 6407021"/>
                <a:gd name="connsiteY3" fmla="*/ 997061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304872 w 6407021"/>
                <a:gd name="connsiteY1" fmla="*/ 2254216 h 2819640"/>
                <a:gd name="connsiteX2" fmla="*/ 675722 w 6407021"/>
                <a:gd name="connsiteY2" fmla="*/ 1520941 h 2819640"/>
                <a:gd name="connsiteX3" fmla="*/ 1066456 w 6407021"/>
                <a:gd name="connsiteY3" fmla="*/ 938438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273080 w 6407021"/>
                <a:gd name="connsiteY1" fmla="*/ 2273757 h 2819640"/>
                <a:gd name="connsiteX2" fmla="*/ 675722 w 6407021"/>
                <a:gd name="connsiteY2" fmla="*/ 1520941 h 2819640"/>
                <a:gd name="connsiteX3" fmla="*/ 1066456 w 6407021"/>
                <a:gd name="connsiteY3" fmla="*/ 938438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407021"/>
                <a:gd name="connsiteY0" fmla="*/ 2819640 h 2819640"/>
                <a:gd name="connsiteX1" fmla="*/ 273080 w 6407021"/>
                <a:gd name="connsiteY1" fmla="*/ 2273757 h 2819640"/>
                <a:gd name="connsiteX2" fmla="*/ 675722 w 6407021"/>
                <a:gd name="connsiteY2" fmla="*/ 1520941 h 2819640"/>
                <a:gd name="connsiteX3" fmla="*/ 1066456 w 6407021"/>
                <a:gd name="connsiteY3" fmla="*/ 938438 h 2819640"/>
                <a:gd name="connsiteX4" fmla="*/ 1635968 w 6407021"/>
                <a:gd name="connsiteY4" fmla="*/ 555412 h 2819640"/>
                <a:gd name="connsiteX5" fmla="*/ 2388637 w 6407021"/>
                <a:gd name="connsiteY5" fmla="*/ 256832 h 2819640"/>
                <a:gd name="connsiteX6" fmla="*/ 3502090 w 6407021"/>
                <a:gd name="connsiteY6" fmla="*/ 95102 h 2819640"/>
                <a:gd name="connsiteX7" fmla="*/ 4621763 w 6407021"/>
                <a:gd name="connsiteY7" fmla="*/ 20457 h 2819640"/>
                <a:gd name="connsiteX8" fmla="*/ 5610808 w 6407021"/>
                <a:gd name="connsiteY8" fmla="*/ 1795 h 2819640"/>
                <a:gd name="connsiteX9" fmla="*/ 6407021 w 6407021"/>
                <a:gd name="connsiteY9" fmla="*/ 1795 h 2819640"/>
                <a:gd name="connsiteX0" fmla="*/ 0 w 6279852"/>
                <a:gd name="connsiteY0" fmla="*/ 2658425 h 2658425"/>
                <a:gd name="connsiteX1" fmla="*/ 145911 w 6279852"/>
                <a:gd name="connsiteY1" fmla="*/ 2273757 h 2658425"/>
                <a:gd name="connsiteX2" fmla="*/ 548553 w 6279852"/>
                <a:gd name="connsiteY2" fmla="*/ 1520941 h 2658425"/>
                <a:gd name="connsiteX3" fmla="*/ 939287 w 6279852"/>
                <a:gd name="connsiteY3" fmla="*/ 938438 h 2658425"/>
                <a:gd name="connsiteX4" fmla="*/ 1508799 w 6279852"/>
                <a:gd name="connsiteY4" fmla="*/ 555412 h 2658425"/>
                <a:gd name="connsiteX5" fmla="*/ 2261468 w 6279852"/>
                <a:gd name="connsiteY5" fmla="*/ 256832 h 2658425"/>
                <a:gd name="connsiteX6" fmla="*/ 3374921 w 6279852"/>
                <a:gd name="connsiteY6" fmla="*/ 95102 h 2658425"/>
                <a:gd name="connsiteX7" fmla="*/ 4494594 w 6279852"/>
                <a:gd name="connsiteY7" fmla="*/ 20457 h 2658425"/>
                <a:gd name="connsiteX8" fmla="*/ 5483639 w 6279852"/>
                <a:gd name="connsiteY8" fmla="*/ 1795 h 2658425"/>
                <a:gd name="connsiteX9" fmla="*/ 6279852 w 6279852"/>
                <a:gd name="connsiteY9" fmla="*/ 1795 h 2658425"/>
                <a:gd name="connsiteX0" fmla="*/ 0 w 6359333"/>
                <a:gd name="connsiteY0" fmla="*/ 2756132 h 2756132"/>
                <a:gd name="connsiteX1" fmla="*/ 225392 w 6359333"/>
                <a:gd name="connsiteY1" fmla="*/ 2273757 h 2756132"/>
                <a:gd name="connsiteX2" fmla="*/ 628034 w 6359333"/>
                <a:gd name="connsiteY2" fmla="*/ 1520941 h 2756132"/>
                <a:gd name="connsiteX3" fmla="*/ 1018768 w 6359333"/>
                <a:gd name="connsiteY3" fmla="*/ 938438 h 2756132"/>
                <a:gd name="connsiteX4" fmla="*/ 1588280 w 6359333"/>
                <a:gd name="connsiteY4" fmla="*/ 555412 h 2756132"/>
                <a:gd name="connsiteX5" fmla="*/ 2340949 w 6359333"/>
                <a:gd name="connsiteY5" fmla="*/ 256832 h 2756132"/>
                <a:gd name="connsiteX6" fmla="*/ 3454402 w 6359333"/>
                <a:gd name="connsiteY6" fmla="*/ 95102 h 2756132"/>
                <a:gd name="connsiteX7" fmla="*/ 4574075 w 6359333"/>
                <a:gd name="connsiteY7" fmla="*/ 20457 h 2756132"/>
                <a:gd name="connsiteX8" fmla="*/ 5563120 w 6359333"/>
                <a:gd name="connsiteY8" fmla="*/ 1795 h 2756132"/>
                <a:gd name="connsiteX9" fmla="*/ 6359333 w 6359333"/>
                <a:gd name="connsiteY9" fmla="*/ 1795 h 2756132"/>
                <a:gd name="connsiteX0" fmla="*/ 0 w 6359333"/>
                <a:gd name="connsiteY0" fmla="*/ 2756132 h 2756132"/>
                <a:gd name="connsiteX1" fmla="*/ 225392 w 6359333"/>
                <a:gd name="connsiteY1" fmla="*/ 2273757 h 2756132"/>
                <a:gd name="connsiteX2" fmla="*/ 628034 w 6359333"/>
                <a:gd name="connsiteY2" fmla="*/ 1520941 h 2756132"/>
                <a:gd name="connsiteX3" fmla="*/ 1018768 w 6359333"/>
                <a:gd name="connsiteY3" fmla="*/ 938438 h 2756132"/>
                <a:gd name="connsiteX4" fmla="*/ 1588280 w 6359333"/>
                <a:gd name="connsiteY4" fmla="*/ 555412 h 2756132"/>
                <a:gd name="connsiteX5" fmla="*/ 2340949 w 6359333"/>
                <a:gd name="connsiteY5" fmla="*/ 256832 h 2756132"/>
                <a:gd name="connsiteX6" fmla="*/ 3454402 w 6359333"/>
                <a:gd name="connsiteY6" fmla="*/ 95102 h 2756132"/>
                <a:gd name="connsiteX7" fmla="*/ 4574075 w 6359333"/>
                <a:gd name="connsiteY7" fmla="*/ 20457 h 2756132"/>
                <a:gd name="connsiteX8" fmla="*/ 5563120 w 6359333"/>
                <a:gd name="connsiteY8" fmla="*/ 1795 h 2756132"/>
                <a:gd name="connsiteX9" fmla="*/ 6359333 w 6359333"/>
                <a:gd name="connsiteY9" fmla="*/ 1795 h 275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9333" h="2756132">
                  <a:moveTo>
                    <a:pt x="0" y="2756132"/>
                  </a:moveTo>
                  <a:cubicBezTo>
                    <a:pt x="95150" y="2505947"/>
                    <a:pt x="120720" y="2479622"/>
                    <a:pt x="225392" y="2273757"/>
                  </a:cubicBezTo>
                  <a:cubicBezTo>
                    <a:pt x="330064" y="2067892"/>
                    <a:pt x="495805" y="1743494"/>
                    <a:pt x="628034" y="1520941"/>
                  </a:cubicBezTo>
                  <a:cubicBezTo>
                    <a:pt x="760263" y="1298388"/>
                    <a:pt x="858727" y="1099360"/>
                    <a:pt x="1018768" y="938438"/>
                  </a:cubicBezTo>
                  <a:cubicBezTo>
                    <a:pt x="1178809" y="777517"/>
                    <a:pt x="1367917" y="669013"/>
                    <a:pt x="1588280" y="555412"/>
                  </a:cubicBezTo>
                  <a:cubicBezTo>
                    <a:pt x="1808643" y="441811"/>
                    <a:pt x="2029929" y="333550"/>
                    <a:pt x="2340949" y="256832"/>
                  </a:cubicBezTo>
                  <a:cubicBezTo>
                    <a:pt x="2651969" y="180114"/>
                    <a:pt x="3082214" y="134498"/>
                    <a:pt x="3454402" y="95102"/>
                  </a:cubicBezTo>
                  <a:cubicBezTo>
                    <a:pt x="3826590" y="55706"/>
                    <a:pt x="4222622" y="36008"/>
                    <a:pt x="4574075" y="20457"/>
                  </a:cubicBezTo>
                  <a:cubicBezTo>
                    <a:pt x="4925528" y="4906"/>
                    <a:pt x="5265577" y="4905"/>
                    <a:pt x="5563120" y="1795"/>
                  </a:cubicBezTo>
                  <a:cubicBezTo>
                    <a:pt x="5860663" y="-1315"/>
                    <a:pt x="6109998" y="240"/>
                    <a:pt x="6359333" y="1795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E7AD695C-08B1-48C0-AC98-68A5519069E4}"/>
                </a:ext>
              </a:extLst>
            </p:cNvPr>
            <p:cNvSpPr/>
            <p:nvPr/>
          </p:nvSpPr>
          <p:spPr>
            <a:xfrm>
              <a:off x="1049787" y="2632644"/>
              <a:ext cx="6700953" cy="3069602"/>
            </a:xfrm>
            <a:custGeom>
              <a:avLst/>
              <a:gdLst>
                <a:gd name="connsiteX0" fmla="*/ 0 w 6504969"/>
                <a:gd name="connsiteY0" fmla="*/ 2754258 h 2754589"/>
                <a:gd name="connsiteX1" fmla="*/ 727787 w 6504969"/>
                <a:gd name="connsiteY1" fmla="*/ 2716935 h 2754589"/>
                <a:gd name="connsiteX2" fmla="*/ 1331167 w 6504969"/>
                <a:gd name="connsiteY2" fmla="*/ 2517882 h 2754589"/>
                <a:gd name="connsiteX3" fmla="*/ 1928326 w 6504969"/>
                <a:gd name="connsiteY3" fmla="*/ 2138438 h 2754589"/>
                <a:gd name="connsiteX4" fmla="*/ 2463281 w 6504969"/>
                <a:gd name="connsiteY4" fmla="*/ 1703009 h 2754589"/>
                <a:gd name="connsiteX5" fmla="*/ 3048000 w 6504969"/>
                <a:gd name="connsiteY5" fmla="*/ 1217817 h 2754589"/>
                <a:gd name="connsiteX6" fmla="*/ 3701142 w 6504969"/>
                <a:gd name="connsiteY6" fmla="*/ 776168 h 2754589"/>
                <a:gd name="connsiteX7" fmla="*/ 4341844 w 6504969"/>
                <a:gd name="connsiteY7" fmla="*/ 465148 h 2754589"/>
                <a:gd name="connsiteX8" fmla="*/ 4982546 w 6504969"/>
                <a:gd name="connsiteY8" fmla="*/ 216331 h 2754589"/>
                <a:gd name="connsiteX9" fmla="*/ 5753877 w 6504969"/>
                <a:gd name="connsiteY9" fmla="*/ 73262 h 2754589"/>
                <a:gd name="connsiteX10" fmla="*/ 6444342 w 6504969"/>
                <a:gd name="connsiteY10" fmla="*/ 4838 h 2754589"/>
                <a:gd name="connsiteX11" fmla="*/ 6425681 w 6504969"/>
                <a:gd name="connsiteY11" fmla="*/ 11058 h 275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04969" h="2754589">
                  <a:moveTo>
                    <a:pt x="0" y="2754258"/>
                  </a:moveTo>
                  <a:cubicBezTo>
                    <a:pt x="252963" y="2755294"/>
                    <a:pt x="505926" y="2756331"/>
                    <a:pt x="727787" y="2716935"/>
                  </a:cubicBezTo>
                  <a:cubicBezTo>
                    <a:pt x="949648" y="2677539"/>
                    <a:pt x="1131077" y="2614298"/>
                    <a:pt x="1331167" y="2517882"/>
                  </a:cubicBezTo>
                  <a:cubicBezTo>
                    <a:pt x="1531257" y="2421466"/>
                    <a:pt x="1739640" y="2274250"/>
                    <a:pt x="1928326" y="2138438"/>
                  </a:cubicBezTo>
                  <a:cubicBezTo>
                    <a:pt x="2117012" y="2002626"/>
                    <a:pt x="2463281" y="1703009"/>
                    <a:pt x="2463281" y="1703009"/>
                  </a:cubicBezTo>
                  <a:cubicBezTo>
                    <a:pt x="2649893" y="1549572"/>
                    <a:pt x="2841690" y="1372290"/>
                    <a:pt x="3048000" y="1217817"/>
                  </a:cubicBezTo>
                  <a:cubicBezTo>
                    <a:pt x="3254310" y="1063344"/>
                    <a:pt x="3485501" y="901613"/>
                    <a:pt x="3701142" y="776168"/>
                  </a:cubicBezTo>
                  <a:cubicBezTo>
                    <a:pt x="3916783" y="650723"/>
                    <a:pt x="4128277" y="558454"/>
                    <a:pt x="4341844" y="465148"/>
                  </a:cubicBezTo>
                  <a:cubicBezTo>
                    <a:pt x="4555411" y="371842"/>
                    <a:pt x="4747207" y="281645"/>
                    <a:pt x="4982546" y="216331"/>
                  </a:cubicBezTo>
                  <a:cubicBezTo>
                    <a:pt x="5217885" y="151017"/>
                    <a:pt x="5510244" y="108511"/>
                    <a:pt x="5753877" y="73262"/>
                  </a:cubicBezTo>
                  <a:cubicBezTo>
                    <a:pt x="5997510" y="38013"/>
                    <a:pt x="6332375" y="15205"/>
                    <a:pt x="6444342" y="4838"/>
                  </a:cubicBezTo>
                  <a:cubicBezTo>
                    <a:pt x="6556309" y="-5529"/>
                    <a:pt x="6490995" y="2764"/>
                    <a:pt x="6425681" y="1105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1B7E21BF-ACF7-4C7C-A5A7-834189F2D529}"/>
                </a:ext>
              </a:extLst>
            </p:cNvPr>
            <p:cNvSpPr txBox="1"/>
            <p:nvPr/>
          </p:nvSpPr>
          <p:spPr>
            <a:xfrm>
              <a:off x="4999428" y="2131992"/>
              <a:ext cx="33889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tx2"/>
                  </a:solidFill>
                </a:rPr>
                <a:t>ATP-Konzentration niedrig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3E07798C-369E-429A-A746-4A9A5D1B1A49}"/>
                </a:ext>
              </a:extLst>
            </p:cNvPr>
            <p:cNvSpPr txBox="1"/>
            <p:nvPr/>
          </p:nvSpPr>
          <p:spPr>
            <a:xfrm>
              <a:off x="4999428" y="3307801"/>
              <a:ext cx="2677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tx2"/>
                  </a:solidFill>
                </a:rPr>
                <a:t>ATP-Konzentration hoch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5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6C8349-EE3B-4785-B66A-8317C72E0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800" dirty="0"/>
              <a:t>Relative Konzentrationen von Zwischenprodukten der Glykolyse als Folge der Aktivierung bzw. Inhibierung der </a:t>
            </a:r>
            <a:r>
              <a:rPr lang="de-DE" sz="2800" dirty="0" err="1"/>
              <a:t>Phosphofructokinase</a:t>
            </a:r>
            <a:endParaRPr lang="de-DE" sz="28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261B4DD-329C-47A4-848A-CB76E33F6E45}"/>
              </a:ext>
            </a:extLst>
          </p:cNvPr>
          <p:cNvGrpSpPr/>
          <p:nvPr/>
        </p:nvGrpSpPr>
        <p:grpSpPr>
          <a:xfrm>
            <a:off x="1142505" y="1940262"/>
            <a:ext cx="3141463" cy="4009018"/>
            <a:chOff x="2483768" y="716126"/>
            <a:chExt cx="3141463" cy="4009018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32C227D8-50D9-4382-80A0-8E0775697898}"/>
                </a:ext>
              </a:extLst>
            </p:cNvPr>
            <p:cNvGrpSpPr/>
            <p:nvPr/>
          </p:nvGrpSpPr>
          <p:grpSpPr>
            <a:xfrm>
              <a:off x="2483768" y="716126"/>
              <a:ext cx="2630600" cy="4009018"/>
              <a:chOff x="2483768" y="716126"/>
              <a:chExt cx="2630600" cy="4009018"/>
            </a:xfrm>
          </p:grpSpPr>
          <p:grpSp>
            <p:nvGrpSpPr>
              <p:cNvPr id="10" name="Gruppieren 9">
                <a:extLst>
                  <a:ext uri="{FF2B5EF4-FFF2-40B4-BE49-F238E27FC236}">
                    <a16:creationId xmlns:a16="http://schemas.microsoft.com/office/drawing/2014/main" id="{F0DF80B8-1326-46F3-BE58-02DB5D82CCD9}"/>
                  </a:ext>
                </a:extLst>
              </p:cNvPr>
              <p:cNvGrpSpPr/>
              <p:nvPr/>
            </p:nvGrpSpPr>
            <p:grpSpPr>
              <a:xfrm>
                <a:off x="2601595" y="716126"/>
                <a:ext cx="2367880" cy="3098454"/>
                <a:chOff x="2601595" y="716126"/>
                <a:chExt cx="2367880" cy="3098454"/>
              </a:xfrm>
            </p:grpSpPr>
            <p:grpSp>
              <p:nvGrpSpPr>
                <p:cNvPr id="15" name="Gruppieren 14">
                  <a:extLst>
                    <a:ext uri="{FF2B5EF4-FFF2-40B4-BE49-F238E27FC236}">
                      <a16:creationId xmlns:a16="http://schemas.microsoft.com/office/drawing/2014/main" id="{E4C46B4A-C061-49CD-9624-66763755B885}"/>
                    </a:ext>
                  </a:extLst>
                </p:cNvPr>
                <p:cNvGrpSpPr/>
                <p:nvPr/>
              </p:nvGrpSpPr>
              <p:grpSpPr>
                <a:xfrm>
                  <a:off x="2601595" y="980728"/>
                  <a:ext cx="2367880" cy="2833852"/>
                  <a:chOff x="1187624" y="2636912"/>
                  <a:chExt cx="2367880" cy="2833852"/>
                </a:xfrm>
              </p:grpSpPr>
              <p:sp>
                <p:nvSpPr>
                  <p:cNvPr id="17" name="Rechteck 16">
                    <a:extLst>
                      <a:ext uri="{FF2B5EF4-FFF2-40B4-BE49-F238E27FC236}">
                        <a16:creationId xmlns:a16="http://schemas.microsoft.com/office/drawing/2014/main" id="{55925972-FF4A-471A-AEEB-14295B50A610}"/>
                      </a:ext>
                    </a:extLst>
                  </p:cNvPr>
                  <p:cNvSpPr/>
                  <p:nvPr/>
                </p:nvSpPr>
                <p:spPr>
                  <a:xfrm>
                    <a:off x="1187624" y="3094500"/>
                    <a:ext cx="216024" cy="237626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>
                    <a:extLst>
                      <a:ext uri="{FF2B5EF4-FFF2-40B4-BE49-F238E27FC236}">
                        <a16:creationId xmlns:a16="http://schemas.microsoft.com/office/drawing/2014/main" id="{9A71F620-535B-4175-9714-7F0853AA6E82}"/>
                      </a:ext>
                    </a:extLst>
                  </p:cNvPr>
                  <p:cNvSpPr/>
                  <p:nvPr/>
                </p:nvSpPr>
                <p:spPr>
                  <a:xfrm>
                    <a:off x="1918883" y="2636912"/>
                    <a:ext cx="207640" cy="283385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" name="Rechteck 18">
                    <a:extLst>
                      <a:ext uri="{FF2B5EF4-FFF2-40B4-BE49-F238E27FC236}">
                        <a16:creationId xmlns:a16="http://schemas.microsoft.com/office/drawing/2014/main" id="{175FD6BB-F10C-443A-8ED5-8439EEB5D590}"/>
                      </a:ext>
                    </a:extLst>
                  </p:cNvPr>
                  <p:cNvSpPr/>
                  <p:nvPr/>
                </p:nvSpPr>
                <p:spPr>
                  <a:xfrm>
                    <a:off x="2641758" y="5023832"/>
                    <a:ext cx="199256" cy="44693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0" name="Rechteck 19">
                    <a:extLst>
                      <a:ext uri="{FF2B5EF4-FFF2-40B4-BE49-F238E27FC236}">
                        <a16:creationId xmlns:a16="http://schemas.microsoft.com/office/drawing/2014/main" id="{7D877A16-97D3-4FCB-8C9E-41FBE0C31B08}"/>
                      </a:ext>
                    </a:extLst>
                  </p:cNvPr>
                  <p:cNvSpPr/>
                  <p:nvPr/>
                </p:nvSpPr>
                <p:spPr>
                  <a:xfrm>
                    <a:off x="3356248" y="4951824"/>
                    <a:ext cx="199256" cy="518940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55989E4B-9084-47B9-9BD0-A4DA89A129B9}"/>
                    </a:ext>
                  </a:extLst>
                </p:cNvPr>
                <p:cNvSpPr txBox="1"/>
                <p:nvPr/>
              </p:nvSpPr>
              <p:spPr>
                <a:xfrm>
                  <a:off x="3808963" y="716126"/>
                  <a:ext cx="1160512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/>
                    <a:t>hohes ATP/ADP-Verhältnis</a:t>
                  </a:r>
                </a:p>
              </p:txBody>
            </p:sp>
          </p:grp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FDDCB344-5C49-4CED-A970-6D8407E6D2C4}"/>
                  </a:ext>
                </a:extLst>
              </p:cNvPr>
              <p:cNvSpPr txBox="1"/>
              <p:nvPr/>
            </p:nvSpPr>
            <p:spPr>
              <a:xfrm>
                <a:off x="2483768" y="3933056"/>
                <a:ext cx="461665" cy="79208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Glc-6-P</a:t>
                </a:r>
              </a:p>
            </p:txBody>
          </p:sp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ED2750A9-6164-4BBF-AD83-89B6893736BD}"/>
                  </a:ext>
                </a:extLst>
              </p:cNvPr>
              <p:cNvSpPr txBox="1"/>
              <p:nvPr/>
            </p:nvSpPr>
            <p:spPr>
              <a:xfrm>
                <a:off x="3206576" y="3933056"/>
                <a:ext cx="461665" cy="79208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Fru-6-P</a:t>
                </a:r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D7EB6500-50FD-4861-84B8-F2EC7C2839BB}"/>
                  </a:ext>
                </a:extLst>
              </p:cNvPr>
              <p:cNvSpPr txBox="1"/>
              <p:nvPr/>
            </p:nvSpPr>
            <p:spPr>
              <a:xfrm>
                <a:off x="3779912" y="3861048"/>
                <a:ext cx="738664" cy="864096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Fru-1,6-bis-P</a:t>
                </a: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6602B59E-8004-4F2B-BC42-9C4DA839ABEA}"/>
                  </a:ext>
                </a:extLst>
              </p:cNvPr>
              <p:cNvSpPr txBox="1"/>
              <p:nvPr/>
            </p:nvSpPr>
            <p:spPr>
              <a:xfrm>
                <a:off x="4652703" y="3717032"/>
                <a:ext cx="461665" cy="1008112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 err="1"/>
                  <a:t>Triose</a:t>
                </a:r>
                <a:r>
                  <a:rPr lang="de-DE" dirty="0"/>
                  <a:t>-P</a:t>
                </a:r>
              </a:p>
            </p:txBody>
          </p:sp>
        </p:grpSp>
        <p:cxnSp>
          <p:nvCxnSpPr>
            <p:cNvPr id="5" name="Gerade Verbindung mit Pfeil 4">
              <a:extLst>
                <a:ext uri="{FF2B5EF4-FFF2-40B4-BE49-F238E27FC236}">
                  <a16:creationId xmlns:a16="http://schemas.microsoft.com/office/drawing/2014/main" id="{1E3B4DB5-87C1-40FC-A7B7-91D9A897DD96}"/>
                </a:ext>
              </a:extLst>
            </p:cNvPr>
            <p:cNvCxnSpPr>
              <a:cxnSpLocks/>
            </p:cNvCxnSpPr>
            <p:nvPr/>
          </p:nvCxnSpPr>
          <p:spPr>
            <a:xfrm>
              <a:off x="2945433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mit Pfeil 5">
              <a:extLst>
                <a:ext uri="{FF2B5EF4-FFF2-40B4-BE49-F238E27FC236}">
                  <a16:creationId xmlns:a16="http://schemas.microsoft.com/office/drawing/2014/main" id="{D3851F0B-5D2C-42EE-A2A7-02535EDD6BEF}"/>
                </a:ext>
              </a:extLst>
            </p:cNvPr>
            <p:cNvCxnSpPr>
              <a:cxnSpLocks/>
            </p:cNvCxnSpPr>
            <p:nvPr/>
          </p:nvCxnSpPr>
          <p:spPr>
            <a:xfrm>
              <a:off x="3655641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00D7FD1E-43B0-40BE-B8B0-B5B49515E106}"/>
                </a:ext>
              </a:extLst>
            </p:cNvPr>
            <p:cNvCxnSpPr>
              <a:cxnSpLocks/>
            </p:cNvCxnSpPr>
            <p:nvPr/>
          </p:nvCxnSpPr>
          <p:spPr>
            <a:xfrm>
              <a:off x="4454873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D6A20911-44FC-4C9A-93B4-6927DBDB2392}"/>
                </a:ext>
              </a:extLst>
            </p:cNvPr>
            <p:cNvCxnSpPr>
              <a:cxnSpLocks/>
            </p:cNvCxnSpPr>
            <p:nvPr/>
          </p:nvCxnSpPr>
          <p:spPr>
            <a:xfrm>
              <a:off x="5076056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F65A7B28-6868-4133-AF8D-43774C022245}"/>
                </a:ext>
              </a:extLst>
            </p:cNvPr>
            <p:cNvCxnSpPr>
              <a:cxnSpLocks/>
            </p:cNvCxnSpPr>
            <p:nvPr/>
          </p:nvCxnSpPr>
          <p:spPr>
            <a:xfrm>
              <a:off x="5364088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82DC8B29-C96E-4378-B589-85A260202660}"/>
              </a:ext>
            </a:extLst>
          </p:cNvPr>
          <p:cNvGrpSpPr/>
          <p:nvPr/>
        </p:nvGrpSpPr>
        <p:grpSpPr>
          <a:xfrm>
            <a:off x="4932040" y="1940262"/>
            <a:ext cx="3069455" cy="4009018"/>
            <a:chOff x="5796136" y="716126"/>
            <a:chExt cx="3069455" cy="4009018"/>
          </a:xfrm>
        </p:grpSpPr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133933C0-9D3F-4741-AF9A-1CB70FCEEE91}"/>
                </a:ext>
              </a:extLst>
            </p:cNvPr>
            <p:cNvGrpSpPr/>
            <p:nvPr/>
          </p:nvGrpSpPr>
          <p:grpSpPr>
            <a:xfrm>
              <a:off x="5796136" y="716126"/>
              <a:ext cx="2630600" cy="4009018"/>
              <a:chOff x="5796136" y="716126"/>
              <a:chExt cx="2630600" cy="4009018"/>
            </a:xfrm>
          </p:grpSpPr>
          <p:grpSp>
            <p:nvGrpSpPr>
              <p:cNvPr id="28" name="Gruppieren 27">
                <a:extLst>
                  <a:ext uri="{FF2B5EF4-FFF2-40B4-BE49-F238E27FC236}">
                    <a16:creationId xmlns:a16="http://schemas.microsoft.com/office/drawing/2014/main" id="{3DCC5D59-0746-43E4-B14D-4B35F69A9E19}"/>
                  </a:ext>
                </a:extLst>
              </p:cNvPr>
              <p:cNvGrpSpPr/>
              <p:nvPr/>
            </p:nvGrpSpPr>
            <p:grpSpPr>
              <a:xfrm>
                <a:off x="5931768" y="716126"/>
                <a:ext cx="2384648" cy="3098454"/>
                <a:chOff x="5931768" y="716126"/>
                <a:chExt cx="2384648" cy="3098454"/>
              </a:xfrm>
            </p:grpSpPr>
            <p:grpSp>
              <p:nvGrpSpPr>
                <p:cNvPr id="33" name="Gruppieren 32">
                  <a:extLst>
                    <a:ext uri="{FF2B5EF4-FFF2-40B4-BE49-F238E27FC236}">
                      <a16:creationId xmlns:a16="http://schemas.microsoft.com/office/drawing/2014/main" id="{CB0234E0-A302-47F5-A644-282BFB67C29D}"/>
                    </a:ext>
                  </a:extLst>
                </p:cNvPr>
                <p:cNvGrpSpPr/>
                <p:nvPr/>
              </p:nvGrpSpPr>
              <p:grpSpPr>
                <a:xfrm>
                  <a:off x="5931768" y="2564904"/>
                  <a:ext cx="2384648" cy="1249676"/>
                  <a:chOff x="5931768" y="4365104"/>
                  <a:chExt cx="2384648" cy="1249676"/>
                </a:xfrm>
              </p:grpSpPr>
              <p:sp>
                <p:nvSpPr>
                  <p:cNvPr id="35" name="Rechteck 34">
                    <a:extLst>
                      <a:ext uri="{FF2B5EF4-FFF2-40B4-BE49-F238E27FC236}">
                        <a16:creationId xmlns:a16="http://schemas.microsoft.com/office/drawing/2014/main" id="{0BD3337D-A5AE-4BAC-89DF-6590D8899A5B}"/>
                      </a:ext>
                    </a:extLst>
                  </p:cNvPr>
                  <p:cNvSpPr/>
                  <p:nvPr/>
                </p:nvSpPr>
                <p:spPr>
                  <a:xfrm>
                    <a:off x="5931768" y="4534660"/>
                    <a:ext cx="216024" cy="1080120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6" name="Rechteck 35">
                    <a:extLst>
                      <a:ext uri="{FF2B5EF4-FFF2-40B4-BE49-F238E27FC236}">
                        <a16:creationId xmlns:a16="http://schemas.microsoft.com/office/drawing/2014/main" id="{7EE4EBD8-AE67-4048-AC79-A4245F3FC321}"/>
                      </a:ext>
                    </a:extLst>
                  </p:cNvPr>
                  <p:cNvSpPr/>
                  <p:nvPr/>
                </p:nvSpPr>
                <p:spPr>
                  <a:xfrm>
                    <a:off x="6654643" y="4365104"/>
                    <a:ext cx="216024" cy="124967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7" name="Rechteck 36">
                    <a:extLst>
                      <a:ext uri="{FF2B5EF4-FFF2-40B4-BE49-F238E27FC236}">
                        <a16:creationId xmlns:a16="http://schemas.microsoft.com/office/drawing/2014/main" id="{16DE5E21-C523-463C-BA37-5DF9C5930B6A}"/>
                      </a:ext>
                    </a:extLst>
                  </p:cNvPr>
                  <p:cNvSpPr/>
                  <p:nvPr/>
                </p:nvSpPr>
                <p:spPr>
                  <a:xfrm>
                    <a:off x="7377518" y="4519776"/>
                    <a:ext cx="216024" cy="109500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8" name="Rechteck 37">
                    <a:extLst>
                      <a:ext uri="{FF2B5EF4-FFF2-40B4-BE49-F238E27FC236}">
                        <a16:creationId xmlns:a16="http://schemas.microsoft.com/office/drawing/2014/main" id="{1E565D1B-F169-4792-8A1B-2547D35AAF92}"/>
                      </a:ext>
                    </a:extLst>
                  </p:cNvPr>
                  <p:cNvSpPr/>
                  <p:nvPr/>
                </p:nvSpPr>
                <p:spPr>
                  <a:xfrm>
                    <a:off x="8100392" y="4447768"/>
                    <a:ext cx="216024" cy="116701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0F76D7DB-33C0-45D4-BBB9-6DF336971C90}"/>
                    </a:ext>
                  </a:extLst>
                </p:cNvPr>
                <p:cNvSpPr txBox="1"/>
                <p:nvPr/>
              </p:nvSpPr>
              <p:spPr>
                <a:xfrm>
                  <a:off x="7155904" y="716126"/>
                  <a:ext cx="1160512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/>
                    <a:t>niedriges ATP/ADP-Verhältnis</a:t>
                  </a:r>
                </a:p>
              </p:txBody>
            </p:sp>
          </p:grpSp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472D6E35-8904-4CD8-8607-718F214D60CF}"/>
                  </a:ext>
                </a:extLst>
              </p:cNvPr>
              <p:cNvSpPr txBox="1"/>
              <p:nvPr/>
            </p:nvSpPr>
            <p:spPr>
              <a:xfrm>
                <a:off x="5796136" y="3933056"/>
                <a:ext cx="461665" cy="79208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Glc-6-P</a:t>
                </a:r>
              </a:p>
            </p:txBody>
          </p:sp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882AA0CE-3180-485A-987B-6A660D346F51}"/>
                  </a:ext>
                </a:extLst>
              </p:cNvPr>
              <p:cNvSpPr txBox="1"/>
              <p:nvPr/>
            </p:nvSpPr>
            <p:spPr>
              <a:xfrm>
                <a:off x="6518944" y="3933056"/>
                <a:ext cx="461665" cy="79208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Fru-6-P</a:t>
                </a:r>
              </a:p>
            </p:txBody>
          </p:sp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3C45201A-2CC9-4C70-9407-E0A8488E6850}"/>
                  </a:ext>
                </a:extLst>
              </p:cNvPr>
              <p:cNvSpPr txBox="1"/>
              <p:nvPr/>
            </p:nvSpPr>
            <p:spPr>
              <a:xfrm>
                <a:off x="7092280" y="3861048"/>
                <a:ext cx="738664" cy="864096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/>
                  <a:t>Fru-1,6-bis-P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9D63BA00-0BA7-416A-AE8F-AA92FA4FB035}"/>
                  </a:ext>
                </a:extLst>
              </p:cNvPr>
              <p:cNvSpPr txBox="1"/>
              <p:nvPr/>
            </p:nvSpPr>
            <p:spPr>
              <a:xfrm>
                <a:off x="7965071" y="3717032"/>
                <a:ext cx="461665" cy="1008112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de-DE" dirty="0" err="1"/>
                  <a:t>Triose</a:t>
                </a:r>
                <a:r>
                  <a:rPr lang="de-DE" dirty="0"/>
                  <a:t>-P</a:t>
                </a:r>
              </a:p>
            </p:txBody>
          </p:sp>
        </p:grpSp>
        <p:cxnSp>
          <p:nvCxnSpPr>
            <p:cNvPr id="23" name="Gerade Verbindung mit Pfeil 22">
              <a:extLst>
                <a:ext uri="{FF2B5EF4-FFF2-40B4-BE49-F238E27FC236}">
                  <a16:creationId xmlns:a16="http://schemas.microsoft.com/office/drawing/2014/main" id="{66C8CDB5-6294-4D9B-BF0B-604587FF0A57}"/>
                </a:ext>
              </a:extLst>
            </p:cNvPr>
            <p:cNvCxnSpPr>
              <a:cxnSpLocks/>
            </p:cNvCxnSpPr>
            <p:nvPr/>
          </p:nvCxnSpPr>
          <p:spPr>
            <a:xfrm>
              <a:off x="6228184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31248116-3D4A-4845-94EB-DD1E28F3D01B}"/>
                </a:ext>
              </a:extLst>
            </p:cNvPr>
            <p:cNvCxnSpPr>
              <a:cxnSpLocks/>
            </p:cNvCxnSpPr>
            <p:nvPr/>
          </p:nvCxnSpPr>
          <p:spPr>
            <a:xfrm>
              <a:off x="6924261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E47C3D86-C310-4557-8722-FF0E19A79584}"/>
                </a:ext>
              </a:extLst>
            </p:cNvPr>
            <p:cNvCxnSpPr>
              <a:cxnSpLocks/>
            </p:cNvCxnSpPr>
            <p:nvPr/>
          </p:nvCxnSpPr>
          <p:spPr>
            <a:xfrm>
              <a:off x="7767241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7B0910A8-8654-4C84-9A8D-9C7532D6B91F}"/>
                </a:ext>
              </a:extLst>
            </p:cNvPr>
            <p:cNvCxnSpPr>
              <a:cxnSpLocks/>
            </p:cNvCxnSpPr>
            <p:nvPr/>
          </p:nvCxnSpPr>
          <p:spPr>
            <a:xfrm>
              <a:off x="8316416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mit Pfeil 26">
              <a:extLst>
                <a:ext uri="{FF2B5EF4-FFF2-40B4-BE49-F238E27FC236}">
                  <a16:creationId xmlns:a16="http://schemas.microsoft.com/office/drawing/2014/main" id="{6BD9E0AB-20B3-459D-A19A-97DCE12D6CDE}"/>
                </a:ext>
              </a:extLst>
            </p:cNvPr>
            <p:cNvCxnSpPr>
              <a:cxnSpLocks/>
            </p:cNvCxnSpPr>
            <p:nvPr/>
          </p:nvCxnSpPr>
          <p:spPr>
            <a:xfrm>
              <a:off x="8604448" y="4301878"/>
              <a:ext cx="26114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2934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9B4827-C44E-4098-9CC6-53B9279CD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705" y="273133"/>
            <a:ext cx="8229600" cy="1143000"/>
          </a:xfrm>
        </p:spPr>
        <p:txBody>
          <a:bodyPr>
            <a:noAutofit/>
          </a:bodyPr>
          <a:lstStyle/>
          <a:p>
            <a:r>
              <a:rPr lang="de-DE" sz="2800" dirty="0"/>
              <a:t>Einfluss von ADP und AMP auf die Reaktionsgeschwindigkeit der </a:t>
            </a:r>
            <a:r>
              <a:rPr lang="de-DE" sz="2800" dirty="0" err="1"/>
              <a:t>Phosphofructokinase</a:t>
            </a:r>
            <a:endParaRPr lang="de-DE" sz="28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93AEC03-838C-40DC-884B-E9E49D49F055}"/>
              </a:ext>
            </a:extLst>
          </p:cNvPr>
          <p:cNvGrpSpPr/>
          <p:nvPr/>
        </p:nvGrpSpPr>
        <p:grpSpPr>
          <a:xfrm>
            <a:off x="4860032" y="1958018"/>
            <a:ext cx="3965451" cy="3892685"/>
            <a:chOff x="4860032" y="1958018"/>
            <a:chExt cx="3965451" cy="3892685"/>
          </a:xfrm>
        </p:grpSpPr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4B4439AA-F949-4340-B1A7-EF0898577307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46" y="4934445"/>
              <a:ext cx="289645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>
              <a:extLst>
                <a:ext uri="{FF2B5EF4-FFF2-40B4-BE49-F238E27FC236}">
                  <a16:creationId xmlns:a16="http://schemas.microsoft.com/office/drawing/2014/main" id="{CF9D1EB9-DE34-405C-8FD0-4442322DED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660" y="1958018"/>
              <a:ext cx="0" cy="298950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E905DFE2-D27B-494F-BFFF-D823822664FD}"/>
                </a:ext>
              </a:extLst>
            </p:cNvPr>
            <p:cNvSpPr txBox="1"/>
            <p:nvPr/>
          </p:nvSpPr>
          <p:spPr>
            <a:xfrm rot="16200000">
              <a:off x="3619361" y="3374900"/>
              <a:ext cx="2850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Reaktionsgeschwindigkeit v</a:t>
              </a:r>
              <a:endParaRPr lang="de-DE" baseline="-25000" dirty="0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922EC053-50C1-4996-92A0-D09B2655276F}"/>
                </a:ext>
              </a:extLst>
            </p:cNvPr>
            <p:cNvSpPr/>
            <p:nvPr/>
          </p:nvSpPr>
          <p:spPr>
            <a:xfrm>
              <a:off x="5273497" y="2721369"/>
              <a:ext cx="2873829" cy="2171046"/>
            </a:xfrm>
            <a:custGeom>
              <a:avLst/>
              <a:gdLst>
                <a:gd name="connsiteX0" fmla="*/ 0 w 2873829"/>
                <a:gd name="connsiteY0" fmla="*/ 2171046 h 2171046"/>
                <a:gd name="connsiteX1" fmla="*/ 94706 w 2873829"/>
                <a:gd name="connsiteY1" fmla="*/ 1501574 h 2171046"/>
                <a:gd name="connsiteX2" fmla="*/ 215537 w 2873829"/>
                <a:gd name="connsiteY2" fmla="*/ 665551 h 2171046"/>
                <a:gd name="connsiteX3" fmla="*/ 316775 w 2873829"/>
                <a:gd name="connsiteY3" fmla="*/ 107114 h 2171046"/>
                <a:gd name="connsiteX4" fmla="*/ 515983 w 2873829"/>
                <a:gd name="connsiteY4" fmla="*/ 9143 h 2171046"/>
                <a:gd name="connsiteX5" fmla="*/ 646612 w 2873829"/>
                <a:gd name="connsiteY5" fmla="*/ 90786 h 2171046"/>
                <a:gd name="connsiteX6" fmla="*/ 1123406 w 2873829"/>
                <a:gd name="connsiteY6" fmla="*/ 773320 h 2171046"/>
                <a:gd name="connsiteX7" fmla="*/ 1525089 w 2873829"/>
                <a:gd name="connsiteY7" fmla="*/ 1312163 h 2171046"/>
                <a:gd name="connsiteX8" fmla="*/ 1877786 w 2873829"/>
                <a:gd name="connsiteY8" fmla="*/ 1615874 h 2171046"/>
                <a:gd name="connsiteX9" fmla="*/ 2240280 w 2873829"/>
                <a:gd name="connsiteY9" fmla="*/ 1792223 h 2171046"/>
                <a:gd name="connsiteX10" fmla="*/ 2625635 w 2873829"/>
                <a:gd name="connsiteY10" fmla="*/ 1903257 h 2171046"/>
                <a:gd name="connsiteX11" fmla="*/ 2873829 w 2873829"/>
                <a:gd name="connsiteY11" fmla="*/ 1909788 h 217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3829" h="2171046">
                  <a:moveTo>
                    <a:pt x="0" y="2171046"/>
                  </a:moveTo>
                  <a:cubicBezTo>
                    <a:pt x="29391" y="1961768"/>
                    <a:pt x="58783" y="1752490"/>
                    <a:pt x="94706" y="1501574"/>
                  </a:cubicBezTo>
                  <a:cubicBezTo>
                    <a:pt x="130629" y="1250658"/>
                    <a:pt x="178526" y="897961"/>
                    <a:pt x="215537" y="665551"/>
                  </a:cubicBezTo>
                  <a:cubicBezTo>
                    <a:pt x="252548" y="433141"/>
                    <a:pt x="266701" y="216515"/>
                    <a:pt x="316775" y="107114"/>
                  </a:cubicBezTo>
                  <a:cubicBezTo>
                    <a:pt x="366849" y="-2287"/>
                    <a:pt x="461010" y="11864"/>
                    <a:pt x="515983" y="9143"/>
                  </a:cubicBezTo>
                  <a:cubicBezTo>
                    <a:pt x="570956" y="6422"/>
                    <a:pt x="545375" y="-36577"/>
                    <a:pt x="646612" y="90786"/>
                  </a:cubicBezTo>
                  <a:cubicBezTo>
                    <a:pt x="747849" y="218149"/>
                    <a:pt x="976993" y="569757"/>
                    <a:pt x="1123406" y="773320"/>
                  </a:cubicBezTo>
                  <a:cubicBezTo>
                    <a:pt x="1269819" y="976883"/>
                    <a:pt x="1399359" y="1171737"/>
                    <a:pt x="1525089" y="1312163"/>
                  </a:cubicBezTo>
                  <a:cubicBezTo>
                    <a:pt x="1650819" y="1452589"/>
                    <a:pt x="1758587" y="1535864"/>
                    <a:pt x="1877786" y="1615874"/>
                  </a:cubicBezTo>
                  <a:cubicBezTo>
                    <a:pt x="1996985" y="1695884"/>
                    <a:pt x="2115639" y="1744326"/>
                    <a:pt x="2240280" y="1792223"/>
                  </a:cubicBezTo>
                  <a:cubicBezTo>
                    <a:pt x="2364921" y="1840120"/>
                    <a:pt x="2520044" y="1883663"/>
                    <a:pt x="2625635" y="1903257"/>
                  </a:cubicBezTo>
                  <a:cubicBezTo>
                    <a:pt x="2731226" y="1922851"/>
                    <a:pt x="2802527" y="1916319"/>
                    <a:pt x="2873829" y="190978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682A3D76-F9D5-462B-893B-F34F6F67A926}"/>
                </a:ext>
              </a:extLst>
            </p:cNvPr>
            <p:cNvSpPr/>
            <p:nvPr/>
          </p:nvSpPr>
          <p:spPr>
            <a:xfrm>
              <a:off x="5280029" y="2708034"/>
              <a:ext cx="2864031" cy="2181115"/>
            </a:xfrm>
            <a:custGeom>
              <a:avLst/>
              <a:gdLst>
                <a:gd name="connsiteX0" fmla="*/ 0 w 2864031"/>
                <a:gd name="connsiteY0" fmla="*/ 2181115 h 2181115"/>
                <a:gd name="connsiteX1" fmla="*/ 101237 w 2864031"/>
                <a:gd name="connsiteY1" fmla="*/ 1550832 h 2181115"/>
                <a:gd name="connsiteX2" fmla="*/ 225334 w 2864031"/>
                <a:gd name="connsiteY2" fmla="*/ 580915 h 2181115"/>
                <a:gd name="connsiteX3" fmla="*/ 349431 w 2864031"/>
                <a:gd name="connsiteY3" fmla="*/ 58401 h 2181115"/>
                <a:gd name="connsiteX4" fmla="*/ 656408 w 2864031"/>
                <a:gd name="connsiteY4" fmla="*/ 19212 h 2181115"/>
                <a:gd name="connsiteX5" fmla="*/ 1240971 w 2864031"/>
                <a:gd name="connsiteY5" fmla="*/ 117183 h 2181115"/>
                <a:gd name="connsiteX6" fmla="*/ 1952897 w 2864031"/>
                <a:gd name="connsiteY6" fmla="*/ 228218 h 2181115"/>
                <a:gd name="connsiteX7" fmla="*/ 2328454 w 2864031"/>
                <a:gd name="connsiteY7" fmla="*/ 277203 h 2181115"/>
                <a:gd name="connsiteX8" fmla="*/ 2864031 w 2864031"/>
                <a:gd name="connsiteY8" fmla="*/ 277203 h 218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4031" h="2181115">
                  <a:moveTo>
                    <a:pt x="0" y="2181115"/>
                  </a:moveTo>
                  <a:cubicBezTo>
                    <a:pt x="31840" y="1999323"/>
                    <a:pt x="63681" y="1817532"/>
                    <a:pt x="101237" y="1550832"/>
                  </a:cubicBezTo>
                  <a:cubicBezTo>
                    <a:pt x="138793" y="1284132"/>
                    <a:pt x="183968" y="829653"/>
                    <a:pt x="225334" y="580915"/>
                  </a:cubicBezTo>
                  <a:cubicBezTo>
                    <a:pt x="266700" y="332177"/>
                    <a:pt x="277585" y="152018"/>
                    <a:pt x="349431" y="58401"/>
                  </a:cubicBezTo>
                  <a:cubicBezTo>
                    <a:pt x="421277" y="-35216"/>
                    <a:pt x="507818" y="9415"/>
                    <a:pt x="656408" y="19212"/>
                  </a:cubicBezTo>
                  <a:cubicBezTo>
                    <a:pt x="804998" y="29009"/>
                    <a:pt x="1240971" y="117183"/>
                    <a:pt x="1240971" y="117183"/>
                  </a:cubicBezTo>
                  <a:lnTo>
                    <a:pt x="1952897" y="228218"/>
                  </a:lnTo>
                  <a:cubicBezTo>
                    <a:pt x="2134144" y="254888"/>
                    <a:pt x="2176598" y="269039"/>
                    <a:pt x="2328454" y="277203"/>
                  </a:cubicBezTo>
                  <a:cubicBezTo>
                    <a:pt x="2480310" y="285367"/>
                    <a:pt x="2774768" y="277203"/>
                    <a:pt x="2864031" y="27720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001F9B52-E67A-4D0F-A5B4-5EA356119821}"/>
                </a:ext>
              </a:extLst>
            </p:cNvPr>
            <p:cNvSpPr txBox="1"/>
            <p:nvPr/>
          </p:nvSpPr>
          <p:spPr>
            <a:xfrm>
              <a:off x="5193315" y="5074841"/>
              <a:ext cx="2927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[ATP] in </a:t>
              </a:r>
              <a:r>
                <a:rPr lang="de-DE" dirty="0" err="1"/>
                <a:t>mM</a:t>
              </a:r>
              <a:endParaRPr lang="de-DE" dirty="0"/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41BA72ED-412E-4B0D-859A-51242D05724F}"/>
                </a:ext>
              </a:extLst>
            </p:cNvPr>
            <p:cNvSpPr txBox="1"/>
            <p:nvPr/>
          </p:nvSpPr>
          <p:spPr>
            <a:xfrm>
              <a:off x="4967243" y="491389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0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06F4A622-4E6D-4784-9F7F-CEC3C02A7F39}"/>
                </a:ext>
              </a:extLst>
            </p:cNvPr>
            <p:cNvSpPr txBox="1"/>
            <p:nvPr/>
          </p:nvSpPr>
          <p:spPr>
            <a:xfrm>
              <a:off x="5538283" y="491389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1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78C23D00-E07B-4CC7-B7BC-9D8548208AA6}"/>
                </a:ext>
              </a:extLst>
            </p:cNvPr>
            <p:cNvSpPr txBox="1"/>
            <p:nvPr/>
          </p:nvSpPr>
          <p:spPr>
            <a:xfrm>
              <a:off x="6116859" y="491389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2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2436662C-ABD1-4BDA-B8A7-41DF1515F12D}"/>
                </a:ext>
              </a:extLst>
            </p:cNvPr>
            <p:cNvSpPr txBox="1"/>
            <p:nvPr/>
          </p:nvSpPr>
          <p:spPr>
            <a:xfrm>
              <a:off x="6705483" y="491389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3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DFD9844D-17F0-4CD7-8E22-DC1642A2BBC9}"/>
                </a:ext>
              </a:extLst>
            </p:cNvPr>
            <p:cNvSpPr txBox="1"/>
            <p:nvPr/>
          </p:nvSpPr>
          <p:spPr>
            <a:xfrm>
              <a:off x="7863702" y="491389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5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2540616C-0573-4C62-BF71-336D6B6DC161}"/>
                </a:ext>
              </a:extLst>
            </p:cNvPr>
            <p:cNvSpPr txBox="1"/>
            <p:nvPr/>
          </p:nvSpPr>
          <p:spPr>
            <a:xfrm>
              <a:off x="7299131" y="4913897"/>
              <a:ext cx="523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4</a:t>
              </a:r>
            </a:p>
          </p:txBody>
        </p: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76533C6A-72CA-409C-972F-30AAB23489FE}"/>
                </a:ext>
              </a:extLst>
            </p:cNvPr>
            <p:cNvCxnSpPr/>
            <p:nvPr/>
          </p:nvCxnSpPr>
          <p:spPr>
            <a:xfrm flipV="1">
              <a:off x="7863702" y="4910346"/>
              <a:ext cx="0" cy="2973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31A2D962-1C9D-40D6-BEFC-DA665FFA4389}"/>
                </a:ext>
              </a:extLst>
            </p:cNvPr>
            <p:cNvSpPr txBox="1"/>
            <p:nvPr/>
          </p:nvSpPr>
          <p:spPr>
            <a:xfrm>
              <a:off x="6904747" y="5265928"/>
              <a:ext cx="19207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Physiologische ATP-Konzentration</a:t>
              </a: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571FD66A-E147-4288-BFEF-6E88400D497C}"/>
                </a:ext>
              </a:extLst>
            </p:cNvPr>
            <p:cNvSpPr txBox="1"/>
            <p:nvPr/>
          </p:nvSpPr>
          <p:spPr>
            <a:xfrm>
              <a:off x="7387733" y="2955466"/>
              <a:ext cx="1120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mit AMP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BFE6177B-3680-41C0-AE46-B8BB9925D949}"/>
                </a:ext>
              </a:extLst>
            </p:cNvPr>
            <p:cNvSpPr txBox="1"/>
            <p:nvPr/>
          </p:nvSpPr>
          <p:spPr>
            <a:xfrm>
              <a:off x="7335886" y="4205497"/>
              <a:ext cx="1223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ohne AMP</a:t>
              </a:r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7FA5689B-AEAA-421A-AC41-64776664B65D}"/>
              </a:ext>
            </a:extLst>
          </p:cNvPr>
          <p:cNvGrpSpPr/>
          <p:nvPr/>
        </p:nvGrpSpPr>
        <p:grpSpPr>
          <a:xfrm>
            <a:off x="575511" y="1958018"/>
            <a:ext cx="4002994" cy="3555663"/>
            <a:chOff x="602268" y="2606090"/>
            <a:chExt cx="4002994" cy="3555663"/>
          </a:xfrm>
        </p:grpSpPr>
        <p:sp>
          <p:nvSpPr>
            <p:cNvPr id="6" name="Freihandform: Form 5">
              <a:extLst>
                <a:ext uri="{FF2B5EF4-FFF2-40B4-BE49-F238E27FC236}">
                  <a16:creationId xmlns:a16="http://schemas.microsoft.com/office/drawing/2014/main" id="{31DA4451-8DED-4319-8CF9-3417CDD605E3}"/>
                </a:ext>
              </a:extLst>
            </p:cNvPr>
            <p:cNvSpPr/>
            <p:nvPr/>
          </p:nvSpPr>
          <p:spPr>
            <a:xfrm>
              <a:off x="971600" y="3377551"/>
              <a:ext cx="2762727" cy="2211689"/>
            </a:xfrm>
            <a:custGeom>
              <a:avLst/>
              <a:gdLst>
                <a:gd name="connsiteX0" fmla="*/ 0 w 2970749"/>
                <a:gd name="connsiteY0" fmla="*/ 2188029 h 2188029"/>
                <a:gd name="connsiteX1" fmla="*/ 460466 w 2970749"/>
                <a:gd name="connsiteY1" fmla="*/ 2139043 h 2188029"/>
                <a:gd name="connsiteX2" fmla="*/ 751114 w 2970749"/>
                <a:gd name="connsiteY2" fmla="*/ 2008415 h 2188029"/>
                <a:gd name="connsiteX3" fmla="*/ 1054826 w 2970749"/>
                <a:gd name="connsiteY3" fmla="*/ 1770018 h 2188029"/>
                <a:gd name="connsiteX4" fmla="*/ 1348740 w 2970749"/>
                <a:gd name="connsiteY4" fmla="*/ 1365069 h 2188029"/>
                <a:gd name="connsiteX5" fmla="*/ 1541417 w 2970749"/>
                <a:gd name="connsiteY5" fmla="*/ 953589 h 2188029"/>
                <a:gd name="connsiteX6" fmla="*/ 1819003 w 2970749"/>
                <a:gd name="connsiteY6" fmla="*/ 571500 h 2188029"/>
                <a:gd name="connsiteX7" fmla="*/ 2099854 w 2970749"/>
                <a:gd name="connsiteY7" fmla="*/ 290649 h 2188029"/>
                <a:gd name="connsiteX8" fmla="*/ 2341517 w 2970749"/>
                <a:gd name="connsiteY8" fmla="*/ 150223 h 2188029"/>
                <a:gd name="connsiteX9" fmla="*/ 2602774 w 2970749"/>
                <a:gd name="connsiteY9" fmla="*/ 16329 h 2188029"/>
                <a:gd name="connsiteX10" fmla="*/ 2759529 w 2970749"/>
                <a:gd name="connsiteY10" fmla="*/ 0 h 2188029"/>
                <a:gd name="connsiteX0" fmla="*/ 0 w 2987686"/>
                <a:gd name="connsiteY0" fmla="*/ 2188029 h 2188029"/>
                <a:gd name="connsiteX1" fmla="*/ 460466 w 2987686"/>
                <a:gd name="connsiteY1" fmla="*/ 2139043 h 2188029"/>
                <a:gd name="connsiteX2" fmla="*/ 751114 w 2987686"/>
                <a:gd name="connsiteY2" fmla="*/ 2008415 h 2188029"/>
                <a:gd name="connsiteX3" fmla="*/ 1054826 w 2987686"/>
                <a:gd name="connsiteY3" fmla="*/ 1770018 h 2188029"/>
                <a:gd name="connsiteX4" fmla="*/ 1348740 w 2987686"/>
                <a:gd name="connsiteY4" fmla="*/ 1365069 h 2188029"/>
                <a:gd name="connsiteX5" fmla="*/ 1541417 w 2987686"/>
                <a:gd name="connsiteY5" fmla="*/ 953589 h 2188029"/>
                <a:gd name="connsiteX6" fmla="*/ 1819003 w 2987686"/>
                <a:gd name="connsiteY6" fmla="*/ 571500 h 2188029"/>
                <a:gd name="connsiteX7" fmla="*/ 2099854 w 2987686"/>
                <a:gd name="connsiteY7" fmla="*/ 290649 h 2188029"/>
                <a:gd name="connsiteX8" fmla="*/ 2341517 w 2987686"/>
                <a:gd name="connsiteY8" fmla="*/ 150223 h 2188029"/>
                <a:gd name="connsiteX9" fmla="*/ 2602774 w 2987686"/>
                <a:gd name="connsiteY9" fmla="*/ 16329 h 2188029"/>
                <a:gd name="connsiteX10" fmla="*/ 2780856 w 2987686"/>
                <a:gd name="connsiteY10" fmla="*/ 0 h 2188029"/>
                <a:gd name="connsiteX0" fmla="*/ 0 w 2812256"/>
                <a:gd name="connsiteY0" fmla="*/ 2194761 h 2194761"/>
                <a:gd name="connsiteX1" fmla="*/ 460466 w 2812256"/>
                <a:gd name="connsiteY1" fmla="*/ 2145775 h 2194761"/>
                <a:gd name="connsiteX2" fmla="*/ 751114 w 2812256"/>
                <a:gd name="connsiteY2" fmla="*/ 2015147 h 2194761"/>
                <a:gd name="connsiteX3" fmla="*/ 1054826 w 2812256"/>
                <a:gd name="connsiteY3" fmla="*/ 1776750 h 2194761"/>
                <a:gd name="connsiteX4" fmla="*/ 1348740 w 2812256"/>
                <a:gd name="connsiteY4" fmla="*/ 1371801 h 2194761"/>
                <a:gd name="connsiteX5" fmla="*/ 1541417 w 2812256"/>
                <a:gd name="connsiteY5" fmla="*/ 960321 h 2194761"/>
                <a:gd name="connsiteX6" fmla="*/ 1819003 w 2812256"/>
                <a:gd name="connsiteY6" fmla="*/ 578232 h 2194761"/>
                <a:gd name="connsiteX7" fmla="*/ 2099854 w 2812256"/>
                <a:gd name="connsiteY7" fmla="*/ 297381 h 2194761"/>
                <a:gd name="connsiteX8" fmla="*/ 2341517 w 2812256"/>
                <a:gd name="connsiteY8" fmla="*/ 156955 h 2194761"/>
                <a:gd name="connsiteX9" fmla="*/ 2602774 w 2812256"/>
                <a:gd name="connsiteY9" fmla="*/ 23061 h 2194761"/>
                <a:gd name="connsiteX10" fmla="*/ 2780856 w 2812256"/>
                <a:gd name="connsiteY10" fmla="*/ 6732 h 2194761"/>
                <a:gd name="connsiteX0" fmla="*/ 0 w 2781597"/>
                <a:gd name="connsiteY0" fmla="*/ 2194761 h 2194761"/>
                <a:gd name="connsiteX1" fmla="*/ 460466 w 2781597"/>
                <a:gd name="connsiteY1" fmla="*/ 2145775 h 2194761"/>
                <a:gd name="connsiteX2" fmla="*/ 751114 w 2781597"/>
                <a:gd name="connsiteY2" fmla="*/ 2015147 h 2194761"/>
                <a:gd name="connsiteX3" fmla="*/ 1054826 w 2781597"/>
                <a:gd name="connsiteY3" fmla="*/ 1776750 h 2194761"/>
                <a:gd name="connsiteX4" fmla="*/ 1348740 w 2781597"/>
                <a:gd name="connsiteY4" fmla="*/ 1371801 h 2194761"/>
                <a:gd name="connsiteX5" fmla="*/ 1541417 w 2781597"/>
                <a:gd name="connsiteY5" fmla="*/ 960321 h 2194761"/>
                <a:gd name="connsiteX6" fmla="*/ 1819003 w 2781597"/>
                <a:gd name="connsiteY6" fmla="*/ 578232 h 2194761"/>
                <a:gd name="connsiteX7" fmla="*/ 2099854 w 2781597"/>
                <a:gd name="connsiteY7" fmla="*/ 297381 h 2194761"/>
                <a:gd name="connsiteX8" fmla="*/ 2341517 w 2781597"/>
                <a:gd name="connsiteY8" fmla="*/ 156955 h 2194761"/>
                <a:gd name="connsiteX9" fmla="*/ 2602774 w 2781597"/>
                <a:gd name="connsiteY9" fmla="*/ 23061 h 2194761"/>
                <a:gd name="connsiteX10" fmla="*/ 2780856 w 2781597"/>
                <a:gd name="connsiteY10" fmla="*/ 6732 h 2194761"/>
                <a:gd name="connsiteX0" fmla="*/ 0 w 2602774"/>
                <a:gd name="connsiteY0" fmla="*/ 2171700 h 2171700"/>
                <a:gd name="connsiteX1" fmla="*/ 460466 w 2602774"/>
                <a:gd name="connsiteY1" fmla="*/ 2122714 h 2171700"/>
                <a:gd name="connsiteX2" fmla="*/ 751114 w 2602774"/>
                <a:gd name="connsiteY2" fmla="*/ 1992086 h 2171700"/>
                <a:gd name="connsiteX3" fmla="*/ 1054826 w 2602774"/>
                <a:gd name="connsiteY3" fmla="*/ 1753689 h 2171700"/>
                <a:gd name="connsiteX4" fmla="*/ 1348740 w 2602774"/>
                <a:gd name="connsiteY4" fmla="*/ 1348740 h 2171700"/>
                <a:gd name="connsiteX5" fmla="*/ 1541417 w 2602774"/>
                <a:gd name="connsiteY5" fmla="*/ 937260 h 2171700"/>
                <a:gd name="connsiteX6" fmla="*/ 1819003 w 2602774"/>
                <a:gd name="connsiteY6" fmla="*/ 555171 h 2171700"/>
                <a:gd name="connsiteX7" fmla="*/ 2099854 w 2602774"/>
                <a:gd name="connsiteY7" fmla="*/ 274320 h 2171700"/>
                <a:gd name="connsiteX8" fmla="*/ 2341517 w 2602774"/>
                <a:gd name="connsiteY8" fmla="*/ 133894 h 2171700"/>
                <a:gd name="connsiteX9" fmla="*/ 2602774 w 2602774"/>
                <a:gd name="connsiteY9" fmla="*/ 0 h 2171700"/>
                <a:gd name="connsiteX0" fmla="*/ 0 w 2682751"/>
                <a:gd name="connsiteY0" fmla="*/ 2187696 h 2187696"/>
                <a:gd name="connsiteX1" fmla="*/ 460466 w 2682751"/>
                <a:gd name="connsiteY1" fmla="*/ 2138710 h 2187696"/>
                <a:gd name="connsiteX2" fmla="*/ 751114 w 2682751"/>
                <a:gd name="connsiteY2" fmla="*/ 2008082 h 2187696"/>
                <a:gd name="connsiteX3" fmla="*/ 1054826 w 2682751"/>
                <a:gd name="connsiteY3" fmla="*/ 1769685 h 2187696"/>
                <a:gd name="connsiteX4" fmla="*/ 1348740 w 2682751"/>
                <a:gd name="connsiteY4" fmla="*/ 1364736 h 2187696"/>
                <a:gd name="connsiteX5" fmla="*/ 1541417 w 2682751"/>
                <a:gd name="connsiteY5" fmla="*/ 953256 h 2187696"/>
                <a:gd name="connsiteX6" fmla="*/ 1819003 w 2682751"/>
                <a:gd name="connsiteY6" fmla="*/ 571167 h 2187696"/>
                <a:gd name="connsiteX7" fmla="*/ 2099854 w 2682751"/>
                <a:gd name="connsiteY7" fmla="*/ 290316 h 2187696"/>
                <a:gd name="connsiteX8" fmla="*/ 2341517 w 2682751"/>
                <a:gd name="connsiteY8" fmla="*/ 149890 h 2187696"/>
                <a:gd name="connsiteX9" fmla="*/ 2682751 w 2682751"/>
                <a:gd name="connsiteY9" fmla="*/ 0 h 2187696"/>
                <a:gd name="connsiteX0" fmla="*/ 0 w 2762727"/>
                <a:gd name="connsiteY0" fmla="*/ 2211689 h 2211689"/>
                <a:gd name="connsiteX1" fmla="*/ 460466 w 2762727"/>
                <a:gd name="connsiteY1" fmla="*/ 2162703 h 2211689"/>
                <a:gd name="connsiteX2" fmla="*/ 751114 w 2762727"/>
                <a:gd name="connsiteY2" fmla="*/ 2032075 h 2211689"/>
                <a:gd name="connsiteX3" fmla="*/ 1054826 w 2762727"/>
                <a:gd name="connsiteY3" fmla="*/ 1793678 h 2211689"/>
                <a:gd name="connsiteX4" fmla="*/ 1348740 w 2762727"/>
                <a:gd name="connsiteY4" fmla="*/ 1388729 h 2211689"/>
                <a:gd name="connsiteX5" fmla="*/ 1541417 w 2762727"/>
                <a:gd name="connsiteY5" fmla="*/ 977249 h 2211689"/>
                <a:gd name="connsiteX6" fmla="*/ 1819003 w 2762727"/>
                <a:gd name="connsiteY6" fmla="*/ 595160 h 2211689"/>
                <a:gd name="connsiteX7" fmla="*/ 2099854 w 2762727"/>
                <a:gd name="connsiteY7" fmla="*/ 314309 h 2211689"/>
                <a:gd name="connsiteX8" fmla="*/ 2341517 w 2762727"/>
                <a:gd name="connsiteY8" fmla="*/ 173883 h 2211689"/>
                <a:gd name="connsiteX9" fmla="*/ 2762727 w 2762727"/>
                <a:gd name="connsiteY9" fmla="*/ 0 h 221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2727" h="2211689">
                  <a:moveTo>
                    <a:pt x="0" y="2211689"/>
                  </a:moveTo>
                  <a:cubicBezTo>
                    <a:pt x="167640" y="2202164"/>
                    <a:pt x="335280" y="2192639"/>
                    <a:pt x="460466" y="2162703"/>
                  </a:cubicBezTo>
                  <a:cubicBezTo>
                    <a:pt x="585652" y="2132767"/>
                    <a:pt x="652054" y="2093579"/>
                    <a:pt x="751114" y="2032075"/>
                  </a:cubicBezTo>
                  <a:cubicBezTo>
                    <a:pt x="850174" y="1970571"/>
                    <a:pt x="955222" y="1900902"/>
                    <a:pt x="1054826" y="1793678"/>
                  </a:cubicBezTo>
                  <a:cubicBezTo>
                    <a:pt x="1154430" y="1686454"/>
                    <a:pt x="1267642" y="1524800"/>
                    <a:pt x="1348740" y="1388729"/>
                  </a:cubicBezTo>
                  <a:cubicBezTo>
                    <a:pt x="1429838" y="1252658"/>
                    <a:pt x="1463040" y="1109510"/>
                    <a:pt x="1541417" y="977249"/>
                  </a:cubicBezTo>
                  <a:cubicBezTo>
                    <a:pt x="1619794" y="844988"/>
                    <a:pt x="1725930" y="705650"/>
                    <a:pt x="1819003" y="595160"/>
                  </a:cubicBezTo>
                  <a:cubicBezTo>
                    <a:pt x="1912076" y="484670"/>
                    <a:pt x="2012768" y="384522"/>
                    <a:pt x="2099854" y="314309"/>
                  </a:cubicBezTo>
                  <a:cubicBezTo>
                    <a:pt x="2186940" y="244096"/>
                    <a:pt x="2231038" y="226268"/>
                    <a:pt x="2341517" y="173883"/>
                  </a:cubicBezTo>
                  <a:cubicBezTo>
                    <a:pt x="2451996" y="121498"/>
                    <a:pt x="2693058" y="25037"/>
                    <a:pt x="2762727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F6B70291-D648-4C79-8506-FA0CD288BC06}"/>
                </a:ext>
              </a:extLst>
            </p:cNvPr>
            <p:cNvSpPr/>
            <p:nvPr/>
          </p:nvSpPr>
          <p:spPr>
            <a:xfrm>
              <a:off x="971599" y="5063726"/>
              <a:ext cx="2739135" cy="525514"/>
            </a:xfrm>
            <a:custGeom>
              <a:avLst/>
              <a:gdLst>
                <a:gd name="connsiteX0" fmla="*/ 0 w 2878852"/>
                <a:gd name="connsiteY0" fmla="*/ 565988 h 565988"/>
                <a:gd name="connsiteX1" fmla="*/ 564969 w 2878852"/>
                <a:gd name="connsiteY1" fmla="*/ 549659 h 565988"/>
                <a:gd name="connsiteX2" fmla="*/ 1152797 w 2878852"/>
                <a:gd name="connsiteY2" fmla="*/ 526799 h 565988"/>
                <a:gd name="connsiteX3" fmla="*/ 1727563 w 2878852"/>
                <a:gd name="connsiteY3" fmla="*/ 441890 h 565988"/>
                <a:gd name="connsiteX4" fmla="*/ 2139043 w 2878852"/>
                <a:gd name="connsiteY4" fmla="*/ 321059 h 565988"/>
                <a:gd name="connsiteX5" fmla="*/ 2517866 w 2878852"/>
                <a:gd name="connsiteY5" fmla="*/ 157773 h 565988"/>
                <a:gd name="connsiteX6" fmla="*/ 2847703 w 2878852"/>
                <a:gd name="connsiteY6" fmla="*/ 14082 h 565988"/>
                <a:gd name="connsiteX7" fmla="*/ 2867297 w 2878852"/>
                <a:gd name="connsiteY7" fmla="*/ 4285 h 565988"/>
                <a:gd name="connsiteX0" fmla="*/ 0 w 2878852"/>
                <a:gd name="connsiteY0" fmla="*/ 565988 h 565988"/>
                <a:gd name="connsiteX1" fmla="*/ 564969 w 2878852"/>
                <a:gd name="connsiteY1" fmla="*/ 549659 h 565988"/>
                <a:gd name="connsiteX2" fmla="*/ 1152797 w 2878852"/>
                <a:gd name="connsiteY2" fmla="*/ 526799 h 565988"/>
                <a:gd name="connsiteX3" fmla="*/ 1727563 w 2878852"/>
                <a:gd name="connsiteY3" fmla="*/ 441890 h 565988"/>
                <a:gd name="connsiteX4" fmla="*/ 2139043 w 2878852"/>
                <a:gd name="connsiteY4" fmla="*/ 321059 h 565988"/>
                <a:gd name="connsiteX5" fmla="*/ 2517866 w 2878852"/>
                <a:gd name="connsiteY5" fmla="*/ 157773 h 565988"/>
                <a:gd name="connsiteX6" fmla="*/ 2847703 w 2878852"/>
                <a:gd name="connsiteY6" fmla="*/ 14082 h 565988"/>
                <a:gd name="connsiteX7" fmla="*/ 2867297 w 2878852"/>
                <a:gd name="connsiteY7" fmla="*/ 4285 h 565988"/>
                <a:gd name="connsiteX0" fmla="*/ 0 w 2847703"/>
                <a:gd name="connsiteY0" fmla="*/ 551906 h 551906"/>
                <a:gd name="connsiteX1" fmla="*/ 564969 w 2847703"/>
                <a:gd name="connsiteY1" fmla="*/ 535577 h 551906"/>
                <a:gd name="connsiteX2" fmla="*/ 1152797 w 2847703"/>
                <a:gd name="connsiteY2" fmla="*/ 512717 h 551906"/>
                <a:gd name="connsiteX3" fmla="*/ 1727563 w 2847703"/>
                <a:gd name="connsiteY3" fmla="*/ 427808 h 551906"/>
                <a:gd name="connsiteX4" fmla="*/ 2139043 w 2847703"/>
                <a:gd name="connsiteY4" fmla="*/ 306977 h 551906"/>
                <a:gd name="connsiteX5" fmla="*/ 2517866 w 2847703"/>
                <a:gd name="connsiteY5" fmla="*/ 143691 h 551906"/>
                <a:gd name="connsiteX6" fmla="*/ 2847703 w 2847703"/>
                <a:gd name="connsiteY6" fmla="*/ 0 h 551906"/>
                <a:gd name="connsiteX0" fmla="*/ 0 w 2517866"/>
                <a:gd name="connsiteY0" fmla="*/ 408215 h 408215"/>
                <a:gd name="connsiteX1" fmla="*/ 564969 w 2517866"/>
                <a:gd name="connsiteY1" fmla="*/ 391886 h 408215"/>
                <a:gd name="connsiteX2" fmla="*/ 1152797 w 2517866"/>
                <a:gd name="connsiteY2" fmla="*/ 369026 h 408215"/>
                <a:gd name="connsiteX3" fmla="*/ 1727563 w 2517866"/>
                <a:gd name="connsiteY3" fmla="*/ 284117 h 408215"/>
                <a:gd name="connsiteX4" fmla="*/ 2139043 w 2517866"/>
                <a:gd name="connsiteY4" fmla="*/ 163286 h 408215"/>
                <a:gd name="connsiteX5" fmla="*/ 2517866 w 2517866"/>
                <a:gd name="connsiteY5" fmla="*/ 0 h 408215"/>
                <a:gd name="connsiteX0" fmla="*/ 0 w 2739135"/>
                <a:gd name="connsiteY0" fmla="*/ 525514 h 525514"/>
                <a:gd name="connsiteX1" fmla="*/ 564969 w 2739135"/>
                <a:gd name="connsiteY1" fmla="*/ 509185 h 525514"/>
                <a:gd name="connsiteX2" fmla="*/ 1152797 w 2739135"/>
                <a:gd name="connsiteY2" fmla="*/ 486325 h 525514"/>
                <a:gd name="connsiteX3" fmla="*/ 1727563 w 2739135"/>
                <a:gd name="connsiteY3" fmla="*/ 401416 h 525514"/>
                <a:gd name="connsiteX4" fmla="*/ 2139043 w 2739135"/>
                <a:gd name="connsiteY4" fmla="*/ 280585 h 525514"/>
                <a:gd name="connsiteX5" fmla="*/ 2739135 w 2739135"/>
                <a:gd name="connsiteY5" fmla="*/ 0 h 525514"/>
                <a:gd name="connsiteX0" fmla="*/ 0 w 2739135"/>
                <a:gd name="connsiteY0" fmla="*/ 525514 h 525514"/>
                <a:gd name="connsiteX1" fmla="*/ 564969 w 2739135"/>
                <a:gd name="connsiteY1" fmla="*/ 509185 h 525514"/>
                <a:gd name="connsiteX2" fmla="*/ 1152797 w 2739135"/>
                <a:gd name="connsiteY2" fmla="*/ 486325 h 525514"/>
                <a:gd name="connsiteX3" fmla="*/ 1727563 w 2739135"/>
                <a:gd name="connsiteY3" fmla="*/ 406748 h 525514"/>
                <a:gd name="connsiteX4" fmla="*/ 2139043 w 2739135"/>
                <a:gd name="connsiteY4" fmla="*/ 280585 h 525514"/>
                <a:gd name="connsiteX5" fmla="*/ 2739135 w 2739135"/>
                <a:gd name="connsiteY5" fmla="*/ 0 h 52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9135" h="525514">
                  <a:moveTo>
                    <a:pt x="0" y="525514"/>
                  </a:moveTo>
                  <a:lnTo>
                    <a:pt x="564969" y="509185"/>
                  </a:lnTo>
                  <a:cubicBezTo>
                    <a:pt x="757102" y="502654"/>
                    <a:pt x="959031" y="503398"/>
                    <a:pt x="1152797" y="486325"/>
                  </a:cubicBezTo>
                  <a:cubicBezTo>
                    <a:pt x="1346563" y="469252"/>
                    <a:pt x="1563189" y="441038"/>
                    <a:pt x="1727563" y="406748"/>
                  </a:cubicBezTo>
                  <a:cubicBezTo>
                    <a:pt x="1891937" y="372458"/>
                    <a:pt x="1970448" y="348376"/>
                    <a:pt x="2139043" y="280585"/>
                  </a:cubicBezTo>
                  <a:cubicBezTo>
                    <a:pt x="2307638" y="212794"/>
                    <a:pt x="2739135" y="0"/>
                    <a:pt x="273913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6C79C464-9D29-49E4-9E8E-B6659E335EAB}"/>
                </a:ext>
              </a:extLst>
            </p:cNvPr>
            <p:cNvSpPr/>
            <p:nvPr/>
          </p:nvSpPr>
          <p:spPr>
            <a:xfrm>
              <a:off x="971600" y="3454909"/>
              <a:ext cx="2788920" cy="2134331"/>
            </a:xfrm>
            <a:custGeom>
              <a:avLst/>
              <a:gdLst>
                <a:gd name="connsiteX0" fmla="*/ 0 w 2870563"/>
                <a:gd name="connsiteY0" fmla="*/ 2135777 h 2135777"/>
                <a:gd name="connsiteX1" fmla="*/ 209006 w 2870563"/>
                <a:gd name="connsiteY1" fmla="*/ 2014946 h 2135777"/>
                <a:gd name="connsiteX2" fmla="*/ 342900 w 2870563"/>
                <a:gd name="connsiteY2" fmla="*/ 1714500 h 2135777"/>
                <a:gd name="connsiteX3" fmla="*/ 460466 w 2870563"/>
                <a:gd name="connsiteY3" fmla="*/ 1335677 h 2135777"/>
                <a:gd name="connsiteX4" fmla="*/ 640080 w 2870563"/>
                <a:gd name="connsiteY4" fmla="*/ 822960 h 2135777"/>
                <a:gd name="connsiteX5" fmla="*/ 924197 w 2870563"/>
                <a:gd name="connsiteY5" fmla="*/ 440871 h 2135777"/>
                <a:gd name="connsiteX6" fmla="*/ 1214846 w 2870563"/>
                <a:gd name="connsiteY6" fmla="*/ 218803 h 2135777"/>
                <a:gd name="connsiteX7" fmla="*/ 1668780 w 2870563"/>
                <a:gd name="connsiteY7" fmla="*/ 94706 h 2135777"/>
                <a:gd name="connsiteX8" fmla="*/ 2080260 w 2870563"/>
                <a:gd name="connsiteY8" fmla="*/ 29391 h 2135777"/>
                <a:gd name="connsiteX9" fmla="*/ 2472146 w 2870563"/>
                <a:gd name="connsiteY9" fmla="*/ 3266 h 2135777"/>
                <a:gd name="connsiteX10" fmla="*/ 2788920 w 2870563"/>
                <a:gd name="connsiteY10" fmla="*/ 3266 h 2135777"/>
                <a:gd name="connsiteX11" fmla="*/ 2870563 w 2870563"/>
                <a:gd name="connsiteY11" fmla="*/ 0 h 2135777"/>
                <a:gd name="connsiteX0" fmla="*/ 0 w 2870563"/>
                <a:gd name="connsiteY0" fmla="*/ 2135777 h 2135777"/>
                <a:gd name="connsiteX1" fmla="*/ 209006 w 2870563"/>
                <a:gd name="connsiteY1" fmla="*/ 2014946 h 2135777"/>
                <a:gd name="connsiteX2" fmla="*/ 342900 w 2870563"/>
                <a:gd name="connsiteY2" fmla="*/ 1714500 h 2135777"/>
                <a:gd name="connsiteX3" fmla="*/ 460466 w 2870563"/>
                <a:gd name="connsiteY3" fmla="*/ 1335677 h 2135777"/>
                <a:gd name="connsiteX4" fmla="*/ 640080 w 2870563"/>
                <a:gd name="connsiteY4" fmla="*/ 822960 h 2135777"/>
                <a:gd name="connsiteX5" fmla="*/ 894872 w 2870563"/>
                <a:gd name="connsiteY5" fmla="*/ 406215 h 2135777"/>
                <a:gd name="connsiteX6" fmla="*/ 1214846 w 2870563"/>
                <a:gd name="connsiteY6" fmla="*/ 218803 h 2135777"/>
                <a:gd name="connsiteX7" fmla="*/ 1668780 w 2870563"/>
                <a:gd name="connsiteY7" fmla="*/ 94706 h 2135777"/>
                <a:gd name="connsiteX8" fmla="*/ 2080260 w 2870563"/>
                <a:gd name="connsiteY8" fmla="*/ 29391 h 2135777"/>
                <a:gd name="connsiteX9" fmla="*/ 2472146 w 2870563"/>
                <a:gd name="connsiteY9" fmla="*/ 3266 h 2135777"/>
                <a:gd name="connsiteX10" fmla="*/ 2788920 w 2870563"/>
                <a:gd name="connsiteY10" fmla="*/ 3266 h 2135777"/>
                <a:gd name="connsiteX11" fmla="*/ 2870563 w 2870563"/>
                <a:gd name="connsiteY11" fmla="*/ 0 h 2135777"/>
                <a:gd name="connsiteX0" fmla="*/ 0 w 2870563"/>
                <a:gd name="connsiteY0" fmla="*/ 2135777 h 2135777"/>
                <a:gd name="connsiteX1" fmla="*/ 209006 w 2870563"/>
                <a:gd name="connsiteY1" fmla="*/ 2014946 h 2135777"/>
                <a:gd name="connsiteX2" fmla="*/ 342900 w 2870563"/>
                <a:gd name="connsiteY2" fmla="*/ 1714500 h 2135777"/>
                <a:gd name="connsiteX3" fmla="*/ 460466 w 2870563"/>
                <a:gd name="connsiteY3" fmla="*/ 1335677 h 2135777"/>
                <a:gd name="connsiteX4" fmla="*/ 640080 w 2870563"/>
                <a:gd name="connsiteY4" fmla="*/ 822960 h 2135777"/>
                <a:gd name="connsiteX5" fmla="*/ 894872 w 2870563"/>
                <a:gd name="connsiteY5" fmla="*/ 406215 h 2135777"/>
                <a:gd name="connsiteX6" fmla="*/ 1214846 w 2870563"/>
                <a:gd name="connsiteY6" fmla="*/ 213472 h 2135777"/>
                <a:gd name="connsiteX7" fmla="*/ 1668780 w 2870563"/>
                <a:gd name="connsiteY7" fmla="*/ 94706 h 2135777"/>
                <a:gd name="connsiteX8" fmla="*/ 2080260 w 2870563"/>
                <a:gd name="connsiteY8" fmla="*/ 29391 h 2135777"/>
                <a:gd name="connsiteX9" fmla="*/ 2472146 w 2870563"/>
                <a:gd name="connsiteY9" fmla="*/ 3266 h 2135777"/>
                <a:gd name="connsiteX10" fmla="*/ 2788920 w 2870563"/>
                <a:gd name="connsiteY10" fmla="*/ 3266 h 2135777"/>
                <a:gd name="connsiteX11" fmla="*/ 2870563 w 2870563"/>
                <a:gd name="connsiteY11" fmla="*/ 0 h 2135777"/>
                <a:gd name="connsiteX0" fmla="*/ 0 w 2870563"/>
                <a:gd name="connsiteY0" fmla="*/ 2135777 h 2135777"/>
                <a:gd name="connsiteX1" fmla="*/ 209006 w 2870563"/>
                <a:gd name="connsiteY1" fmla="*/ 2014946 h 2135777"/>
                <a:gd name="connsiteX2" fmla="*/ 342900 w 2870563"/>
                <a:gd name="connsiteY2" fmla="*/ 1714500 h 2135777"/>
                <a:gd name="connsiteX3" fmla="*/ 460466 w 2870563"/>
                <a:gd name="connsiteY3" fmla="*/ 1335677 h 2135777"/>
                <a:gd name="connsiteX4" fmla="*/ 640080 w 2870563"/>
                <a:gd name="connsiteY4" fmla="*/ 822960 h 2135777"/>
                <a:gd name="connsiteX5" fmla="*/ 894872 w 2870563"/>
                <a:gd name="connsiteY5" fmla="*/ 406215 h 2135777"/>
                <a:gd name="connsiteX6" fmla="*/ 1214846 w 2870563"/>
                <a:gd name="connsiteY6" fmla="*/ 213472 h 2135777"/>
                <a:gd name="connsiteX7" fmla="*/ 1668780 w 2870563"/>
                <a:gd name="connsiteY7" fmla="*/ 94706 h 2135777"/>
                <a:gd name="connsiteX8" fmla="*/ 2080260 w 2870563"/>
                <a:gd name="connsiteY8" fmla="*/ 29391 h 2135777"/>
                <a:gd name="connsiteX9" fmla="*/ 2472146 w 2870563"/>
                <a:gd name="connsiteY9" fmla="*/ 3266 h 2135777"/>
                <a:gd name="connsiteX10" fmla="*/ 2788920 w 2870563"/>
                <a:gd name="connsiteY10" fmla="*/ 3266 h 2135777"/>
                <a:gd name="connsiteX11" fmla="*/ 2870563 w 2870563"/>
                <a:gd name="connsiteY11" fmla="*/ 0 h 2135777"/>
                <a:gd name="connsiteX0" fmla="*/ 0 w 2870563"/>
                <a:gd name="connsiteY0" fmla="*/ 2135777 h 2135777"/>
                <a:gd name="connsiteX1" fmla="*/ 209006 w 2870563"/>
                <a:gd name="connsiteY1" fmla="*/ 2014946 h 2135777"/>
                <a:gd name="connsiteX2" fmla="*/ 342900 w 2870563"/>
                <a:gd name="connsiteY2" fmla="*/ 1714500 h 2135777"/>
                <a:gd name="connsiteX3" fmla="*/ 460466 w 2870563"/>
                <a:gd name="connsiteY3" fmla="*/ 1335677 h 2135777"/>
                <a:gd name="connsiteX4" fmla="*/ 640080 w 2870563"/>
                <a:gd name="connsiteY4" fmla="*/ 822960 h 2135777"/>
                <a:gd name="connsiteX5" fmla="*/ 894872 w 2870563"/>
                <a:gd name="connsiteY5" fmla="*/ 406215 h 2135777"/>
                <a:gd name="connsiteX6" fmla="*/ 1214846 w 2870563"/>
                <a:gd name="connsiteY6" fmla="*/ 213472 h 2135777"/>
                <a:gd name="connsiteX7" fmla="*/ 1668780 w 2870563"/>
                <a:gd name="connsiteY7" fmla="*/ 94706 h 2135777"/>
                <a:gd name="connsiteX8" fmla="*/ 2080260 w 2870563"/>
                <a:gd name="connsiteY8" fmla="*/ 29391 h 2135777"/>
                <a:gd name="connsiteX9" fmla="*/ 2472146 w 2870563"/>
                <a:gd name="connsiteY9" fmla="*/ 3266 h 2135777"/>
                <a:gd name="connsiteX10" fmla="*/ 2788920 w 2870563"/>
                <a:gd name="connsiteY10" fmla="*/ 3266 h 2135777"/>
                <a:gd name="connsiteX11" fmla="*/ 2870563 w 2870563"/>
                <a:gd name="connsiteY11" fmla="*/ 0 h 2135777"/>
                <a:gd name="connsiteX0" fmla="*/ 0 w 2788920"/>
                <a:gd name="connsiteY0" fmla="*/ 2134331 h 2134331"/>
                <a:gd name="connsiteX1" fmla="*/ 209006 w 2788920"/>
                <a:gd name="connsiteY1" fmla="*/ 2013500 h 2134331"/>
                <a:gd name="connsiteX2" fmla="*/ 342900 w 2788920"/>
                <a:gd name="connsiteY2" fmla="*/ 1713054 h 2134331"/>
                <a:gd name="connsiteX3" fmla="*/ 460466 w 2788920"/>
                <a:gd name="connsiteY3" fmla="*/ 1334231 h 2134331"/>
                <a:gd name="connsiteX4" fmla="*/ 640080 w 2788920"/>
                <a:gd name="connsiteY4" fmla="*/ 821514 h 2134331"/>
                <a:gd name="connsiteX5" fmla="*/ 894872 w 2788920"/>
                <a:gd name="connsiteY5" fmla="*/ 404769 h 2134331"/>
                <a:gd name="connsiteX6" fmla="*/ 1214846 w 2788920"/>
                <a:gd name="connsiteY6" fmla="*/ 212026 h 2134331"/>
                <a:gd name="connsiteX7" fmla="*/ 1668780 w 2788920"/>
                <a:gd name="connsiteY7" fmla="*/ 93260 h 2134331"/>
                <a:gd name="connsiteX8" fmla="*/ 2080260 w 2788920"/>
                <a:gd name="connsiteY8" fmla="*/ 27945 h 2134331"/>
                <a:gd name="connsiteX9" fmla="*/ 2472146 w 2788920"/>
                <a:gd name="connsiteY9" fmla="*/ 1820 h 2134331"/>
                <a:gd name="connsiteX10" fmla="*/ 2788920 w 2788920"/>
                <a:gd name="connsiteY10" fmla="*/ 1820 h 213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88920" h="2134331">
                  <a:moveTo>
                    <a:pt x="0" y="2134331"/>
                  </a:moveTo>
                  <a:cubicBezTo>
                    <a:pt x="75928" y="2109022"/>
                    <a:pt x="151856" y="2083713"/>
                    <a:pt x="209006" y="2013500"/>
                  </a:cubicBezTo>
                  <a:cubicBezTo>
                    <a:pt x="266156" y="1943287"/>
                    <a:pt x="300990" y="1826265"/>
                    <a:pt x="342900" y="1713054"/>
                  </a:cubicBezTo>
                  <a:cubicBezTo>
                    <a:pt x="384810" y="1599843"/>
                    <a:pt x="410936" y="1482821"/>
                    <a:pt x="460466" y="1334231"/>
                  </a:cubicBezTo>
                  <a:cubicBezTo>
                    <a:pt x="509996" y="1185641"/>
                    <a:pt x="567679" y="976424"/>
                    <a:pt x="640080" y="821514"/>
                  </a:cubicBezTo>
                  <a:cubicBezTo>
                    <a:pt x="712481" y="666604"/>
                    <a:pt x="799078" y="506350"/>
                    <a:pt x="894872" y="404769"/>
                  </a:cubicBezTo>
                  <a:cubicBezTo>
                    <a:pt x="990666" y="303188"/>
                    <a:pt x="1085861" y="263944"/>
                    <a:pt x="1214846" y="212026"/>
                  </a:cubicBezTo>
                  <a:cubicBezTo>
                    <a:pt x="1343831" y="160108"/>
                    <a:pt x="1524544" y="123940"/>
                    <a:pt x="1668780" y="93260"/>
                  </a:cubicBezTo>
                  <a:cubicBezTo>
                    <a:pt x="1813016" y="62580"/>
                    <a:pt x="1946366" y="43185"/>
                    <a:pt x="2080260" y="27945"/>
                  </a:cubicBezTo>
                  <a:cubicBezTo>
                    <a:pt x="2214154" y="12705"/>
                    <a:pt x="2354036" y="6174"/>
                    <a:pt x="2472146" y="1820"/>
                  </a:cubicBezTo>
                  <a:cubicBezTo>
                    <a:pt x="2590256" y="-2534"/>
                    <a:pt x="2722517" y="2364"/>
                    <a:pt x="2788920" y="182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7F81CCA-FEF7-4656-9BE7-86DF33FADB89}"/>
                </a:ext>
              </a:extLst>
            </p:cNvPr>
            <p:cNvCxnSpPr>
              <a:cxnSpLocks/>
              <a:stCxn id="11" idx="0"/>
              <a:endCxn id="15" idx="0"/>
            </p:cNvCxnSpPr>
            <p:nvPr/>
          </p:nvCxnSpPr>
          <p:spPr>
            <a:xfrm>
              <a:off x="956361" y="5589240"/>
              <a:ext cx="289645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2456F61-9139-4EFB-9FCD-43CF47EFE6FF}"/>
                </a:ext>
              </a:extLst>
            </p:cNvPr>
            <p:cNvSpPr txBox="1"/>
            <p:nvPr/>
          </p:nvSpPr>
          <p:spPr>
            <a:xfrm>
              <a:off x="1113789" y="5792421"/>
              <a:ext cx="2927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[Fructose-6-phosphat] in </a:t>
              </a:r>
              <a:r>
                <a:rPr lang="de-DE" dirty="0" err="1"/>
                <a:t>mM</a:t>
              </a:r>
              <a:endParaRPr lang="de-DE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6358E57-79C6-4535-AC42-D5A98EE49553}"/>
                </a:ext>
              </a:extLst>
            </p:cNvPr>
            <p:cNvSpPr txBox="1"/>
            <p:nvPr/>
          </p:nvSpPr>
          <p:spPr>
            <a:xfrm>
              <a:off x="668329" y="558924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0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0118749B-9534-49FC-82CD-D7297A7B0209}"/>
                </a:ext>
              </a:extLst>
            </p:cNvPr>
            <p:cNvSpPr txBox="1"/>
            <p:nvPr/>
          </p:nvSpPr>
          <p:spPr>
            <a:xfrm>
              <a:off x="1239369" y="558924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1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4EDC7626-31BB-4C23-87AE-B481E923A18A}"/>
                </a:ext>
              </a:extLst>
            </p:cNvPr>
            <p:cNvSpPr txBox="1"/>
            <p:nvPr/>
          </p:nvSpPr>
          <p:spPr>
            <a:xfrm>
              <a:off x="1817945" y="558924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2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42519B9-35C8-4683-B1E3-0CAA25AA3F72}"/>
                </a:ext>
              </a:extLst>
            </p:cNvPr>
            <p:cNvSpPr txBox="1"/>
            <p:nvPr/>
          </p:nvSpPr>
          <p:spPr>
            <a:xfrm>
              <a:off x="2406569" y="558924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3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247E041-4435-49BF-BE8E-3AF0DBB9D93E}"/>
                </a:ext>
              </a:extLst>
            </p:cNvPr>
            <p:cNvSpPr txBox="1"/>
            <p:nvPr/>
          </p:nvSpPr>
          <p:spPr>
            <a:xfrm>
              <a:off x="3564788" y="558924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5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779102DB-8555-4503-A5F6-C0D6DD80ADFE}"/>
                </a:ext>
              </a:extLst>
            </p:cNvPr>
            <p:cNvSpPr txBox="1"/>
            <p:nvPr/>
          </p:nvSpPr>
          <p:spPr>
            <a:xfrm>
              <a:off x="3000217" y="5589240"/>
              <a:ext cx="523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4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FD66D14E-C170-42B4-9C0A-02E1822C7DC7}"/>
                </a:ext>
              </a:extLst>
            </p:cNvPr>
            <p:cNvSpPr txBox="1"/>
            <p:nvPr/>
          </p:nvSpPr>
          <p:spPr>
            <a:xfrm rot="16200000">
              <a:off x="-638403" y="4053793"/>
              <a:ext cx="2850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Reaktionsgeschwindigkeit v</a:t>
              </a:r>
              <a:endParaRPr lang="de-DE" baseline="-25000" dirty="0"/>
            </a:p>
          </p:txBody>
        </p: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8AC0BC5D-EA3F-4576-9445-FDEAB436AF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2939" y="2606090"/>
              <a:ext cx="0" cy="298950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BA3B6F0E-2FC3-4244-B14D-637D631C1ECB}"/>
                </a:ext>
              </a:extLst>
            </p:cNvPr>
            <p:cNvSpPr txBox="1"/>
            <p:nvPr/>
          </p:nvSpPr>
          <p:spPr>
            <a:xfrm>
              <a:off x="952017" y="3365185"/>
              <a:ext cx="1504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+ 70 µM ADP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6082CD6B-96E0-43E4-B57D-F488CA0C0879}"/>
                </a:ext>
              </a:extLst>
            </p:cNvPr>
            <p:cNvSpPr txBox="1"/>
            <p:nvPr/>
          </p:nvSpPr>
          <p:spPr>
            <a:xfrm>
              <a:off x="2683838" y="3767033"/>
              <a:ext cx="1504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+ 20 µM ADP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D2E3F30F-F4C4-4206-A3C7-503252FCD7DD}"/>
                </a:ext>
              </a:extLst>
            </p:cNvPr>
            <p:cNvSpPr txBox="1"/>
            <p:nvPr/>
          </p:nvSpPr>
          <p:spPr>
            <a:xfrm>
              <a:off x="3100378" y="5141817"/>
              <a:ext cx="1504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+0 µM ADP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0522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0A2D49-697A-40DF-B9BF-FB6E0B7A0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r>
              <a:rPr lang="de-DE" sz="2800" dirty="0"/>
              <a:t>Einfluss von Fructose-2,6-bisphosphat auf die </a:t>
            </a:r>
            <a:r>
              <a:rPr lang="de-DE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Reaktionsgeschwindigkeit der </a:t>
            </a:r>
            <a:r>
              <a:rPr lang="de-DE" sz="2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Phosphofructokinase</a:t>
            </a:r>
            <a:r>
              <a:rPr lang="de-DE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de-DE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e-DE" sz="2800" dirty="0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1BF4C435-6D91-4C51-A4BA-FA5EF681D95C}"/>
              </a:ext>
            </a:extLst>
          </p:cNvPr>
          <p:cNvGrpSpPr/>
          <p:nvPr/>
        </p:nvGrpSpPr>
        <p:grpSpPr>
          <a:xfrm>
            <a:off x="251520" y="1795905"/>
            <a:ext cx="4240652" cy="4225383"/>
            <a:chOff x="251520" y="1795905"/>
            <a:chExt cx="4240652" cy="4225383"/>
          </a:xfrm>
        </p:grpSpPr>
        <p:cxnSp>
          <p:nvCxnSpPr>
            <p:cNvPr id="4" name="Gerade Verbindung mit Pfeil 3">
              <a:extLst>
                <a:ext uri="{FF2B5EF4-FFF2-40B4-BE49-F238E27FC236}">
                  <a16:creationId xmlns:a16="http://schemas.microsoft.com/office/drawing/2014/main" id="{EC950082-1510-4F26-9FD1-9F71D51107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183" y="1907045"/>
              <a:ext cx="0" cy="35799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673AA01-2B28-4286-8BC4-258588F069B3}"/>
                </a:ext>
              </a:extLst>
            </p:cNvPr>
            <p:cNvSpPr txBox="1"/>
            <p:nvPr/>
          </p:nvSpPr>
          <p:spPr>
            <a:xfrm>
              <a:off x="312217" y="1907045"/>
              <a:ext cx="57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100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77ABE1CA-7303-4D98-838A-BAC2A85A85AA}"/>
                </a:ext>
              </a:extLst>
            </p:cNvPr>
            <p:cNvGrpSpPr/>
            <p:nvPr/>
          </p:nvGrpSpPr>
          <p:grpSpPr>
            <a:xfrm>
              <a:off x="251520" y="2053660"/>
              <a:ext cx="4240652" cy="3967628"/>
              <a:chOff x="40025" y="2053660"/>
              <a:chExt cx="4240652" cy="3967628"/>
            </a:xfrm>
          </p:grpSpPr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7D98EFBB-E5C4-4235-8F25-6CB90974E8E7}"/>
                  </a:ext>
                </a:extLst>
              </p:cNvPr>
              <p:cNvSpPr txBox="1"/>
              <p:nvPr/>
            </p:nvSpPr>
            <p:spPr>
              <a:xfrm>
                <a:off x="780882" y="5651956"/>
                <a:ext cx="29270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[Fructose-6-phosphat] in µM</a:t>
                </a:r>
              </a:p>
            </p:txBody>
          </p:sp>
          <p:sp>
            <p:nvSpPr>
              <p:cNvPr id="9" name="Freihandform: Form 8">
                <a:extLst>
                  <a:ext uri="{FF2B5EF4-FFF2-40B4-BE49-F238E27FC236}">
                    <a16:creationId xmlns:a16="http://schemas.microsoft.com/office/drawing/2014/main" id="{18049A99-754A-481F-B665-C5608706E32D}"/>
                  </a:ext>
                </a:extLst>
              </p:cNvPr>
              <p:cNvSpPr/>
              <p:nvPr/>
            </p:nvSpPr>
            <p:spPr>
              <a:xfrm>
                <a:off x="650565" y="2274119"/>
                <a:ext cx="3040492" cy="3212854"/>
              </a:xfrm>
              <a:custGeom>
                <a:avLst/>
                <a:gdLst>
                  <a:gd name="connsiteX0" fmla="*/ 0 w 3040492"/>
                  <a:gd name="connsiteY0" fmla="*/ 3208181 h 3208181"/>
                  <a:gd name="connsiteX1" fmla="*/ 161026 w 3040492"/>
                  <a:gd name="connsiteY1" fmla="*/ 3162174 h 3208181"/>
                  <a:gd name="connsiteX2" fmla="*/ 304800 w 3040492"/>
                  <a:gd name="connsiteY2" fmla="*/ 3012649 h 3208181"/>
                  <a:gd name="connsiteX3" fmla="*/ 437072 w 3040492"/>
                  <a:gd name="connsiteY3" fmla="*/ 2811366 h 3208181"/>
                  <a:gd name="connsiteX4" fmla="*/ 546340 w 3040492"/>
                  <a:gd name="connsiteY4" fmla="*/ 2610083 h 3208181"/>
                  <a:gd name="connsiteX5" fmla="*/ 718868 w 3040492"/>
                  <a:gd name="connsiteY5" fmla="*/ 2270778 h 3208181"/>
                  <a:gd name="connsiteX6" fmla="*/ 833887 w 3040492"/>
                  <a:gd name="connsiteY6" fmla="*/ 1948725 h 3208181"/>
                  <a:gd name="connsiteX7" fmla="*/ 1063924 w 3040492"/>
                  <a:gd name="connsiteY7" fmla="*/ 1413887 h 3208181"/>
                  <a:gd name="connsiteX8" fmla="*/ 1219200 w 3040492"/>
                  <a:gd name="connsiteY8" fmla="*/ 1022823 h 3208181"/>
                  <a:gd name="connsiteX9" fmla="*/ 1512498 w 3040492"/>
                  <a:gd name="connsiteY9" fmla="*/ 447728 h 3208181"/>
                  <a:gd name="connsiteX10" fmla="*/ 1869057 w 3040492"/>
                  <a:gd name="connsiteY10" fmla="*/ 194687 h 3208181"/>
                  <a:gd name="connsiteX11" fmla="*/ 2334883 w 3040492"/>
                  <a:gd name="connsiteY11" fmla="*/ 68166 h 3208181"/>
                  <a:gd name="connsiteX12" fmla="*/ 2806460 w 3040492"/>
                  <a:gd name="connsiteY12" fmla="*/ 4906 h 3208181"/>
                  <a:gd name="connsiteX13" fmla="*/ 3030747 w 3040492"/>
                  <a:gd name="connsiteY13" fmla="*/ 4906 h 3208181"/>
                  <a:gd name="connsiteX14" fmla="*/ 3001992 w 3040492"/>
                  <a:gd name="connsiteY14" fmla="*/ 10657 h 3208181"/>
                  <a:gd name="connsiteX15" fmla="*/ 3019245 w 3040492"/>
                  <a:gd name="connsiteY15" fmla="*/ 33661 h 3208181"/>
                  <a:gd name="connsiteX0" fmla="*/ 0 w 3040492"/>
                  <a:gd name="connsiteY0" fmla="*/ 3208181 h 3208181"/>
                  <a:gd name="connsiteX1" fmla="*/ 161026 w 3040492"/>
                  <a:gd name="connsiteY1" fmla="*/ 3162174 h 3208181"/>
                  <a:gd name="connsiteX2" fmla="*/ 304800 w 3040492"/>
                  <a:gd name="connsiteY2" fmla="*/ 3012649 h 3208181"/>
                  <a:gd name="connsiteX3" fmla="*/ 437072 w 3040492"/>
                  <a:gd name="connsiteY3" fmla="*/ 2811366 h 3208181"/>
                  <a:gd name="connsiteX4" fmla="*/ 546340 w 3040492"/>
                  <a:gd name="connsiteY4" fmla="*/ 2610083 h 3208181"/>
                  <a:gd name="connsiteX5" fmla="*/ 718868 w 3040492"/>
                  <a:gd name="connsiteY5" fmla="*/ 2270778 h 3208181"/>
                  <a:gd name="connsiteX6" fmla="*/ 870351 w 3040492"/>
                  <a:gd name="connsiteY6" fmla="*/ 1926285 h 3208181"/>
                  <a:gd name="connsiteX7" fmla="*/ 1063924 w 3040492"/>
                  <a:gd name="connsiteY7" fmla="*/ 1413887 h 3208181"/>
                  <a:gd name="connsiteX8" fmla="*/ 1219200 w 3040492"/>
                  <a:gd name="connsiteY8" fmla="*/ 1022823 h 3208181"/>
                  <a:gd name="connsiteX9" fmla="*/ 1512498 w 3040492"/>
                  <a:gd name="connsiteY9" fmla="*/ 447728 h 3208181"/>
                  <a:gd name="connsiteX10" fmla="*/ 1869057 w 3040492"/>
                  <a:gd name="connsiteY10" fmla="*/ 194687 h 3208181"/>
                  <a:gd name="connsiteX11" fmla="*/ 2334883 w 3040492"/>
                  <a:gd name="connsiteY11" fmla="*/ 68166 h 3208181"/>
                  <a:gd name="connsiteX12" fmla="*/ 2806460 w 3040492"/>
                  <a:gd name="connsiteY12" fmla="*/ 4906 h 3208181"/>
                  <a:gd name="connsiteX13" fmla="*/ 3030747 w 3040492"/>
                  <a:gd name="connsiteY13" fmla="*/ 4906 h 3208181"/>
                  <a:gd name="connsiteX14" fmla="*/ 3001992 w 3040492"/>
                  <a:gd name="connsiteY14" fmla="*/ 10657 h 3208181"/>
                  <a:gd name="connsiteX15" fmla="*/ 3019245 w 3040492"/>
                  <a:gd name="connsiteY15" fmla="*/ 33661 h 3208181"/>
                  <a:gd name="connsiteX0" fmla="*/ 0 w 3040492"/>
                  <a:gd name="connsiteY0" fmla="*/ 3206938 h 3206938"/>
                  <a:gd name="connsiteX1" fmla="*/ 161026 w 3040492"/>
                  <a:gd name="connsiteY1" fmla="*/ 3160931 h 3206938"/>
                  <a:gd name="connsiteX2" fmla="*/ 304800 w 3040492"/>
                  <a:gd name="connsiteY2" fmla="*/ 3011406 h 3206938"/>
                  <a:gd name="connsiteX3" fmla="*/ 437072 w 3040492"/>
                  <a:gd name="connsiteY3" fmla="*/ 2810123 h 3206938"/>
                  <a:gd name="connsiteX4" fmla="*/ 546340 w 3040492"/>
                  <a:gd name="connsiteY4" fmla="*/ 2608840 h 3206938"/>
                  <a:gd name="connsiteX5" fmla="*/ 718868 w 3040492"/>
                  <a:gd name="connsiteY5" fmla="*/ 2269535 h 3206938"/>
                  <a:gd name="connsiteX6" fmla="*/ 870351 w 3040492"/>
                  <a:gd name="connsiteY6" fmla="*/ 1925042 h 3206938"/>
                  <a:gd name="connsiteX7" fmla="*/ 1063924 w 3040492"/>
                  <a:gd name="connsiteY7" fmla="*/ 1412644 h 3206938"/>
                  <a:gd name="connsiteX8" fmla="*/ 1219200 w 3040492"/>
                  <a:gd name="connsiteY8" fmla="*/ 1021580 h 3206938"/>
                  <a:gd name="connsiteX9" fmla="*/ 1512498 w 3040492"/>
                  <a:gd name="connsiteY9" fmla="*/ 446485 h 3206938"/>
                  <a:gd name="connsiteX10" fmla="*/ 1869057 w 3040492"/>
                  <a:gd name="connsiteY10" fmla="*/ 193444 h 3206938"/>
                  <a:gd name="connsiteX11" fmla="*/ 2334883 w 3040492"/>
                  <a:gd name="connsiteY11" fmla="*/ 50094 h 3206938"/>
                  <a:gd name="connsiteX12" fmla="*/ 2806460 w 3040492"/>
                  <a:gd name="connsiteY12" fmla="*/ 3663 h 3206938"/>
                  <a:gd name="connsiteX13" fmla="*/ 3030747 w 3040492"/>
                  <a:gd name="connsiteY13" fmla="*/ 3663 h 3206938"/>
                  <a:gd name="connsiteX14" fmla="*/ 3001992 w 3040492"/>
                  <a:gd name="connsiteY14" fmla="*/ 9414 h 3206938"/>
                  <a:gd name="connsiteX15" fmla="*/ 3019245 w 3040492"/>
                  <a:gd name="connsiteY15" fmla="*/ 32418 h 3206938"/>
                  <a:gd name="connsiteX0" fmla="*/ 0 w 3040492"/>
                  <a:gd name="connsiteY0" fmla="*/ 3212854 h 3212854"/>
                  <a:gd name="connsiteX1" fmla="*/ 161026 w 3040492"/>
                  <a:gd name="connsiteY1" fmla="*/ 3166847 h 3212854"/>
                  <a:gd name="connsiteX2" fmla="*/ 304800 w 3040492"/>
                  <a:gd name="connsiteY2" fmla="*/ 3017322 h 3212854"/>
                  <a:gd name="connsiteX3" fmla="*/ 437072 w 3040492"/>
                  <a:gd name="connsiteY3" fmla="*/ 2816039 h 3212854"/>
                  <a:gd name="connsiteX4" fmla="*/ 546340 w 3040492"/>
                  <a:gd name="connsiteY4" fmla="*/ 2614756 h 3212854"/>
                  <a:gd name="connsiteX5" fmla="*/ 718868 w 3040492"/>
                  <a:gd name="connsiteY5" fmla="*/ 2275451 h 3212854"/>
                  <a:gd name="connsiteX6" fmla="*/ 870351 w 3040492"/>
                  <a:gd name="connsiteY6" fmla="*/ 1930958 h 3212854"/>
                  <a:gd name="connsiteX7" fmla="*/ 1063924 w 3040492"/>
                  <a:gd name="connsiteY7" fmla="*/ 1418560 h 3212854"/>
                  <a:gd name="connsiteX8" fmla="*/ 1219200 w 3040492"/>
                  <a:gd name="connsiteY8" fmla="*/ 1027496 h 3212854"/>
                  <a:gd name="connsiteX9" fmla="*/ 1512498 w 3040492"/>
                  <a:gd name="connsiteY9" fmla="*/ 452401 h 3212854"/>
                  <a:gd name="connsiteX10" fmla="*/ 1869057 w 3040492"/>
                  <a:gd name="connsiteY10" fmla="*/ 199360 h 3212854"/>
                  <a:gd name="connsiteX11" fmla="*/ 2334883 w 3040492"/>
                  <a:gd name="connsiteY11" fmla="*/ 56010 h 3212854"/>
                  <a:gd name="connsiteX12" fmla="*/ 2806460 w 3040492"/>
                  <a:gd name="connsiteY12" fmla="*/ 9579 h 3212854"/>
                  <a:gd name="connsiteX13" fmla="*/ 3030747 w 3040492"/>
                  <a:gd name="connsiteY13" fmla="*/ 9579 h 3212854"/>
                  <a:gd name="connsiteX14" fmla="*/ 3001992 w 3040492"/>
                  <a:gd name="connsiteY14" fmla="*/ 15330 h 3212854"/>
                  <a:gd name="connsiteX15" fmla="*/ 3022050 w 3040492"/>
                  <a:gd name="connsiteY15" fmla="*/ 1870 h 321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40492" h="3212854">
                    <a:moveTo>
                      <a:pt x="0" y="3212854"/>
                    </a:moveTo>
                    <a:cubicBezTo>
                      <a:pt x="55113" y="3206145"/>
                      <a:pt x="110226" y="3199436"/>
                      <a:pt x="161026" y="3166847"/>
                    </a:cubicBezTo>
                    <a:cubicBezTo>
                      <a:pt x="211826" y="3134258"/>
                      <a:pt x="258792" y="3075790"/>
                      <a:pt x="304800" y="3017322"/>
                    </a:cubicBezTo>
                    <a:cubicBezTo>
                      <a:pt x="350808" y="2958854"/>
                      <a:pt x="396815" y="2883133"/>
                      <a:pt x="437072" y="2816039"/>
                    </a:cubicBezTo>
                    <a:cubicBezTo>
                      <a:pt x="477329" y="2748945"/>
                      <a:pt x="499374" y="2704854"/>
                      <a:pt x="546340" y="2614756"/>
                    </a:cubicBezTo>
                    <a:cubicBezTo>
                      <a:pt x="593306" y="2524658"/>
                      <a:pt x="664866" y="2389417"/>
                      <a:pt x="718868" y="2275451"/>
                    </a:cubicBezTo>
                    <a:cubicBezTo>
                      <a:pt x="772870" y="2161485"/>
                      <a:pt x="812842" y="2073773"/>
                      <a:pt x="870351" y="1930958"/>
                    </a:cubicBezTo>
                    <a:cubicBezTo>
                      <a:pt x="927860" y="1788143"/>
                      <a:pt x="1005783" y="1569137"/>
                      <a:pt x="1063924" y="1418560"/>
                    </a:cubicBezTo>
                    <a:cubicBezTo>
                      <a:pt x="1122065" y="1267983"/>
                      <a:pt x="1144438" y="1188522"/>
                      <a:pt x="1219200" y="1027496"/>
                    </a:cubicBezTo>
                    <a:cubicBezTo>
                      <a:pt x="1293962" y="866469"/>
                      <a:pt x="1404189" y="590424"/>
                      <a:pt x="1512498" y="452401"/>
                    </a:cubicBezTo>
                    <a:cubicBezTo>
                      <a:pt x="1620807" y="314378"/>
                      <a:pt x="1731993" y="265425"/>
                      <a:pt x="1869057" y="199360"/>
                    </a:cubicBezTo>
                    <a:cubicBezTo>
                      <a:pt x="2006121" y="133295"/>
                      <a:pt x="2178649" y="87640"/>
                      <a:pt x="2334883" y="56010"/>
                    </a:cubicBezTo>
                    <a:cubicBezTo>
                      <a:pt x="2491117" y="24380"/>
                      <a:pt x="2690483" y="17317"/>
                      <a:pt x="2806460" y="9579"/>
                    </a:cubicBezTo>
                    <a:cubicBezTo>
                      <a:pt x="2922437" y="1841"/>
                      <a:pt x="2998158" y="8620"/>
                      <a:pt x="3030747" y="9579"/>
                    </a:cubicBezTo>
                    <a:cubicBezTo>
                      <a:pt x="3063336" y="10537"/>
                      <a:pt x="3003909" y="10537"/>
                      <a:pt x="3001992" y="15330"/>
                    </a:cubicBezTo>
                    <a:cubicBezTo>
                      <a:pt x="3000075" y="20122"/>
                      <a:pt x="3012465" y="-7236"/>
                      <a:pt x="3022050" y="187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63995F88-008F-4825-B242-E768B0285B65}"/>
                  </a:ext>
                </a:extLst>
              </p:cNvPr>
              <p:cNvSpPr txBox="1"/>
              <p:nvPr/>
            </p:nvSpPr>
            <p:spPr>
              <a:xfrm rot="16200000">
                <a:off x="-1040815" y="3563949"/>
                <a:ext cx="25310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Relative Geschwindigkeit</a:t>
                </a:r>
                <a:endParaRPr lang="de-DE" baseline="-25000" dirty="0"/>
              </a:p>
            </p:txBody>
          </p:sp>
          <p:sp>
            <p:nvSpPr>
              <p:cNvPr id="11" name="Freihandform: Form 10">
                <a:extLst>
                  <a:ext uri="{FF2B5EF4-FFF2-40B4-BE49-F238E27FC236}">
                    <a16:creationId xmlns:a16="http://schemas.microsoft.com/office/drawing/2014/main" id="{672B7186-8A62-4EAD-82FF-1562331793D0}"/>
                  </a:ext>
                </a:extLst>
              </p:cNvPr>
              <p:cNvSpPr/>
              <p:nvPr/>
            </p:nvSpPr>
            <p:spPr>
              <a:xfrm>
                <a:off x="631044" y="2053660"/>
                <a:ext cx="3076824" cy="3433313"/>
              </a:xfrm>
              <a:custGeom>
                <a:avLst/>
                <a:gdLst>
                  <a:gd name="connsiteX0" fmla="*/ 17322 w 3076824"/>
                  <a:gd name="connsiteY0" fmla="*/ 3439064 h 3439064"/>
                  <a:gd name="connsiteX1" fmla="*/ 69 w 3076824"/>
                  <a:gd name="connsiteY1" fmla="*/ 2725947 h 3439064"/>
                  <a:gd name="connsiteX2" fmla="*/ 23073 w 3076824"/>
                  <a:gd name="connsiteY2" fmla="*/ 1938068 h 3439064"/>
                  <a:gd name="connsiteX3" fmla="*/ 86333 w 3076824"/>
                  <a:gd name="connsiteY3" fmla="*/ 989162 h 3439064"/>
                  <a:gd name="connsiteX4" fmla="*/ 143843 w 3076824"/>
                  <a:gd name="connsiteY4" fmla="*/ 437071 h 3439064"/>
                  <a:gd name="connsiteX5" fmla="*/ 419888 w 3076824"/>
                  <a:gd name="connsiteY5" fmla="*/ 120770 h 3439064"/>
                  <a:gd name="connsiteX6" fmla="*/ 902967 w 3076824"/>
                  <a:gd name="connsiteY6" fmla="*/ 74762 h 3439064"/>
                  <a:gd name="connsiteX7" fmla="*/ 1782862 w 3076824"/>
                  <a:gd name="connsiteY7" fmla="*/ 57509 h 3439064"/>
                  <a:gd name="connsiteX8" fmla="*/ 2910046 w 3076824"/>
                  <a:gd name="connsiteY8" fmla="*/ 0 h 3439064"/>
                  <a:gd name="connsiteX9" fmla="*/ 3076824 w 3076824"/>
                  <a:gd name="connsiteY9" fmla="*/ 5751 h 3439064"/>
                  <a:gd name="connsiteX0" fmla="*/ 17322 w 3076824"/>
                  <a:gd name="connsiteY0" fmla="*/ 3433313 h 3433313"/>
                  <a:gd name="connsiteX1" fmla="*/ 69 w 3076824"/>
                  <a:gd name="connsiteY1" fmla="*/ 2720196 h 3433313"/>
                  <a:gd name="connsiteX2" fmla="*/ 23073 w 3076824"/>
                  <a:gd name="connsiteY2" fmla="*/ 1932317 h 3433313"/>
                  <a:gd name="connsiteX3" fmla="*/ 86333 w 3076824"/>
                  <a:gd name="connsiteY3" fmla="*/ 983411 h 3433313"/>
                  <a:gd name="connsiteX4" fmla="*/ 143843 w 3076824"/>
                  <a:gd name="connsiteY4" fmla="*/ 431320 h 3433313"/>
                  <a:gd name="connsiteX5" fmla="*/ 419888 w 3076824"/>
                  <a:gd name="connsiteY5" fmla="*/ 115019 h 3433313"/>
                  <a:gd name="connsiteX6" fmla="*/ 902967 w 3076824"/>
                  <a:gd name="connsiteY6" fmla="*/ 69011 h 3433313"/>
                  <a:gd name="connsiteX7" fmla="*/ 1782862 w 3076824"/>
                  <a:gd name="connsiteY7" fmla="*/ 51758 h 3433313"/>
                  <a:gd name="connsiteX8" fmla="*/ 2567847 w 3076824"/>
                  <a:gd name="connsiteY8" fmla="*/ 16689 h 3433313"/>
                  <a:gd name="connsiteX9" fmla="*/ 3076824 w 3076824"/>
                  <a:gd name="connsiteY9" fmla="*/ 0 h 3433313"/>
                  <a:gd name="connsiteX0" fmla="*/ 17322 w 3076824"/>
                  <a:gd name="connsiteY0" fmla="*/ 3433313 h 3433313"/>
                  <a:gd name="connsiteX1" fmla="*/ 69 w 3076824"/>
                  <a:gd name="connsiteY1" fmla="*/ 2720196 h 3433313"/>
                  <a:gd name="connsiteX2" fmla="*/ 23073 w 3076824"/>
                  <a:gd name="connsiteY2" fmla="*/ 1932317 h 3433313"/>
                  <a:gd name="connsiteX3" fmla="*/ 86333 w 3076824"/>
                  <a:gd name="connsiteY3" fmla="*/ 983411 h 3433313"/>
                  <a:gd name="connsiteX4" fmla="*/ 143843 w 3076824"/>
                  <a:gd name="connsiteY4" fmla="*/ 431320 h 3433313"/>
                  <a:gd name="connsiteX5" fmla="*/ 419888 w 3076824"/>
                  <a:gd name="connsiteY5" fmla="*/ 115019 h 3433313"/>
                  <a:gd name="connsiteX6" fmla="*/ 902967 w 3076824"/>
                  <a:gd name="connsiteY6" fmla="*/ 69011 h 3433313"/>
                  <a:gd name="connsiteX7" fmla="*/ 1782862 w 3076824"/>
                  <a:gd name="connsiteY7" fmla="*/ 51758 h 3433313"/>
                  <a:gd name="connsiteX8" fmla="*/ 2567847 w 3076824"/>
                  <a:gd name="connsiteY8" fmla="*/ 16689 h 3433313"/>
                  <a:gd name="connsiteX9" fmla="*/ 3076824 w 3076824"/>
                  <a:gd name="connsiteY9" fmla="*/ 0 h 3433313"/>
                  <a:gd name="connsiteX0" fmla="*/ 17322 w 3076824"/>
                  <a:gd name="connsiteY0" fmla="*/ 3433313 h 3433313"/>
                  <a:gd name="connsiteX1" fmla="*/ 69 w 3076824"/>
                  <a:gd name="connsiteY1" fmla="*/ 2720196 h 3433313"/>
                  <a:gd name="connsiteX2" fmla="*/ 23073 w 3076824"/>
                  <a:gd name="connsiteY2" fmla="*/ 1932317 h 3433313"/>
                  <a:gd name="connsiteX3" fmla="*/ 86333 w 3076824"/>
                  <a:gd name="connsiteY3" fmla="*/ 983411 h 3433313"/>
                  <a:gd name="connsiteX4" fmla="*/ 143843 w 3076824"/>
                  <a:gd name="connsiteY4" fmla="*/ 431320 h 3433313"/>
                  <a:gd name="connsiteX5" fmla="*/ 419888 w 3076824"/>
                  <a:gd name="connsiteY5" fmla="*/ 115019 h 3433313"/>
                  <a:gd name="connsiteX6" fmla="*/ 902967 w 3076824"/>
                  <a:gd name="connsiteY6" fmla="*/ 88645 h 3433313"/>
                  <a:gd name="connsiteX7" fmla="*/ 1782862 w 3076824"/>
                  <a:gd name="connsiteY7" fmla="*/ 51758 h 3433313"/>
                  <a:gd name="connsiteX8" fmla="*/ 2567847 w 3076824"/>
                  <a:gd name="connsiteY8" fmla="*/ 16689 h 3433313"/>
                  <a:gd name="connsiteX9" fmla="*/ 3076824 w 3076824"/>
                  <a:gd name="connsiteY9" fmla="*/ 0 h 3433313"/>
                  <a:gd name="connsiteX0" fmla="*/ 17322 w 3076824"/>
                  <a:gd name="connsiteY0" fmla="*/ 3433313 h 3433313"/>
                  <a:gd name="connsiteX1" fmla="*/ 69 w 3076824"/>
                  <a:gd name="connsiteY1" fmla="*/ 2720196 h 3433313"/>
                  <a:gd name="connsiteX2" fmla="*/ 23073 w 3076824"/>
                  <a:gd name="connsiteY2" fmla="*/ 1932317 h 3433313"/>
                  <a:gd name="connsiteX3" fmla="*/ 86333 w 3076824"/>
                  <a:gd name="connsiteY3" fmla="*/ 983411 h 3433313"/>
                  <a:gd name="connsiteX4" fmla="*/ 143843 w 3076824"/>
                  <a:gd name="connsiteY4" fmla="*/ 431320 h 3433313"/>
                  <a:gd name="connsiteX5" fmla="*/ 419888 w 3076824"/>
                  <a:gd name="connsiteY5" fmla="*/ 168313 h 3433313"/>
                  <a:gd name="connsiteX6" fmla="*/ 902967 w 3076824"/>
                  <a:gd name="connsiteY6" fmla="*/ 88645 h 3433313"/>
                  <a:gd name="connsiteX7" fmla="*/ 1782862 w 3076824"/>
                  <a:gd name="connsiteY7" fmla="*/ 51758 h 3433313"/>
                  <a:gd name="connsiteX8" fmla="*/ 2567847 w 3076824"/>
                  <a:gd name="connsiteY8" fmla="*/ 16689 h 3433313"/>
                  <a:gd name="connsiteX9" fmla="*/ 3076824 w 3076824"/>
                  <a:gd name="connsiteY9" fmla="*/ 0 h 3433313"/>
                  <a:gd name="connsiteX0" fmla="*/ 17322 w 3076824"/>
                  <a:gd name="connsiteY0" fmla="*/ 3433313 h 3433313"/>
                  <a:gd name="connsiteX1" fmla="*/ 69 w 3076824"/>
                  <a:gd name="connsiteY1" fmla="*/ 2720196 h 3433313"/>
                  <a:gd name="connsiteX2" fmla="*/ 23073 w 3076824"/>
                  <a:gd name="connsiteY2" fmla="*/ 1932317 h 3433313"/>
                  <a:gd name="connsiteX3" fmla="*/ 86333 w 3076824"/>
                  <a:gd name="connsiteY3" fmla="*/ 983411 h 3433313"/>
                  <a:gd name="connsiteX4" fmla="*/ 163477 w 3076824"/>
                  <a:gd name="connsiteY4" fmla="*/ 464979 h 3433313"/>
                  <a:gd name="connsiteX5" fmla="*/ 419888 w 3076824"/>
                  <a:gd name="connsiteY5" fmla="*/ 168313 h 3433313"/>
                  <a:gd name="connsiteX6" fmla="*/ 902967 w 3076824"/>
                  <a:gd name="connsiteY6" fmla="*/ 88645 h 3433313"/>
                  <a:gd name="connsiteX7" fmla="*/ 1782862 w 3076824"/>
                  <a:gd name="connsiteY7" fmla="*/ 51758 h 3433313"/>
                  <a:gd name="connsiteX8" fmla="*/ 2567847 w 3076824"/>
                  <a:gd name="connsiteY8" fmla="*/ 16689 h 3433313"/>
                  <a:gd name="connsiteX9" fmla="*/ 3076824 w 3076824"/>
                  <a:gd name="connsiteY9" fmla="*/ 0 h 343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6824" h="3433313">
                    <a:moveTo>
                      <a:pt x="17322" y="3433313"/>
                    </a:moveTo>
                    <a:cubicBezTo>
                      <a:pt x="8216" y="3201837"/>
                      <a:pt x="-889" y="2970362"/>
                      <a:pt x="69" y="2720196"/>
                    </a:cubicBezTo>
                    <a:cubicBezTo>
                      <a:pt x="1027" y="2470030"/>
                      <a:pt x="8696" y="2221781"/>
                      <a:pt x="23073" y="1932317"/>
                    </a:cubicBezTo>
                    <a:cubicBezTo>
                      <a:pt x="37450" y="1642853"/>
                      <a:pt x="62932" y="1227967"/>
                      <a:pt x="86333" y="983411"/>
                    </a:cubicBezTo>
                    <a:cubicBezTo>
                      <a:pt x="109734" y="738855"/>
                      <a:pt x="107884" y="600829"/>
                      <a:pt x="163477" y="464979"/>
                    </a:cubicBezTo>
                    <a:cubicBezTo>
                      <a:pt x="219070" y="329129"/>
                      <a:pt x="296640" y="231035"/>
                      <a:pt x="419888" y="168313"/>
                    </a:cubicBezTo>
                    <a:cubicBezTo>
                      <a:pt x="543136" y="105591"/>
                      <a:pt x="675805" y="108071"/>
                      <a:pt x="902967" y="88645"/>
                    </a:cubicBezTo>
                    <a:cubicBezTo>
                      <a:pt x="1130129" y="69219"/>
                      <a:pt x="1489564" y="64054"/>
                      <a:pt x="1782862" y="51758"/>
                    </a:cubicBezTo>
                    <a:lnTo>
                      <a:pt x="2567847" y="16689"/>
                    </a:lnTo>
                    <a:lnTo>
                      <a:pt x="3076824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Freihandform: Form 11">
                <a:extLst>
                  <a:ext uri="{FF2B5EF4-FFF2-40B4-BE49-F238E27FC236}">
                    <a16:creationId xmlns:a16="http://schemas.microsoft.com/office/drawing/2014/main" id="{0173683F-4382-43D2-8460-DDD5DBEF66D5}"/>
                  </a:ext>
                </a:extLst>
              </p:cNvPr>
              <p:cNvSpPr/>
              <p:nvPr/>
            </p:nvSpPr>
            <p:spPr>
              <a:xfrm>
                <a:off x="631044" y="2152273"/>
                <a:ext cx="3065113" cy="3334700"/>
              </a:xfrm>
              <a:custGeom>
                <a:avLst/>
                <a:gdLst>
                  <a:gd name="connsiteX0" fmla="*/ 0 w 2691442"/>
                  <a:gd name="connsiteY0" fmla="*/ 3278038 h 3278038"/>
                  <a:gd name="connsiteX1" fmla="*/ 149525 w 2691442"/>
                  <a:gd name="connsiteY1" fmla="*/ 2162355 h 3278038"/>
                  <a:gd name="connsiteX2" fmla="*/ 212785 w 2691442"/>
                  <a:gd name="connsiteY2" fmla="*/ 1414732 h 3278038"/>
                  <a:gd name="connsiteX3" fmla="*/ 431321 w 2691442"/>
                  <a:gd name="connsiteY3" fmla="*/ 592347 h 3278038"/>
                  <a:gd name="connsiteX4" fmla="*/ 971910 w 2691442"/>
                  <a:gd name="connsiteY4" fmla="*/ 195532 h 3278038"/>
                  <a:gd name="connsiteX5" fmla="*/ 1690778 w 2691442"/>
                  <a:gd name="connsiteY5" fmla="*/ 34506 h 3278038"/>
                  <a:gd name="connsiteX6" fmla="*/ 2691442 w 2691442"/>
                  <a:gd name="connsiteY6" fmla="*/ 0 h 3278038"/>
                  <a:gd name="connsiteX0" fmla="*/ 0 w 3059503"/>
                  <a:gd name="connsiteY0" fmla="*/ 3301041 h 3301041"/>
                  <a:gd name="connsiteX1" fmla="*/ 149525 w 3059503"/>
                  <a:gd name="connsiteY1" fmla="*/ 2185358 h 3301041"/>
                  <a:gd name="connsiteX2" fmla="*/ 212785 w 3059503"/>
                  <a:gd name="connsiteY2" fmla="*/ 143773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18535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49525 w 3059503"/>
                  <a:gd name="connsiteY1" fmla="*/ 2185358 h 3301041"/>
                  <a:gd name="connsiteX2" fmla="*/ 212785 w 3059503"/>
                  <a:gd name="connsiteY2" fmla="*/ 143773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18535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49525 w 3059503"/>
                  <a:gd name="connsiteY1" fmla="*/ 2185358 h 3301041"/>
                  <a:gd name="connsiteX2" fmla="*/ 212785 w 3059503"/>
                  <a:gd name="connsiteY2" fmla="*/ 144334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18535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49525 w 3059503"/>
                  <a:gd name="connsiteY1" fmla="*/ 2185358 h 3301041"/>
                  <a:gd name="connsiteX2" fmla="*/ 212785 w 3059503"/>
                  <a:gd name="connsiteY2" fmla="*/ 144334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18535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32696 w 3059503"/>
                  <a:gd name="connsiteY1" fmla="*/ 2202188 h 3301041"/>
                  <a:gd name="connsiteX2" fmla="*/ 212785 w 3059503"/>
                  <a:gd name="connsiteY2" fmla="*/ 144334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18535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32696 w 3059503"/>
                  <a:gd name="connsiteY1" fmla="*/ 2202188 h 3301041"/>
                  <a:gd name="connsiteX2" fmla="*/ 212785 w 3059503"/>
                  <a:gd name="connsiteY2" fmla="*/ 144334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29754 h 3301041"/>
                  <a:gd name="connsiteX5" fmla="*/ 169077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59503"/>
                  <a:gd name="connsiteY0" fmla="*/ 3301041 h 3301041"/>
                  <a:gd name="connsiteX1" fmla="*/ 132696 w 3059503"/>
                  <a:gd name="connsiteY1" fmla="*/ 2202188 h 3301041"/>
                  <a:gd name="connsiteX2" fmla="*/ 212785 w 3059503"/>
                  <a:gd name="connsiteY2" fmla="*/ 1443345 h 3301041"/>
                  <a:gd name="connsiteX3" fmla="*/ 431321 w 3059503"/>
                  <a:gd name="connsiteY3" fmla="*/ 615350 h 3301041"/>
                  <a:gd name="connsiteX4" fmla="*/ 971910 w 3059503"/>
                  <a:gd name="connsiteY4" fmla="*/ 229754 h 3301041"/>
                  <a:gd name="connsiteX5" fmla="*/ 1707608 w 3059503"/>
                  <a:gd name="connsiteY5" fmla="*/ 57509 h 3301041"/>
                  <a:gd name="connsiteX6" fmla="*/ 3059503 w 3059503"/>
                  <a:gd name="connsiteY6" fmla="*/ 0 h 3301041"/>
                  <a:gd name="connsiteX0" fmla="*/ 0 w 3065113"/>
                  <a:gd name="connsiteY0" fmla="*/ 3334700 h 3334700"/>
                  <a:gd name="connsiteX1" fmla="*/ 132696 w 3065113"/>
                  <a:gd name="connsiteY1" fmla="*/ 2235847 h 3334700"/>
                  <a:gd name="connsiteX2" fmla="*/ 212785 w 3065113"/>
                  <a:gd name="connsiteY2" fmla="*/ 1477004 h 3334700"/>
                  <a:gd name="connsiteX3" fmla="*/ 431321 w 3065113"/>
                  <a:gd name="connsiteY3" fmla="*/ 649009 h 3334700"/>
                  <a:gd name="connsiteX4" fmla="*/ 971910 w 3065113"/>
                  <a:gd name="connsiteY4" fmla="*/ 263413 h 3334700"/>
                  <a:gd name="connsiteX5" fmla="*/ 1707608 w 3065113"/>
                  <a:gd name="connsiteY5" fmla="*/ 91168 h 3334700"/>
                  <a:gd name="connsiteX6" fmla="*/ 3065113 w 3065113"/>
                  <a:gd name="connsiteY6" fmla="*/ 0 h 333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5113" h="3334700">
                    <a:moveTo>
                      <a:pt x="0" y="3334700"/>
                    </a:moveTo>
                    <a:cubicBezTo>
                      <a:pt x="57030" y="2932134"/>
                      <a:pt x="97232" y="2545463"/>
                      <a:pt x="132696" y="2235847"/>
                    </a:cubicBezTo>
                    <a:cubicBezTo>
                      <a:pt x="168160" y="1926231"/>
                      <a:pt x="163014" y="1741477"/>
                      <a:pt x="212785" y="1477004"/>
                    </a:cubicBezTo>
                    <a:cubicBezTo>
                      <a:pt x="262556" y="1212531"/>
                      <a:pt x="304800" y="851274"/>
                      <a:pt x="431321" y="649009"/>
                    </a:cubicBezTo>
                    <a:cubicBezTo>
                      <a:pt x="557842" y="446744"/>
                      <a:pt x="759196" y="356386"/>
                      <a:pt x="971910" y="263413"/>
                    </a:cubicBezTo>
                    <a:cubicBezTo>
                      <a:pt x="1184624" y="170440"/>
                      <a:pt x="1421019" y="123757"/>
                      <a:pt x="1707608" y="91168"/>
                    </a:cubicBezTo>
                    <a:cubicBezTo>
                      <a:pt x="1994197" y="58579"/>
                      <a:pt x="2708075" y="958"/>
                      <a:pt x="3065113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A8B158F5-4170-477A-909A-4E96268EEECE}"/>
                  </a:ext>
                </a:extLst>
              </p:cNvPr>
              <p:cNvSpPr txBox="1"/>
              <p:nvPr/>
            </p:nvSpPr>
            <p:spPr>
              <a:xfrm>
                <a:off x="112032" y="2627125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80</a:t>
                </a: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EE722339-0205-4557-87E4-BA3A0850856A}"/>
                  </a:ext>
                </a:extLst>
              </p:cNvPr>
              <p:cNvSpPr txBox="1"/>
              <p:nvPr/>
            </p:nvSpPr>
            <p:spPr>
              <a:xfrm>
                <a:off x="112032" y="3282021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60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08402D05-A92B-4F40-8CB2-1679537273F9}"/>
                  </a:ext>
                </a:extLst>
              </p:cNvPr>
              <p:cNvSpPr txBox="1"/>
              <p:nvPr/>
            </p:nvSpPr>
            <p:spPr>
              <a:xfrm>
                <a:off x="112032" y="3957389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40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AD17198B-06E1-41E2-8E79-82DFD9F32951}"/>
                  </a:ext>
                </a:extLst>
              </p:cNvPr>
              <p:cNvSpPr txBox="1"/>
              <p:nvPr/>
            </p:nvSpPr>
            <p:spPr>
              <a:xfrm>
                <a:off x="112032" y="4653229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20</a:t>
                </a:r>
              </a:p>
            </p:txBody>
          </p:sp>
          <p:grpSp>
            <p:nvGrpSpPr>
              <p:cNvPr id="17" name="Gruppieren 16">
                <a:extLst>
                  <a:ext uri="{FF2B5EF4-FFF2-40B4-BE49-F238E27FC236}">
                    <a16:creationId xmlns:a16="http://schemas.microsoft.com/office/drawing/2014/main" id="{0CF4F81D-0BE2-4F85-8588-53214C796D26}"/>
                  </a:ext>
                </a:extLst>
              </p:cNvPr>
              <p:cNvGrpSpPr/>
              <p:nvPr/>
            </p:nvGrpSpPr>
            <p:grpSpPr>
              <a:xfrm>
                <a:off x="345470" y="5448775"/>
                <a:ext cx="3658416" cy="338554"/>
                <a:chOff x="345470" y="5448775"/>
                <a:chExt cx="3658416" cy="338554"/>
              </a:xfrm>
            </p:grpSpPr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60FD78B9-E9A9-4C6E-B370-4690EBD2C375}"/>
                    </a:ext>
                  </a:extLst>
                </p:cNvPr>
                <p:cNvSpPr txBox="1"/>
                <p:nvPr/>
              </p:nvSpPr>
              <p:spPr>
                <a:xfrm>
                  <a:off x="345470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96C19301-66A5-4BDE-BD55-F66D303548D7}"/>
                    </a:ext>
                  </a:extLst>
                </p:cNvPr>
                <p:cNvSpPr txBox="1"/>
                <p:nvPr/>
              </p:nvSpPr>
              <p:spPr>
                <a:xfrm>
                  <a:off x="972414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1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92B2A904-31DA-4F31-A172-D8078D4D6F20}"/>
                    </a:ext>
                  </a:extLst>
                </p:cNvPr>
                <p:cNvSpPr txBox="1"/>
                <p:nvPr/>
              </p:nvSpPr>
              <p:spPr>
                <a:xfrm>
                  <a:off x="1599358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2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DF43D87A-5606-4DF0-A863-89D7B8356CD8}"/>
                    </a:ext>
                  </a:extLst>
                </p:cNvPr>
                <p:cNvSpPr txBox="1"/>
                <p:nvPr/>
              </p:nvSpPr>
              <p:spPr>
                <a:xfrm>
                  <a:off x="2226302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3</a:t>
                  </a:r>
                </a:p>
              </p:txBody>
            </p:sp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B12178AF-59FF-420A-B8F1-7E33D7ECCF6C}"/>
                    </a:ext>
                  </a:extLst>
                </p:cNvPr>
                <p:cNvSpPr txBox="1"/>
                <p:nvPr/>
              </p:nvSpPr>
              <p:spPr>
                <a:xfrm>
                  <a:off x="3427822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5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35ED9DDD-7786-44AD-89F3-E7EA326D35FE}"/>
                    </a:ext>
                  </a:extLst>
                </p:cNvPr>
                <p:cNvSpPr txBox="1"/>
                <p:nvPr/>
              </p:nvSpPr>
              <p:spPr>
                <a:xfrm>
                  <a:off x="2853246" y="5448775"/>
                  <a:ext cx="5236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4</a:t>
                  </a:r>
                </a:p>
              </p:txBody>
            </p:sp>
          </p:grpSp>
          <p:cxnSp>
            <p:nvCxnSpPr>
              <p:cNvPr id="18" name="Gerade Verbindung mit Pfeil 17">
                <a:extLst>
                  <a:ext uri="{FF2B5EF4-FFF2-40B4-BE49-F238E27FC236}">
                    <a16:creationId xmlns:a16="http://schemas.microsoft.com/office/drawing/2014/main" id="{91416591-00BC-443B-BC08-683F1D12F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868" y="5502943"/>
                <a:ext cx="3657809" cy="2179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3C37F74D-4D5D-4CF6-925F-EE872EB91130}"/>
                </a:ext>
              </a:extLst>
            </p:cNvPr>
            <p:cNvSpPr txBox="1"/>
            <p:nvPr/>
          </p:nvSpPr>
          <p:spPr>
            <a:xfrm>
              <a:off x="1258521" y="1795905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+ 1 µM Fruc-2,6-bP</a:t>
              </a: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1987560F-43DB-45B9-91B5-9E7CF35540A9}"/>
                </a:ext>
              </a:extLst>
            </p:cNvPr>
            <p:cNvSpPr txBox="1"/>
            <p:nvPr/>
          </p:nvSpPr>
          <p:spPr>
            <a:xfrm>
              <a:off x="1150818" y="4809415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+ 0 µM Fruc-2,6-bP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A960C3D6-8859-4921-8C31-3E2B55A0C124}"/>
                </a:ext>
              </a:extLst>
            </p:cNvPr>
            <p:cNvSpPr txBox="1"/>
            <p:nvPr/>
          </p:nvSpPr>
          <p:spPr>
            <a:xfrm>
              <a:off x="1069569" y="3036791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+ 0,1 µM Fruc-2,6-bP</a:t>
              </a:r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C6ADA9C8-7822-42FE-B6C3-DD0080090790}"/>
              </a:ext>
            </a:extLst>
          </p:cNvPr>
          <p:cNvGrpSpPr/>
          <p:nvPr/>
        </p:nvGrpSpPr>
        <p:grpSpPr>
          <a:xfrm>
            <a:off x="4495463" y="1740311"/>
            <a:ext cx="4248472" cy="4280977"/>
            <a:chOff x="4495463" y="1740311"/>
            <a:chExt cx="4248472" cy="4280977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06A74D67-A092-44EE-B487-04B8D23DEB4E}"/>
                </a:ext>
              </a:extLst>
            </p:cNvPr>
            <p:cNvGrpSpPr/>
            <p:nvPr/>
          </p:nvGrpSpPr>
          <p:grpSpPr>
            <a:xfrm>
              <a:off x="4495463" y="1922903"/>
              <a:ext cx="4248472" cy="4098385"/>
              <a:chOff x="4283968" y="1922903"/>
              <a:chExt cx="4248472" cy="4098385"/>
            </a:xfrm>
          </p:grpSpPr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B5FA4BC1-DC95-43E9-8967-5EEE77EA98A1}"/>
                  </a:ext>
                </a:extLst>
              </p:cNvPr>
              <p:cNvSpPr txBox="1"/>
              <p:nvPr/>
            </p:nvSpPr>
            <p:spPr>
              <a:xfrm rot="16200000">
                <a:off x="3203128" y="3579807"/>
                <a:ext cx="25310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Relative Geschwindigkeit</a:t>
                </a:r>
                <a:endParaRPr lang="de-DE" baseline="-25000" dirty="0"/>
              </a:p>
            </p:txBody>
          </p:sp>
          <p:cxnSp>
            <p:nvCxnSpPr>
              <p:cNvPr id="26" name="Gerade Verbindung mit Pfeil 25">
                <a:extLst>
                  <a:ext uri="{FF2B5EF4-FFF2-40B4-BE49-F238E27FC236}">
                    <a16:creationId xmlns:a16="http://schemas.microsoft.com/office/drawing/2014/main" id="{4BA8AEBF-C58B-4B1F-8315-649433DCA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4631" y="5495433"/>
                <a:ext cx="3657809" cy="2179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 Verbindung mit Pfeil 26">
                <a:extLst>
                  <a:ext uri="{FF2B5EF4-FFF2-40B4-BE49-F238E27FC236}">
                    <a16:creationId xmlns:a16="http://schemas.microsoft.com/office/drawing/2014/main" id="{7B67137B-3957-41DE-8F56-B0696E93C47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74631" y="1922903"/>
                <a:ext cx="0" cy="357992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D136597-15B6-4C48-844C-6712DF1F69F6}"/>
                  </a:ext>
                </a:extLst>
              </p:cNvPr>
              <p:cNvSpPr txBox="1"/>
              <p:nvPr/>
            </p:nvSpPr>
            <p:spPr>
              <a:xfrm>
                <a:off x="4344665" y="1922903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100</a:t>
                </a:r>
              </a:p>
            </p:txBody>
          </p:sp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42B27105-065D-40B5-8A1C-4383D0E50447}"/>
                  </a:ext>
                </a:extLst>
              </p:cNvPr>
              <p:cNvSpPr txBox="1"/>
              <p:nvPr/>
            </p:nvSpPr>
            <p:spPr>
              <a:xfrm>
                <a:off x="4355975" y="2642983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80</a:t>
                </a:r>
              </a:p>
            </p:txBody>
          </p:sp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AAFC7C2D-A8BF-4BB3-9C03-7B08429E030D}"/>
                  </a:ext>
                </a:extLst>
              </p:cNvPr>
              <p:cNvSpPr txBox="1"/>
              <p:nvPr/>
            </p:nvSpPr>
            <p:spPr>
              <a:xfrm>
                <a:off x="4355975" y="3297879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60</a:t>
                </a:r>
              </a:p>
            </p:txBody>
          </p:sp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6EB5E740-E88E-4D8F-92A3-FEBF3BACC3D9}"/>
                  </a:ext>
                </a:extLst>
              </p:cNvPr>
              <p:cNvSpPr txBox="1"/>
              <p:nvPr/>
            </p:nvSpPr>
            <p:spPr>
              <a:xfrm>
                <a:off x="4355975" y="3973247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40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7E310B1E-D1FC-4F4C-9A0A-84C03682F1E3}"/>
                  </a:ext>
                </a:extLst>
              </p:cNvPr>
              <p:cNvSpPr txBox="1"/>
              <p:nvPr/>
            </p:nvSpPr>
            <p:spPr>
              <a:xfrm>
                <a:off x="4355975" y="4669087"/>
                <a:ext cx="576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20</a:t>
                </a:r>
              </a:p>
            </p:txBody>
          </p:sp>
          <p:grpSp>
            <p:nvGrpSpPr>
              <p:cNvPr id="33" name="Gruppieren 32">
                <a:extLst>
                  <a:ext uri="{FF2B5EF4-FFF2-40B4-BE49-F238E27FC236}">
                    <a16:creationId xmlns:a16="http://schemas.microsoft.com/office/drawing/2014/main" id="{37B34AC0-DEEF-4292-97BC-A1FCAFFA51DB}"/>
                  </a:ext>
                </a:extLst>
              </p:cNvPr>
              <p:cNvGrpSpPr/>
              <p:nvPr/>
            </p:nvGrpSpPr>
            <p:grpSpPr>
              <a:xfrm>
                <a:off x="4904367" y="2113474"/>
                <a:ext cx="3323645" cy="3372805"/>
                <a:chOff x="4616335" y="2270538"/>
                <a:chExt cx="3323645" cy="3372805"/>
              </a:xfrm>
            </p:grpSpPr>
            <p:sp>
              <p:nvSpPr>
                <p:cNvPr id="42" name="Freihandform: Form 41">
                  <a:extLst>
                    <a:ext uri="{FF2B5EF4-FFF2-40B4-BE49-F238E27FC236}">
                      <a16:creationId xmlns:a16="http://schemas.microsoft.com/office/drawing/2014/main" id="{8DA333B5-CF13-4B14-9BA8-3DD03CC57E20}"/>
                    </a:ext>
                  </a:extLst>
                </p:cNvPr>
                <p:cNvSpPr/>
                <p:nvPr/>
              </p:nvSpPr>
              <p:spPr>
                <a:xfrm>
                  <a:off x="4616335" y="3549413"/>
                  <a:ext cx="1216933" cy="2093930"/>
                </a:xfrm>
                <a:custGeom>
                  <a:avLst/>
                  <a:gdLst>
                    <a:gd name="connsiteX0" fmla="*/ 0 w 1268206"/>
                    <a:gd name="connsiteY0" fmla="*/ 2094849 h 2094849"/>
                    <a:gd name="connsiteX1" fmla="*/ 115019 w 1268206"/>
                    <a:gd name="connsiteY1" fmla="*/ 1203453 h 2094849"/>
                    <a:gd name="connsiteX2" fmla="*/ 120770 w 1268206"/>
                    <a:gd name="connsiteY2" fmla="*/ 404072 h 2094849"/>
                    <a:gd name="connsiteX3" fmla="*/ 241540 w 1268206"/>
                    <a:gd name="connsiteY3" fmla="*/ 13008 h 2094849"/>
                    <a:gd name="connsiteX4" fmla="*/ 379562 w 1268206"/>
                    <a:gd name="connsiteY4" fmla="*/ 116525 h 2094849"/>
                    <a:gd name="connsiteX5" fmla="*/ 402566 w 1268206"/>
                    <a:gd name="connsiteY5" fmla="*/ 346563 h 2094849"/>
                    <a:gd name="connsiteX6" fmla="*/ 506083 w 1268206"/>
                    <a:gd name="connsiteY6" fmla="*/ 1163197 h 2094849"/>
                    <a:gd name="connsiteX7" fmla="*/ 649857 w 1268206"/>
                    <a:gd name="connsiteY7" fmla="*/ 1767046 h 2094849"/>
                    <a:gd name="connsiteX8" fmla="*/ 730370 w 1268206"/>
                    <a:gd name="connsiteY8" fmla="*/ 2008585 h 2094849"/>
                    <a:gd name="connsiteX9" fmla="*/ 874143 w 1268206"/>
                    <a:gd name="connsiteY9" fmla="*/ 2066095 h 2094849"/>
                    <a:gd name="connsiteX10" fmla="*/ 1040921 w 1268206"/>
                    <a:gd name="connsiteY10" fmla="*/ 2089099 h 2094849"/>
                    <a:gd name="connsiteX11" fmla="*/ 1242204 w 1268206"/>
                    <a:gd name="connsiteY11" fmla="*/ 2077597 h 2094849"/>
                    <a:gd name="connsiteX12" fmla="*/ 1259457 w 1268206"/>
                    <a:gd name="connsiteY12" fmla="*/ 2077597 h 2094849"/>
                    <a:gd name="connsiteX0" fmla="*/ 0 w 1209348"/>
                    <a:gd name="connsiteY0" fmla="*/ 2086441 h 2089313"/>
                    <a:gd name="connsiteX1" fmla="*/ 56161 w 1209348"/>
                    <a:gd name="connsiteY1" fmla="*/ 1203453 h 2089313"/>
                    <a:gd name="connsiteX2" fmla="*/ 61912 w 1209348"/>
                    <a:gd name="connsiteY2" fmla="*/ 404072 h 2089313"/>
                    <a:gd name="connsiteX3" fmla="*/ 182682 w 1209348"/>
                    <a:gd name="connsiteY3" fmla="*/ 13008 h 2089313"/>
                    <a:gd name="connsiteX4" fmla="*/ 320704 w 1209348"/>
                    <a:gd name="connsiteY4" fmla="*/ 116525 h 2089313"/>
                    <a:gd name="connsiteX5" fmla="*/ 343708 w 1209348"/>
                    <a:gd name="connsiteY5" fmla="*/ 346563 h 2089313"/>
                    <a:gd name="connsiteX6" fmla="*/ 447225 w 1209348"/>
                    <a:gd name="connsiteY6" fmla="*/ 1163197 h 2089313"/>
                    <a:gd name="connsiteX7" fmla="*/ 590999 w 1209348"/>
                    <a:gd name="connsiteY7" fmla="*/ 1767046 h 2089313"/>
                    <a:gd name="connsiteX8" fmla="*/ 671512 w 1209348"/>
                    <a:gd name="connsiteY8" fmla="*/ 2008585 h 2089313"/>
                    <a:gd name="connsiteX9" fmla="*/ 815285 w 1209348"/>
                    <a:gd name="connsiteY9" fmla="*/ 2066095 h 2089313"/>
                    <a:gd name="connsiteX10" fmla="*/ 982063 w 1209348"/>
                    <a:gd name="connsiteY10" fmla="*/ 2089099 h 2089313"/>
                    <a:gd name="connsiteX11" fmla="*/ 1183346 w 1209348"/>
                    <a:gd name="connsiteY11" fmla="*/ 2077597 h 2089313"/>
                    <a:gd name="connsiteX12" fmla="*/ 1200599 w 1209348"/>
                    <a:gd name="connsiteY12" fmla="*/ 2077597 h 2089313"/>
                    <a:gd name="connsiteX0" fmla="*/ 0 w 1209348"/>
                    <a:gd name="connsiteY0" fmla="*/ 2086441 h 2089313"/>
                    <a:gd name="connsiteX1" fmla="*/ 56161 w 1209348"/>
                    <a:gd name="connsiteY1" fmla="*/ 1203453 h 2089313"/>
                    <a:gd name="connsiteX2" fmla="*/ 61912 w 1209348"/>
                    <a:gd name="connsiteY2" fmla="*/ 404072 h 2089313"/>
                    <a:gd name="connsiteX3" fmla="*/ 182682 w 1209348"/>
                    <a:gd name="connsiteY3" fmla="*/ 13008 h 2089313"/>
                    <a:gd name="connsiteX4" fmla="*/ 320704 w 1209348"/>
                    <a:gd name="connsiteY4" fmla="*/ 116525 h 2089313"/>
                    <a:gd name="connsiteX5" fmla="*/ 343708 w 1209348"/>
                    <a:gd name="connsiteY5" fmla="*/ 346563 h 2089313"/>
                    <a:gd name="connsiteX6" fmla="*/ 447225 w 1209348"/>
                    <a:gd name="connsiteY6" fmla="*/ 1163197 h 2089313"/>
                    <a:gd name="connsiteX7" fmla="*/ 590999 w 1209348"/>
                    <a:gd name="connsiteY7" fmla="*/ 1767046 h 2089313"/>
                    <a:gd name="connsiteX8" fmla="*/ 671512 w 1209348"/>
                    <a:gd name="connsiteY8" fmla="*/ 2008585 h 2089313"/>
                    <a:gd name="connsiteX9" fmla="*/ 815285 w 1209348"/>
                    <a:gd name="connsiteY9" fmla="*/ 2066095 h 2089313"/>
                    <a:gd name="connsiteX10" fmla="*/ 982063 w 1209348"/>
                    <a:gd name="connsiteY10" fmla="*/ 2089099 h 2089313"/>
                    <a:gd name="connsiteX11" fmla="*/ 1183346 w 1209348"/>
                    <a:gd name="connsiteY11" fmla="*/ 2077597 h 2089313"/>
                    <a:gd name="connsiteX12" fmla="*/ 1200599 w 1209348"/>
                    <a:gd name="connsiteY12" fmla="*/ 2077597 h 2089313"/>
                    <a:gd name="connsiteX0" fmla="*/ 0 w 1209348"/>
                    <a:gd name="connsiteY0" fmla="*/ 2086441 h 2089313"/>
                    <a:gd name="connsiteX1" fmla="*/ 49855 w 1209348"/>
                    <a:gd name="connsiteY1" fmla="*/ 1203453 h 2089313"/>
                    <a:gd name="connsiteX2" fmla="*/ 61912 w 1209348"/>
                    <a:gd name="connsiteY2" fmla="*/ 404072 h 2089313"/>
                    <a:gd name="connsiteX3" fmla="*/ 182682 w 1209348"/>
                    <a:gd name="connsiteY3" fmla="*/ 13008 h 2089313"/>
                    <a:gd name="connsiteX4" fmla="*/ 320704 w 1209348"/>
                    <a:gd name="connsiteY4" fmla="*/ 116525 h 2089313"/>
                    <a:gd name="connsiteX5" fmla="*/ 343708 w 1209348"/>
                    <a:gd name="connsiteY5" fmla="*/ 346563 h 2089313"/>
                    <a:gd name="connsiteX6" fmla="*/ 447225 w 1209348"/>
                    <a:gd name="connsiteY6" fmla="*/ 1163197 h 2089313"/>
                    <a:gd name="connsiteX7" fmla="*/ 590999 w 1209348"/>
                    <a:gd name="connsiteY7" fmla="*/ 1767046 h 2089313"/>
                    <a:gd name="connsiteX8" fmla="*/ 671512 w 1209348"/>
                    <a:gd name="connsiteY8" fmla="*/ 2008585 h 2089313"/>
                    <a:gd name="connsiteX9" fmla="*/ 815285 w 1209348"/>
                    <a:gd name="connsiteY9" fmla="*/ 2066095 h 2089313"/>
                    <a:gd name="connsiteX10" fmla="*/ 982063 w 1209348"/>
                    <a:gd name="connsiteY10" fmla="*/ 2089099 h 2089313"/>
                    <a:gd name="connsiteX11" fmla="*/ 1183346 w 1209348"/>
                    <a:gd name="connsiteY11" fmla="*/ 2077597 h 2089313"/>
                    <a:gd name="connsiteX12" fmla="*/ 1200599 w 1209348"/>
                    <a:gd name="connsiteY12" fmla="*/ 2077597 h 2089313"/>
                    <a:gd name="connsiteX0" fmla="*/ 0 w 1209348"/>
                    <a:gd name="connsiteY0" fmla="*/ 2086441 h 2089313"/>
                    <a:gd name="connsiteX1" fmla="*/ 49855 w 1209348"/>
                    <a:gd name="connsiteY1" fmla="*/ 1203453 h 2089313"/>
                    <a:gd name="connsiteX2" fmla="*/ 70320 w 1209348"/>
                    <a:gd name="connsiteY2" fmla="*/ 404072 h 2089313"/>
                    <a:gd name="connsiteX3" fmla="*/ 182682 w 1209348"/>
                    <a:gd name="connsiteY3" fmla="*/ 13008 h 2089313"/>
                    <a:gd name="connsiteX4" fmla="*/ 320704 w 1209348"/>
                    <a:gd name="connsiteY4" fmla="*/ 116525 h 2089313"/>
                    <a:gd name="connsiteX5" fmla="*/ 343708 w 1209348"/>
                    <a:gd name="connsiteY5" fmla="*/ 346563 h 2089313"/>
                    <a:gd name="connsiteX6" fmla="*/ 447225 w 1209348"/>
                    <a:gd name="connsiteY6" fmla="*/ 1163197 h 2089313"/>
                    <a:gd name="connsiteX7" fmla="*/ 590999 w 1209348"/>
                    <a:gd name="connsiteY7" fmla="*/ 1767046 h 2089313"/>
                    <a:gd name="connsiteX8" fmla="*/ 671512 w 1209348"/>
                    <a:gd name="connsiteY8" fmla="*/ 2008585 h 2089313"/>
                    <a:gd name="connsiteX9" fmla="*/ 815285 w 1209348"/>
                    <a:gd name="connsiteY9" fmla="*/ 2066095 h 2089313"/>
                    <a:gd name="connsiteX10" fmla="*/ 982063 w 1209348"/>
                    <a:gd name="connsiteY10" fmla="*/ 2089099 h 2089313"/>
                    <a:gd name="connsiteX11" fmla="*/ 1183346 w 1209348"/>
                    <a:gd name="connsiteY11" fmla="*/ 2077597 h 2089313"/>
                    <a:gd name="connsiteX12" fmla="*/ 1200599 w 1209348"/>
                    <a:gd name="connsiteY12" fmla="*/ 2077597 h 2089313"/>
                    <a:gd name="connsiteX0" fmla="*/ 0 w 1209348"/>
                    <a:gd name="connsiteY0" fmla="*/ 2086441 h 2089313"/>
                    <a:gd name="connsiteX1" fmla="*/ 49855 w 1209348"/>
                    <a:gd name="connsiteY1" fmla="*/ 1203453 h 2089313"/>
                    <a:gd name="connsiteX2" fmla="*/ 70320 w 1209348"/>
                    <a:gd name="connsiteY2" fmla="*/ 404072 h 2089313"/>
                    <a:gd name="connsiteX3" fmla="*/ 182682 w 1209348"/>
                    <a:gd name="connsiteY3" fmla="*/ 13008 h 2089313"/>
                    <a:gd name="connsiteX4" fmla="*/ 320704 w 1209348"/>
                    <a:gd name="connsiteY4" fmla="*/ 116525 h 2089313"/>
                    <a:gd name="connsiteX5" fmla="*/ 343708 w 1209348"/>
                    <a:gd name="connsiteY5" fmla="*/ 346563 h 2089313"/>
                    <a:gd name="connsiteX6" fmla="*/ 447225 w 1209348"/>
                    <a:gd name="connsiteY6" fmla="*/ 1163197 h 2089313"/>
                    <a:gd name="connsiteX7" fmla="*/ 590999 w 1209348"/>
                    <a:gd name="connsiteY7" fmla="*/ 1767046 h 2089313"/>
                    <a:gd name="connsiteX8" fmla="*/ 671512 w 1209348"/>
                    <a:gd name="connsiteY8" fmla="*/ 2008585 h 2089313"/>
                    <a:gd name="connsiteX9" fmla="*/ 815285 w 1209348"/>
                    <a:gd name="connsiteY9" fmla="*/ 2066095 h 2089313"/>
                    <a:gd name="connsiteX10" fmla="*/ 982063 w 1209348"/>
                    <a:gd name="connsiteY10" fmla="*/ 2089099 h 2089313"/>
                    <a:gd name="connsiteX11" fmla="*/ 1183346 w 1209348"/>
                    <a:gd name="connsiteY11" fmla="*/ 2077597 h 2089313"/>
                    <a:gd name="connsiteX12" fmla="*/ 1200599 w 1209348"/>
                    <a:gd name="connsiteY12" fmla="*/ 2077597 h 2089313"/>
                    <a:gd name="connsiteX0" fmla="*/ 0 w 1209348"/>
                    <a:gd name="connsiteY0" fmla="*/ 2084510 h 2087382"/>
                    <a:gd name="connsiteX1" fmla="*/ 49855 w 1209348"/>
                    <a:gd name="connsiteY1" fmla="*/ 1201522 h 2087382"/>
                    <a:gd name="connsiteX2" fmla="*/ 70320 w 1209348"/>
                    <a:gd name="connsiteY2" fmla="*/ 402141 h 2087382"/>
                    <a:gd name="connsiteX3" fmla="*/ 186886 w 1209348"/>
                    <a:gd name="connsiteY3" fmla="*/ 13179 h 2087382"/>
                    <a:gd name="connsiteX4" fmla="*/ 320704 w 1209348"/>
                    <a:gd name="connsiteY4" fmla="*/ 114594 h 2087382"/>
                    <a:gd name="connsiteX5" fmla="*/ 343708 w 1209348"/>
                    <a:gd name="connsiteY5" fmla="*/ 344632 h 2087382"/>
                    <a:gd name="connsiteX6" fmla="*/ 447225 w 1209348"/>
                    <a:gd name="connsiteY6" fmla="*/ 1161266 h 2087382"/>
                    <a:gd name="connsiteX7" fmla="*/ 590999 w 1209348"/>
                    <a:gd name="connsiteY7" fmla="*/ 1765115 h 2087382"/>
                    <a:gd name="connsiteX8" fmla="*/ 671512 w 1209348"/>
                    <a:gd name="connsiteY8" fmla="*/ 2006654 h 2087382"/>
                    <a:gd name="connsiteX9" fmla="*/ 815285 w 1209348"/>
                    <a:gd name="connsiteY9" fmla="*/ 2064164 h 2087382"/>
                    <a:gd name="connsiteX10" fmla="*/ 982063 w 1209348"/>
                    <a:gd name="connsiteY10" fmla="*/ 2087168 h 2087382"/>
                    <a:gd name="connsiteX11" fmla="*/ 1183346 w 1209348"/>
                    <a:gd name="connsiteY11" fmla="*/ 2075666 h 2087382"/>
                    <a:gd name="connsiteX12" fmla="*/ 1200599 w 1209348"/>
                    <a:gd name="connsiteY12" fmla="*/ 2075666 h 2087382"/>
                    <a:gd name="connsiteX0" fmla="*/ 0 w 1209348"/>
                    <a:gd name="connsiteY0" fmla="*/ 2083856 h 2086728"/>
                    <a:gd name="connsiteX1" fmla="*/ 49855 w 1209348"/>
                    <a:gd name="connsiteY1" fmla="*/ 1200868 h 2086728"/>
                    <a:gd name="connsiteX2" fmla="*/ 70320 w 1209348"/>
                    <a:gd name="connsiteY2" fmla="*/ 401487 h 2086728"/>
                    <a:gd name="connsiteX3" fmla="*/ 186886 w 1209348"/>
                    <a:gd name="connsiteY3" fmla="*/ 12525 h 2086728"/>
                    <a:gd name="connsiteX4" fmla="*/ 305990 w 1209348"/>
                    <a:gd name="connsiteY4" fmla="*/ 118144 h 2086728"/>
                    <a:gd name="connsiteX5" fmla="*/ 343708 w 1209348"/>
                    <a:gd name="connsiteY5" fmla="*/ 343978 h 2086728"/>
                    <a:gd name="connsiteX6" fmla="*/ 447225 w 1209348"/>
                    <a:gd name="connsiteY6" fmla="*/ 1160612 h 2086728"/>
                    <a:gd name="connsiteX7" fmla="*/ 590999 w 1209348"/>
                    <a:gd name="connsiteY7" fmla="*/ 1764461 h 2086728"/>
                    <a:gd name="connsiteX8" fmla="*/ 671512 w 1209348"/>
                    <a:gd name="connsiteY8" fmla="*/ 2006000 h 2086728"/>
                    <a:gd name="connsiteX9" fmla="*/ 815285 w 1209348"/>
                    <a:gd name="connsiteY9" fmla="*/ 2063510 h 2086728"/>
                    <a:gd name="connsiteX10" fmla="*/ 982063 w 1209348"/>
                    <a:gd name="connsiteY10" fmla="*/ 2086514 h 2086728"/>
                    <a:gd name="connsiteX11" fmla="*/ 1183346 w 1209348"/>
                    <a:gd name="connsiteY11" fmla="*/ 2075012 h 2086728"/>
                    <a:gd name="connsiteX12" fmla="*/ 1200599 w 1209348"/>
                    <a:gd name="connsiteY12" fmla="*/ 2075012 h 2086728"/>
                    <a:gd name="connsiteX0" fmla="*/ 0 w 1209348"/>
                    <a:gd name="connsiteY0" fmla="*/ 2083856 h 2090061"/>
                    <a:gd name="connsiteX1" fmla="*/ 49855 w 1209348"/>
                    <a:gd name="connsiteY1" fmla="*/ 1200868 h 2090061"/>
                    <a:gd name="connsiteX2" fmla="*/ 70320 w 1209348"/>
                    <a:gd name="connsiteY2" fmla="*/ 401487 h 2090061"/>
                    <a:gd name="connsiteX3" fmla="*/ 186886 w 1209348"/>
                    <a:gd name="connsiteY3" fmla="*/ 12525 h 2090061"/>
                    <a:gd name="connsiteX4" fmla="*/ 305990 w 1209348"/>
                    <a:gd name="connsiteY4" fmla="*/ 118144 h 2090061"/>
                    <a:gd name="connsiteX5" fmla="*/ 343708 w 1209348"/>
                    <a:gd name="connsiteY5" fmla="*/ 343978 h 2090061"/>
                    <a:gd name="connsiteX6" fmla="*/ 447225 w 1209348"/>
                    <a:gd name="connsiteY6" fmla="*/ 1160612 h 2090061"/>
                    <a:gd name="connsiteX7" fmla="*/ 590999 w 1209348"/>
                    <a:gd name="connsiteY7" fmla="*/ 1764461 h 2090061"/>
                    <a:gd name="connsiteX8" fmla="*/ 671512 w 1209348"/>
                    <a:gd name="connsiteY8" fmla="*/ 2006000 h 2090061"/>
                    <a:gd name="connsiteX9" fmla="*/ 815285 w 1209348"/>
                    <a:gd name="connsiteY9" fmla="*/ 2082428 h 2090061"/>
                    <a:gd name="connsiteX10" fmla="*/ 982063 w 1209348"/>
                    <a:gd name="connsiteY10" fmla="*/ 2086514 h 2090061"/>
                    <a:gd name="connsiteX11" fmla="*/ 1183346 w 1209348"/>
                    <a:gd name="connsiteY11" fmla="*/ 2075012 h 2090061"/>
                    <a:gd name="connsiteX12" fmla="*/ 1200599 w 1209348"/>
                    <a:gd name="connsiteY12" fmla="*/ 2075012 h 2090061"/>
                    <a:gd name="connsiteX0" fmla="*/ 0 w 1219540"/>
                    <a:gd name="connsiteY0" fmla="*/ 2083856 h 2093930"/>
                    <a:gd name="connsiteX1" fmla="*/ 49855 w 1219540"/>
                    <a:gd name="connsiteY1" fmla="*/ 1200868 h 2093930"/>
                    <a:gd name="connsiteX2" fmla="*/ 70320 w 1219540"/>
                    <a:gd name="connsiteY2" fmla="*/ 401487 h 2093930"/>
                    <a:gd name="connsiteX3" fmla="*/ 186886 w 1219540"/>
                    <a:gd name="connsiteY3" fmla="*/ 12525 h 2093930"/>
                    <a:gd name="connsiteX4" fmla="*/ 305990 w 1219540"/>
                    <a:gd name="connsiteY4" fmla="*/ 118144 h 2093930"/>
                    <a:gd name="connsiteX5" fmla="*/ 343708 w 1219540"/>
                    <a:gd name="connsiteY5" fmla="*/ 343978 h 2093930"/>
                    <a:gd name="connsiteX6" fmla="*/ 447225 w 1219540"/>
                    <a:gd name="connsiteY6" fmla="*/ 1160612 h 2093930"/>
                    <a:gd name="connsiteX7" fmla="*/ 590999 w 1219540"/>
                    <a:gd name="connsiteY7" fmla="*/ 1764461 h 2093930"/>
                    <a:gd name="connsiteX8" fmla="*/ 671512 w 1219540"/>
                    <a:gd name="connsiteY8" fmla="*/ 2006000 h 2093930"/>
                    <a:gd name="connsiteX9" fmla="*/ 815285 w 1219540"/>
                    <a:gd name="connsiteY9" fmla="*/ 2082428 h 2093930"/>
                    <a:gd name="connsiteX10" fmla="*/ 982063 w 1219540"/>
                    <a:gd name="connsiteY10" fmla="*/ 2086514 h 2093930"/>
                    <a:gd name="connsiteX11" fmla="*/ 1183346 w 1219540"/>
                    <a:gd name="connsiteY11" fmla="*/ 2075012 h 2093930"/>
                    <a:gd name="connsiteX12" fmla="*/ 1215314 w 1219540"/>
                    <a:gd name="connsiteY12" fmla="*/ 2093930 h 2093930"/>
                    <a:gd name="connsiteX0" fmla="*/ 0 w 1216933"/>
                    <a:gd name="connsiteY0" fmla="*/ 2083856 h 2093930"/>
                    <a:gd name="connsiteX1" fmla="*/ 49855 w 1216933"/>
                    <a:gd name="connsiteY1" fmla="*/ 1200868 h 2093930"/>
                    <a:gd name="connsiteX2" fmla="*/ 70320 w 1216933"/>
                    <a:gd name="connsiteY2" fmla="*/ 401487 h 2093930"/>
                    <a:gd name="connsiteX3" fmla="*/ 186886 w 1216933"/>
                    <a:gd name="connsiteY3" fmla="*/ 12525 h 2093930"/>
                    <a:gd name="connsiteX4" fmla="*/ 305990 w 1216933"/>
                    <a:gd name="connsiteY4" fmla="*/ 118144 h 2093930"/>
                    <a:gd name="connsiteX5" fmla="*/ 343708 w 1216933"/>
                    <a:gd name="connsiteY5" fmla="*/ 343978 h 2093930"/>
                    <a:gd name="connsiteX6" fmla="*/ 447225 w 1216933"/>
                    <a:gd name="connsiteY6" fmla="*/ 1160612 h 2093930"/>
                    <a:gd name="connsiteX7" fmla="*/ 590999 w 1216933"/>
                    <a:gd name="connsiteY7" fmla="*/ 1764461 h 2093930"/>
                    <a:gd name="connsiteX8" fmla="*/ 671512 w 1216933"/>
                    <a:gd name="connsiteY8" fmla="*/ 2006000 h 2093930"/>
                    <a:gd name="connsiteX9" fmla="*/ 815285 w 1216933"/>
                    <a:gd name="connsiteY9" fmla="*/ 2082428 h 2093930"/>
                    <a:gd name="connsiteX10" fmla="*/ 982063 w 1216933"/>
                    <a:gd name="connsiteY10" fmla="*/ 2086514 h 2093930"/>
                    <a:gd name="connsiteX11" fmla="*/ 1153917 w 1216933"/>
                    <a:gd name="connsiteY11" fmla="*/ 2081319 h 2093930"/>
                    <a:gd name="connsiteX12" fmla="*/ 1215314 w 1216933"/>
                    <a:gd name="connsiteY12" fmla="*/ 2093930 h 2093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6933" h="2093930">
                      <a:moveTo>
                        <a:pt x="0" y="2083856"/>
                      </a:moveTo>
                      <a:cubicBezTo>
                        <a:pt x="18016" y="1768545"/>
                        <a:pt x="38135" y="1481263"/>
                        <a:pt x="49855" y="1200868"/>
                      </a:cubicBezTo>
                      <a:cubicBezTo>
                        <a:pt x="61575" y="920473"/>
                        <a:pt x="47482" y="599544"/>
                        <a:pt x="70320" y="401487"/>
                      </a:cubicBezTo>
                      <a:cubicBezTo>
                        <a:pt x="93159" y="203430"/>
                        <a:pt x="147608" y="59749"/>
                        <a:pt x="186886" y="12525"/>
                      </a:cubicBezTo>
                      <a:cubicBezTo>
                        <a:pt x="226164" y="-34699"/>
                        <a:pt x="279853" y="62902"/>
                        <a:pt x="305990" y="118144"/>
                      </a:cubicBezTo>
                      <a:cubicBezTo>
                        <a:pt x="332127" y="173386"/>
                        <a:pt x="320169" y="170233"/>
                        <a:pt x="343708" y="343978"/>
                      </a:cubicBezTo>
                      <a:cubicBezTo>
                        <a:pt x="367247" y="517723"/>
                        <a:pt x="406010" y="923865"/>
                        <a:pt x="447225" y="1160612"/>
                      </a:cubicBezTo>
                      <a:cubicBezTo>
                        <a:pt x="488440" y="1397359"/>
                        <a:pt x="553618" y="1623563"/>
                        <a:pt x="590999" y="1764461"/>
                      </a:cubicBezTo>
                      <a:cubicBezTo>
                        <a:pt x="628380" y="1905359"/>
                        <a:pt x="634131" y="1953006"/>
                        <a:pt x="671512" y="2006000"/>
                      </a:cubicBezTo>
                      <a:cubicBezTo>
                        <a:pt x="708893" y="2058994"/>
                        <a:pt x="763527" y="2069009"/>
                        <a:pt x="815285" y="2082428"/>
                      </a:cubicBezTo>
                      <a:cubicBezTo>
                        <a:pt x="867044" y="2095847"/>
                        <a:pt x="925624" y="2086699"/>
                        <a:pt x="982063" y="2086514"/>
                      </a:cubicBezTo>
                      <a:cubicBezTo>
                        <a:pt x="1038502" y="2086329"/>
                        <a:pt x="1117494" y="2083236"/>
                        <a:pt x="1153917" y="2081319"/>
                      </a:cubicBezTo>
                      <a:cubicBezTo>
                        <a:pt x="1190340" y="2079402"/>
                        <a:pt x="1224899" y="2092971"/>
                        <a:pt x="1215314" y="2093930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3" name="Freihandform: Form 42">
                  <a:extLst>
                    <a:ext uri="{FF2B5EF4-FFF2-40B4-BE49-F238E27FC236}">
                      <a16:creationId xmlns:a16="http://schemas.microsoft.com/office/drawing/2014/main" id="{84978FDC-2587-4B4E-92A9-3C7B1C13ADC2}"/>
                    </a:ext>
                  </a:extLst>
                </p:cNvPr>
                <p:cNvSpPr/>
                <p:nvPr/>
              </p:nvSpPr>
              <p:spPr>
                <a:xfrm>
                  <a:off x="4616335" y="2624237"/>
                  <a:ext cx="3323645" cy="3019106"/>
                </a:xfrm>
                <a:custGeom>
                  <a:avLst/>
                  <a:gdLst>
                    <a:gd name="connsiteX0" fmla="*/ 0 w 3291840"/>
                    <a:gd name="connsiteY0" fmla="*/ 3019106 h 3019106"/>
                    <a:gd name="connsiteX1" fmla="*/ 49876 w 3291840"/>
                    <a:gd name="connsiteY1" fmla="*/ 2027121 h 3019106"/>
                    <a:gd name="connsiteX2" fmla="*/ 94210 w 3291840"/>
                    <a:gd name="connsiteY2" fmla="*/ 807921 h 3019106"/>
                    <a:gd name="connsiteX3" fmla="*/ 127461 w 3291840"/>
                    <a:gd name="connsiteY3" fmla="*/ 259281 h 3019106"/>
                    <a:gd name="connsiteX4" fmla="*/ 199505 w 3291840"/>
                    <a:gd name="connsiteY4" fmla="*/ 59775 h 3019106"/>
                    <a:gd name="connsiteX5" fmla="*/ 404552 w 3291840"/>
                    <a:gd name="connsiteY5" fmla="*/ 4357 h 3019106"/>
                    <a:gd name="connsiteX6" fmla="*/ 570807 w 3291840"/>
                    <a:gd name="connsiteY6" fmla="*/ 153986 h 3019106"/>
                    <a:gd name="connsiteX7" fmla="*/ 820189 w 3291840"/>
                    <a:gd name="connsiteY7" fmla="*/ 680459 h 3019106"/>
                    <a:gd name="connsiteX8" fmla="*/ 1058487 w 3291840"/>
                    <a:gd name="connsiteY8" fmla="*/ 1323310 h 3019106"/>
                    <a:gd name="connsiteX9" fmla="*/ 1213658 w 3291840"/>
                    <a:gd name="connsiteY9" fmla="*/ 1871950 h 3019106"/>
                    <a:gd name="connsiteX10" fmla="*/ 1346661 w 3291840"/>
                    <a:gd name="connsiteY10" fmla="*/ 2270961 h 3019106"/>
                    <a:gd name="connsiteX11" fmla="*/ 1535083 w 3291840"/>
                    <a:gd name="connsiteY11" fmla="*/ 2714306 h 3019106"/>
                    <a:gd name="connsiteX12" fmla="*/ 1740130 w 3291840"/>
                    <a:gd name="connsiteY12" fmla="*/ 2869477 h 3019106"/>
                    <a:gd name="connsiteX13" fmla="*/ 2017221 w 3291840"/>
                    <a:gd name="connsiteY13" fmla="*/ 2886102 h 3019106"/>
                    <a:gd name="connsiteX14" fmla="*/ 2377440 w 3291840"/>
                    <a:gd name="connsiteY14" fmla="*/ 2924895 h 3019106"/>
                    <a:gd name="connsiteX15" fmla="*/ 2804160 w 3291840"/>
                    <a:gd name="connsiteY15" fmla="*/ 2991397 h 3019106"/>
                    <a:gd name="connsiteX16" fmla="*/ 3086792 w 3291840"/>
                    <a:gd name="connsiteY16" fmla="*/ 3002481 h 3019106"/>
                    <a:gd name="connsiteX17" fmla="*/ 3291840 w 3291840"/>
                    <a:gd name="connsiteY17" fmla="*/ 2969230 h 3019106"/>
                    <a:gd name="connsiteX0" fmla="*/ 0 w 3323645"/>
                    <a:gd name="connsiteY0" fmla="*/ 3019106 h 3019106"/>
                    <a:gd name="connsiteX1" fmla="*/ 49876 w 3323645"/>
                    <a:gd name="connsiteY1" fmla="*/ 2027121 h 3019106"/>
                    <a:gd name="connsiteX2" fmla="*/ 94210 w 3323645"/>
                    <a:gd name="connsiteY2" fmla="*/ 807921 h 3019106"/>
                    <a:gd name="connsiteX3" fmla="*/ 127461 w 3323645"/>
                    <a:gd name="connsiteY3" fmla="*/ 259281 h 3019106"/>
                    <a:gd name="connsiteX4" fmla="*/ 199505 w 3323645"/>
                    <a:gd name="connsiteY4" fmla="*/ 59775 h 3019106"/>
                    <a:gd name="connsiteX5" fmla="*/ 404552 w 3323645"/>
                    <a:gd name="connsiteY5" fmla="*/ 4357 h 3019106"/>
                    <a:gd name="connsiteX6" fmla="*/ 570807 w 3323645"/>
                    <a:gd name="connsiteY6" fmla="*/ 153986 h 3019106"/>
                    <a:gd name="connsiteX7" fmla="*/ 820189 w 3323645"/>
                    <a:gd name="connsiteY7" fmla="*/ 680459 h 3019106"/>
                    <a:gd name="connsiteX8" fmla="*/ 1058487 w 3323645"/>
                    <a:gd name="connsiteY8" fmla="*/ 1323310 h 3019106"/>
                    <a:gd name="connsiteX9" fmla="*/ 1213658 w 3323645"/>
                    <a:gd name="connsiteY9" fmla="*/ 1871950 h 3019106"/>
                    <a:gd name="connsiteX10" fmla="*/ 1346661 w 3323645"/>
                    <a:gd name="connsiteY10" fmla="*/ 2270961 h 3019106"/>
                    <a:gd name="connsiteX11" fmla="*/ 1535083 w 3323645"/>
                    <a:gd name="connsiteY11" fmla="*/ 2714306 h 3019106"/>
                    <a:gd name="connsiteX12" fmla="*/ 1740130 w 3323645"/>
                    <a:gd name="connsiteY12" fmla="*/ 2869477 h 3019106"/>
                    <a:gd name="connsiteX13" fmla="*/ 2017221 w 3323645"/>
                    <a:gd name="connsiteY13" fmla="*/ 2886102 h 3019106"/>
                    <a:gd name="connsiteX14" fmla="*/ 2377440 w 3323645"/>
                    <a:gd name="connsiteY14" fmla="*/ 2924895 h 3019106"/>
                    <a:gd name="connsiteX15" fmla="*/ 2804160 w 3323645"/>
                    <a:gd name="connsiteY15" fmla="*/ 2991397 h 3019106"/>
                    <a:gd name="connsiteX16" fmla="*/ 3086792 w 3323645"/>
                    <a:gd name="connsiteY16" fmla="*/ 3002481 h 3019106"/>
                    <a:gd name="connsiteX17" fmla="*/ 3323645 w 3323645"/>
                    <a:gd name="connsiteY17" fmla="*/ 3001035 h 3019106"/>
                    <a:gd name="connsiteX0" fmla="*/ 0 w 3323645"/>
                    <a:gd name="connsiteY0" fmla="*/ 3019106 h 3019106"/>
                    <a:gd name="connsiteX1" fmla="*/ 49876 w 3323645"/>
                    <a:gd name="connsiteY1" fmla="*/ 2027121 h 3019106"/>
                    <a:gd name="connsiteX2" fmla="*/ 94210 w 3323645"/>
                    <a:gd name="connsiteY2" fmla="*/ 807921 h 3019106"/>
                    <a:gd name="connsiteX3" fmla="*/ 127461 w 3323645"/>
                    <a:gd name="connsiteY3" fmla="*/ 259281 h 3019106"/>
                    <a:gd name="connsiteX4" fmla="*/ 199505 w 3323645"/>
                    <a:gd name="connsiteY4" fmla="*/ 59775 h 3019106"/>
                    <a:gd name="connsiteX5" fmla="*/ 404552 w 3323645"/>
                    <a:gd name="connsiteY5" fmla="*/ 4357 h 3019106"/>
                    <a:gd name="connsiteX6" fmla="*/ 570807 w 3323645"/>
                    <a:gd name="connsiteY6" fmla="*/ 153986 h 3019106"/>
                    <a:gd name="connsiteX7" fmla="*/ 820189 w 3323645"/>
                    <a:gd name="connsiteY7" fmla="*/ 680459 h 3019106"/>
                    <a:gd name="connsiteX8" fmla="*/ 1058487 w 3323645"/>
                    <a:gd name="connsiteY8" fmla="*/ 1323310 h 3019106"/>
                    <a:gd name="connsiteX9" fmla="*/ 1213658 w 3323645"/>
                    <a:gd name="connsiteY9" fmla="*/ 1871950 h 3019106"/>
                    <a:gd name="connsiteX10" fmla="*/ 1346661 w 3323645"/>
                    <a:gd name="connsiteY10" fmla="*/ 2270961 h 3019106"/>
                    <a:gd name="connsiteX11" fmla="*/ 1535083 w 3323645"/>
                    <a:gd name="connsiteY11" fmla="*/ 2714306 h 3019106"/>
                    <a:gd name="connsiteX12" fmla="*/ 1740130 w 3323645"/>
                    <a:gd name="connsiteY12" fmla="*/ 2869477 h 3019106"/>
                    <a:gd name="connsiteX13" fmla="*/ 2017221 w 3323645"/>
                    <a:gd name="connsiteY13" fmla="*/ 2886102 h 3019106"/>
                    <a:gd name="connsiteX14" fmla="*/ 2377440 w 3323645"/>
                    <a:gd name="connsiteY14" fmla="*/ 2924895 h 3019106"/>
                    <a:gd name="connsiteX15" fmla="*/ 2804160 w 3323645"/>
                    <a:gd name="connsiteY15" fmla="*/ 2991397 h 3019106"/>
                    <a:gd name="connsiteX16" fmla="*/ 3100045 w 3323645"/>
                    <a:gd name="connsiteY16" fmla="*/ 3018383 h 3019106"/>
                    <a:gd name="connsiteX17" fmla="*/ 3323645 w 3323645"/>
                    <a:gd name="connsiteY17" fmla="*/ 3001035 h 3019106"/>
                    <a:gd name="connsiteX0" fmla="*/ 0 w 3323645"/>
                    <a:gd name="connsiteY0" fmla="*/ 3019106 h 3019106"/>
                    <a:gd name="connsiteX1" fmla="*/ 49876 w 3323645"/>
                    <a:gd name="connsiteY1" fmla="*/ 2027121 h 3019106"/>
                    <a:gd name="connsiteX2" fmla="*/ 94210 w 3323645"/>
                    <a:gd name="connsiteY2" fmla="*/ 807921 h 3019106"/>
                    <a:gd name="connsiteX3" fmla="*/ 127461 w 3323645"/>
                    <a:gd name="connsiteY3" fmla="*/ 259281 h 3019106"/>
                    <a:gd name="connsiteX4" fmla="*/ 199505 w 3323645"/>
                    <a:gd name="connsiteY4" fmla="*/ 59775 h 3019106"/>
                    <a:gd name="connsiteX5" fmla="*/ 404552 w 3323645"/>
                    <a:gd name="connsiteY5" fmla="*/ 4357 h 3019106"/>
                    <a:gd name="connsiteX6" fmla="*/ 570807 w 3323645"/>
                    <a:gd name="connsiteY6" fmla="*/ 153986 h 3019106"/>
                    <a:gd name="connsiteX7" fmla="*/ 820189 w 3323645"/>
                    <a:gd name="connsiteY7" fmla="*/ 680459 h 3019106"/>
                    <a:gd name="connsiteX8" fmla="*/ 1058487 w 3323645"/>
                    <a:gd name="connsiteY8" fmla="*/ 1323310 h 3019106"/>
                    <a:gd name="connsiteX9" fmla="*/ 1213658 w 3323645"/>
                    <a:gd name="connsiteY9" fmla="*/ 1871950 h 3019106"/>
                    <a:gd name="connsiteX10" fmla="*/ 1346661 w 3323645"/>
                    <a:gd name="connsiteY10" fmla="*/ 2270961 h 3019106"/>
                    <a:gd name="connsiteX11" fmla="*/ 1535083 w 3323645"/>
                    <a:gd name="connsiteY11" fmla="*/ 2714306 h 3019106"/>
                    <a:gd name="connsiteX12" fmla="*/ 1760601 w 3323645"/>
                    <a:gd name="connsiteY12" fmla="*/ 2845593 h 3019106"/>
                    <a:gd name="connsiteX13" fmla="*/ 2017221 w 3323645"/>
                    <a:gd name="connsiteY13" fmla="*/ 2886102 h 3019106"/>
                    <a:gd name="connsiteX14" fmla="*/ 2377440 w 3323645"/>
                    <a:gd name="connsiteY14" fmla="*/ 2924895 h 3019106"/>
                    <a:gd name="connsiteX15" fmla="*/ 2804160 w 3323645"/>
                    <a:gd name="connsiteY15" fmla="*/ 2991397 h 3019106"/>
                    <a:gd name="connsiteX16" fmla="*/ 3100045 w 3323645"/>
                    <a:gd name="connsiteY16" fmla="*/ 3018383 h 3019106"/>
                    <a:gd name="connsiteX17" fmla="*/ 3323645 w 3323645"/>
                    <a:gd name="connsiteY17" fmla="*/ 3001035 h 3019106"/>
                    <a:gd name="connsiteX0" fmla="*/ 0 w 3323645"/>
                    <a:gd name="connsiteY0" fmla="*/ 3019106 h 3019106"/>
                    <a:gd name="connsiteX1" fmla="*/ 49876 w 3323645"/>
                    <a:gd name="connsiteY1" fmla="*/ 2027121 h 3019106"/>
                    <a:gd name="connsiteX2" fmla="*/ 94210 w 3323645"/>
                    <a:gd name="connsiteY2" fmla="*/ 807921 h 3019106"/>
                    <a:gd name="connsiteX3" fmla="*/ 127461 w 3323645"/>
                    <a:gd name="connsiteY3" fmla="*/ 259281 h 3019106"/>
                    <a:gd name="connsiteX4" fmla="*/ 199505 w 3323645"/>
                    <a:gd name="connsiteY4" fmla="*/ 59775 h 3019106"/>
                    <a:gd name="connsiteX5" fmla="*/ 404552 w 3323645"/>
                    <a:gd name="connsiteY5" fmla="*/ 4357 h 3019106"/>
                    <a:gd name="connsiteX6" fmla="*/ 570807 w 3323645"/>
                    <a:gd name="connsiteY6" fmla="*/ 153986 h 3019106"/>
                    <a:gd name="connsiteX7" fmla="*/ 820189 w 3323645"/>
                    <a:gd name="connsiteY7" fmla="*/ 680459 h 3019106"/>
                    <a:gd name="connsiteX8" fmla="*/ 1058487 w 3323645"/>
                    <a:gd name="connsiteY8" fmla="*/ 1323310 h 3019106"/>
                    <a:gd name="connsiteX9" fmla="*/ 1213658 w 3323645"/>
                    <a:gd name="connsiteY9" fmla="*/ 1871950 h 3019106"/>
                    <a:gd name="connsiteX10" fmla="*/ 1346661 w 3323645"/>
                    <a:gd name="connsiteY10" fmla="*/ 2270961 h 3019106"/>
                    <a:gd name="connsiteX11" fmla="*/ 1565791 w 3323645"/>
                    <a:gd name="connsiteY11" fmla="*/ 2700658 h 3019106"/>
                    <a:gd name="connsiteX12" fmla="*/ 1760601 w 3323645"/>
                    <a:gd name="connsiteY12" fmla="*/ 2845593 h 3019106"/>
                    <a:gd name="connsiteX13" fmla="*/ 2017221 w 3323645"/>
                    <a:gd name="connsiteY13" fmla="*/ 2886102 h 3019106"/>
                    <a:gd name="connsiteX14" fmla="*/ 2377440 w 3323645"/>
                    <a:gd name="connsiteY14" fmla="*/ 2924895 h 3019106"/>
                    <a:gd name="connsiteX15" fmla="*/ 2804160 w 3323645"/>
                    <a:gd name="connsiteY15" fmla="*/ 2991397 h 3019106"/>
                    <a:gd name="connsiteX16" fmla="*/ 3100045 w 3323645"/>
                    <a:gd name="connsiteY16" fmla="*/ 3018383 h 3019106"/>
                    <a:gd name="connsiteX17" fmla="*/ 3323645 w 3323645"/>
                    <a:gd name="connsiteY17" fmla="*/ 3001035 h 3019106"/>
                    <a:gd name="connsiteX0" fmla="*/ 0 w 3323645"/>
                    <a:gd name="connsiteY0" fmla="*/ 3019106 h 3019106"/>
                    <a:gd name="connsiteX1" fmla="*/ 49876 w 3323645"/>
                    <a:gd name="connsiteY1" fmla="*/ 2027121 h 3019106"/>
                    <a:gd name="connsiteX2" fmla="*/ 94210 w 3323645"/>
                    <a:gd name="connsiteY2" fmla="*/ 807921 h 3019106"/>
                    <a:gd name="connsiteX3" fmla="*/ 127461 w 3323645"/>
                    <a:gd name="connsiteY3" fmla="*/ 259281 h 3019106"/>
                    <a:gd name="connsiteX4" fmla="*/ 199505 w 3323645"/>
                    <a:gd name="connsiteY4" fmla="*/ 59775 h 3019106"/>
                    <a:gd name="connsiteX5" fmla="*/ 404552 w 3323645"/>
                    <a:gd name="connsiteY5" fmla="*/ 4357 h 3019106"/>
                    <a:gd name="connsiteX6" fmla="*/ 570807 w 3323645"/>
                    <a:gd name="connsiteY6" fmla="*/ 153986 h 3019106"/>
                    <a:gd name="connsiteX7" fmla="*/ 820189 w 3323645"/>
                    <a:gd name="connsiteY7" fmla="*/ 680459 h 3019106"/>
                    <a:gd name="connsiteX8" fmla="*/ 1058487 w 3323645"/>
                    <a:gd name="connsiteY8" fmla="*/ 1323310 h 3019106"/>
                    <a:gd name="connsiteX9" fmla="*/ 1213658 w 3323645"/>
                    <a:gd name="connsiteY9" fmla="*/ 1871950 h 3019106"/>
                    <a:gd name="connsiteX10" fmla="*/ 1346661 w 3323645"/>
                    <a:gd name="connsiteY10" fmla="*/ 2270961 h 3019106"/>
                    <a:gd name="connsiteX11" fmla="*/ 1565791 w 3323645"/>
                    <a:gd name="connsiteY11" fmla="*/ 2700658 h 3019106"/>
                    <a:gd name="connsiteX12" fmla="*/ 1791308 w 3323645"/>
                    <a:gd name="connsiteY12" fmla="*/ 2831945 h 3019106"/>
                    <a:gd name="connsiteX13" fmla="*/ 2017221 w 3323645"/>
                    <a:gd name="connsiteY13" fmla="*/ 2886102 h 3019106"/>
                    <a:gd name="connsiteX14" fmla="*/ 2377440 w 3323645"/>
                    <a:gd name="connsiteY14" fmla="*/ 2924895 h 3019106"/>
                    <a:gd name="connsiteX15" fmla="*/ 2804160 w 3323645"/>
                    <a:gd name="connsiteY15" fmla="*/ 2991397 h 3019106"/>
                    <a:gd name="connsiteX16" fmla="*/ 3100045 w 3323645"/>
                    <a:gd name="connsiteY16" fmla="*/ 3018383 h 3019106"/>
                    <a:gd name="connsiteX17" fmla="*/ 3323645 w 3323645"/>
                    <a:gd name="connsiteY17" fmla="*/ 3001035 h 3019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323645" h="3019106">
                      <a:moveTo>
                        <a:pt x="0" y="3019106"/>
                      </a:moveTo>
                      <a:cubicBezTo>
                        <a:pt x="17087" y="2707379"/>
                        <a:pt x="34174" y="2395652"/>
                        <a:pt x="49876" y="2027121"/>
                      </a:cubicBezTo>
                      <a:cubicBezTo>
                        <a:pt x="65578" y="1658590"/>
                        <a:pt x="81279" y="1102561"/>
                        <a:pt x="94210" y="807921"/>
                      </a:cubicBezTo>
                      <a:cubicBezTo>
                        <a:pt x="107141" y="513281"/>
                        <a:pt x="109912" y="383972"/>
                        <a:pt x="127461" y="259281"/>
                      </a:cubicBezTo>
                      <a:cubicBezTo>
                        <a:pt x="145010" y="134590"/>
                        <a:pt x="153323" y="102262"/>
                        <a:pt x="199505" y="59775"/>
                      </a:cubicBezTo>
                      <a:cubicBezTo>
                        <a:pt x="245687" y="17288"/>
                        <a:pt x="342668" y="-11345"/>
                        <a:pt x="404552" y="4357"/>
                      </a:cubicBezTo>
                      <a:cubicBezTo>
                        <a:pt x="466436" y="20059"/>
                        <a:pt x="501534" y="41302"/>
                        <a:pt x="570807" y="153986"/>
                      </a:cubicBezTo>
                      <a:cubicBezTo>
                        <a:pt x="640080" y="266670"/>
                        <a:pt x="738909" y="485572"/>
                        <a:pt x="820189" y="680459"/>
                      </a:cubicBezTo>
                      <a:cubicBezTo>
                        <a:pt x="901469" y="875346"/>
                        <a:pt x="992909" y="1124728"/>
                        <a:pt x="1058487" y="1323310"/>
                      </a:cubicBezTo>
                      <a:cubicBezTo>
                        <a:pt x="1124065" y="1521892"/>
                        <a:pt x="1165629" y="1714008"/>
                        <a:pt x="1213658" y="1871950"/>
                      </a:cubicBezTo>
                      <a:cubicBezTo>
                        <a:pt x="1261687" y="2029892"/>
                        <a:pt x="1287972" y="2132843"/>
                        <a:pt x="1346661" y="2270961"/>
                      </a:cubicBezTo>
                      <a:cubicBezTo>
                        <a:pt x="1405350" y="2409079"/>
                        <a:pt x="1491683" y="2607161"/>
                        <a:pt x="1565791" y="2700658"/>
                      </a:cubicBezTo>
                      <a:cubicBezTo>
                        <a:pt x="1639899" y="2794155"/>
                        <a:pt x="1716070" y="2801038"/>
                        <a:pt x="1791308" y="2831945"/>
                      </a:cubicBezTo>
                      <a:cubicBezTo>
                        <a:pt x="1866546" y="2862852"/>
                        <a:pt x="1919532" y="2870610"/>
                        <a:pt x="2017221" y="2886102"/>
                      </a:cubicBezTo>
                      <a:cubicBezTo>
                        <a:pt x="2114910" y="2901594"/>
                        <a:pt x="2246284" y="2907346"/>
                        <a:pt x="2377440" y="2924895"/>
                      </a:cubicBezTo>
                      <a:cubicBezTo>
                        <a:pt x="2508597" y="2942444"/>
                        <a:pt x="2683726" y="2975816"/>
                        <a:pt x="2804160" y="2991397"/>
                      </a:cubicBezTo>
                      <a:cubicBezTo>
                        <a:pt x="2924594" y="3006978"/>
                        <a:pt x="3018765" y="3022077"/>
                        <a:pt x="3100045" y="3018383"/>
                      </a:cubicBezTo>
                      <a:cubicBezTo>
                        <a:pt x="3181325" y="3014688"/>
                        <a:pt x="3261761" y="3015813"/>
                        <a:pt x="3323645" y="3001035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prstDash val="lgDash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4" name="Freihandform: Form 43">
                  <a:extLst>
                    <a:ext uri="{FF2B5EF4-FFF2-40B4-BE49-F238E27FC236}">
                      <a16:creationId xmlns:a16="http://schemas.microsoft.com/office/drawing/2014/main" id="{2E1742B3-0AC4-4621-AD6B-65496B19EC98}"/>
                    </a:ext>
                  </a:extLst>
                </p:cNvPr>
                <p:cNvSpPr/>
                <p:nvPr/>
              </p:nvSpPr>
              <p:spPr>
                <a:xfrm>
                  <a:off x="4616335" y="2270538"/>
                  <a:ext cx="3208712" cy="3372805"/>
                </a:xfrm>
                <a:custGeom>
                  <a:avLst/>
                  <a:gdLst>
                    <a:gd name="connsiteX0" fmla="*/ 0 w 3380745"/>
                    <a:gd name="connsiteY0" fmla="*/ 3372041 h 3372041"/>
                    <a:gd name="connsiteX1" fmla="*/ 83127 w 3380745"/>
                    <a:gd name="connsiteY1" fmla="*/ 806180 h 3372041"/>
                    <a:gd name="connsiteX2" fmla="*/ 160712 w 3380745"/>
                    <a:gd name="connsiteY2" fmla="*/ 246456 h 3372041"/>
                    <a:gd name="connsiteX3" fmla="*/ 321425 w 3380745"/>
                    <a:gd name="connsiteY3" fmla="*/ 41409 h 3372041"/>
                    <a:gd name="connsiteX4" fmla="*/ 753687 w 3380745"/>
                    <a:gd name="connsiteY4" fmla="*/ 24783 h 3372041"/>
                    <a:gd name="connsiteX5" fmla="*/ 1357745 w 3380745"/>
                    <a:gd name="connsiteY5" fmla="*/ 318500 h 3372041"/>
                    <a:gd name="connsiteX6" fmla="*/ 1862051 w 3380745"/>
                    <a:gd name="connsiteY6" fmla="*/ 739678 h 3372041"/>
                    <a:gd name="connsiteX7" fmla="*/ 2626821 w 3380745"/>
                    <a:gd name="connsiteY7" fmla="*/ 1421321 h 3372041"/>
                    <a:gd name="connsiteX8" fmla="*/ 2721032 w 3380745"/>
                    <a:gd name="connsiteY8" fmla="*/ 1764914 h 3372041"/>
                    <a:gd name="connsiteX9" fmla="*/ 2987040 w 3380745"/>
                    <a:gd name="connsiteY9" fmla="*/ 1986587 h 3372041"/>
                    <a:gd name="connsiteX10" fmla="*/ 3208712 w 3380745"/>
                    <a:gd name="connsiteY10" fmla="*/ 2308012 h 3372041"/>
                    <a:gd name="connsiteX11" fmla="*/ 3363883 w 3380745"/>
                    <a:gd name="connsiteY11" fmla="*/ 2457641 h 3372041"/>
                    <a:gd name="connsiteX12" fmla="*/ 3369425 w 3380745"/>
                    <a:gd name="connsiteY12" fmla="*/ 2446558 h 3372041"/>
                    <a:gd name="connsiteX0" fmla="*/ 0 w 3380745"/>
                    <a:gd name="connsiteY0" fmla="*/ 3371452 h 3371452"/>
                    <a:gd name="connsiteX1" fmla="*/ 83127 w 3380745"/>
                    <a:gd name="connsiteY1" fmla="*/ 805591 h 3371452"/>
                    <a:gd name="connsiteX2" fmla="*/ 134208 w 3380745"/>
                    <a:gd name="connsiteY2" fmla="*/ 232614 h 3371452"/>
                    <a:gd name="connsiteX3" fmla="*/ 321425 w 3380745"/>
                    <a:gd name="connsiteY3" fmla="*/ 40820 h 3371452"/>
                    <a:gd name="connsiteX4" fmla="*/ 753687 w 3380745"/>
                    <a:gd name="connsiteY4" fmla="*/ 24194 h 3371452"/>
                    <a:gd name="connsiteX5" fmla="*/ 1357745 w 3380745"/>
                    <a:gd name="connsiteY5" fmla="*/ 317911 h 3371452"/>
                    <a:gd name="connsiteX6" fmla="*/ 1862051 w 3380745"/>
                    <a:gd name="connsiteY6" fmla="*/ 739089 h 3371452"/>
                    <a:gd name="connsiteX7" fmla="*/ 2626821 w 3380745"/>
                    <a:gd name="connsiteY7" fmla="*/ 1420732 h 3371452"/>
                    <a:gd name="connsiteX8" fmla="*/ 2721032 w 3380745"/>
                    <a:gd name="connsiteY8" fmla="*/ 1764325 h 3371452"/>
                    <a:gd name="connsiteX9" fmla="*/ 2987040 w 3380745"/>
                    <a:gd name="connsiteY9" fmla="*/ 1985998 h 3371452"/>
                    <a:gd name="connsiteX10" fmla="*/ 3208712 w 3380745"/>
                    <a:gd name="connsiteY10" fmla="*/ 2307423 h 3371452"/>
                    <a:gd name="connsiteX11" fmla="*/ 3363883 w 3380745"/>
                    <a:gd name="connsiteY11" fmla="*/ 2457052 h 3371452"/>
                    <a:gd name="connsiteX12" fmla="*/ 3369425 w 3380745"/>
                    <a:gd name="connsiteY12" fmla="*/ 2445969 h 3371452"/>
                    <a:gd name="connsiteX0" fmla="*/ 0 w 3380745"/>
                    <a:gd name="connsiteY0" fmla="*/ 3379851 h 3379851"/>
                    <a:gd name="connsiteX1" fmla="*/ 83127 w 3380745"/>
                    <a:gd name="connsiteY1" fmla="*/ 813990 h 3379851"/>
                    <a:gd name="connsiteX2" fmla="*/ 134208 w 3380745"/>
                    <a:gd name="connsiteY2" fmla="*/ 241013 h 3379851"/>
                    <a:gd name="connsiteX3" fmla="*/ 358531 w 3380745"/>
                    <a:gd name="connsiteY3" fmla="*/ 30666 h 3379851"/>
                    <a:gd name="connsiteX4" fmla="*/ 753687 w 3380745"/>
                    <a:gd name="connsiteY4" fmla="*/ 32593 h 3379851"/>
                    <a:gd name="connsiteX5" fmla="*/ 1357745 w 3380745"/>
                    <a:gd name="connsiteY5" fmla="*/ 326310 h 3379851"/>
                    <a:gd name="connsiteX6" fmla="*/ 1862051 w 3380745"/>
                    <a:gd name="connsiteY6" fmla="*/ 747488 h 3379851"/>
                    <a:gd name="connsiteX7" fmla="*/ 2626821 w 3380745"/>
                    <a:gd name="connsiteY7" fmla="*/ 1429131 h 3379851"/>
                    <a:gd name="connsiteX8" fmla="*/ 2721032 w 3380745"/>
                    <a:gd name="connsiteY8" fmla="*/ 1772724 h 3379851"/>
                    <a:gd name="connsiteX9" fmla="*/ 2987040 w 3380745"/>
                    <a:gd name="connsiteY9" fmla="*/ 1994397 h 3379851"/>
                    <a:gd name="connsiteX10" fmla="*/ 3208712 w 3380745"/>
                    <a:gd name="connsiteY10" fmla="*/ 2315822 h 3379851"/>
                    <a:gd name="connsiteX11" fmla="*/ 3363883 w 3380745"/>
                    <a:gd name="connsiteY11" fmla="*/ 2465451 h 3379851"/>
                    <a:gd name="connsiteX12" fmla="*/ 3369425 w 3380745"/>
                    <a:gd name="connsiteY12" fmla="*/ 2454368 h 3379851"/>
                    <a:gd name="connsiteX0" fmla="*/ 0 w 3380745"/>
                    <a:gd name="connsiteY0" fmla="*/ 3371177 h 3371177"/>
                    <a:gd name="connsiteX1" fmla="*/ 83127 w 3380745"/>
                    <a:gd name="connsiteY1" fmla="*/ 805316 h 3371177"/>
                    <a:gd name="connsiteX2" fmla="*/ 134208 w 3380745"/>
                    <a:gd name="connsiteY2" fmla="*/ 232339 h 3371177"/>
                    <a:gd name="connsiteX3" fmla="*/ 358531 w 3380745"/>
                    <a:gd name="connsiteY3" fmla="*/ 21992 h 3371177"/>
                    <a:gd name="connsiteX4" fmla="*/ 753687 w 3380745"/>
                    <a:gd name="connsiteY4" fmla="*/ 39821 h 3371177"/>
                    <a:gd name="connsiteX5" fmla="*/ 1357745 w 3380745"/>
                    <a:gd name="connsiteY5" fmla="*/ 317636 h 3371177"/>
                    <a:gd name="connsiteX6" fmla="*/ 1862051 w 3380745"/>
                    <a:gd name="connsiteY6" fmla="*/ 738814 h 3371177"/>
                    <a:gd name="connsiteX7" fmla="*/ 2626821 w 3380745"/>
                    <a:gd name="connsiteY7" fmla="*/ 1420457 h 3371177"/>
                    <a:gd name="connsiteX8" fmla="*/ 2721032 w 3380745"/>
                    <a:gd name="connsiteY8" fmla="*/ 1764050 h 3371177"/>
                    <a:gd name="connsiteX9" fmla="*/ 2987040 w 3380745"/>
                    <a:gd name="connsiteY9" fmla="*/ 1985723 h 3371177"/>
                    <a:gd name="connsiteX10" fmla="*/ 3208712 w 3380745"/>
                    <a:gd name="connsiteY10" fmla="*/ 2307148 h 3371177"/>
                    <a:gd name="connsiteX11" fmla="*/ 3363883 w 3380745"/>
                    <a:gd name="connsiteY11" fmla="*/ 2456777 h 3371177"/>
                    <a:gd name="connsiteX12" fmla="*/ 3369425 w 3380745"/>
                    <a:gd name="connsiteY12" fmla="*/ 2445694 h 3371177"/>
                    <a:gd name="connsiteX0" fmla="*/ 0 w 3380745"/>
                    <a:gd name="connsiteY0" fmla="*/ 3372805 h 3372805"/>
                    <a:gd name="connsiteX1" fmla="*/ 83127 w 3380745"/>
                    <a:gd name="connsiteY1" fmla="*/ 806944 h 3372805"/>
                    <a:gd name="connsiteX2" fmla="*/ 134208 w 3380745"/>
                    <a:gd name="connsiteY2" fmla="*/ 233967 h 3372805"/>
                    <a:gd name="connsiteX3" fmla="*/ 358531 w 3380745"/>
                    <a:gd name="connsiteY3" fmla="*/ 23620 h 3372805"/>
                    <a:gd name="connsiteX4" fmla="*/ 753687 w 3380745"/>
                    <a:gd name="connsiteY4" fmla="*/ 41449 h 3372805"/>
                    <a:gd name="connsiteX5" fmla="*/ 1352444 w 3380745"/>
                    <a:gd name="connsiteY5" fmla="*/ 348418 h 3372805"/>
                    <a:gd name="connsiteX6" fmla="*/ 1862051 w 3380745"/>
                    <a:gd name="connsiteY6" fmla="*/ 740442 h 3372805"/>
                    <a:gd name="connsiteX7" fmla="*/ 2626821 w 3380745"/>
                    <a:gd name="connsiteY7" fmla="*/ 1422085 h 3372805"/>
                    <a:gd name="connsiteX8" fmla="*/ 2721032 w 3380745"/>
                    <a:gd name="connsiteY8" fmla="*/ 1765678 h 3372805"/>
                    <a:gd name="connsiteX9" fmla="*/ 2987040 w 3380745"/>
                    <a:gd name="connsiteY9" fmla="*/ 1987351 h 3372805"/>
                    <a:gd name="connsiteX10" fmla="*/ 3208712 w 3380745"/>
                    <a:gd name="connsiteY10" fmla="*/ 2308776 h 3372805"/>
                    <a:gd name="connsiteX11" fmla="*/ 3363883 w 3380745"/>
                    <a:gd name="connsiteY11" fmla="*/ 2458405 h 3372805"/>
                    <a:gd name="connsiteX12" fmla="*/ 3369425 w 3380745"/>
                    <a:gd name="connsiteY12" fmla="*/ 2447322 h 3372805"/>
                    <a:gd name="connsiteX0" fmla="*/ 0 w 3380745"/>
                    <a:gd name="connsiteY0" fmla="*/ 3372805 h 3372805"/>
                    <a:gd name="connsiteX1" fmla="*/ 83127 w 3380745"/>
                    <a:gd name="connsiteY1" fmla="*/ 806944 h 3372805"/>
                    <a:gd name="connsiteX2" fmla="*/ 134208 w 3380745"/>
                    <a:gd name="connsiteY2" fmla="*/ 233967 h 3372805"/>
                    <a:gd name="connsiteX3" fmla="*/ 358531 w 3380745"/>
                    <a:gd name="connsiteY3" fmla="*/ 23620 h 3372805"/>
                    <a:gd name="connsiteX4" fmla="*/ 753687 w 3380745"/>
                    <a:gd name="connsiteY4" fmla="*/ 41449 h 3372805"/>
                    <a:gd name="connsiteX5" fmla="*/ 1352444 w 3380745"/>
                    <a:gd name="connsiteY5" fmla="*/ 348418 h 3372805"/>
                    <a:gd name="connsiteX6" fmla="*/ 1862051 w 3380745"/>
                    <a:gd name="connsiteY6" fmla="*/ 740442 h 3372805"/>
                    <a:gd name="connsiteX7" fmla="*/ 2626821 w 3380745"/>
                    <a:gd name="connsiteY7" fmla="*/ 1422085 h 3372805"/>
                    <a:gd name="connsiteX8" fmla="*/ 2721032 w 3380745"/>
                    <a:gd name="connsiteY8" fmla="*/ 1765678 h 3372805"/>
                    <a:gd name="connsiteX9" fmla="*/ 2987040 w 3380745"/>
                    <a:gd name="connsiteY9" fmla="*/ 1987351 h 3372805"/>
                    <a:gd name="connsiteX10" fmla="*/ 3208712 w 3380745"/>
                    <a:gd name="connsiteY10" fmla="*/ 2308776 h 3372805"/>
                    <a:gd name="connsiteX11" fmla="*/ 3363883 w 3380745"/>
                    <a:gd name="connsiteY11" fmla="*/ 2458405 h 3372805"/>
                    <a:gd name="connsiteX12" fmla="*/ 3369425 w 3380745"/>
                    <a:gd name="connsiteY12" fmla="*/ 2447322 h 3372805"/>
                    <a:gd name="connsiteX0" fmla="*/ 0 w 3380745"/>
                    <a:gd name="connsiteY0" fmla="*/ 3372805 h 3372805"/>
                    <a:gd name="connsiteX1" fmla="*/ 83127 w 3380745"/>
                    <a:gd name="connsiteY1" fmla="*/ 806944 h 3372805"/>
                    <a:gd name="connsiteX2" fmla="*/ 134208 w 3380745"/>
                    <a:gd name="connsiteY2" fmla="*/ 233967 h 3372805"/>
                    <a:gd name="connsiteX3" fmla="*/ 358531 w 3380745"/>
                    <a:gd name="connsiteY3" fmla="*/ 23620 h 3372805"/>
                    <a:gd name="connsiteX4" fmla="*/ 753687 w 3380745"/>
                    <a:gd name="connsiteY4" fmla="*/ 41449 h 3372805"/>
                    <a:gd name="connsiteX5" fmla="*/ 1352444 w 3380745"/>
                    <a:gd name="connsiteY5" fmla="*/ 348418 h 3372805"/>
                    <a:gd name="connsiteX6" fmla="*/ 1862051 w 3380745"/>
                    <a:gd name="connsiteY6" fmla="*/ 740442 h 3372805"/>
                    <a:gd name="connsiteX7" fmla="*/ 2542007 w 3380745"/>
                    <a:gd name="connsiteY7" fmla="*/ 1361125 h 3372805"/>
                    <a:gd name="connsiteX8" fmla="*/ 2721032 w 3380745"/>
                    <a:gd name="connsiteY8" fmla="*/ 1765678 h 3372805"/>
                    <a:gd name="connsiteX9" fmla="*/ 2987040 w 3380745"/>
                    <a:gd name="connsiteY9" fmla="*/ 1987351 h 3372805"/>
                    <a:gd name="connsiteX10" fmla="*/ 3208712 w 3380745"/>
                    <a:gd name="connsiteY10" fmla="*/ 2308776 h 3372805"/>
                    <a:gd name="connsiteX11" fmla="*/ 3363883 w 3380745"/>
                    <a:gd name="connsiteY11" fmla="*/ 2458405 h 3372805"/>
                    <a:gd name="connsiteX12" fmla="*/ 3369425 w 3380745"/>
                    <a:gd name="connsiteY12" fmla="*/ 2447322 h 3372805"/>
                    <a:gd name="connsiteX0" fmla="*/ 0 w 3380745"/>
                    <a:gd name="connsiteY0" fmla="*/ 3372805 h 3372805"/>
                    <a:gd name="connsiteX1" fmla="*/ 83127 w 3380745"/>
                    <a:gd name="connsiteY1" fmla="*/ 806944 h 3372805"/>
                    <a:gd name="connsiteX2" fmla="*/ 134208 w 3380745"/>
                    <a:gd name="connsiteY2" fmla="*/ 233967 h 3372805"/>
                    <a:gd name="connsiteX3" fmla="*/ 358531 w 3380745"/>
                    <a:gd name="connsiteY3" fmla="*/ 23620 h 3372805"/>
                    <a:gd name="connsiteX4" fmla="*/ 753687 w 3380745"/>
                    <a:gd name="connsiteY4" fmla="*/ 41449 h 3372805"/>
                    <a:gd name="connsiteX5" fmla="*/ 1352444 w 3380745"/>
                    <a:gd name="connsiteY5" fmla="*/ 348418 h 3372805"/>
                    <a:gd name="connsiteX6" fmla="*/ 1862051 w 3380745"/>
                    <a:gd name="connsiteY6" fmla="*/ 740442 h 3372805"/>
                    <a:gd name="connsiteX7" fmla="*/ 2542007 w 3380745"/>
                    <a:gd name="connsiteY7" fmla="*/ 1361125 h 3372805"/>
                    <a:gd name="connsiteX8" fmla="*/ 2842952 w 3380745"/>
                    <a:gd name="connsiteY8" fmla="*/ 1752426 h 3372805"/>
                    <a:gd name="connsiteX9" fmla="*/ 2987040 w 3380745"/>
                    <a:gd name="connsiteY9" fmla="*/ 1987351 h 3372805"/>
                    <a:gd name="connsiteX10" fmla="*/ 3208712 w 3380745"/>
                    <a:gd name="connsiteY10" fmla="*/ 2308776 h 3372805"/>
                    <a:gd name="connsiteX11" fmla="*/ 3363883 w 3380745"/>
                    <a:gd name="connsiteY11" fmla="*/ 2458405 h 3372805"/>
                    <a:gd name="connsiteX12" fmla="*/ 3369425 w 3380745"/>
                    <a:gd name="connsiteY12" fmla="*/ 2447322 h 3372805"/>
                    <a:gd name="connsiteX0" fmla="*/ 0 w 3380745"/>
                    <a:gd name="connsiteY0" fmla="*/ 3372805 h 3372805"/>
                    <a:gd name="connsiteX1" fmla="*/ 83127 w 3380745"/>
                    <a:gd name="connsiteY1" fmla="*/ 806944 h 3372805"/>
                    <a:gd name="connsiteX2" fmla="*/ 134208 w 3380745"/>
                    <a:gd name="connsiteY2" fmla="*/ 233967 h 3372805"/>
                    <a:gd name="connsiteX3" fmla="*/ 358531 w 3380745"/>
                    <a:gd name="connsiteY3" fmla="*/ 23620 h 3372805"/>
                    <a:gd name="connsiteX4" fmla="*/ 753687 w 3380745"/>
                    <a:gd name="connsiteY4" fmla="*/ 41449 h 3372805"/>
                    <a:gd name="connsiteX5" fmla="*/ 1352444 w 3380745"/>
                    <a:gd name="connsiteY5" fmla="*/ 348418 h 3372805"/>
                    <a:gd name="connsiteX6" fmla="*/ 1862051 w 3380745"/>
                    <a:gd name="connsiteY6" fmla="*/ 740442 h 3372805"/>
                    <a:gd name="connsiteX7" fmla="*/ 2542007 w 3380745"/>
                    <a:gd name="connsiteY7" fmla="*/ 1361125 h 3372805"/>
                    <a:gd name="connsiteX8" fmla="*/ 2842952 w 3380745"/>
                    <a:gd name="connsiteY8" fmla="*/ 1752426 h 3372805"/>
                    <a:gd name="connsiteX9" fmla="*/ 3066553 w 3380745"/>
                    <a:gd name="connsiteY9" fmla="*/ 2027107 h 3372805"/>
                    <a:gd name="connsiteX10" fmla="*/ 3208712 w 3380745"/>
                    <a:gd name="connsiteY10" fmla="*/ 2308776 h 3372805"/>
                    <a:gd name="connsiteX11" fmla="*/ 3363883 w 3380745"/>
                    <a:gd name="connsiteY11" fmla="*/ 2458405 h 3372805"/>
                    <a:gd name="connsiteX12" fmla="*/ 3369425 w 3380745"/>
                    <a:gd name="connsiteY12" fmla="*/ 2447322 h 3372805"/>
                    <a:gd name="connsiteX0" fmla="*/ 0 w 3363883"/>
                    <a:gd name="connsiteY0" fmla="*/ 3372805 h 3372805"/>
                    <a:gd name="connsiteX1" fmla="*/ 83127 w 3363883"/>
                    <a:gd name="connsiteY1" fmla="*/ 806944 h 3372805"/>
                    <a:gd name="connsiteX2" fmla="*/ 134208 w 3363883"/>
                    <a:gd name="connsiteY2" fmla="*/ 233967 h 3372805"/>
                    <a:gd name="connsiteX3" fmla="*/ 358531 w 3363883"/>
                    <a:gd name="connsiteY3" fmla="*/ 23620 h 3372805"/>
                    <a:gd name="connsiteX4" fmla="*/ 753687 w 3363883"/>
                    <a:gd name="connsiteY4" fmla="*/ 41449 h 3372805"/>
                    <a:gd name="connsiteX5" fmla="*/ 1352444 w 3363883"/>
                    <a:gd name="connsiteY5" fmla="*/ 348418 h 3372805"/>
                    <a:gd name="connsiteX6" fmla="*/ 1862051 w 3363883"/>
                    <a:gd name="connsiteY6" fmla="*/ 740442 h 3372805"/>
                    <a:gd name="connsiteX7" fmla="*/ 2542007 w 3363883"/>
                    <a:gd name="connsiteY7" fmla="*/ 1361125 h 3372805"/>
                    <a:gd name="connsiteX8" fmla="*/ 2842952 w 3363883"/>
                    <a:gd name="connsiteY8" fmla="*/ 1752426 h 3372805"/>
                    <a:gd name="connsiteX9" fmla="*/ 3066553 w 3363883"/>
                    <a:gd name="connsiteY9" fmla="*/ 2027107 h 3372805"/>
                    <a:gd name="connsiteX10" fmla="*/ 3208712 w 3363883"/>
                    <a:gd name="connsiteY10" fmla="*/ 2308776 h 3372805"/>
                    <a:gd name="connsiteX11" fmla="*/ 3363883 w 3363883"/>
                    <a:gd name="connsiteY11" fmla="*/ 2458405 h 3372805"/>
                    <a:gd name="connsiteX0" fmla="*/ 0 w 3363883"/>
                    <a:gd name="connsiteY0" fmla="*/ 3372805 h 3372805"/>
                    <a:gd name="connsiteX1" fmla="*/ 83127 w 3363883"/>
                    <a:gd name="connsiteY1" fmla="*/ 806944 h 3372805"/>
                    <a:gd name="connsiteX2" fmla="*/ 134208 w 3363883"/>
                    <a:gd name="connsiteY2" fmla="*/ 233967 h 3372805"/>
                    <a:gd name="connsiteX3" fmla="*/ 358531 w 3363883"/>
                    <a:gd name="connsiteY3" fmla="*/ 23620 h 3372805"/>
                    <a:gd name="connsiteX4" fmla="*/ 753687 w 3363883"/>
                    <a:gd name="connsiteY4" fmla="*/ 41449 h 3372805"/>
                    <a:gd name="connsiteX5" fmla="*/ 1352444 w 3363883"/>
                    <a:gd name="connsiteY5" fmla="*/ 348418 h 3372805"/>
                    <a:gd name="connsiteX6" fmla="*/ 1862051 w 3363883"/>
                    <a:gd name="connsiteY6" fmla="*/ 740442 h 3372805"/>
                    <a:gd name="connsiteX7" fmla="*/ 2542007 w 3363883"/>
                    <a:gd name="connsiteY7" fmla="*/ 1361125 h 3372805"/>
                    <a:gd name="connsiteX8" fmla="*/ 2842952 w 3363883"/>
                    <a:gd name="connsiteY8" fmla="*/ 1752426 h 3372805"/>
                    <a:gd name="connsiteX9" fmla="*/ 3066553 w 3363883"/>
                    <a:gd name="connsiteY9" fmla="*/ 2027107 h 3372805"/>
                    <a:gd name="connsiteX10" fmla="*/ 3208712 w 3363883"/>
                    <a:gd name="connsiteY10" fmla="*/ 2308776 h 3372805"/>
                    <a:gd name="connsiteX11" fmla="*/ 3363883 w 3363883"/>
                    <a:gd name="connsiteY11" fmla="*/ 2458405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42952 w 3208712"/>
                    <a:gd name="connsiteY8" fmla="*/ 1752426 h 3372805"/>
                    <a:gd name="connsiteX9" fmla="*/ 3066553 w 3208712"/>
                    <a:gd name="connsiteY9" fmla="*/ 2027107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42952 w 3208712"/>
                    <a:gd name="connsiteY8" fmla="*/ 1752426 h 3372805"/>
                    <a:gd name="connsiteX9" fmla="*/ 3066553 w 3208712"/>
                    <a:gd name="connsiteY9" fmla="*/ 2027107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42952 w 3208712"/>
                    <a:gd name="connsiteY8" fmla="*/ 1752426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42952 w 3208712"/>
                    <a:gd name="connsiteY8" fmla="*/ 1752426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32351 w 3208712"/>
                    <a:gd name="connsiteY8" fmla="*/ 1778930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42007 w 3208712"/>
                    <a:gd name="connsiteY7" fmla="*/ 1361125 h 3372805"/>
                    <a:gd name="connsiteX8" fmla="*/ 2832351 w 3208712"/>
                    <a:gd name="connsiteY8" fmla="*/ 1778930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26104 w 3208712"/>
                    <a:gd name="connsiteY7" fmla="*/ 1371727 h 3372805"/>
                    <a:gd name="connsiteX8" fmla="*/ 2832351 w 3208712"/>
                    <a:gd name="connsiteY8" fmla="*/ 1778930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26104 w 3208712"/>
                    <a:gd name="connsiteY7" fmla="*/ 1371727 h 3372805"/>
                    <a:gd name="connsiteX8" fmla="*/ 2832351 w 3208712"/>
                    <a:gd name="connsiteY8" fmla="*/ 1778930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  <a:gd name="connsiteX0" fmla="*/ 0 w 3208712"/>
                    <a:gd name="connsiteY0" fmla="*/ 3372805 h 3372805"/>
                    <a:gd name="connsiteX1" fmla="*/ 83127 w 3208712"/>
                    <a:gd name="connsiteY1" fmla="*/ 806944 h 3372805"/>
                    <a:gd name="connsiteX2" fmla="*/ 134208 w 3208712"/>
                    <a:gd name="connsiteY2" fmla="*/ 233967 h 3372805"/>
                    <a:gd name="connsiteX3" fmla="*/ 358531 w 3208712"/>
                    <a:gd name="connsiteY3" fmla="*/ 23620 h 3372805"/>
                    <a:gd name="connsiteX4" fmla="*/ 753687 w 3208712"/>
                    <a:gd name="connsiteY4" fmla="*/ 41449 h 3372805"/>
                    <a:gd name="connsiteX5" fmla="*/ 1352444 w 3208712"/>
                    <a:gd name="connsiteY5" fmla="*/ 348418 h 3372805"/>
                    <a:gd name="connsiteX6" fmla="*/ 1862051 w 3208712"/>
                    <a:gd name="connsiteY6" fmla="*/ 740442 h 3372805"/>
                    <a:gd name="connsiteX7" fmla="*/ 2518153 w 3208712"/>
                    <a:gd name="connsiteY7" fmla="*/ 1395581 h 3372805"/>
                    <a:gd name="connsiteX8" fmla="*/ 2832351 w 3208712"/>
                    <a:gd name="connsiteY8" fmla="*/ 1778930 h 3372805"/>
                    <a:gd name="connsiteX9" fmla="*/ 3032097 w 3208712"/>
                    <a:gd name="connsiteY9" fmla="*/ 2056262 h 3372805"/>
                    <a:gd name="connsiteX10" fmla="*/ 3208712 w 3208712"/>
                    <a:gd name="connsiteY10" fmla="*/ 2308776 h 337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8712" h="3372805">
                      <a:moveTo>
                        <a:pt x="0" y="3372805"/>
                      </a:moveTo>
                      <a:cubicBezTo>
                        <a:pt x="28171" y="2350340"/>
                        <a:pt x="60759" y="1330084"/>
                        <a:pt x="83127" y="806944"/>
                      </a:cubicBezTo>
                      <a:cubicBezTo>
                        <a:pt x="105495" y="283804"/>
                        <a:pt x="88307" y="364521"/>
                        <a:pt x="134208" y="233967"/>
                      </a:cubicBezTo>
                      <a:cubicBezTo>
                        <a:pt x="180109" y="103413"/>
                        <a:pt x="255285" y="55706"/>
                        <a:pt x="358531" y="23620"/>
                      </a:cubicBezTo>
                      <a:cubicBezTo>
                        <a:pt x="461778" y="-8466"/>
                        <a:pt x="588035" y="-12684"/>
                        <a:pt x="753687" y="41449"/>
                      </a:cubicBezTo>
                      <a:cubicBezTo>
                        <a:pt x="919339" y="95582"/>
                        <a:pt x="1167717" y="231919"/>
                        <a:pt x="1352444" y="348418"/>
                      </a:cubicBezTo>
                      <a:cubicBezTo>
                        <a:pt x="1537171" y="464917"/>
                        <a:pt x="1667766" y="565915"/>
                        <a:pt x="1862051" y="740442"/>
                      </a:cubicBezTo>
                      <a:cubicBezTo>
                        <a:pt x="2056336" y="914969"/>
                        <a:pt x="2356436" y="1222500"/>
                        <a:pt x="2518153" y="1395581"/>
                      </a:cubicBezTo>
                      <a:cubicBezTo>
                        <a:pt x="2679870" y="1568662"/>
                        <a:pt x="2746694" y="1668817"/>
                        <a:pt x="2832351" y="1778930"/>
                      </a:cubicBezTo>
                      <a:cubicBezTo>
                        <a:pt x="2918008" y="1889043"/>
                        <a:pt x="2969370" y="1967954"/>
                        <a:pt x="3032097" y="2056262"/>
                      </a:cubicBezTo>
                      <a:cubicBezTo>
                        <a:pt x="3094824" y="2144570"/>
                        <a:pt x="3159157" y="2236893"/>
                        <a:pt x="3208712" y="2308776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34" name="Gruppieren 33">
                <a:extLst>
                  <a:ext uri="{FF2B5EF4-FFF2-40B4-BE49-F238E27FC236}">
                    <a16:creationId xmlns:a16="http://schemas.microsoft.com/office/drawing/2014/main" id="{E54586AD-2453-41A9-A1D2-01C76E4CB9DC}"/>
                  </a:ext>
                </a:extLst>
              </p:cNvPr>
              <p:cNvGrpSpPr/>
              <p:nvPr/>
            </p:nvGrpSpPr>
            <p:grpSpPr>
              <a:xfrm>
                <a:off x="4614570" y="5496121"/>
                <a:ext cx="3658416" cy="338554"/>
                <a:chOff x="345470" y="5448775"/>
                <a:chExt cx="3658416" cy="338554"/>
              </a:xfrm>
            </p:grpSpPr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6BA6A3EC-05DE-471F-B7AE-FC0F517A158A}"/>
                    </a:ext>
                  </a:extLst>
                </p:cNvPr>
                <p:cNvSpPr txBox="1"/>
                <p:nvPr/>
              </p:nvSpPr>
              <p:spPr>
                <a:xfrm>
                  <a:off x="345470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0</a:t>
                  </a:r>
                </a:p>
              </p:txBody>
            </p:sp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9C07A935-956A-47E7-9B4C-3A75B0183AF0}"/>
                    </a:ext>
                  </a:extLst>
                </p:cNvPr>
                <p:cNvSpPr txBox="1"/>
                <p:nvPr/>
              </p:nvSpPr>
              <p:spPr>
                <a:xfrm>
                  <a:off x="972414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1</a:t>
                  </a:r>
                </a:p>
              </p:txBody>
            </p:sp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7D095676-7522-457E-816A-238ABE196AFF}"/>
                    </a:ext>
                  </a:extLst>
                </p:cNvPr>
                <p:cNvSpPr txBox="1"/>
                <p:nvPr/>
              </p:nvSpPr>
              <p:spPr>
                <a:xfrm>
                  <a:off x="1599358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2</a:t>
                  </a:r>
                </a:p>
              </p:txBody>
            </p:sp>
            <p:sp>
              <p:nvSpPr>
                <p:cNvPr id="39" name="Textfeld 38">
                  <a:extLst>
                    <a:ext uri="{FF2B5EF4-FFF2-40B4-BE49-F238E27FC236}">
                      <a16:creationId xmlns:a16="http://schemas.microsoft.com/office/drawing/2014/main" id="{C7FA11AD-B702-458F-BBB0-59295861A0A7}"/>
                    </a:ext>
                  </a:extLst>
                </p:cNvPr>
                <p:cNvSpPr txBox="1"/>
                <p:nvPr/>
              </p:nvSpPr>
              <p:spPr>
                <a:xfrm>
                  <a:off x="2226302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3</a:t>
                  </a:r>
                </a:p>
              </p:txBody>
            </p:sp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E1E5DD7B-48AF-447A-AD6C-8D2C835A544E}"/>
                    </a:ext>
                  </a:extLst>
                </p:cNvPr>
                <p:cNvSpPr txBox="1"/>
                <p:nvPr/>
              </p:nvSpPr>
              <p:spPr>
                <a:xfrm>
                  <a:off x="3427822" y="5448775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5</a:t>
                  </a:r>
                </a:p>
              </p:txBody>
            </p:sp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20C23A61-B110-4B7C-B27B-EF4A290EAE93}"/>
                    </a:ext>
                  </a:extLst>
                </p:cNvPr>
                <p:cNvSpPr txBox="1"/>
                <p:nvPr/>
              </p:nvSpPr>
              <p:spPr>
                <a:xfrm>
                  <a:off x="2853246" y="5448775"/>
                  <a:ext cx="5236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4</a:t>
                  </a:r>
                </a:p>
              </p:txBody>
            </p:sp>
          </p:grp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DE0E8398-DA40-4DE6-9218-8E934B443ADE}"/>
                  </a:ext>
                </a:extLst>
              </p:cNvPr>
              <p:cNvSpPr txBox="1"/>
              <p:nvPr/>
            </p:nvSpPr>
            <p:spPr>
              <a:xfrm>
                <a:off x="5098312" y="5651956"/>
                <a:ext cx="28866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[ATP] in µM</a:t>
                </a:r>
              </a:p>
            </p:txBody>
          </p:sp>
        </p:grp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907569F7-D051-4D95-8965-86AF8BE4F5C7}"/>
                </a:ext>
              </a:extLst>
            </p:cNvPr>
            <p:cNvSpPr txBox="1"/>
            <p:nvPr/>
          </p:nvSpPr>
          <p:spPr>
            <a:xfrm>
              <a:off x="5431567" y="1740311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+ 1 µM Fruc-2,6-bP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7E4BD18B-34FD-4B7F-BF6F-EA4262B76C12}"/>
                </a:ext>
              </a:extLst>
            </p:cNvPr>
            <p:cNvSpPr txBox="1"/>
            <p:nvPr/>
          </p:nvSpPr>
          <p:spPr>
            <a:xfrm>
              <a:off x="5462057" y="4809415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+ 0 µM Fruc-2,6-bP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3EAA00CB-CBCB-4563-8941-74C5B40B8593}"/>
                </a:ext>
              </a:extLst>
            </p:cNvPr>
            <p:cNvSpPr txBox="1"/>
            <p:nvPr/>
          </p:nvSpPr>
          <p:spPr>
            <a:xfrm>
              <a:off x="5863615" y="3036791"/>
              <a:ext cx="22737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b="1" dirty="0">
                  <a:solidFill>
                    <a:schemeClr val="tx2"/>
                  </a:solidFill>
                </a:rPr>
                <a:t>+ 0,1 µM Fruc-2,6-bP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0322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78A18F-C1A2-4CF8-BE36-24CD9376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9179"/>
          </a:xfrm>
        </p:spPr>
        <p:txBody>
          <a:bodyPr>
            <a:noAutofit/>
          </a:bodyPr>
          <a:lstStyle/>
          <a:p>
            <a:r>
              <a:rPr lang="de-DE" sz="2800" dirty="0"/>
              <a:t>Phosphofructokinase  hat die zentrale Rolle bei der Regulation</a:t>
            </a:r>
          </a:p>
        </p:txBody>
      </p:sp>
      <p:pic>
        <p:nvPicPr>
          <p:cNvPr id="98" name="Grafik 97">
            <a:extLst>
              <a:ext uri="{FF2B5EF4-FFF2-40B4-BE49-F238E27FC236}">
                <a16:creationId xmlns:a16="http://schemas.microsoft.com/office/drawing/2014/main" id="{58A05D8F-C7F1-45F9-AD7D-B219D6828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594" y="297930"/>
            <a:ext cx="242824" cy="288000"/>
          </a:xfrm>
          <a:prstGeom prst="rect">
            <a:avLst/>
          </a:prstGeom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F01FADCE-0EEE-43D6-80CF-45920C5C0192}"/>
              </a:ext>
            </a:extLst>
          </p:cNvPr>
          <p:cNvGrpSpPr/>
          <p:nvPr/>
        </p:nvGrpSpPr>
        <p:grpSpPr>
          <a:xfrm>
            <a:off x="872673" y="1790431"/>
            <a:ext cx="7443743" cy="3338550"/>
            <a:chOff x="872673" y="1790431"/>
            <a:chExt cx="7443743" cy="3338550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4906CE-00E6-4E2E-A3AD-37DDC392BFF6}"/>
                </a:ext>
              </a:extLst>
            </p:cNvPr>
            <p:cNvSpPr txBox="1"/>
            <p:nvPr/>
          </p:nvSpPr>
          <p:spPr>
            <a:xfrm>
              <a:off x="3407263" y="3034950"/>
              <a:ext cx="2201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solidFill>
                    <a:schemeClr val="tx2"/>
                  </a:solidFill>
                </a:rPr>
                <a:t>Phosphofructo-kinase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9D1ADEE-5E34-43C5-8642-4958720F0957}"/>
                </a:ext>
              </a:extLst>
            </p:cNvPr>
            <p:cNvSpPr txBox="1"/>
            <p:nvPr/>
          </p:nvSpPr>
          <p:spPr>
            <a:xfrm>
              <a:off x="1520745" y="3405216"/>
              <a:ext cx="1401809" cy="51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Fructose-6-phosphat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2340E7D2-C6FF-431E-96D1-2C782CC4C454}"/>
                </a:ext>
              </a:extLst>
            </p:cNvPr>
            <p:cNvSpPr txBox="1"/>
            <p:nvPr/>
          </p:nvSpPr>
          <p:spPr>
            <a:xfrm>
              <a:off x="6054019" y="3852014"/>
              <a:ext cx="1813222" cy="51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Fructose-1,6-bisphosphat</a:t>
              </a:r>
            </a:p>
          </p:txBody>
        </p:sp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2C95A5D7-06D3-420E-ABF0-73B90AFEE6E4}"/>
                </a:ext>
              </a:extLst>
            </p:cNvPr>
            <p:cNvSpPr/>
            <p:nvPr/>
          </p:nvSpPr>
          <p:spPr>
            <a:xfrm rot="16200000">
              <a:off x="3497068" y="3854893"/>
              <a:ext cx="542385" cy="98202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805A1BE0-15AD-4598-940B-A334C05957F5}"/>
                </a:ext>
              </a:extLst>
            </p:cNvPr>
            <p:cNvGrpSpPr/>
            <p:nvPr/>
          </p:nvGrpSpPr>
          <p:grpSpPr>
            <a:xfrm>
              <a:off x="5046080" y="3612481"/>
              <a:ext cx="180000" cy="540000"/>
              <a:chOff x="4360189" y="3270650"/>
              <a:chExt cx="346721" cy="904066"/>
            </a:xfrm>
          </p:grpSpPr>
          <p:sp>
            <p:nvSpPr>
              <p:cNvPr id="22" name="Pfeil: nach rechts 21">
                <a:extLst>
                  <a:ext uri="{FF2B5EF4-FFF2-40B4-BE49-F238E27FC236}">
                    <a16:creationId xmlns:a16="http://schemas.microsoft.com/office/drawing/2014/main" id="{467FE0CD-AEE6-4D89-83B6-81057869AF88}"/>
                  </a:ext>
                </a:extLst>
              </p:cNvPr>
              <p:cNvSpPr/>
              <p:nvPr/>
            </p:nvSpPr>
            <p:spPr>
              <a:xfrm rot="16200000">
                <a:off x="4083549" y="3634716"/>
                <a:ext cx="900000" cy="180000"/>
              </a:xfrm>
              <a:prstGeom prst="rightArrow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3DF22D22-A2C0-406F-A328-DC68CDA66A7E}"/>
                  </a:ext>
                </a:extLst>
              </p:cNvPr>
              <p:cNvSpPr/>
              <p:nvPr/>
            </p:nvSpPr>
            <p:spPr>
              <a:xfrm rot="5400000" flipV="1">
                <a:off x="4487115" y="3143724"/>
                <a:ext cx="92869" cy="34672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</p:grp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367C0A15-28E8-4D8F-9DED-206E24C330C8}"/>
                </a:ext>
              </a:extLst>
            </p:cNvPr>
            <p:cNvSpPr txBox="1"/>
            <p:nvPr/>
          </p:nvSpPr>
          <p:spPr>
            <a:xfrm>
              <a:off x="2920112" y="4334148"/>
              <a:ext cx="1696295" cy="794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de-DE" sz="2400" dirty="0">
                  <a:solidFill>
                    <a:schemeClr val="accent3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AMP,</a:t>
              </a:r>
            </a:p>
            <a:p>
              <a:pPr algn="ctr">
                <a:lnSpc>
                  <a:spcPts val="1800"/>
                </a:lnSpc>
              </a:pPr>
              <a:r>
                <a:rPr lang="de-DE" sz="2000" dirty="0">
                  <a:solidFill>
                    <a:schemeClr val="accent3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Fructose-2,6-bisphosphat</a:t>
              </a:r>
              <a:endParaRPr lang="de-DE" sz="2800" dirty="0">
                <a:solidFill>
                  <a:schemeClr val="accent3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B232833E-BF7B-4066-9168-BA78380A9C5C}"/>
                </a:ext>
              </a:extLst>
            </p:cNvPr>
            <p:cNvSpPr txBox="1"/>
            <p:nvPr/>
          </p:nvSpPr>
          <p:spPr>
            <a:xfrm>
              <a:off x="4649736" y="4348365"/>
              <a:ext cx="959235" cy="346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de-DE" sz="2400" dirty="0"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Citrat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E6ACE0AB-F5A0-4EA8-8343-2C27B332C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9217" y="2311069"/>
              <a:ext cx="2547199" cy="1440000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F3667A9-D8A2-4758-8B4E-20ADC113B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2673" y="1910843"/>
              <a:ext cx="2252800" cy="1440000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640EBC3D-54C9-4932-A75A-2437873DB044}"/>
                </a:ext>
              </a:extLst>
            </p:cNvPr>
            <p:cNvSpPr txBox="1"/>
            <p:nvPr/>
          </p:nvSpPr>
          <p:spPr>
            <a:xfrm>
              <a:off x="3303159" y="2229996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49A57B3-A238-42DF-AEDA-7A0E9BBC9D6B}"/>
                </a:ext>
              </a:extLst>
            </p:cNvPr>
            <p:cNvSpPr txBox="1"/>
            <p:nvPr/>
          </p:nvSpPr>
          <p:spPr>
            <a:xfrm>
              <a:off x="4558197" y="2252209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B1C21061-6D07-4995-9D79-0ED23EECF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3580476" y="2540235"/>
              <a:ext cx="1448264" cy="533991"/>
            </a:xfrm>
            <a:prstGeom prst="rect">
              <a:avLst/>
            </a:prstGeom>
            <a:ln w="28575">
              <a:noFill/>
            </a:ln>
          </p:spPr>
        </p:pic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C48EB84B-F602-40BF-A4E8-58CA459E9EDB}"/>
                </a:ext>
              </a:extLst>
            </p:cNvPr>
            <p:cNvCxnSpPr>
              <a:cxnSpLocks/>
            </p:cNvCxnSpPr>
            <p:nvPr/>
          </p:nvCxnSpPr>
          <p:spPr>
            <a:xfrm>
              <a:off x="3622359" y="2945139"/>
              <a:ext cx="15858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AECC9E19-05FE-45A4-AF34-99D97F6AF928}"/>
                </a:ext>
              </a:extLst>
            </p:cNvPr>
            <p:cNvGrpSpPr/>
            <p:nvPr/>
          </p:nvGrpSpPr>
          <p:grpSpPr>
            <a:xfrm>
              <a:off x="3688037" y="1790431"/>
              <a:ext cx="1968379" cy="2061583"/>
              <a:chOff x="3467717" y="1286375"/>
              <a:chExt cx="1968379" cy="2061583"/>
            </a:xfrm>
          </p:grpSpPr>
          <p:cxnSp>
            <p:nvCxnSpPr>
              <p:cNvPr id="29" name="Verbinder: gewinkelt 28">
                <a:extLst>
                  <a:ext uri="{FF2B5EF4-FFF2-40B4-BE49-F238E27FC236}">
                    <a16:creationId xmlns:a16="http://schemas.microsoft.com/office/drawing/2014/main" id="{0BAA3B90-C40B-4B6F-B0D8-2ADC421157F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232125" y="530638"/>
                <a:ext cx="439563" cy="1968379"/>
              </a:xfrm>
              <a:prstGeom prst="bentConnector2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Verbinder: gewinkelt 49">
                <a:extLst>
                  <a:ext uri="{FF2B5EF4-FFF2-40B4-BE49-F238E27FC236}">
                    <a16:creationId xmlns:a16="http://schemas.microsoft.com/office/drawing/2014/main" id="{68F90C8D-2744-4EAA-95C2-9FD3EAACC28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156441" y="2075274"/>
                <a:ext cx="2061583" cy="483786"/>
              </a:xfrm>
              <a:prstGeom prst="bentConnector3">
                <a:avLst>
                  <a:gd name="adj1" fmla="val -934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Verbinder: gewinkelt 35">
              <a:extLst>
                <a:ext uri="{FF2B5EF4-FFF2-40B4-BE49-F238E27FC236}">
                  <a16:creationId xmlns:a16="http://schemas.microsoft.com/office/drawing/2014/main" id="{C140A32F-8C56-4CEB-B58D-D615C6344DEF}"/>
                </a:ext>
              </a:extLst>
            </p:cNvPr>
            <p:cNvCxnSpPr>
              <a:cxnSpLocks/>
              <a:stCxn id="8" idx="2"/>
              <a:endCxn id="26" idx="1"/>
            </p:cNvCxnSpPr>
            <p:nvPr/>
          </p:nvCxnSpPr>
          <p:spPr>
            <a:xfrm rot="16200000" flipH="1">
              <a:off x="2167265" y="3978717"/>
              <a:ext cx="807233" cy="698462"/>
            </a:xfrm>
            <a:prstGeom prst="bentConnector2">
              <a:avLst/>
            </a:prstGeom>
            <a:ln w="38100">
              <a:solidFill>
                <a:schemeClr val="accent3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4690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FAF79D0-D04C-43EE-AE7D-6883BCD8F4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Regulation der </a:t>
            </a:r>
            <a:r>
              <a:rPr lang="de-DE" dirty="0" err="1"/>
              <a:t>Pyruvatkinase</a:t>
            </a:r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3850E72-8FA6-4AC2-A4D0-BA558BA21B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15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5F150BB4-9B75-4A41-963F-A6C382DF8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980727"/>
            <a:ext cx="3123391" cy="4685087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58EC9DE-8542-4FF7-99BB-8C6AD68A6A64}"/>
              </a:ext>
            </a:extLst>
          </p:cNvPr>
          <p:cNvGrpSpPr/>
          <p:nvPr/>
        </p:nvGrpSpPr>
        <p:grpSpPr>
          <a:xfrm>
            <a:off x="3203848" y="897858"/>
            <a:ext cx="5832648" cy="2758410"/>
            <a:chOff x="3203848" y="897858"/>
            <a:chExt cx="5832648" cy="2758410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F4E2BB73-0ABB-4414-B7C0-34E71C61E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0483" y="897858"/>
              <a:ext cx="5513035" cy="2531142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85CB5CB6-FE42-4A61-A081-936ACC2FC720}"/>
                </a:ext>
              </a:extLst>
            </p:cNvPr>
            <p:cNvSpPr txBox="1"/>
            <p:nvPr/>
          </p:nvSpPr>
          <p:spPr>
            <a:xfrm>
              <a:off x="3203848" y="3410047"/>
              <a:ext cx="583264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de-DE" sz="1000" dirty="0">
                  <a:hlinkClick r:id="rId4"/>
                </a:rPr>
                <a:t>https://</a:t>
              </a:r>
              <a:r>
                <a:rPr lang="de-DE" sz="1000" dirty="0" smtClean="0">
                  <a:hlinkClick r:id="rId4"/>
                </a:rPr>
                <a:t>upload.wikimedia.org/wikipedia/commons/4/46/Glycogen_Buildup.jpeg</a:t>
              </a:r>
              <a:r>
                <a:rPr lang="de-DE" sz="1000" dirty="0"/>
                <a:t>, CC BY 4.0, </a:t>
              </a:r>
              <a:r>
                <a:rPr lang="de-DE" sz="1000" dirty="0" err="1" smtClean="0"/>
                <a:t>Malfattia</a:t>
              </a:r>
              <a:r>
                <a:rPr lang="de-DE" sz="1000" dirty="0" smtClean="0"/>
                <a:t> et al.  </a:t>
              </a:r>
              <a:endParaRPr lang="de-DE" sz="1000" dirty="0"/>
            </a:p>
          </p:txBody>
        </p:sp>
      </p:grpSp>
      <p:sp>
        <p:nvSpPr>
          <p:cNvPr id="8" name="Titel 7">
            <a:extLst>
              <a:ext uri="{FF2B5EF4-FFF2-40B4-BE49-F238E27FC236}">
                <a16:creationId xmlns:a16="http://schemas.microsoft.com/office/drawing/2014/main" id="{9C789FE0-CA81-4D19-AEEB-3408C776A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3752"/>
            <a:ext cx="8229600" cy="840464"/>
          </a:xfrm>
        </p:spPr>
        <p:txBody>
          <a:bodyPr>
            <a:normAutofit fontScale="90000"/>
          </a:bodyPr>
          <a:lstStyle/>
          <a:p>
            <a:r>
              <a:rPr lang="de-DE" sz="3200" dirty="0"/>
              <a:t>Die </a:t>
            </a:r>
            <a:r>
              <a:rPr lang="de-DE" sz="3200" dirty="0" err="1"/>
              <a:t>Tarui</a:t>
            </a:r>
            <a:r>
              <a:rPr lang="de-DE" sz="3200" dirty="0"/>
              <a:t>-Krankheit: Ein </a:t>
            </a:r>
            <a:r>
              <a:rPr lang="de-DE" sz="3200" dirty="0" err="1"/>
              <a:t>Phosphofructokinase</a:t>
            </a:r>
            <a:r>
              <a:rPr lang="de-DE" sz="3200" dirty="0"/>
              <a:t>-Defekt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C6AFD2-9F57-488E-BF27-515CD98B6B0C}"/>
              </a:ext>
            </a:extLst>
          </p:cNvPr>
          <p:cNvSpPr txBox="1"/>
          <p:nvPr/>
        </p:nvSpPr>
        <p:spPr>
          <a:xfrm>
            <a:off x="3660716" y="3573016"/>
            <a:ext cx="53757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wurde 1965 erstmals </a:t>
            </a:r>
            <a:r>
              <a:rPr lang="de-DE" sz="2000" dirty="0" smtClean="0"/>
              <a:t>beschrieben, </a:t>
            </a:r>
            <a:r>
              <a:rPr lang="de-DE" sz="2000" dirty="0" err="1" smtClean="0"/>
              <a:t>Glykogenose</a:t>
            </a:r>
            <a:r>
              <a:rPr lang="de-DE" sz="2000" dirty="0" smtClean="0"/>
              <a:t> </a:t>
            </a:r>
            <a:r>
              <a:rPr lang="de-DE" sz="2000" dirty="0"/>
              <a:t>Typ VII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autosomal-rezessive </a:t>
            </a:r>
            <a:r>
              <a:rPr lang="de-DE" sz="2000" dirty="0"/>
              <a:t>Erbkrankheit, Mutation im PFKM-Gen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Schon moderate Bewegungen führen zu Krämpfen und schneller </a:t>
            </a:r>
            <a:r>
              <a:rPr lang="de-DE" sz="2000" dirty="0" smtClean="0"/>
              <a:t>Erschöpfung. </a:t>
            </a:r>
            <a:endParaRPr lang="de-D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smtClean="0"/>
              <a:t>zellulär </a:t>
            </a:r>
            <a:r>
              <a:rPr lang="de-DE" sz="2000" dirty="0"/>
              <a:t>durch Glykogenablagerungen im Muskel nachweisbar </a:t>
            </a:r>
            <a:r>
              <a:rPr lang="de-DE" sz="2000" dirty="0">
                <a:sym typeface="Wingdings" panose="05000000000000000000" pitchFamily="2" charset="2"/>
              </a:rPr>
              <a:t> die Glykogenspeicher werden nicht abgebaut</a:t>
            </a:r>
            <a:endParaRPr lang="de-D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12040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78A18F-C1A2-4CF8-BE36-24CD9376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9179"/>
          </a:xfrm>
        </p:spPr>
        <p:txBody>
          <a:bodyPr>
            <a:noAutofit/>
          </a:bodyPr>
          <a:lstStyle/>
          <a:p>
            <a:r>
              <a:rPr lang="de-DE" sz="2800" dirty="0"/>
              <a:t>Die </a:t>
            </a:r>
            <a:r>
              <a:rPr lang="de-DE" sz="2800" dirty="0" err="1"/>
              <a:t>Pyruvatkinase</a:t>
            </a:r>
            <a:endParaRPr lang="de-DE" sz="2800" dirty="0"/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A11E1C14-079D-4EBA-99EA-8CC83451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590227"/>
            <a:ext cx="242824" cy="288000"/>
          </a:xfrm>
          <a:prstGeom prst="rect">
            <a:avLst/>
          </a:prstGeom>
        </p:spPr>
      </p:pic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C227436-92E3-4DE2-8346-096AC4ACE444}"/>
              </a:ext>
            </a:extLst>
          </p:cNvPr>
          <p:cNvGrpSpPr/>
          <p:nvPr/>
        </p:nvGrpSpPr>
        <p:grpSpPr>
          <a:xfrm>
            <a:off x="1899198" y="1340767"/>
            <a:ext cx="5744277" cy="2799217"/>
            <a:chOff x="1899198" y="1340767"/>
            <a:chExt cx="5744277" cy="2799217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4906CE-00E6-4E2E-A3AD-37DDC392BFF6}"/>
                </a:ext>
              </a:extLst>
            </p:cNvPr>
            <p:cNvSpPr txBox="1"/>
            <p:nvPr/>
          </p:nvSpPr>
          <p:spPr>
            <a:xfrm>
              <a:off x="3293190" y="2428901"/>
              <a:ext cx="2081931" cy="346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de-DE" sz="2400" dirty="0" err="1">
                  <a:solidFill>
                    <a:schemeClr val="tx2"/>
                  </a:solidFill>
                </a:rPr>
                <a:t>Pyruvatkinase</a:t>
              </a:r>
              <a:endParaRPr lang="de-DE" sz="2400" dirty="0">
                <a:solidFill>
                  <a:schemeClr val="tx2"/>
                </a:solidFill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9D1ADEE-5E34-43C5-8642-4958720F0957}"/>
                </a:ext>
              </a:extLst>
            </p:cNvPr>
            <p:cNvSpPr txBox="1"/>
            <p:nvPr/>
          </p:nvSpPr>
          <p:spPr>
            <a:xfrm>
              <a:off x="1899198" y="3010572"/>
              <a:ext cx="122413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Pyruvat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F86FD2F3-1A31-4CBA-A3F6-8BCDCF22BF23}"/>
                </a:ext>
              </a:extLst>
            </p:cNvPr>
            <p:cNvSpPr txBox="1"/>
            <p:nvPr/>
          </p:nvSpPr>
          <p:spPr>
            <a:xfrm>
              <a:off x="3222047" y="1635180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D1B7A878-5847-4EA0-9B59-DA31A48AEC98}"/>
                </a:ext>
              </a:extLst>
            </p:cNvPr>
            <p:cNvSpPr txBox="1"/>
            <p:nvPr/>
          </p:nvSpPr>
          <p:spPr>
            <a:xfrm>
              <a:off x="4477085" y="1657393"/>
              <a:ext cx="7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654E5F1-185A-449E-ABF6-DE6BE5DFB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9364" y="1945419"/>
              <a:ext cx="1448264" cy="533991"/>
            </a:xfrm>
            <a:prstGeom prst="rect">
              <a:avLst/>
            </a:prstGeom>
            <a:ln w="28575">
              <a:noFill/>
            </a:ln>
          </p:spPr>
        </p:pic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7C3BA8F6-C3B6-4045-8922-E9D1714CAA42}"/>
                </a:ext>
              </a:extLst>
            </p:cNvPr>
            <p:cNvCxnSpPr>
              <a:cxnSpLocks/>
            </p:cNvCxnSpPr>
            <p:nvPr/>
          </p:nvCxnSpPr>
          <p:spPr>
            <a:xfrm>
              <a:off x="3541247" y="2350323"/>
              <a:ext cx="15858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2340E7D2-C6FF-431E-96D1-2C782CC4C454}"/>
                </a:ext>
              </a:extLst>
            </p:cNvPr>
            <p:cNvSpPr txBox="1"/>
            <p:nvPr/>
          </p:nvSpPr>
          <p:spPr>
            <a:xfrm>
              <a:off x="5830253" y="3018816"/>
              <a:ext cx="1813222" cy="51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de-DE" sz="20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Phosphoenol-pyruvat</a:t>
              </a:r>
              <a:endParaRPr lang="de-DE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2C95A5D7-06D3-420E-ABF0-73B90AFEE6E4}"/>
                </a:ext>
              </a:extLst>
            </p:cNvPr>
            <p:cNvSpPr/>
            <p:nvPr/>
          </p:nvSpPr>
          <p:spPr>
            <a:xfrm rot="16200000">
              <a:off x="3384834" y="3002860"/>
              <a:ext cx="542385" cy="98202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805A1BE0-15AD-4598-940B-A334C05957F5}"/>
                </a:ext>
              </a:extLst>
            </p:cNvPr>
            <p:cNvGrpSpPr/>
            <p:nvPr/>
          </p:nvGrpSpPr>
          <p:grpSpPr>
            <a:xfrm>
              <a:off x="4811805" y="2760448"/>
              <a:ext cx="180000" cy="540000"/>
              <a:chOff x="4360189" y="3270650"/>
              <a:chExt cx="346721" cy="904066"/>
            </a:xfrm>
          </p:grpSpPr>
          <p:sp>
            <p:nvSpPr>
              <p:cNvPr id="22" name="Pfeil: nach rechts 21">
                <a:extLst>
                  <a:ext uri="{FF2B5EF4-FFF2-40B4-BE49-F238E27FC236}">
                    <a16:creationId xmlns:a16="http://schemas.microsoft.com/office/drawing/2014/main" id="{467FE0CD-AEE6-4D89-83B6-81057869AF88}"/>
                  </a:ext>
                </a:extLst>
              </p:cNvPr>
              <p:cNvSpPr/>
              <p:nvPr/>
            </p:nvSpPr>
            <p:spPr>
              <a:xfrm rot="16200000">
                <a:off x="4083549" y="3634716"/>
                <a:ext cx="900000" cy="180000"/>
              </a:xfrm>
              <a:prstGeom prst="rightArrow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3DF22D22-A2C0-406F-A328-DC68CDA66A7E}"/>
                  </a:ext>
                </a:extLst>
              </p:cNvPr>
              <p:cNvSpPr/>
              <p:nvPr/>
            </p:nvSpPr>
            <p:spPr>
              <a:xfrm rot="5400000" flipV="1">
                <a:off x="4487115" y="3143724"/>
                <a:ext cx="92869" cy="34672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400"/>
              </a:p>
            </p:txBody>
          </p:sp>
        </p:grp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367C0A15-28E8-4D8F-9DED-206E24C330C8}"/>
                </a:ext>
              </a:extLst>
            </p:cNvPr>
            <p:cNvSpPr txBox="1"/>
            <p:nvPr/>
          </p:nvSpPr>
          <p:spPr>
            <a:xfrm>
              <a:off x="2924278" y="3331621"/>
              <a:ext cx="1474127" cy="794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de-DE" sz="2000" dirty="0">
                  <a:solidFill>
                    <a:schemeClr val="accent3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Fructose-1,6-bisphosphat</a:t>
              </a: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B232833E-BF7B-4066-9168-BA78380A9C5C}"/>
                </a:ext>
              </a:extLst>
            </p:cNvPr>
            <p:cNvSpPr txBox="1"/>
            <p:nvPr/>
          </p:nvSpPr>
          <p:spPr>
            <a:xfrm>
              <a:off x="4308626" y="3331621"/>
              <a:ext cx="1212600" cy="808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de-DE" sz="2000" dirty="0">
                  <a:solidFill>
                    <a:schemeClr val="accent2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Alanin aus Pyruvat</a:t>
              </a:r>
            </a:p>
          </p:txBody>
        </p:sp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32F80D48-B664-4B00-BC13-D63D31EA2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09219" y="1340768"/>
              <a:ext cx="1425672" cy="144000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136805EA-92D1-48E8-8458-8BAD46FFA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8614" y="1530102"/>
              <a:ext cx="1039304" cy="1440000"/>
            </a:xfrm>
            <a:prstGeom prst="rect">
              <a:avLst/>
            </a:prstGeom>
          </p:spPr>
        </p:pic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C4892F1A-1F1F-470B-A72F-06043E594475}"/>
                </a:ext>
              </a:extLst>
            </p:cNvPr>
            <p:cNvGrpSpPr/>
            <p:nvPr/>
          </p:nvGrpSpPr>
          <p:grpSpPr>
            <a:xfrm>
              <a:off x="3465300" y="1340767"/>
              <a:ext cx="1973574" cy="1678049"/>
              <a:chOff x="3467717" y="1286375"/>
              <a:chExt cx="1968379" cy="2061583"/>
            </a:xfrm>
          </p:grpSpPr>
          <p:cxnSp>
            <p:nvCxnSpPr>
              <p:cNvPr id="46" name="Verbinder: gewinkelt 45">
                <a:extLst>
                  <a:ext uri="{FF2B5EF4-FFF2-40B4-BE49-F238E27FC236}">
                    <a16:creationId xmlns:a16="http://schemas.microsoft.com/office/drawing/2014/main" id="{0237F465-D0D8-4133-8D3D-ED269C2EB9B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232125" y="530638"/>
                <a:ext cx="439563" cy="1968379"/>
              </a:xfrm>
              <a:prstGeom prst="bentConnector2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Verbinder: gewinkelt 46">
                <a:extLst>
                  <a:ext uri="{FF2B5EF4-FFF2-40B4-BE49-F238E27FC236}">
                    <a16:creationId xmlns:a16="http://schemas.microsoft.com/office/drawing/2014/main" id="{60FCC6F0-BAA9-4614-9548-9CB557E3ACB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156441" y="2075274"/>
                <a:ext cx="2061583" cy="483786"/>
              </a:xfrm>
              <a:prstGeom prst="bentConnector3">
                <a:avLst>
                  <a:gd name="adj1" fmla="val -934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33188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DEEBBC1A-3761-4EC4-AD1A-156319DA5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….alles auf einen Blick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5DF86DCB-A625-4699-984E-27AEE3B7285B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1547664" y="1268760"/>
          <a:ext cx="6048671" cy="3672407"/>
        </p:xfrm>
        <a:graphic>
          <a:graphicData uri="http://schemas.openxmlformats.org/drawingml/2006/table">
            <a:tbl>
              <a:tblPr/>
              <a:tblGrid>
                <a:gridCol w="1002542">
                  <a:extLst>
                    <a:ext uri="{9D8B030D-6E8A-4147-A177-3AD203B41FA5}">
                      <a16:colId xmlns:a16="http://schemas.microsoft.com/office/drawing/2014/main" val="3404423788"/>
                    </a:ext>
                  </a:extLst>
                </a:gridCol>
                <a:gridCol w="2101382">
                  <a:extLst>
                    <a:ext uri="{9D8B030D-6E8A-4147-A177-3AD203B41FA5}">
                      <a16:colId xmlns:a16="http://schemas.microsoft.com/office/drawing/2014/main" val="2365972678"/>
                    </a:ext>
                  </a:extLst>
                </a:gridCol>
                <a:gridCol w="1340680">
                  <a:extLst>
                    <a:ext uri="{9D8B030D-6E8A-4147-A177-3AD203B41FA5}">
                      <a16:colId xmlns:a16="http://schemas.microsoft.com/office/drawing/2014/main" val="2575780303"/>
                    </a:ext>
                  </a:extLst>
                </a:gridCol>
                <a:gridCol w="1604067">
                  <a:extLst>
                    <a:ext uri="{9D8B030D-6E8A-4147-A177-3AD203B41FA5}">
                      <a16:colId xmlns:a16="http://schemas.microsoft.com/office/drawing/2014/main" val="3786701382"/>
                    </a:ext>
                  </a:extLst>
                </a:gridCol>
              </a:tblGrid>
              <a:tr h="2851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Schritt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Enzym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Aktivierung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Inhibierung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04131"/>
                  </a:ext>
                </a:extLst>
              </a:tr>
              <a:tr h="845607"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Hexokinase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Insulin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Glucose-6-phosphat </a:t>
                      </a:r>
                      <a:r>
                        <a:rPr lang="de-DE" sz="1800" b="0" i="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Glucagon</a:t>
                      </a:r>
                      <a:endParaRPr lang="de-DE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344349"/>
                  </a:ext>
                </a:extLst>
              </a:tr>
              <a:tr h="285113"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03579"/>
                  </a:ext>
                </a:extLst>
              </a:tr>
              <a:tr h="1125854"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Phosphofructokinase</a:t>
                      </a:r>
                      <a:endParaRPr lang="de-D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AMP              Fructose-2,6-bisphosphat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ATP                     Citrat                 niedriger pH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606946"/>
                  </a:ext>
                </a:extLst>
              </a:tr>
              <a:tr h="285113"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883369"/>
                  </a:ext>
                </a:extLst>
              </a:tr>
              <a:tr h="845607"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Pyruvatkinase</a:t>
                      </a:r>
                      <a:endParaRPr lang="de-D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Fructose-1,6-bisphosphat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ATP                    Alanin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825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473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C4AE17-DECB-4694-8C37-556698A5D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de-DE" sz="3200" dirty="0"/>
              <a:t>Noch bekannte Regulationsmechanismen ??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DDE65C7-1054-4892-BE1E-A658D2CF0049}"/>
              </a:ext>
            </a:extLst>
          </p:cNvPr>
          <p:cNvGrpSpPr/>
          <p:nvPr/>
        </p:nvGrpSpPr>
        <p:grpSpPr>
          <a:xfrm>
            <a:off x="3923927" y="1124744"/>
            <a:ext cx="4973366" cy="2848236"/>
            <a:chOff x="3923927" y="1124744"/>
            <a:chExt cx="4973366" cy="284823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E3E6673C-3863-48A1-A694-F94043248185}"/>
                </a:ext>
              </a:extLst>
            </p:cNvPr>
            <p:cNvSpPr txBox="1"/>
            <p:nvPr/>
          </p:nvSpPr>
          <p:spPr>
            <a:xfrm>
              <a:off x="3923927" y="3695981"/>
              <a:ext cx="49733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endParaRPr lang="de-DE" sz="1200" dirty="0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8F166536-11F8-4A2D-92ED-0B7CA8C54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23928" y="1124744"/>
              <a:ext cx="4973365" cy="2647643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1B89CF8F-CADC-4C72-9A41-3E0D674F882A}"/>
              </a:ext>
            </a:extLst>
          </p:cNvPr>
          <p:cNvGrpSpPr/>
          <p:nvPr/>
        </p:nvGrpSpPr>
        <p:grpSpPr>
          <a:xfrm>
            <a:off x="449015" y="1096868"/>
            <a:ext cx="3483096" cy="4712034"/>
            <a:chOff x="8784" y="1124744"/>
            <a:chExt cx="3888433" cy="558505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3B8B3C7-C550-4251-8B60-C6860D143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5" y="1124744"/>
              <a:ext cx="3888432" cy="4860540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FE85E3AF-A908-43F0-9C9B-19F80FB7A964}"/>
                </a:ext>
              </a:extLst>
            </p:cNvPr>
            <p:cNvSpPr txBox="1"/>
            <p:nvPr/>
          </p:nvSpPr>
          <p:spPr>
            <a:xfrm>
              <a:off x="8784" y="5943715"/>
              <a:ext cx="3888431" cy="766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hlinkClick r:id="rId4"/>
                </a:rPr>
                <a:t>https://</a:t>
              </a:r>
              <a:r>
                <a:rPr lang="de-DE" sz="1200" dirty="0" smtClean="0">
                  <a:hlinkClick r:id="rId4"/>
                </a:rPr>
                <a:t>de.wikipedia.org/wiki/Datei:Regulation_of_gene_expression_by_steroid_hormone_receptor.svg</a:t>
              </a:r>
              <a:r>
                <a:rPr lang="de-DE" sz="1200" dirty="0"/>
                <a:t>, CC BY-SA </a:t>
              </a:r>
              <a:r>
                <a:rPr lang="de-DE" sz="1200" dirty="0" smtClean="0"/>
                <a:t>4.0, </a:t>
              </a:r>
              <a:r>
                <a:rPr lang="de-DE" sz="1200" dirty="0" err="1" smtClean="0"/>
                <a:t>Reece</a:t>
              </a:r>
              <a:r>
                <a:rPr lang="de-DE" sz="1200" dirty="0" smtClean="0"/>
                <a:t> und Wassermann</a:t>
              </a:r>
              <a:endParaRPr lang="de-DE" sz="1200" dirty="0"/>
            </a:p>
          </p:txBody>
        </p:sp>
      </p:grpSp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B84B9FBA-F0CF-451B-BB22-07F15F048077}"/>
              </a:ext>
            </a:extLst>
          </p:cNvPr>
          <p:cNvSpPr/>
          <p:nvPr/>
        </p:nvSpPr>
        <p:spPr>
          <a:xfrm rot="10800000">
            <a:off x="3059832" y="5749405"/>
            <a:ext cx="792088" cy="36933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BDB39CD-2E39-4BDE-83FB-7720DED8E0D7}"/>
              </a:ext>
            </a:extLst>
          </p:cNvPr>
          <p:cNvSpPr txBox="1"/>
          <p:nvPr/>
        </p:nvSpPr>
        <p:spPr>
          <a:xfrm>
            <a:off x="4283968" y="551367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h</a:t>
            </a:r>
            <a:r>
              <a:rPr lang="de-DE" sz="2400" dirty="0" smtClean="0"/>
              <a:t>ormonell</a:t>
            </a: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a</a:t>
            </a:r>
            <a:r>
              <a:rPr lang="de-DE" sz="2400" dirty="0" err="1" smtClean="0"/>
              <a:t>llosterisch</a:t>
            </a:r>
            <a:r>
              <a:rPr lang="de-DE" sz="2400" dirty="0" smtClean="0"/>
              <a:t> 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30638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421B91-87B3-40C2-9336-D1F7A4C2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6087"/>
          </a:xfrm>
        </p:spPr>
        <p:txBody>
          <a:bodyPr>
            <a:normAutofit/>
          </a:bodyPr>
          <a:lstStyle/>
          <a:p>
            <a:r>
              <a:rPr lang="de-DE" sz="3200" dirty="0"/>
              <a:t>Reaktionen der Glykolyse im Überblick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AC5E60F6-3117-4CCC-B825-B98728473217}"/>
              </a:ext>
            </a:extLst>
          </p:cNvPr>
          <p:cNvGrpSpPr/>
          <p:nvPr/>
        </p:nvGrpSpPr>
        <p:grpSpPr>
          <a:xfrm>
            <a:off x="-41035" y="1196752"/>
            <a:ext cx="9012517" cy="5256584"/>
            <a:chOff x="-41035" y="1196752"/>
            <a:chExt cx="9012517" cy="5256584"/>
          </a:xfrm>
        </p:grpSpPr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2175FD8B-FD88-4BA0-9C4B-735FC0F45632}"/>
                </a:ext>
              </a:extLst>
            </p:cNvPr>
            <p:cNvGrpSpPr/>
            <p:nvPr/>
          </p:nvGrpSpPr>
          <p:grpSpPr>
            <a:xfrm>
              <a:off x="103052" y="5373336"/>
              <a:ext cx="7691946" cy="1080000"/>
              <a:chOff x="103052" y="5299311"/>
              <a:chExt cx="7691946" cy="1080000"/>
            </a:xfrm>
          </p:grpSpPr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0545027F-30BB-436D-83A1-0BBE38703E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58689" y="5299311"/>
                <a:ext cx="936309" cy="1080000"/>
              </a:xfrm>
              <a:prstGeom prst="rect">
                <a:avLst/>
              </a:prstGeom>
            </p:spPr>
          </p:pic>
          <p:pic>
            <p:nvPicPr>
              <p:cNvPr id="13" name="Grafik 12">
                <a:extLst>
                  <a:ext uri="{FF2B5EF4-FFF2-40B4-BE49-F238E27FC236}">
                    <a16:creationId xmlns:a16="http://schemas.microsoft.com/office/drawing/2014/main" id="{39F1F687-96E6-4F32-A2E3-7B6A4766E2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11239" y="5299311"/>
                <a:ext cx="940944" cy="1080000"/>
              </a:xfrm>
              <a:prstGeom prst="rect">
                <a:avLst/>
              </a:prstGeom>
            </p:spPr>
          </p:pic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637354B0-D135-4F4A-AC6E-7E75123661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6786" y="5299311"/>
                <a:ext cx="913133" cy="1080000"/>
              </a:xfrm>
              <a:prstGeom prst="rect">
                <a:avLst/>
              </a:prstGeom>
            </p:spPr>
          </p:pic>
          <p:pic>
            <p:nvPicPr>
              <p:cNvPr id="15" name="Grafik 14">
                <a:extLst>
                  <a:ext uri="{FF2B5EF4-FFF2-40B4-BE49-F238E27FC236}">
                    <a16:creationId xmlns:a16="http://schemas.microsoft.com/office/drawing/2014/main" id="{A7AA759F-5641-4D82-A1FC-6E7582C84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40910" y="5299311"/>
                <a:ext cx="1069254" cy="1080000"/>
              </a:xfrm>
              <a:prstGeom prst="rect">
                <a:avLst/>
              </a:prstGeom>
            </p:spPr>
          </p:pic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F4CF9BB9-ED30-4DB5-9499-1CC4E27271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52" y="5299311"/>
                <a:ext cx="779478" cy="1080000"/>
              </a:xfrm>
              <a:prstGeom prst="rect">
                <a:avLst/>
              </a:prstGeom>
            </p:spPr>
          </p:pic>
        </p:grp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C546AE39-B686-4DB9-8851-808F54D0DB9E}"/>
                </a:ext>
              </a:extLst>
            </p:cNvPr>
            <p:cNvSpPr txBox="1"/>
            <p:nvPr/>
          </p:nvSpPr>
          <p:spPr>
            <a:xfrm>
              <a:off x="-41035" y="4993993"/>
              <a:ext cx="9281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Pyruvat</a:t>
              </a:r>
            </a:p>
          </p:txBody>
        </p:sp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3F62D319-4A4E-4EDC-84BF-09380CC78B79}"/>
                </a:ext>
              </a:extLst>
            </p:cNvPr>
            <p:cNvGrpSpPr/>
            <p:nvPr/>
          </p:nvGrpSpPr>
          <p:grpSpPr>
            <a:xfrm>
              <a:off x="480153" y="1196752"/>
              <a:ext cx="8491329" cy="4674917"/>
              <a:chOff x="480153" y="1196752"/>
              <a:chExt cx="8491329" cy="4674917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5B427A60-411D-472F-905C-D09A788412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0153" y="1196752"/>
                <a:ext cx="928193" cy="1080000"/>
              </a:xfrm>
              <a:prstGeom prst="rect">
                <a:avLst/>
              </a:prstGeom>
            </p:spPr>
          </p:pic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B439BABF-5F62-4F5F-AB0A-BC86730586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15724" y="1196752"/>
                <a:ext cx="1910399" cy="1080000"/>
              </a:xfrm>
              <a:prstGeom prst="rect">
                <a:avLst/>
              </a:prstGeom>
            </p:spPr>
          </p:pic>
          <p:pic>
            <p:nvPicPr>
              <p:cNvPr id="6" name="Grafik 5">
                <a:extLst>
                  <a:ext uri="{FF2B5EF4-FFF2-40B4-BE49-F238E27FC236}">
                    <a16:creationId xmlns:a16="http://schemas.microsoft.com/office/drawing/2014/main" id="{24F415FF-5BE9-4E0B-BF3B-B559EC09BC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08309" y="1196752"/>
                <a:ext cx="1123373" cy="1080000"/>
              </a:xfrm>
              <a:prstGeom prst="rect">
                <a:avLst/>
              </a:prstGeom>
            </p:spPr>
          </p:pic>
          <p:pic>
            <p:nvPicPr>
              <p:cNvPr id="5" name="Grafik 4">
                <a:extLst>
                  <a:ext uri="{FF2B5EF4-FFF2-40B4-BE49-F238E27FC236}">
                    <a16:creationId xmlns:a16="http://schemas.microsoft.com/office/drawing/2014/main" id="{3F0416C2-05C4-4C10-8C87-3022DE8493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932328" y="1196752"/>
                <a:ext cx="1689600" cy="1080000"/>
              </a:xfrm>
              <a:prstGeom prst="rect">
                <a:avLst/>
              </a:prstGeom>
            </p:spPr>
          </p:pic>
          <p:grpSp>
            <p:nvGrpSpPr>
              <p:cNvPr id="91" name="Gruppieren 90">
                <a:extLst>
                  <a:ext uri="{FF2B5EF4-FFF2-40B4-BE49-F238E27FC236}">
                    <a16:creationId xmlns:a16="http://schemas.microsoft.com/office/drawing/2014/main" id="{AD0979F8-9340-4406-A146-520A64F31146}"/>
                  </a:ext>
                </a:extLst>
              </p:cNvPr>
              <p:cNvGrpSpPr/>
              <p:nvPr/>
            </p:nvGrpSpPr>
            <p:grpSpPr>
              <a:xfrm>
                <a:off x="6471315" y="2636912"/>
                <a:ext cx="620965" cy="821781"/>
                <a:chOff x="6559418" y="2548589"/>
                <a:chExt cx="620965" cy="821781"/>
              </a:xfrm>
            </p:grpSpPr>
            <p:grpSp>
              <p:nvGrpSpPr>
                <p:cNvPr id="66" name="Gruppieren 65">
                  <a:extLst>
                    <a:ext uri="{FF2B5EF4-FFF2-40B4-BE49-F238E27FC236}">
                      <a16:creationId xmlns:a16="http://schemas.microsoft.com/office/drawing/2014/main" id="{4F4DECDC-11D8-49CD-B74E-8350647FCBD7}"/>
                    </a:ext>
                  </a:extLst>
                </p:cNvPr>
                <p:cNvGrpSpPr/>
                <p:nvPr/>
              </p:nvGrpSpPr>
              <p:grpSpPr>
                <a:xfrm>
                  <a:off x="6705595" y="2548589"/>
                  <a:ext cx="326360" cy="310862"/>
                  <a:chOff x="7269976" y="2604095"/>
                  <a:chExt cx="326360" cy="310862"/>
                </a:xfrm>
              </p:grpSpPr>
              <p:cxnSp>
                <p:nvCxnSpPr>
                  <p:cNvPr id="61" name="Gerader Verbinder 60">
                    <a:extLst>
                      <a:ext uri="{FF2B5EF4-FFF2-40B4-BE49-F238E27FC236}">
                        <a16:creationId xmlns:a16="http://schemas.microsoft.com/office/drawing/2014/main" id="{63D72FFF-3905-4E07-A147-2E3C08E144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69976" y="2914957"/>
                    <a:ext cx="32636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Gerader Verbinder 62">
                    <a:extLst>
                      <a:ext uri="{FF2B5EF4-FFF2-40B4-BE49-F238E27FC236}">
                        <a16:creationId xmlns:a16="http://schemas.microsoft.com/office/drawing/2014/main" id="{BB763E7D-8392-4B2B-9138-26BF97A3F4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7431924" y="2604095"/>
                    <a:ext cx="2464" cy="310862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0" name="Gruppieren 89">
                  <a:extLst>
                    <a:ext uri="{FF2B5EF4-FFF2-40B4-BE49-F238E27FC236}">
                      <a16:creationId xmlns:a16="http://schemas.microsoft.com/office/drawing/2014/main" id="{90FAE579-7085-4F7E-B579-7E2EDDD93D9A}"/>
                    </a:ext>
                  </a:extLst>
                </p:cNvPr>
                <p:cNvGrpSpPr/>
                <p:nvPr/>
              </p:nvGrpSpPr>
              <p:grpSpPr>
                <a:xfrm rot="1200000">
                  <a:off x="6559418" y="2830427"/>
                  <a:ext cx="62781" cy="535172"/>
                  <a:chOff x="6646214" y="2856460"/>
                  <a:chExt cx="62781" cy="535172"/>
                </a:xfrm>
              </p:grpSpPr>
              <p:cxnSp>
                <p:nvCxnSpPr>
                  <p:cNvPr id="49" name="Gerade Verbindung mit Pfeil 48">
                    <a:extLst>
                      <a:ext uri="{FF2B5EF4-FFF2-40B4-BE49-F238E27FC236}">
                        <a16:creationId xmlns:a16="http://schemas.microsoft.com/office/drawing/2014/main" id="{686DA104-87C1-4CB6-889B-E163B246D0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708995" y="2856460"/>
                    <a:ext cx="0" cy="535172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Gerade Verbindung mit Pfeil 67">
                    <a:extLst>
                      <a:ext uri="{FF2B5EF4-FFF2-40B4-BE49-F238E27FC236}">
                        <a16:creationId xmlns:a16="http://schemas.microsoft.com/office/drawing/2014/main" id="{18C3E938-E31F-4D0B-83E2-5DB5A3CB33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646214" y="2856460"/>
                    <a:ext cx="0" cy="535172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Gruppieren 85">
                  <a:extLst>
                    <a:ext uri="{FF2B5EF4-FFF2-40B4-BE49-F238E27FC236}">
                      <a16:creationId xmlns:a16="http://schemas.microsoft.com/office/drawing/2014/main" id="{D55BD647-893E-4444-AC16-E140A05B6A1A}"/>
                    </a:ext>
                  </a:extLst>
                </p:cNvPr>
                <p:cNvGrpSpPr/>
                <p:nvPr/>
              </p:nvGrpSpPr>
              <p:grpSpPr>
                <a:xfrm rot="-1200000">
                  <a:off x="7120058" y="2829846"/>
                  <a:ext cx="60325" cy="540524"/>
                  <a:chOff x="7031955" y="2838074"/>
                  <a:chExt cx="60325" cy="535172"/>
                </a:xfrm>
              </p:grpSpPr>
              <p:cxnSp>
                <p:nvCxnSpPr>
                  <p:cNvPr id="59" name="Gerade Verbindung mit Pfeil 58">
                    <a:extLst>
                      <a:ext uri="{FF2B5EF4-FFF2-40B4-BE49-F238E27FC236}">
                        <a16:creationId xmlns:a16="http://schemas.microsoft.com/office/drawing/2014/main" id="{839F6847-EE5F-4AB6-872D-F907F5227A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031955" y="2838074"/>
                    <a:ext cx="0" cy="535172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Gerade Verbindung mit Pfeil 68">
                    <a:extLst>
                      <a:ext uri="{FF2B5EF4-FFF2-40B4-BE49-F238E27FC236}">
                        <a16:creationId xmlns:a16="http://schemas.microsoft.com/office/drawing/2014/main" id="{060B9339-7319-41EA-8824-E3A95EB927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092280" y="2838074"/>
                    <a:ext cx="0" cy="535172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EEDD947F-86F9-4CA8-B10B-3083181DFD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84020" y="3207595"/>
                <a:ext cx="987150" cy="1080000"/>
              </a:xfrm>
              <a:prstGeom prst="rect">
                <a:avLst/>
              </a:prstGeom>
            </p:spPr>
          </p:pic>
          <p:pic>
            <p:nvPicPr>
              <p:cNvPr id="11" name="Grafik 10">
                <a:extLst>
                  <a:ext uri="{FF2B5EF4-FFF2-40B4-BE49-F238E27FC236}">
                    <a16:creationId xmlns:a16="http://schemas.microsoft.com/office/drawing/2014/main" id="{5EDCB855-595A-4179-ADA6-358B887372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078920" y="3207595"/>
                <a:ext cx="892562" cy="1080000"/>
              </a:xfrm>
              <a:prstGeom prst="rect">
                <a:avLst/>
              </a:prstGeom>
            </p:spPr>
          </p:pic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609761F5-C960-4EEA-B9CF-B73B1157F851}"/>
                  </a:ext>
                </a:extLst>
              </p:cNvPr>
              <p:cNvSpPr txBox="1"/>
              <p:nvPr/>
            </p:nvSpPr>
            <p:spPr>
              <a:xfrm>
                <a:off x="5442736" y="3456212"/>
                <a:ext cx="1064183" cy="569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Glycerin-aldehyd-3-phosphat</a:t>
                </a:r>
              </a:p>
            </p:txBody>
          </p:sp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A9CEEEB7-1078-4B67-B9E2-A467203A4C40}"/>
                  </a:ext>
                </a:extLst>
              </p:cNvPr>
              <p:cNvSpPr txBox="1"/>
              <p:nvPr/>
            </p:nvSpPr>
            <p:spPr>
              <a:xfrm>
                <a:off x="7114857" y="3456212"/>
                <a:ext cx="1064183" cy="569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Dihydroxyaceton</a:t>
                </a:r>
                <a:r>
                  <a:rPr lang="de-DE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-phosphat</a:t>
                </a:r>
              </a:p>
            </p:txBody>
          </p:sp>
          <p:grpSp>
            <p:nvGrpSpPr>
              <p:cNvPr id="92" name="Gruppieren 91">
                <a:extLst>
                  <a:ext uri="{FF2B5EF4-FFF2-40B4-BE49-F238E27FC236}">
                    <a16:creationId xmlns:a16="http://schemas.microsoft.com/office/drawing/2014/main" id="{5D32F8ED-3553-44DC-8EA3-095A5F359915}"/>
                  </a:ext>
                </a:extLst>
              </p:cNvPr>
              <p:cNvGrpSpPr/>
              <p:nvPr/>
            </p:nvGrpSpPr>
            <p:grpSpPr>
              <a:xfrm>
                <a:off x="6511697" y="3675252"/>
                <a:ext cx="540000" cy="72343"/>
                <a:chOff x="4470801" y="5575180"/>
                <a:chExt cx="698295" cy="45163"/>
              </a:xfrm>
            </p:grpSpPr>
            <p:cxnSp>
              <p:nvCxnSpPr>
                <p:cNvPr id="93" name="Gerade Verbindung mit Pfeil 92">
                  <a:extLst>
                    <a:ext uri="{FF2B5EF4-FFF2-40B4-BE49-F238E27FC236}">
                      <a16:creationId xmlns:a16="http://schemas.microsoft.com/office/drawing/2014/main" id="{DE8B66E5-59F7-4C69-82EC-DB83797DA2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70801" y="5575180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Gerade Verbindung mit Pfeil 93">
                  <a:extLst>
                    <a:ext uri="{FF2B5EF4-FFF2-40B4-BE49-F238E27FC236}">
                      <a16:creationId xmlns:a16="http://schemas.microsoft.com/office/drawing/2014/main" id="{68E2BCB6-0539-424C-8927-EA440AE3AA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0801" y="5620343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ieren 36">
                <a:extLst>
                  <a:ext uri="{FF2B5EF4-FFF2-40B4-BE49-F238E27FC236}">
                    <a16:creationId xmlns:a16="http://schemas.microsoft.com/office/drawing/2014/main" id="{D35C227B-3F03-4954-85CC-5E5D4999CF07}"/>
                  </a:ext>
                </a:extLst>
              </p:cNvPr>
              <p:cNvGrpSpPr/>
              <p:nvPr/>
            </p:nvGrpSpPr>
            <p:grpSpPr>
              <a:xfrm>
                <a:off x="516863" y="2293165"/>
                <a:ext cx="6962556" cy="415755"/>
                <a:chOff x="516863" y="2221157"/>
                <a:chExt cx="6962556" cy="415755"/>
              </a:xfrm>
            </p:grpSpPr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157EC2B4-BE26-4A8A-A5A7-B3DD4B5FA931}"/>
                    </a:ext>
                  </a:extLst>
                </p:cNvPr>
                <p:cNvSpPr txBox="1"/>
                <p:nvPr/>
              </p:nvSpPr>
              <p:spPr>
                <a:xfrm>
                  <a:off x="516863" y="2259757"/>
                  <a:ext cx="86744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Glucose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82C36760-831A-445C-8DE7-60130185D2B3}"/>
                    </a:ext>
                  </a:extLst>
                </p:cNvPr>
                <p:cNvSpPr txBox="1"/>
                <p:nvPr/>
              </p:nvSpPr>
              <p:spPr>
                <a:xfrm>
                  <a:off x="6163415" y="2221157"/>
                  <a:ext cx="1316004" cy="4157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lang="de-DE" sz="16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Fructose-1,6-bisphosphat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BCBB5D88-C307-40F9-A732-6BB40E2338D9}"/>
                    </a:ext>
                  </a:extLst>
                </p:cNvPr>
                <p:cNvSpPr txBox="1"/>
                <p:nvPr/>
              </p:nvSpPr>
              <p:spPr>
                <a:xfrm>
                  <a:off x="2379366" y="2221157"/>
                  <a:ext cx="1069529" cy="4157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lang="de-DE" sz="16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Glucose-6-phosphat</a:t>
                  </a:r>
                </a:p>
              </p:txBody>
            </p:sp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59E7BBDF-BDED-4D89-9144-9F61F33C6D49}"/>
                    </a:ext>
                  </a:extLst>
                </p:cNvPr>
                <p:cNvSpPr txBox="1"/>
                <p:nvPr/>
              </p:nvSpPr>
              <p:spPr>
                <a:xfrm>
                  <a:off x="3982621" y="2221157"/>
                  <a:ext cx="1185729" cy="4157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lang="de-DE" sz="16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Fructose-6-phosphat</a:t>
                  </a:r>
                </a:p>
              </p:txBody>
            </p:sp>
            <p:grpSp>
              <p:nvGrpSpPr>
                <p:cNvPr id="71" name="Gruppieren 70">
                  <a:extLst>
                    <a:ext uri="{FF2B5EF4-FFF2-40B4-BE49-F238E27FC236}">
                      <a16:creationId xmlns:a16="http://schemas.microsoft.com/office/drawing/2014/main" id="{DB4CDE6E-6BD7-47CB-A578-2870D2AD2115}"/>
                    </a:ext>
                  </a:extLst>
                </p:cNvPr>
                <p:cNvGrpSpPr/>
                <p:nvPr/>
              </p:nvGrpSpPr>
              <p:grpSpPr>
                <a:xfrm>
                  <a:off x="3445758" y="2406453"/>
                  <a:ext cx="540000" cy="45163"/>
                  <a:chOff x="4470801" y="5575180"/>
                  <a:chExt cx="698295" cy="45163"/>
                </a:xfrm>
              </p:grpSpPr>
              <p:cxnSp>
                <p:nvCxnSpPr>
                  <p:cNvPr id="72" name="Gerade Verbindung mit Pfeil 71">
                    <a:extLst>
                      <a:ext uri="{FF2B5EF4-FFF2-40B4-BE49-F238E27FC236}">
                        <a16:creationId xmlns:a16="http://schemas.microsoft.com/office/drawing/2014/main" id="{B444DD2A-B141-41AE-A5C6-8FAC3436B2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470801" y="5575180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Gerade Verbindung mit Pfeil 72">
                    <a:extLst>
                      <a:ext uri="{FF2B5EF4-FFF2-40B4-BE49-F238E27FC236}">
                        <a16:creationId xmlns:a16="http://schemas.microsoft.com/office/drawing/2014/main" id="{7060D8B3-8A92-44D0-A3B6-0121280588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70801" y="5620343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Gruppieren 80">
                  <a:extLst>
                    <a:ext uri="{FF2B5EF4-FFF2-40B4-BE49-F238E27FC236}">
                      <a16:creationId xmlns:a16="http://schemas.microsoft.com/office/drawing/2014/main" id="{E312B98A-6158-4E8C-906C-1F0487F97181}"/>
                    </a:ext>
                  </a:extLst>
                </p:cNvPr>
                <p:cNvGrpSpPr/>
                <p:nvPr/>
              </p:nvGrpSpPr>
              <p:grpSpPr>
                <a:xfrm>
                  <a:off x="1609557" y="2250003"/>
                  <a:ext cx="554262" cy="358063"/>
                  <a:chOff x="5957930" y="1822300"/>
                  <a:chExt cx="554262" cy="358063"/>
                </a:xfrm>
              </p:grpSpPr>
              <p:pic>
                <p:nvPicPr>
                  <p:cNvPr id="82" name="Grafik 81">
                    <a:extLst>
                      <a:ext uri="{FF2B5EF4-FFF2-40B4-BE49-F238E27FC236}">
                        <a16:creationId xmlns:a16="http://schemas.microsoft.com/office/drawing/2014/main" id="{8748DC98-D52E-42D2-90FB-EAAB2B3ABA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 flipH="1">
                    <a:off x="5957930" y="1822300"/>
                    <a:ext cx="493160" cy="358063"/>
                  </a:xfrm>
                  <a:prstGeom prst="rect">
                    <a:avLst/>
                  </a:prstGeom>
                </p:spPr>
              </p:pic>
              <p:cxnSp>
                <p:nvCxnSpPr>
                  <p:cNvPr id="83" name="Gerade Verbindung mit Pfeil 82">
                    <a:extLst>
                      <a:ext uri="{FF2B5EF4-FFF2-40B4-BE49-F238E27FC236}">
                        <a16:creationId xmlns:a16="http://schemas.microsoft.com/office/drawing/2014/main" id="{52A775B0-7022-481C-8DB2-49D8D0EA55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972192" y="2093805"/>
                    <a:ext cx="540000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Gruppieren 79">
                  <a:extLst>
                    <a:ext uri="{FF2B5EF4-FFF2-40B4-BE49-F238E27FC236}">
                      <a16:creationId xmlns:a16="http://schemas.microsoft.com/office/drawing/2014/main" id="{594A7C1F-BA4F-41F8-B922-AF684FB0A51C}"/>
                    </a:ext>
                  </a:extLst>
                </p:cNvPr>
                <p:cNvGrpSpPr/>
                <p:nvPr/>
              </p:nvGrpSpPr>
              <p:grpSpPr>
                <a:xfrm>
                  <a:off x="5304889" y="2225610"/>
                  <a:ext cx="629779" cy="406848"/>
                  <a:chOff x="5957930" y="1822300"/>
                  <a:chExt cx="554262" cy="358063"/>
                </a:xfrm>
              </p:grpSpPr>
              <p:pic>
                <p:nvPicPr>
                  <p:cNvPr id="41" name="Grafik 40">
                    <a:extLst>
                      <a:ext uri="{FF2B5EF4-FFF2-40B4-BE49-F238E27FC236}">
                        <a16:creationId xmlns:a16="http://schemas.microsoft.com/office/drawing/2014/main" id="{5A196526-2027-415B-93AE-0C5CBD819A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 flipH="1">
                    <a:off x="5957930" y="1822300"/>
                    <a:ext cx="493160" cy="358063"/>
                  </a:xfrm>
                  <a:prstGeom prst="rect">
                    <a:avLst/>
                  </a:prstGeom>
                </p:spPr>
              </p:pic>
              <p:cxnSp>
                <p:nvCxnSpPr>
                  <p:cNvPr id="79" name="Gerade Verbindung mit Pfeil 78">
                    <a:extLst>
                      <a:ext uri="{FF2B5EF4-FFF2-40B4-BE49-F238E27FC236}">
                        <a16:creationId xmlns:a16="http://schemas.microsoft.com/office/drawing/2014/main" id="{6D8EDC4E-044B-4716-A813-A6190BC8E5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972192" y="2093805"/>
                    <a:ext cx="540000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9" name="Gruppieren 38">
                <a:extLst>
                  <a:ext uri="{FF2B5EF4-FFF2-40B4-BE49-F238E27FC236}">
                    <a16:creationId xmlns:a16="http://schemas.microsoft.com/office/drawing/2014/main" id="{176C69D5-A983-4DDB-8488-78956912C33B}"/>
                  </a:ext>
                </a:extLst>
              </p:cNvPr>
              <p:cNvGrpSpPr/>
              <p:nvPr/>
            </p:nvGrpSpPr>
            <p:grpSpPr>
              <a:xfrm>
                <a:off x="1344420" y="2180542"/>
                <a:ext cx="1082790" cy="391886"/>
                <a:chOff x="1344420" y="2180542"/>
                <a:chExt cx="1082790" cy="391886"/>
              </a:xfrm>
            </p:grpSpPr>
            <p:sp>
              <p:nvSpPr>
                <p:cNvPr id="74" name="Textfeld 73">
                  <a:extLst>
                    <a:ext uri="{FF2B5EF4-FFF2-40B4-BE49-F238E27FC236}">
                      <a16:creationId xmlns:a16="http://schemas.microsoft.com/office/drawing/2014/main" id="{C8B11C9E-0809-4358-BEF7-EB20C3E2AF39}"/>
                    </a:ext>
                  </a:extLst>
                </p:cNvPr>
                <p:cNvSpPr txBox="1"/>
                <p:nvPr/>
              </p:nvSpPr>
              <p:spPr>
                <a:xfrm>
                  <a:off x="1344420" y="2180542"/>
                  <a:ext cx="635818" cy="349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ATP</a:t>
                  </a:r>
                </a:p>
              </p:txBody>
            </p:sp>
            <p:sp>
              <p:nvSpPr>
                <p:cNvPr id="75" name="Textfeld 74">
                  <a:extLst>
                    <a:ext uri="{FF2B5EF4-FFF2-40B4-BE49-F238E27FC236}">
                      <a16:creationId xmlns:a16="http://schemas.microsoft.com/office/drawing/2014/main" id="{B784B7B1-1568-4B9E-A4DA-FBD7F2D1E174}"/>
                    </a:ext>
                  </a:extLst>
                </p:cNvPr>
                <p:cNvSpPr txBox="1"/>
                <p:nvPr/>
              </p:nvSpPr>
              <p:spPr>
                <a:xfrm>
                  <a:off x="1791392" y="2222717"/>
                  <a:ext cx="635818" cy="3497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ADP</a:t>
                  </a:r>
                </a:p>
              </p:txBody>
            </p:sp>
          </p:grpSp>
          <p:grpSp>
            <p:nvGrpSpPr>
              <p:cNvPr id="40" name="Gruppieren 39">
                <a:extLst>
                  <a:ext uri="{FF2B5EF4-FFF2-40B4-BE49-F238E27FC236}">
                    <a16:creationId xmlns:a16="http://schemas.microsoft.com/office/drawing/2014/main" id="{1B29E462-2ECA-4450-91A0-E165C6FFBD97}"/>
                  </a:ext>
                </a:extLst>
              </p:cNvPr>
              <p:cNvGrpSpPr/>
              <p:nvPr/>
            </p:nvGrpSpPr>
            <p:grpSpPr>
              <a:xfrm>
                <a:off x="5077595" y="2169016"/>
                <a:ext cx="1101643" cy="346056"/>
                <a:chOff x="5077595" y="2169016"/>
                <a:chExt cx="1101643" cy="346056"/>
              </a:xfrm>
            </p:grpSpPr>
            <p:sp>
              <p:nvSpPr>
                <p:cNvPr id="76" name="Textfeld 75">
                  <a:extLst>
                    <a:ext uri="{FF2B5EF4-FFF2-40B4-BE49-F238E27FC236}">
                      <a16:creationId xmlns:a16="http://schemas.microsoft.com/office/drawing/2014/main" id="{88F17A7B-1459-4792-8105-19B51ADBC0E8}"/>
                    </a:ext>
                  </a:extLst>
                </p:cNvPr>
                <p:cNvSpPr txBox="1"/>
                <p:nvPr/>
              </p:nvSpPr>
              <p:spPr>
                <a:xfrm>
                  <a:off x="5077595" y="2169016"/>
                  <a:ext cx="55957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ATP</a:t>
                  </a:r>
                </a:p>
              </p:txBody>
            </p:sp>
            <p:sp>
              <p:nvSpPr>
                <p:cNvPr id="77" name="Textfeld 76">
                  <a:extLst>
                    <a:ext uri="{FF2B5EF4-FFF2-40B4-BE49-F238E27FC236}">
                      <a16:creationId xmlns:a16="http://schemas.microsoft.com/office/drawing/2014/main" id="{2570881D-E6A2-427F-BAE2-9CEEC132BBA5}"/>
                    </a:ext>
                  </a:extLst>
                </p:cNvPr>
                <p:cNvSpPr txBox="1"/>
                <p:nvPr/>
              </p:nvSpPr>
              <p:spPr>
                <a:xfrm>
                  <a:off x="5543420" y="2207295"/>
                  <a:ext cx="63581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ADP</a:t>
                  </a:r>
                </a:p>
              </p:txBody>
            </p:sp>
          </p:grp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886CE033-09CF-43F1-9501-749B4F074DBA}"/>
                  </a:ext>
                </a:extLst>
              </p:cNvPr>
              <p:cNvGrpSpPr/>
              <p:nvPr/>
            </p:nvGrpSpPr>
            <p:grpSpPr>
              <a:xfrm>
                <a:off x="5263144" y="4104284"/>
                <a:ext cx="1328415" cy="692868"/>
                <a:chOff x="5263144" y="4116082"/>
                <a:chExt cx="1328415" cy="692868"/>
              </a:xfrm>
            </p:grpSpPr>
            <p:sp>
              <p:nvSpPr>
                <p:cNvPr id="78" name="Textfeld 77">
                  <a:extLst>
                    <a:ext uri="{FF2B5EF4-FFF2-40B4-BE49-F238E27FC236}">
                      <a16:creationId xmlns:a16="http://schemas.microsoft.com/office/drawing/2014/main" id="{BC053A0B-5DA8-4736-8419-9EAB1DE10B08}"/>
                    </a:ext>
                  </a:extLst>
                </p:cNvPr>
                <p:cNvSpPr txBox="1"/>
                <p:nvPr/>
              </p:nvSpPr>
              <p:spPr>
                <a:xfrm>
                  <a:off x="5263144" y="4116082"/>
                  <a:ext cx="113749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NAD</a:t>
                  </a:r>
                  <a:r>
                    <a:rPr lang="de-DE" sz="1400" baseline="300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+</a:t>
                  </a:r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+ PO</a:t>
                  </a:r>
                  <a:r>
                    <a:rPr lang="de-DE" sz="1400" baseline="-250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</a:t>
                  </a:r>
                  <a:r>
                    <a:rPr lang="de-DE" sz="1400" baseline="300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2-</a:t>
                  </a:r>
                </a:p>
              </p:txBody>
            </p:sp>
            <p:sp>
              <p:nvSpPr>
                <p:cNvPr id="85" name="Textfeld 84">
                  <a:extLst>
                    <a:ext uri="{FF2B5EF4-FFF2-40B4-BE49-F238E27FC236}">
                      <a16:creationId xmlns:a16="http://schemas.microsoft.com/office/drawing/2014/main" id="{43464C0B-CBE2-4DEF-A058-7EEB340D1420}"/>
                    </a:ext>
                  </a:extLst>
                </p:cNvPr>
                <p:cNvSpPr txBox="1"/>
                <p:nvPr/>
              </p:nvSpPr>
              <p:spPr>
                <a:xfrm>
                  <a:off x="5516550" y="4501173"/>
                  <a:ext cx="9853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NADH + H</a:t>
                  </a:r>
                  <a:r>
                    <a:rPr lang="de-DE" sz="1400" baseline="300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+</a:t>
                  </a:r>
                  <a:r>
                    <a:rPr lang="de-DE" sz="14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endParaRPr lang="de-DE" sz="1400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9" name="Gruppieren 8">
                  <a:extLst>
                    <a:ext uri="{FF2B5EF4-FFF2-40B4-BE49-F238E27FC236}">
                      <a16:creationId xmlns:a16="http://schemas.microsoft.com/office/drawing/2014/main" id="{C235735B-2081-463A-9785-72A4B1890DE5}"/>
                    </a:ext>
                  </a:extLst>
                </p:cNvPr>
                <p:cNvGrpSpPr/>
                <p:nvPr/>
              </p:nvGrpSpPr>
              <p:grpSpPr>
                <a:xfrm>
                  <a:off x="6233496" y="4186205"/>
                  <a:ext cx="358063" cy="540000"/>
                  <a:chOff x="6233496" y="4429292"/>
                  <a:chExt cx="358063" cy="540000"/>
                </a:xfrm>
              </p:grpSpPr>
              <p:grpSp>
                <p:nvGrpSpPr>
                  <p:cNvPr id="95" name="Gruppieren 94">
                    <a:extLst>
                      <a:ext uri="{FF2B5EF4-FFF2-40B4-BE49-F238E27FC236}">
                        <a16:creationId xmlns:a16="http://schemas.microsoft.com/office/drawing/2014/main" id="{F45FF93A-0C93-4F89-8283-5ECAFB358CE9}"/>
                      </a:ext>
                    </a:extLst>
                  </p:cNvPr>
                  <p:cNvGrpSpPr/>
                  <p:nvPr/>
                </p:nvGrpSpPr>
                <p:grpSpPr>
                  <a:xfrm rot="14261335">
                    <a:off x="6259565" y="4676710"/>
                    <a:ext cx="540000" cy="45163"/>
                    <a:chOff x="4470801" y="5575180"/>
                    <a:chExt cx="698295" cy="45163"/>
                  </a:xfrm>
                </p:grpSpPr>
                <p:cxnSp>
                  <p:nvCxnSpPr>
                    <p:cNvPr id="96" name="Gerade Verbindung mit Pfeil 95">
                      <a:extLst>
                        <a:ext uri="{FF2B5EF4-FFF2-40B4-BE49-F238E27FC236}">
                          <a16:creationId xmlns:a16="http://schemas.microsoft.com/office/drawing/2014/main" id="{9BF4E955-65B5-48F2-817F-9052EB6443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470801" y="5575180"/>
                      <a:ext cx="698295" cy="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" name="Gerade Verbindung mit Pfeil 96">
                      <a:extLst>
                        <a:ext uri="{FF2B5EF4-FFF2-40B4-BE49-F238E27FC236}">
                          <a16:creationId xmlns:a16="http://schemas.microsoft.com/office/drawing/2014/main" id="{6E6D00E3-08C9-4459-B6CB-80A400C151A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470801" y="5620343"/>
                      <a:ext cx="698295" cy="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pic>
                <p:nvPicPr>
                  <p:cNvPr id="100" name="Grafik 99">
                    <a:extLst>
                      <a:ext uri="{FF2B5EF4-FFF2-40B4-BE49-F238E27FC236}">
                        <a16:creationId xmlns:a16="http://schemas.microsoft.com/office/drawing/2014/main" id="{07DB70C3-9016-4DA0-82A7-B82718DA01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 rot="4800000" flipH="1" flipV="1">
                    <a:off x="6165948" y="4532003"/>
                    <a:ext cx="493160" cy="358063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8BCD42E8-717B-4EDE-AA03-EE1F75412EFD}"/>
                  </a:ext>
                </a:extLst>
              </p:cNvPr>
              <p:cNvSpPr txBox="1"/>
              <p:nvPr/>
            </p:nvSpPr>
            <p:spPr>
              <a:xfrm>
                <a:off x="1316759" y="2594337"/>
                <a:ext cx="1123373" cy="229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>
                    <a:solidFill>
                      <a:schemeClr val="tx2"/>
                    </a:solidFill>
                  </a:rPr>
                  <a:t>Hexokinase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7" name="Textfeld 86">
                <a:extLst>
                  <a:ext uri="{FF2B5EF4-FFF2-40B4-BE49-F238E27FC236}">
                    <a16:creationId xmlns:a16="http://schemas.microsoft.com/office/drawing/2014/main" id="{EA5AA208-B96B-4E14-8944-5941B8F919A6}"/>
                  </a:ext>
                </a:extLst>
              </p:cNvPr>
              <p:cNvSpPr txBox="1"/>
              <p:nvPr/>
            </p:nvSpPr>
            <p:spPr>
              <a:xfrm>
                <a:off x="3172557" y="2528810"/>
                <a:ext cx="1123373" cy="485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>
                    <a:solidFill>
                      <a:schemeClr val="tx2"/>
                    </a:solidFill>
                  </a:rPr>
                  <a:t>Glucose-6-phosphat-isomerase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8" name="Textfeld 97">
                <a:extLst>
                  <a:ext uri="{FF2B5EF4-FFF2-40B4-BE49-F238E27FC236}">
                    <a16:creationId xmlns:a16="http://schemas.microsoft.com/office/drawing/2014/main" id="{25DF951E-542D-4B47-B296-A27D7741B9BA}"/>
                  </a:ext>
                </a:extLst>
              </p:cNvPr>
              <p:cNvSpPr txBox="1"/>
              <p:nvPr/>
            </p:nvSpPr>
            <p:spPr>
              <a:xfrm>
                <a:off x="5134852" y="2614272"/>
                <a:ext cx="1123373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Phospho-fructokinase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06" name="Textfeld 105">
                <a:extLst>
                  <a:ext uri="{FF2B5EF4-FFF2-40B4-BE49-F238E27FC236}">
                    <a16:creationId xmlns:a16="http://schemas.microsoft.com/office/drawing/2014/main" id="{10925D29-A553-415B-9EDC-FEE5352E7C55}"/>
                  </a:ext>
                </a:extLst>
              </p:cNvPr>
              <p:cNvSpPr txBox="1"/>
              <p:nvPr/>
            </p:nvSpPr>
            <p:spPr>
              <a:xfrm>
                <a:off x="6719935" y="2697977"/>
                <a:ext cx="754423" cy="229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Aldolase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07" name="Textfeld 106">
                <a:extLst>
                  <a:ext uri="{FF2B5EF4-FFF2-40B4-BE49-F238E27FC236}">
                    <a16:creationId xmlns:a16="http://schemas.microsoft.com/office/drawing/2014/main" id="{6C4B06DE-16D4-4331-96B9-3FFCBA317E32}"/>
                  </a:ext>
                </a:extLst>
              </p:cNvPr>
              <p:cNvSpPr txBox="1"/>
              <p:nvPr/>
            </p:nvSpPr>
            <p:spPr>
              <a:xfrm>
                <a:off x="6351824" y="3752234"/>
                <a:ext cx="939185" cy="485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Triosephos</a:t>
                </a:r>
                <a:r>
                  <a:rPr lang="de-DE" sz="1200" dirty="0">
                    <a:solidFill>
                      <a:schemeClr val="tx2"/>
                    </a:solidFill>
                  </a:rPr>
                  <a:t>-</a:t>
                </a:r>
              </a:p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phatiso</a:t>
                </a:r>
                <a:r>
                  <a:rPr lang="de-DE" sz="1200" dirty="0">
                    <a:solidFill>
                      <a:schemeClr val="tx2"/>
                    </a:solidFill>
                  </a:rPr>
                  <a:t>-</a:t>
                </a:r>
              </a:p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merase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08" name="Textfeld 107">
                <a:extLst>
                  <a:ext uri="{FF2B5EF4-FFF2-40B4-BE49-F238E27FC236}">
                    <a16:creationId xmlns:a16="http://schemas.microsoft.com/office/drawing/2014/main" id="{860A7442-7952-45D2-89C3-0585E72E9E6E}"/>
                  </a:ext>
                </a:extLst>
              </p:cNvPr>
              <p:cNvSpPr txBox="1"/>
              <p:nvPr/>
            </p:nvSpPr>
            <p:spPr>
              <a:xfrm>
                <a:off x="5878193" y="5386023"/>
                <a:ext cx="820735" cy="485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 err="1">
                    <a:solidFill>
                      <a:schemeClr val="tx2"/>
                    </a:solidFill>
                  </a:rPr>
                  <a:t>Phospho</a:t>
                </a:r>
                <a:r>
                  <a:rPr lang="de-DE" sz="1200" dirty="0">
                    <a:solidFill>
                      <a:schemeClr val="tx2"/>
                    </a:solidFill>
                  </a:rPr>
                  <a:t>-</a:t>
                </a:r>
                <a:r>
                  <a:rPr lang="de-DE" sz="1200" dirty="0" err="1">
                    <a:solidFill>
                      <a:schemeClr val="tx2"/>
                    </a:solidFill>
                  </a:rPr>
                  <a:t>glycerat</a:t>
                </a:r>
                <a:r>
                  <a:rPr lang="de-DE" sz="1200" dirty="0">
                    <a:solidFill>
                      <a:schemeClr val="tx2"/>
                    </a:solidFill>
                  </a:rPr>
                  <a:t>-kinase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87A1FDE2-1EBD-4562-9E6A-B7BD22651CDD}"/>
                  </a:ext>
                </a:extLst>
              </p:cNvPr>
              <p:cNvSpPr txBox="1"/>
              <p:nvPr/>
            </p:nvSpPr>
            <p:spPr>
              <a:xfrm>
                <a:off x="6488259" y="5029418"/>
                <a:ext cx="1540125" cy="415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1,3-Bisphospho-glycerat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60167C1A-65EE-40B5-95B6-ACC5344E1F6D}"/>
                  </a:ext>
                </a:extLst>
              </p:cNvPr>
              <p:cNvSpPr txBox="1"/>
              <p:nvPr/>
            </p:nvSpPr>
            <p:spPr>
              <a:xfrm>
                <a:off x="3217201" y="5029418"/>
                <a:ext cx="1173686" cy="415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2-Phospho-glycerat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CBD17964-EBD7-4398-9C21-08A81A047EB3}"/>
                  </a:ext>
                </a:extLst>
              </p:cNvPr>
              <p:cNvSpPr txBox="1"/>
              <p:nvPr/>
            </p:nvSpPr>
            <p:spPr>
              <a:xfrm>
                <a:off x="1349002" y="5029418"/>
                <a:ext cx="1406355" cy="415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Phosphoenol-pyruvat</a:t>
                </a:r>
                <a:endPara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C091E3E3-3D83-4212-9B3C-2A00C88FC179}"/>
                  </a:ext>
                </a:extLst>
              </p:cNvPr>
              <p:cNvSpPr txBox="1"/>
              <p:nvPr/>
            </p:nvSpPr>
            <p:spPr>
              <a:xfrm>
                <a:off x="4852731" y="5029418"/>
                <a:ext cx="1173686" cy="415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de-DE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3-Phos-phoglycerat</a:t>
                </a:r>
              </a:p>
            </p:txBody>
          </p:sp>
          <p:grpSp>
            <p:nvGrpSpPr>
              <p:cNvPr id="38" name="Gruppieren 37">
                <a:extLst>
                  <a:ext uri="{FF2B5EF4-FFF2-40B4-BE49-F238E27FC236}">
                    <a16:creationId xmlns:a16="http://schemas.microsoft.com/office/drawing/2014/main" id="{16DCFDE8-5A3C-4596-A139-44BC927B1BEB}"/>
                  </a:ext>
                </a:extLst>
              </p:cNvPr>
              <p:cNvGrpSpPr/>
              <p:nvPr/>
            </p:nvGrpSpPr>
            <p:grpSpPr>
              <a:xfrm>
                <a:off x="4351809" y="5214714"/>
                <a:ext cx="540000" cy="45163"/>
                <a:chOff x="4470801" y="5575180"/>
                <a:chExt cx="698295" cy="45163"/>
              </a:xfrm>
            </p:grpSpPr>
            <p:cxnSp>
              <p:nvCxnSpPr>
                <p:cNvPr id="44" name="Gerade Verbindung mit Pfeil 43">
                  <a:extLst>
                    <a:ext uri="{FF2B5EF4-FFF2-40B4-BE49-F238E27FC236}">
                      <a16:creationId xmlns:a16="http://schemas.microsoft.com/office/drawing/2014/main" id="{D6350A42-CB5F-4AF4-B2AA-763AF5F1B0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70801" y="5575180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 Verbindung mit Pfeil 44">
                  <a:extLst>
                    <a:ext uri="{FF2B5EF4-FFF2-40B4-BE49-F238E27FC236}">
                      <a16:creationId xmlns:a16="http://schemas.microsoft.com/office/drawing/2014/main" id="{47C00C7A-EAB7-4A04-A0FC-8B0C65C10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0801" y="5620343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uppieren 46">
                <a:extLst>
                  <a:ext uri="{FF2B5EF4-FFF2-40B4-BE49-F238E27FC236}">
                    <a16:creationId xmlns:a16="http://schemas.microsoft.com/office/drawing/2014/main" id="{9BB6BA68-D487-4AE3-BAD7-F9D38FC01F1E}"/>
                  </a:ext>
                </a:extLst>
              </p:cNvPr>
              <p:cNvGrpSpPr/>
              <p:nvPr/>
            </p:nvGrpSpPr>
            <p:grpSpPr>
              <a:xfrm>
                <a:off x="5987339" y="5058264"/>
                <a:ext cx="540000" cy="358063"/>
                <a:chOff x="5693279" y="5023490"/>
                <a:chExt cx="540000" cy="358063"/>
              </a:xfrm>
            </p:grpSpPr>
            <p:grpSp>
              <p:nvGrpSpPr>
                <p:cNvPr id="56" name="Gruppieren 55">
                  <a:extLst>
                    <a:ext uri="{FF2B5EF4-FFF2-40B4-BE49-F238E27FC236}">
                      <a16:creationId xmlns:a16="http://schemas.microsoft.com/office/drawing/2014/main" id="{88AC4142-8AF0-4414-9E7A-0254F40046C3}"/>
                    </a:ext>
                  </a:extLst>
                </p:cNvPr>
                <p:cNvGrpSpPr/>
                <p:nvPr/>
              </p:nvGrpSpPr>
              <p:grpSpPr>
                <a:xfrm>
                  <a:off x="5693279" y="5293941"/>
                  <a:ext cx="540000" cy="45163"/>
                  <a:chOff x="4470801" y="5575180"/>
                  <a:chExt cx="698295" cy="45163"/>
                </a:xfrm>
              </p:grpSpPr>
              <p:cxnSp>
                <p:nvCxnSpPr>
                  <p:cNvPr id="57" name="Gerade Verbindung mit Pfeil 56">
                    <a:extLst>
                      <a:ext uri="{FF2B5EF4-FFF2-40B4-BE49-F238E27FC236}">
                        <a16:creationId xmlns:a16="http://schemas.microsoft.com/office/drawing/2014/main" id="{3957BD2A-7BFD-42A4-9A4F-80190A7717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470801" y="5575180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Gerade Verbindung mit Pfeil 57">
                    <a:extLst>
                      <a:ext uri="{FF2B5EF4-FFF2-40B4-BE49-F238E27FC236}">
                        <a16:creationId xmlns:a16="http://schemas.microsoft.com/office/drawing/2014/main" id="{EB86DFD6-7B82-46F7-8019-BCA2F2A4EB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70801" y="5620343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88" name="Grafik 87">
                  <a:extLst>
                    <a:ext uri="{FF2B5EF4-FFF2-40B4-BE49-F238E27FC236}">
                      <a16:creationId xmlns:a16="http://schemas.microsoft.com/office/drawing/2014/main" id="{C7DD0EE5-76E5-47A6-96F8-CDCD4AE4E1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724128" y="5023490"/>
                  <a:ext cx="493160" cy="358063"/>
                </a:xfrm>
                <a:prstGeom prst="rect">
                  <a:avLst/>
                </a:prstGeom>
              </p:spPr>
            </p:pic>
          </p:grpSp>
          <p:sp>
            <p:nvSpPr>
              <p:cNvPr id="101" name="Textfeld 100">
                <a:extLst>
                  <a:ext uri="{FF2B5EF4-FFF2-40B4-BE49-F238E27FC236}">
                    <a16:creationId xmlns:a16="http://schemas.microsoft.com/office/drawing/2014/main" id="{DCABB69E-C582-45D8-9E0A-8D368F3669DE}"/>
                  </a:ext>
                </a:extLst>
              </p:cNvPr>
              <p:cNvSpPr txBox="1"/>
              <p:nvPr/>
            </p:nvSpPr>
            <p:spPr>
              <a:xfrm>
                <a:off x="5783862" y="4949266"/>
                <a:ext cx="5595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ATP</a:t>
                </a:r>
              </a:p>
            </p:txBody>
          </p:sp>
          <p:sp>
            <p:nvSpPr>
              <p:cNvPr id="102" name="Textfeld 101">
                <a:extLst>
                  <a:ext uri="{FF2B5EF4-FFF2-40B4-BE49-F238E27FC236}">
                    <a16:creationId xmlns:a16="http://schemas.microsoft.com/office/drawing/2014/main" id="{277ED928-1CC6-4036-9C82-721BE51D579B}"/>
                  </a:ext>
                </a:extLst>
              </p:cNvPr>
              <p:cNvSpPr txBox="1"/>
              <p:nvPr/>
            </p:nvSpPr>
            <p:spPr>
              <a:xfrm>
                <a:off x="6193558" y="4914129"/>
                <a:ext cx="5595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ADP</a:t>
                </a:r>
              </a:p>
            </p:txBody>
          </p:sp>
          <p:grpSp>
            <p:nvGrpSpPr>
              <p:cNvPr id="46" name="Gruppieren 45">
                <a:extLst>
                  <a:ext uri="{FF2B5EF4-FFF2-40B4-BE49-F238E27FC236}">
                    <a16:creationId xmlns:a16="http://schemas.microsoft.com/office/drawing/2014/main" id="{0D7E89A2-C47B-4366-82E7-6AC30CAC9691}"/>
                  </a:ext>
                </a:extLst>
              </p:cNvPr>
              <p:cNvGrpSpPr/>
              <p:nvPr/>
            </p:nvGrpSpPr>
            <p:grpSpPr>
              <a:xfrm>
                <a:off x="848080" y="5058264"/>
                <a:ext cx="540000" cy="358063"/>
                <a:chOff x="810116" y="5022299"/>
                <a:chExt cx="540000" cy="358063"/>
              </a:xfrm>
            </p:grpSpPr>
            <p:cxnSp>
              <p:nvCxnSpPr>
                <p:cNvPr id="48" name="Gerade Verbindung mit Pfeil 47">
                  <a:extLst>
                    <a:ext uri="{FF2B5EF4-FFF2-40B4-BE49-F238E27FC236}">
                      <a16:creationId xmlns:a16="http://schemas.microsoft.com/office/drawing/2014/main" id="{88BBCE98-B433-4F7D-B25F-E10AD002D7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0116" y="5286104"/>
                  <a:ext cx="540000" cy="989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103" name="Grafik 102">
                  <a:extLst>
                    <a:ext uri="{FF2B5EF4-FFF2-40B4-BE49-F238E27FC236}">
                      <a16:creationId xmlns:a16="http://schemas.microsoft.com/office/drawing/2014/main" id="{26A6E9D6-0C0A-4DC1-A7DA-839AC71A3F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4207" y="5022299"/>
                  <a:ext cx="493160" cy="358063"/>
                </a:xfrm>
                <a:prstGeom prst="rect">
                  <a:avLst/>
                </a:prstGeom>
              </p:spPr>
            </p:pic>
          </p:grpSp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6CF100F4-4CA2-40E9-B9E8-C287C1AA8DDF}"/>
                  </a:ext>
                </a:extLst>
              </p:cNvPr>
              <p:cNvSpPr txBox="1"/>
              <p:nvPr/>
            </p:nvSpPr>
            <p:spPr>
              <a:xfrm>
                <a:off x="663445" y="4949266"/>
                <a:ext cx="5595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ATP</a:t>
                </a:r>
              </a:p>
            </p:txBody>
          </p:sp>
          <p:sp>
            <p:nvSpPr>
              <p:cNvPr id="105" name="Textfeld 104">
                <a:extLst>
                  <a:ext uri="{FF2B5EF4-FFF2-40B4-BE49-F238E27FC236}">
                    <a16:creationId xmlns:a16="http://schemas.microsoft.com/office/drawing/2014/main" id="{4ABAC6E5-7A34-4C91-A306-42448BFF035A}"/>
                  </a:ext>
                </a:extLst>
              </p:cNvPr>
              <p:cNvSpPr txBox="1"/>
              <p:nvPr/>
            </p:nvSpPr>
            <p:spPr>
              <a:xfrm>
                <a:off x="1044881" y="4914129"/>
                <a:ext cx="5595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ADP</a:t>
                </a:r>
              </a:p>
            </p:txBody>
          </p:sp>
          <p:sp>
            <p:nvSpPr>
              <p:cNvPr id="110" name="Textfeld 109">
                <a:extLst>
                  <a:ext uri="{FF2B5EF4-FFF2-40B4-BE49-F238E27FC236}">
                    <a16:creationId xmlns:a16="http://schemas.microsoft.com/office/drawing/2014/main" id="{910A90A6-97DA-44E8-AB4D-1E1E5D20FA11}"/>
                  </a:ext>
                </a:extLst>
              </p:cNvPr>
              <p:cNvSpPr txBox="1"/>
              <p:nvPr/>
            </p:nvSpPr>
            <p:spPr>
              <a:xfrm>
                <a:off x="2632775" y="5368995"/>
                <a:ext cx="667238" cy="229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>
                    <a:solidFill>
                      <a:schemeClr val="tx2"/>
                    </a:solidFill>
                  </a:rPr>
                  <a:t>Enolase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11" name="Textfeld 110">
                <a:extLst>
                  <a:ext uri="{FF2B5EF4-FFF2-40B4-BE49-F238E27FC236}">
                    <a16:creationId xmlns:a16="http://schemas.microsoft.com/office/drawing/2014/main" id="{61533835-CFA3-489E-BB9F-DB87698599FD}"/>
                  </a:ext>
                </a:extLst>
              </p:cNvPr>
              <p:cNvSpPr txBox="1"/>
              <p:nvPr/>
            </p:nvSpPr>
            <p:spPr>
              <a:xfrm>
                <a:off x="797807" y="5332147"/>
                <a:ext cx="743103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>
                    <a:solidFill>
                      <a:schemeClr val="tx2"/>
                    </a:solidFill>
                  </a:rPr>
                  <a:t>Pyruvat-kinase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12" name="Textfeld 111">
                <a:extLst>
                  <a:ext uri="{FF2B5EF4-FFF2-40B4-BE49-F238E27FC236}">
                    <a16:creationId xmlns:a16="http://schemas.microsoft.com/office/drawing/2014/main" id="{A9A2418B-748E-4F8F-B728-C1802C437752}"/>
                  </a:ext>
                </a:extLst>
              </p:cNvPr>
              <p:cNvSpPr txBox="1"/>
              <p:nvPr/>
            </p:nvSpPr>
            <p:spPr>
              <a:xfrm>
                <a:off x="4231647" y="5282502"/>
                <a:ext cx="813346" cy="485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kern="900" dirty="0" err="1">
                    <a:solidFill>
                      <a:schemeClr val="tx2"/>
                    </a:solidFill>
                  </a:rPr>
                  <a:t>Phospho-glycerat-mutase</a:t>
                </a:r>
                <a:endParaRPr lang="de-DE" sz="1400" kern="900" dirty="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29" name="Gruppieren 28">
                <a:extLst>
                  <a:ext uri="{FF2B5EF4-FFF2-40B4-BE49-F238E27FC236}">
                    <a16:creationId xmlns:a16="http://schemas.microsoft.com/office/drawing/2014/main" id="{4387565F-CBEA-4E8D-A162-79B7E3F5A919}"/>
                  </a:ext>
                </a:extLst>
              </p:cNvPr>
              <p:cNvGrpSpPr/>
              <p:nvPr/>
            </p:nvGrpSpPr>
            <p:grpSpPr>
              <a:xfrm>
                <a:off x="2716279" y="5123461"/>
                <a:ext cx="540000" cy="227669"/>
                <a:chOff x="2716279" y="5114633"/>
                <a:chExt cx="540000" cy="227669"/>
              </a:xfrm>
            </p:grpSpPr>
            <p:grpSp>
              <p:nvGrpSpPr>
                <p:cNvPr id="65" name="Gruppieren 64">
                  <a:extLst>
                    <a:ext uri="{FF2B5EF4-FFF2-40B4-BE49-F238E27FC236}">
                      <a16:creationId xmlns:a16="http://schemas.microsoft.com/office/drawing/2014/main" id="{C12BD53B-3967-43D4-98DE-2E21D3F6C85B}"/>
                    </a:ext>
                  </a:extLst>
                </p:cNvPr>
                <p:cNvGrpSpPr/>
                <p:nvPr/>
              </p:nvGrpSpPr>
              <p:grpSpPr>
                <a:xfrm>
                  <a:off x="2716279" y="5297139"/>
                  <a:ext cx="540000" cy="45163"/>
                  <a:chOff x="4470801" y="5575180"/>
                  <a:chExt cx="698295" cy="45163"/>
                </a:xfrm>
              </p:grpSpPr>
              <p:cxnSp>
                <p:nvCxnSpPr>
                  <p:cNvPr id="67" name="Gerade Verbindung mit Pfeil 66">
                    <a:extLst>
                      <a:ext uri="{FF2B5EF4-FFF2-40B4-BE49-F238E27FC236}">
                        <a16:creationId xmlns:a16="http://schemas.microsoft.com/office/drawing/2014/main" id="{5FF3251E-0EE9-4F99-9ECF-40F024988F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470801" y="5575180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Gerade Verbindung mit Pfeil 69">
                    <a:extLst>
                      <a:ext uri="{FF2B5EF4-FFF2-40B4-BE49-F238E27FC236}">
                        <a16:creationId xmlns:a16="http://schemas.microsoft.com/office/drawing/2014/main" id="{400357C8-43B6-4587-808B-28D857B2DD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70801" y="5620343"/>
                    <a:ext cx="698295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" name="Bogen 27">
                  <a:extLst>
                    <a:ext uri="{FF2B5EF4-FFF2-40B4-BE49-F238E27FC236}">
                      <a16:creationId xmlns:a16="http://schemas.microsoft.com/office/drawing/2014/main" id="{7197273C-ABF7-4B21-9459-0A335577EC9D}"/>
                    </a:ext>
                  </a:extLst>
                </p:cNvPr>
                <p:cNvSpPr/>
                <p:nvPr/>
              </p:nvSpPr>
              <p:spPr>
                <a:xfrm rot="11529997">
                  <a:off x="2903160" y="5114633"/>
                  <a:ext cx="252327" cy="185296"/>
                </a:xfrm>
                <a:prstGeom prst="arc">
                  <a:avLst>
                    <a:gd name="adj1" fmla="val 16200000"/>
                    <a:gd name="adj2" fmla="val 553344"/>
                  </a:avLst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</p:grpSp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2A997FA1-4239-4483-AB6A-5F7A6029D974}"/>
                  </a:ext>
                </a:extLst>
              </p:cNvPr>
              <p:cNvSpPr txBox="1"/>
              <p:nvPr/>
            </p:nvSpPr>
            <p:spPr>
              <a:xfrm>
                <a:off x="2631094" y="4949265"/>
                <a:ext cx="4742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</a:t>
                </a:r>
                <a:r>
                  <a:rPr lang="de-DE" sz="1400" baseline="-25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</a:p>
            </p:txBody>
          </p:sp>
          <p:sp>
            <p:nvSpPr>
              <p:cNvPr id="115" name="Textfeld 114">
                <a:extLst>
                  <a:ext uri="{FF2B5EF4-FFF2-40B4-BE49-F238E27FC236}">
                    <a16:creationId xmlns:a16="http://schemas.microsoft.com/office/drawing/2014/main" id="{6516BEA8-3ADF-42EC-884B-04CBEA91DB19}"/>
                  </a:ext>
                </a:extLst>
              </p:cNvPr>
              <p:cNvSpPr txBox="1"/>
              <p:nvPr/>
            </p:nvSpPr>
            <p:spPr>
              <a:xfrm>
                <a:off x="6523880" y="4269048"/>
                <a:ext cx="1173935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dirty="0">
                    <a:solidFill>
                      <a:schemeClr val="tx2"/>
                    </a:solidFill>
                  </a:rPr>
                  <a:t>GAP-Dehydrogenase</a:t>
                </a:r>
                <a:endParaRPr lang="de-DE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32" name="Grafik 31">
                <a:extLst>
                  <a:ext uri="{FF2B5EF4-FFF2-40B4-BE49-F238E27FC236}">
                    <a16:creationId xmlns:a16="http://schemas.microsoft.com/office/drawing/2014/main" id="{A9383BE2-5BAA-4DEA-AFC3-FFA508715E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186917" y="2536074"/>
                <a:ext cx="242824" cy="288000"/>
              </a:xfrm>
              <a:prstGeom prst="rect">
                <a:avLst/>
              </a:prstGeom>
            </p:spPr>
          </p:pic>
          <p:pic>
            <p:nvPicPr>
              <p:cNvPr id="123" name="Grafik 122">
                <a:extLst>
                  <a:ext uri="{FF2B5EF4-FFF2-40B4-BE49-F238E27FC236}">
                    <a16:creationId xmlns:a16="http://schemas.microsoft.com/office/drawing/2014/main" id="{A61C36C0-1420-4B18-9A9F-8D8AF75EFE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76888" y="2626350"/>
                <a:ext cx="242824" cy="288000"/>
              </a:xfrm>
              <a:prstGeom prst="rect">
                <a:avLst/>
              </a:prstGeom>
            </p:spPr>
          </p:pic>
          <p:pic>
            <p:nvPicPr>
              <p:cNvPr id="124" name="Grafik 123">
                <a:extLst>
                  <a:ext uri="{FF2B5EF4-FFF2-40B4-BE49-F238E27FC236}">
                    <a16:creationId xmlns:a16="http://schemas.microsoft.com/office/drawing/2014/main" id="{6FFC8864-FF60-4E3B-AF1C-D47477BBDC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04505" y="5395644"/>
                <a:ext cx="242824" cy="288000"/>
              </a:xfrm>
              <a:prstGeom prst="rect">
                <a:avLst/>
              </a:prstGeom>
            </p:spPr>
          </p:pic>
          <p:sp>
            <p:nvSpPr>
              <p:cNvPr id="99" name="Textfeld 98">
                <a:extLst>
                  <a:ext uri="{FF2B5EF4-FFF2-40B4-BE49-F238E27FC236}">
                    <a16:creationId xmlns:a16="http://schemas.microsoft.com/office/drawing/2014/main" id="{0EE3173C-CF0F-4EBB-A0F8-B2EB97CC6269}"/>
                  </a:ext>
                </a:extLst>
              </p:cNvPr>
              <p:cNvSpPr txBox="1"/>
              <p:nvPr/>
            </p:nvSpPr>
            <p:spPr>
              <a:xfrm>
                <a:off x="5568879" y="4738233"/>
                <a:ext cx="1402684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kern="900" dirty="0">
                    <a:solidFill>
                      <a:srgbClr val="FF0000"/>
                    </a:solidFill>
                  </a:rPr>
                  <a:t>Substratketten-</a:t>
                </a:r>
              </a:p>
              <a:p>
                <a:pPr algn="ctr">
                  <a:lnSpc>
                    <a:spcPts val="1000"/>
                  </a:lnSpc>
                </a:pPr>
                <a:r>
                  <a:rPr lang="de-DE" sz="1200" kern="900" dirty="0" err="1">
                    <a:solidFill>
                      <a:srgbClr val="FF0000"/>
                    </a:solidFill>
                  </a:rPr>
                  <a:t>phosphorylierung</a:t>
                </a:r>
                <a:endParaRPr lang="de-DE" sz="1400" kern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9" name="Textfeld 108">
                <a:extLst>
                  <a:ext uri="{FF2B5EF4-FFF2-40B4-BE49-F238E27FC236}">
                    <a16:creationId xmlns:a16="http://schemas.microsoft.com/office/drawing/2014/main" id="{70F504C8-0976-4041-8462-62035A3BE9C6}"/>
                  </a:ext>
                </a:extLst>
              </p:cNvPr>
              <p:cNvSpPr txBox="1"/>
              <p:nvPr/>
            </p:nvSpPr>
            <p:spPr>
              <a:xfrm>
                <a:off x="519900" y="4738233"/>
                <a:ext cx="1402684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kern="900" dirty="0">
                    <a:solidFill>
                      <a:srgbClr val="FF0000"/>
                    </a:solidFill>
                  </a:rPr>
                  <a:t>Substratketten-</a:t>
                </a:r>
              </a:p>
              <a:p>
                <a:pPr algn="ctr">
                  <a:lnSpc>
                    <a:spcPts val="1000"/>
                  </a:lnSpc>
                </a:pPr>
                <a:r>
                  <a:rPr lang="de-DE" sz="1200" kern="900" dirty="0" err="1">
                    <a:solidFill>
                      <a:srgbClr val="FF0000"/>
                    </a:solidFill>
                  </a:rPr>
                  <a:t>phosphorylierung</a:t>
                </a:r>
                <a:endParaRPr lang="de-DE" sz="1400" kern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3" name="Textfeld 112">
                <a:extLst>
                  <a:ext uri="{FF2B5EF4-FFF2-40B4-BE49-F238E27FC236}">
                    <a16:creationId xmlns:a16="http://schemas.microsoft.com/office/drawing/2014/main" id="{5A148B4A-F57B-4C34-8F66-022496D88CB6}"/>
                  </a:ext>
                </a:extLst>
              </p:cNvPr>
              <p:cNvSpPr txBox="1"/>
              <p:nvPr/>
            </p:nvSpPr>
            <p:spPr>
              <a:xfrm>
                <a:off x="4717593" y="4476194"/>
                <a:ext cx="987150" cy="357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de-DE" sz="1200" kern="900" dirty="0">
                    <a:solidFill>
                      <a:srgbClr val="FF0000"/>
                    </a:solidFill>
                  </a:rPr>
                  <a:t>Reduktions-äquivalente</a:t>
                </a:r>
                <a:endParaRPr lang="de-DE" sz="1400" kern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" name="Ellipse 3">
                <a:extLst>
                  <a:ext uri="{FF2B5EF4-FFF2-40B4-BE49-F238E27FC236}">
                    <a16:creationId xmlns:a16="http://schemas.microsoft.com/office/drawing/2014/main" id="{ABA3E50F-DFA6-4DBF-8C94-804061178D7E}"/>
                  </a:ext>
                </a:extLst>
              </p:cNvPr>
              <p:cNvSpPr/>
              <p:nvPr/>
            </p:nvSpPr>
            <p:spPr>
              <a:xfrm>
                <a:off x="1403648" y="2060848"/>
                <a:ext cx="1069529" cy="883935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6" name="Ellipse 115">
                <a:extLst>
                  <a:ext uri="{FF2B5EF4-FFF2-40B4-BE49-F238E27FC236}">
                    <a16:creationId xmlns:a16="http://schemas.microsoft.com/office/drawing/2014/main" id="{158FE236-E1F9-4A7F-ADD2-9470F6FAD34D}"/>
                  </a:ext>
                </a:extLst>
              </p:cNvPr>
              <p:cNvSpPr/>
              <p:nvPr/>
            </p:nvSpPr>
            <p:spPr>
              <a:xfrm>
                <a:off x="5113423" y="2147377"/>
                <a:ext cx="1069529" cy="883935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Ellipse 116">
                <a:extLst>
                  <a:ext uri="{FF2B5EF4-FFF2-40B4-BE49-F238E27FC236}">
                    <a16:creationId xmlns:a16="http://schemas.microsoft.com/office/drawing/2014/main" id="{C52C91B6-33B0-49A0-9797-688881B4E637}"/>
                  </a:ext>
                </a:extLst>
              </p:cNvPr>
              <p:cNvSpPr/>
              <p:nvPr/>
            </p:nvSpPr>
            <p:spPr>
              <a:xfrm>
                <a:off x="616027" y="4925215"/>
                <a:ext cx="1028043" cy="781544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915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9DE02A1-53AF-467C-A808-5CA4967C4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213"/>
            <a:ext cx="8229600" cy="1143000"/>
          </a:xfrm>
        </p:spPr>
        <p:txBody>
          <a:bodyPr>
            <a:noAutofit/>
          </a:bodyPr>
          <a:lstStyle/>
          <a:p>
            <a:r>
              <a:rPr lang="de-DE" sz="3200" dirty="0"/>
              <a:t>Die Glykolyse wird an drei Stellen reguliert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E0C2913-EEDF-4B47-8338-EB22C7205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72" y="1556792"/>
            <a:ext cx="928193" cy="108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201A27B-9D0E-4EB3-AD53-6A6765869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1556792"/>
            <a:ext cx="1123373" cy="1080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5DE628A2-221B-45CC-8648-0879111EAA2D}"/>
              </a:ext>
            </a:extLst>
          </p:cNvPr>
          <p:cNvSpPr txBox="1"/>
          <p:nvPr/>
        </p:nvSpPr>
        <p:spPr>
          <a:xfrm>
            <a:off x="1332694" y="2646641"/>
            <a:ext cx="1123373" cy="242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600" dirty="0">
                <a:solidFill>
                  <a:schemeClr val="tx2"/>
                </a:solidFill>
              </a:rPr>
              <a:t>Hexokinase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E55454E-F389-4FE2-B215-BE2572EF4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587" y="2588378"/>
            <a:ext cx="242824" cy="28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9A70476-0175-4E68-BA62-9296AD3DFE10}"/>
              </a:ext>
            </a:extLst>
          </p:cNvPr>
          <p:cNvSpPr/>
          <p:nvPr/>
        </p:nvSpPr>
        <p:spPr>
          <a:xfrm>
            <a:off x="1680294" y="2683086"/>
            <a:ext cx="4635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1.</a:t>
            </a:r>
            <a:endParaRPr lang="de-DE" sz="28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E922803-0744-4695-B34E-2A52B4B7F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057" y="1700808"/>
            <a:ext cx="1910399" cy="1080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44B3BB9-A053-429C-AF35-F6DE26DCD4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700808"/>
            <a:ext cx="1689600" cy="108000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D60B7F34-F6B7-45FF-8A7E-9BFCD3899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0109" y="2554018"/>
            <a:ext cx="242824" cy="288000"/>
          </a:xfrm>
          <a:prstGeom prst="rect">
            <a:avLst/>
          </a:prstGeom>
        </p:spPr>
      </p:pic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E17C56B7-06C6-4124-BD79-23D8AF89F666}"/>
              </a:ext>
            </a:extLst>
          </p:cNvPr>
          <p:cNvGrpSpPr/>
          <p:nvPr/>
        </p:nvGrpSpPr>
        <p:grpSpPr>
          <a:xfrm>
            <a:off x="5796136" y="2541940"/>
            <a:ext cx="1303796" cy="723261"/>
            <a:chOff x="5365105" y="3118328"/>
            <a:chExt cx="1303796" cy="723261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3CBE864-7B3A-4971-8866-9EC877526F76}"/>
                </a:ext>
              </a:extLst>
            </p:cNvPr>
            <p:cNvSpPr txBox="1"/>
            <p:nvPr/>
          </p:nvSpPr>
          <p:spPr>
            <a:xfrm>
              <a:off x="5365105" y="3118328"/>
              <a:ext cx="1303796" cy="370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de-DE" sz="1600" dirty="0" err="1">
                  <a:solidFill>
                    <a:schemeClr val="tx2"/>
                  </a:solidFill>
                </a:rPr>
                <a:t>Phospho-fructokinase</a:t>
              </a:r>
              <a:endParaRPr lang="de-DE" dirty="0">
                <a:solidFill>
                  <a:schemeClr val="tx2"/>
                </a:solidFill>
              </a:endParaRP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FEFF6187-7227-4972-B88C-5CDBBA913F87}"/>
                </a:ext>
              </a:extLst>
            </p:cNvPr>
            <p:cNvSpPr/>
            <p:nvPr/>
          </p:nvSpPr>
          <p:spPr>
            <a:xfrm>
              <a:off x="5737211" y="3318369"/>
              <a:ext cx="463588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2.</a:t>
              </a:r>
              <a:endParaRPr lang="de-DE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25" name="Grafik 24">
            <a:extLst>
              <a:ext uri="{FF2B5EF4-FFF2-40B4-BE49-F238E27FC236}">
                <a16:creationId xmlns:a16="http://schemas.microsoft.com/office/drawing/2014/main" id="{432F796E-D7D8-4ED7-93D2-FC9A5BF915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1409" y="5184351"/>
            <a:ext cx="1069254" cy="108000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7D2A22C-C3E8-498F-9EDE-FE339EB1AC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092" y="5184351"/>
            <a:ext cx="779478" cy="108000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E20FADA4-A8BC-408C-94ED-9385D3DA79EE}"/>
              </a:ext>
            </a:extLst>
          </p:cNvPr>
          <p:cNvSpPr txBox="1"/>
          <p:nvPr/>
        </p:nvSpPr>
        <p:spPr>
          <a:xfrm>
            <a:off x="319005" y="4805008"/>
            <a:ext cx="92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Pyruvat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D20DAB8C-A84F-4804-A08B-F65B9CE58C2C}"/>
              </a:ext>
            </a:extLst>
          </p:cNvPr>
          <p:cNvSpPr txBox="1"/>
          <p:nvPr/>
        </p:nvSpPr>
        <p:spPr>
          <a:xfrm>
            <a:off x="1869501" y="4840433"/>
            <a:ext cx="1406355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Phosphoenol-pyruvat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657325D4-E455-4084-A92D-46DF108621F5}"/>
              </a:ext>
            </a:extLst>
          </p:cNvPr>
          <p:cNvCxnSpPr>
            <a:cxnSpLocks/>
          </p:cNvCxnSpPr>
          <p:nvPr/>
        </p:nvCxnSpPr>
        <p:spPr>
          <a:xfrm flipH="1">
            <a:off x="1291514" y="5133084"/>
            <a:ext cx="540000" cy="98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Grafik 29">
            <a:extLst>
              <a:ext uri="{FF2B5EF4-FFF2-40B4-BE49-F238E27FC236}">
                <a16:creationId xmlns:a16="http://schemas.microsoft.com/office/drawing/2014/main" id="{27D1060B-A2C9-43D0-BB60-8374048D42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5605" y="4869279"/>
            <a:ext cx="493160" cy="358063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6C0DCA04-FC06-4992-B90B-2441BB2DED7B}"/>
              </a:ext>
            </a:extLst>
          </p:cNvPr>
          <p:cNvSpPr txBox="1"/>
          <p:nvPr/>
        </p:nvSpPr>
        <p:spPr>
          <a:xfrm>
            <a:off x="1106879" y="4760281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ATP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B039E39-CAFE-40B3-AC50-17BE6CC4CECF}"/>
              </a:ext>
            </a:extLst>
          </p:cNvPr>
          <p:cNvSpPr txBox="1"/>
          <p:nvPr/>
        </p:nvSpPr>
        <p:spPr>
          <a:xfrm>
            <a:off x="1488315" y="4725144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ADP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8DF1CF3E-3EEB-4B92-BDE9-F6D6FE386038}"/>
              </a:ext>
            </a:extLst>
          </p:cNvPr>
          <p:cNvSpPr txBox="1"/>
          <p:nvPr/>
        </p:nvSpPr>
        <p:spPr>
          <a:xfrm>
            <a:off x="1241241" y="5143162"/>
            <a:ext cx="882487" cy="370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600" dirty="0">
                <a:solidFill>
                  <a:schemeClr val="tx2"/>
                </a:solidFill>
              </a:rPr>
              <a:t>Pyruvat-kinase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35271C8A-8175-46D3-A6E1-AF2B40A75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559" y="5206659"/>
            <a:ext cx="242824" cy="288000"/>
          </a:xfrm>
          <a:prstGeom prst="rect">
            <a:avLst/>
          </a:prstGeom>
        </p:spPr>
      </p:pic>
      <p:sp>
        <p:nvSpPr>
          <p:cNvPr id="36" name="Rechteck 35">
            <a:extLst>
              <a:ext uri="{FF2B5EF4-FFF2-40B4-BE49-F238E27FC236}">
                <a16:creationId xmlns:a16="http://schemas.microsoft.com/office/drawing/2014/main" id="{15991BEE-5833-477A-847C-3BFB335084A2}"/>
              </a:ext>
            </a:extLst>
          </p:cNvPr>
          <p:cNvSpPr/>
          <p:nvPr/>
        </p:nvSpPr>
        <p:spPr>
          <a:xfrm>
            <a:off x="1432497" y="5293542"/>
            <a:ext cx="4635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3.</a:t>
            </a:r>
            <a:endParaRPr lang="de-DE" sz="28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39D8A89-191E-4A6B-B843-E0E954691792}"/>
              </a:ext>
            </a:extLst>
          </p:cNvPr>
          <p:cNvSpPr txBox="1"/>
          <p:nvPr/>
        </p:nvSpPr>
        <p:spPr>
          <a:xfrm>
            <a:off x="382008" y="2657683"/>
            <a:ext cx="86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Glucose</a:t>
            </a:r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799DAC6B-46DE-496D-9C83-BCBC202D6957}"/>
              </a:ext>
            </a:extLst>
          </p:cNvPr>
          <p:cNvGrpSpPr/>
          <p:nvPr/>
        </p:nvGrpSpPr>
        <p:grpSpPr>
          <a:xfrm>
            <a:off x="1347144" y="2169616"/>
            <a:ext cx="1082790" cy="510458"/>
            <a:chOff x="1347144" y="2169616"/>
            <a:chExt cx="1082790" cy="510458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2BC08BB6-4AD5-4978-9BFF-8EBF439D38D9}"/>
                </a:ext>
              </a:extLst>
            </p:cNvPr>
            <p:cNvGrpSpPr/>
            <p:nvPr/>
          </p:nvGrpSpPr>
          <p:grpSpPr>
            <a:xfrm>
              <a:off x="1347144" y="2169616"/>
              <a:ext cx="1082790" cy="391886"/>
              <a:chOff x="1344420" y="2180542"/>
              <a:chExt cx="1082790" cy="391886"/>
            </a:xfrm>
          </p:grpSpPr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720AEFA-3C23-4441-9166-A6B3323FDE3D}"/>
                  </a:ext>
                </a:extLst>
              </p:cNvPr>
              <p:cNvSpPr txBox="1"/>
              <p:nvPr/>
            </p:nvSpPr>
            <p:spPr>
              <a:xfrm>
                <a:off x="1344420" y="2180542"/>
                <a:ext cx="635818" cy="349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ATP</a:t>
                </a: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9C586B0C-710F-4128-B58D-A7BC389148F2}"/>
                  </a:ext>
                </a:extLst>
              </p:cNvPr>
              <p:cNvSpPr txBox="1"/>
              <p:nvPr/>
            </p:nvSpPr>
            <p:spPr>
              <a:xfrm>
                <a:off x="1791392" y="2222717"/>
                <a:ext cx="635818" cy="349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ADP</a:t>
                </a:r>
              </a:p>
            </p:txBody>
          </p:sp>
        </p:grpSp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1DDDFE54-7185-419D-A38C-6105F94095E7}"/>
                </a:ext>
              </a:extLst>
            </p:cNvPr>
            <p:cNvGrpSpPr/>
            <p:nvPr/>
          </p:nvGrpSpPr>
          <p:grpSpPr>
            <a:xfrm>
              <a:off x="1609557" y="2322011"/>
              <a:ext cx="554262" cy="358063"/>
              <a:chOff x="5957930" y="1822300"/>
              <a:chExt cx="554262" cy="358063"/>
            </a:xfrm>
          </p:grpSpPr>
          <p:pic>
            <p:nvPicPr>
              <p:cNvPr id="39" name="Grafik 38">
                <a:extLst>
                  <a:ext uri="{FF2B5EF4-FFF2-40B4-BE49-F238E27FC236}">
                    <a16:creationId xmlns:a16="http://schemas.microsoft.com/office/drawing/2014/main" id="{D62EE132-3725-43D3-8DDF-4E7772454B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40" name="Gerade Verbindung mit Pfeil 39">
                <a:extLst>
                  <a:ext uri="{FF2B5EF4-FFF2-40B4-BE49-F238E27FC236}">
                    <a16:creationId xmlns:a16="http://schemas.microsoft.com/office/drawing/2014/main" id="{416124CA-B8F6-40CB-809B-96A1F793B8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025448C4-A9B2-4DBE-8A98-587AF2E1281F}"/>
              </a:ext>
            </a:extLst>
          </p:cNvPr>
          <p:cNvGrpSpPr/>
          <p:nvPr/>
        </p:nvGrpSpPr>
        <p:grpSpPr>
          <a:xfrm>
            <a:off x="6018831" y="2080275"/>
            <a:ext cx="1101643" cy="511951"/>
            <a:chOff x="5307848" y="2673072"/>
            <a:chExt cx="1101643" cy="511951"/>
          </a:xfrm>
        </p:grpSpPr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E5EB89B5-40B6-48E3-A387-37D92B43A597}"/>
                </a:ext>
              </a:extLst>
            </p:cNvPr>
            <p:cNvGrpSpPr/>
            <p:nvPr/>
          </p:nvGrpSpPr>
          <p:grpSpPr>
            <a:xfrm>
              <a:off x="5307848" y="2673072"/>
              <a:ext cx="1101643" cy="346056"/>
              <a:chOff x="5077595" y="2169016"/>
              <a:chExt cx="1101643" cy="346056"/>
            </a:xfrm>
          </p:grpSpPr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AB674057-C29E-4FAD-B042-5CE83E0771E8}"/>
                  </a:ext>
                </a:extLst>
              </p:cNvPr>
              <p:cNvSpPr txBox="1"/>
              <p:nvPr/>
            </p:nvSpPr>
            <p:spPr>
              <a:xfrm>
                <a:off x="5077595" y="2169016"/>
                <a:ext cx="5595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ATP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89B6B380-9066-4FE7-BCA5-E89B0F6A79F3}"/>
                  </a:ext>
                </a:extLst>
              </p:cNvPr>
              <p:cNvSpPr txBox="1"/>
              <p:nvPr/>
            </p:nvSpPr>
            <p:spPr>
              <a:xfrm>
                <a:off x="5543420" y="2207295"/>
                <a:ext cx="6358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ADP</a:t>
                </a: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055830FD-663D-4850-9C50-20D53EABEBBC}"/>
                </a:ext>
              </a:extLst>
            </p:cNvPr>
            <p:cNvGrpSpPr/>
            <p:nvPr/>
          </p:nvGrpSpPr>
          <p:grpSpPr>
            <a:xfrm>
              <a:off x="5529596" y="2826960"/>
              <a:ext cx="554262" cy="358063"/>
              <a:chOff x="5957930" y="1822300"/>
              <a:chExt cx="554262" cy="358063"/>
            </a:xfrm>
          </p:grpSpPr>
          <p:pic>
            <p:nvPicPr>
              <p:cNvPr id="43" name="Grafik 42">
                <a:extLst>
                  <a:ext uri="{FF2B5EF4-FFF2-40B4-BE49-F238E27FC236}">
                    <a16:creationId xmlns:a16="http://schemas.microsoft.com/office/drawing/2014/main" id="{4149171E-1B4F-4C52-91C6-3EE611204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44" name="Gerade Verbindung mit Pfeil 43">
                <a:extLst>
                  <a:ext uri="{FF2B5EF4-FFF2-40B4-BE49-F238E27FC236}">
                    <a16:creationId xmlns:a16="http://schemas.microsoft.com/office/drawing/2014/main" id="{82D28E3E-F4AA-4E2F-8EEF-814E81C9F0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06947E29-71BC-4EBE-9EB0-D192CA81DAB7}"/>
              </a:ext>
            </a:extLst>
          </p:cNvPr>
          <p:cNvSpPr txBox="1"/>
          <p:nvPr/>
        </p:nvSpPr>
        <p:spPr>
          <a:xfrm>
            <a:off x="2453004" y="2808708"/>
            <a:ext cx="1069529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Glucose-6-phosphat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6F787F1D-E177-4224-B746-BB94180E19A1}"/>
              </a:ext>
            </a:extLst>
          </p:cNvPr>
          <p:cNvSpPr txBox="1"/>
          <p:nvPr/>
        </p:nvSpPr>
        <p:spPr>
          <a:xfrm>
            <a:off x="4757149" y="2896417"/>
            <a:ext cx="1185729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Fructose-6-phosphat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E669C609-5137-4374-A1A1-F716EEBCDDBA}"/>
              </a:ext>
            </a:extLst>
          </p:cNvPr>
          <p:cNvSpPr txBox="1"/>
          <p:nvPr/>
        </p:nvSpPr>
        <p:spPr>
          <a:xfrm>
            <a:off x="7230192" y="2870058"/>
            <a:ext cx="1316004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Fructose-1,6-bisphosphat</a:t>
            </a:r>
          </a:p>
        </p:txBody>
      </p:sp>
    </p:spTree>
    <p:extLst>
      <p:ext uri="{BB962C8B-B14F-4D97-AF65-F5344CB8AC3E}">
        <p14:creationId xmlns:p14="http://schemas.microsoft.com/office/powerpoint/2010/main" val="8315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421B91-87B3-40C2-9336-D1F7A4C2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6087"/>
          </a:xfrm>
        </p:spPr>
        <p:txBody>
          <a:bodyPr>
            <a:normAutofit/>
          </a:bodyPr>
          <a:lstStyle/>
          <a:p>
            <a:r>
              <a:rPr lang="de-DE" sz="3200" dirty="0"/>
              <a:t>Reaktionen der Glykolyse im Überblick</a:t>
            </a:r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2175FD8B-FD88-4BA0-9C4B-735FC0F45632}"/>
              </a:ext>
            </a:extLst>
          </p:cNvPr>
          <p:cNvGrpSpPr/>
          <p:nvPr/>
        </p:nvGrpSpPr>
        <p:grpSpPr>
          <a:xfrm>
            <a:off x="103052" y="5373336"/>
            <a:ext cx="7691946" cy="1080000"/>
            <a:chOff x="103052" y="5299311"/>
            <a:chExt cx="7691946" cy="1080000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0545027F-30BB-436D-83A1-0BBE3870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689" y="5299311"/>
              <a:ext cx="936309" cy="108000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39F1F687-96E6-4F32-A2E3-7B6A4766E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11239" y="5299311"/>
              <a:ext cx="940944" cy="1080000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37354B0-D135-4F4A-AC6E-7E7512366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6786" y="5299311"/>
              <a:ext cx="913133" cy="1080000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7AA759F-5641-4D82-A1FC-6E7582C84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40910" y="5299311"/>
              <a:ext cx="1069254" cy="1080000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F4CF9BB9-ED30-4DB5-9499-1CC4E2727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052" y="5299311"/>
              <a:ext cx="779478" cy="1080000"/>
            </a:xfrm>
            <a:prstGeom prst="rect">
              <a:avLst/>
            </a:prstGeom>
          </p:spPr>
        </p:pic>
      </p:grpSp>
      <p:pic>
        <p:nvPicPr>
          <p:cNvPr id="7" name="Grafik 6">
            <a:extLst>
              <a:ext uri="{FF2B5EF4-FFF2-40B4-BE49-F238E27FC236}">
                <a16:creationId xmlns:a16="http://schemas.microsoft.com/office/drawing/2014/main" id="{5B427A60-411D-472F-905C-D09A788412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153" y="1196752"/>
            <a:ext cx="928193" cy="108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439BABF-5F62-4F5F-AB0A-BC86730586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5724" y="1196752"/>
            <a:ext cx="1910399" cy="108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4F415FF-5BE9-4E0B-BF3B-B559EC09BC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8309" y="1196752"/>
            <a:ext cx="1123373" cy="108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F0416C2-05C4-4C10-8C87-3022DE8493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2328" y="1196752"/>
            <a:ext cx="1689600" cy="1080000"/>
          </a:xfrm>
          <a:prstGeom prst="rect">
            <a:avLst/>
          </a:prstGeom>
        </p:spPr>
      </p:pic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AD0979F8-9340-4406-A146-520A64F31146}"/>
              </a:ext>
            </a:extLst>
          </p:cNvPr>
          <p:cNvGrpSpPr/>
          <p:nvPr/>
        </p:nvGrpSpPr>
        <p:grpSpPr>
          <a:xfrm>
            <a:off x="6471315" y="2636912"/>
            <a:ext cx="620965" cy="821781"/>
            <a:chOff x="6559418" y="2548589"/>
            <a:chExt cx="620965" cy="821781"/>
          </a:xfrm>
        </p:grpSpPr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F4DECDC-11D8-49CD-B74E-8350647FCBD7}"/>
                </a:ext>
              </a:extLst>
            </p:cNvPr>
            <p:cNvGrpSpPr/>
            <p:nvPr/>
          </p:nvGrpSpPr>
          <p:grpSpPr>
            <a:xfrm>
              <a:off x="6705595" y="2548589"/>
              <a:ext cx="326360" cy="310862"/>
              <a:chOff x="7269976" y="2604095"/>
              <a:chExt cx="326360" cy="310862"/>
            </a:xfrm>
          </p:grpSpPr>
          <p:cxnSp>
            <p:nvCxnSpPr>
              <p:cNvPr id="61" name="Gerader Verbinder 60">
                <a:extLst>
                  <a:ext uri="{FF2B5EF4-FFF2-40B4-BE49-F238E27FC236}">
                    <a16:creationId xmlns:a16="http://schemas.microsoft.com/office/drawing/2014/main" id="{63D72FFF-3905-4E07-A147-2E3C08E144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9976" y="2914957"/>
                <a:ext cx="3263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>
                <a:extLst>
                  <a:ext uri="{FF2B5EF4-FFF2-40B4-BE49-F238E27FC236}">
                    <a16:creationId xmlns:a16="http://schemas.microsoft.com/office/drawing/2014/main" id="{BB763E7D-8392-4B2B-9138-26BF97A3F4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431924" y="2604095"/>
                <a:ext cx="2464" cy="31086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90FAE579-7085-4F7E-B579-7E2EDDD93D9A}"/>
                </a:ext>
              </a:extLst>
            </p:cNvPr>
            <p:cNvGrpSpPr/>
            <p:nvPr/>
          </p:nvGrpSpPr>
          <p:grpSpPr>
            <a:xfrm rot="1200000">
              <a:off x="6559418" y="2830427"/>
              <a:ext cx="62781" cy="535172"/>
              <a:chOff x="6646214" y="2856460"/>
              <a:chExt cx="62781" cy="535172"/>
            </a:xfrm>
          </p:grpSpPr>
          <p:cxnSp>
            <p:nvCxnSpPr>
              <p:cNvPr id="49" name="Gerade Verbindung mit Pfeil 48">
                <a:extLst>
                  <a:ext uri="{FF2B5EF4-FFF2-40B4-BE49-F238E27FC236}">
                    <a16:creationId xmlns:a16="http://schemas.microsoft.com/office/drawing/2014/main" id="{686DA104-87C1-4CB6-889B-E163B246D0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8995" y="2856460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Gerade Verbindung mit Pfeil 67">
                <a:extLst>
                  <a:ext uri="{FF2B5EF4-FFF2-40B4-BE49-F238E27FC236}">
                    <a16:creationId xmlns:a16="http://schemas.microsoft.com/office/drawing/2014/main" id="{18C3E938-E31F-4D0B-83E2-5DB5A3CB33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46214" y="2856460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D55BD647-893E-4444-AC16-E140A05B6A1A}"/>
                </a:ext>
              </a:extLst>
            </p:cNvPr>
            <p:cNvGrpSpPr/>
            <p:nvPr/>
          </p:nvGrpSpPr>
          <p:grpSpPr>
            <a:xfrm rot="-1200000">
              <a:off x="7120058" y="2829846"/>
              <a:ext cx="60325" cy="540524"/>
              <a:chOff x="7031955" y="2838074"/>
              <a:chExt cx="60325" cy="535172"/>
            </a:xfrm>
          </p:grpSpPr>
          <p:cxnSp>
            <p:nvCxnSpPr>
              <p:cNvPr id="59" name="Gerade Verbindung mit Pfeil 58">
                <a:extLst>
                  <a:ext uri="{FF2B5EF4-FFF2-40B4-BE49-F238E27FC236}">
                    <a16:creationId xmlns:a16="http://schemas.microsoft.com/office/drawing/2014/main" id="{839F6847-EE5F-4AB6-872D-F907F5227A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1955" y="2838074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Gerade Verbindung mit Pfeil 68">
                <a:extLst>
                  <a:ext uri="{FF2B5EF4-FFF2-40B4-BE49-F238E27FC236}">
                    <a16:creationId xmlns:a16="http://schemas.microsoft.com/office/drawing/2014/main" id="{060B9339-7319-41EA-8824-E3A95EB927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2280" y="2838074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EEDD947F-86F9-4CA8-B10B-3083181DFD8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4020" y="3207595"/>
            <a:ext cx="987150" cy="1080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EDCB855-595A-4179-ADA6-358B887372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8920" y="3207595"/>
            <a:ext cx="892562" cy="108000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609761F5-C960-4EEA-B9CF-B73B1157F851}"/>
              </a:ext>
            </a:extLst>
          </p:cNvPr>
          <p:cNvSpPr txBox="1"/>
          <p:nvPr/>
        </p:nvSpPr>
        <p:spPr>
          <a:xfrm>
            <a:off x="5442736" y="3456212"/>
            <a:ext cx="1064183" cy="569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Glycerin-aldehyd-3-phosphat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9CEEEB7-1078-4B67-B9E2-A467203A4C40}"/>
              </a:ext>
            </a:extLst>
          </p:cNvPr>
          <p:cNvSpPr txBox="1"/>
          <p:nvPr/>
        </p:nvSpPr>
        <p:spPr>
          <a:xfrm>
            <a:off x="7114857" y="3456212"/>
            <a:ext cx="1064183" cy="569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Dihydroxyaceton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-phosphat</a:t>
            </a:r>
          </a:p>
        </p:txBody>
      </p: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5D32F8ED-3553-44DC-8EA3-095A5F359915}"/>
              </a:ext>
            </a:extLst>
          </p:cNvPr>
          <p:cNvGrpSpPr/>
          <p:nvPr/>
        </p:nvGrpSpPr>
        <p:grpSpPr>
          <a:xfrm>
            <a:off x="6511697" y="3675252"/>
            <a:ext cx="540000" cy="72343"/>
            <a:chOff x="4470801" y="5575180"/>
            <a:chExt cx="698295" cy="45163"/>
          </a:xfrm>
        </p:grpSpPr>
        <p:cxnSp>
          <p:nvCxnSpPr>
            <p:cNvPr id="93" name="Gerade Verbindung mit Pfeil 92">
              <a:extLst>
                <a:ext uri="{FF2B5EF4-FFF2-40B4-BE49-F238E27FC236}">
                  <a16:creationId xmlns:a16="http://schemas.microsoft.com/office/drawing/2014/main" id="{DE8B66E5-59F7-4C69-82EC-DB83797DA2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0801" y="5575180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Gerade Verbindung mit Pfeil 93">
              <a:extLst>
                <a:ext uri="{FF2B5EF4-FFF2-40B4-BE49-F238E27FC236}">
                  <a16:creationId xmlns:a16="http://schemas.microsoft.com/office/drawing/2014/main" id="{68E2BCB6-0539-424C-8927-EA440AE3AA45}"/>
                </a:ext>
              </a:extLst>
            </p:cNvPr>
            <p:cNvCxnSpPr>
              <a:cxnSpLocks/>
            </p:cNvCxnSpPr>
            <p:nvPr/>
          </p:nvCxnSpPr>
          <p:spPr>
            <a:xfrm>
              <a:off x="4470801" y="5620343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D35C227B-3F03-4954-85CC-5E5D4999CF07}"/>
              </a:ext>
            </a:extLst>
          </p:cNvPr>
          <p:cNvGrpSpPr/>
          <p:nvPr/>
        </p:nvGrpSpPr>
        <p:grpSpPr>
          <a:xfrm>
            <a:off x="516863" y="2293165"/>
            <a:ext cx="6962556" cy="415755"/>
            <a:chOff x="516863" y="2221157"/>
            <a:chExt cx="6962556" cy="415755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57EC2B4-BE26-4A8A-A5A7-B3DD4B5FA931}"/>
                </a:ext>
              </a:extLst>
            </p:cNvPr>
            <p:cNvSpPr txBox="1"/>
            <p:nvPr/>
          </p:nvSpPr>
          <p:spPr>
            <a:xfrm>
              <a:off x="516863" y="2259757"/>
              <a:ext cx="867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82C36760-831A-445C-8DE7-60130185D2B3}"/>
                </a:ext>
              </a:extLst>
            </p:cNvPr>
            <p:cNvSpPr txBox="1"/>
            <p:nvPr/>
          </p:nvSpPr>
          <p:spPr>
            <a:xfrm>
              <a:off x="6163415" y="2221157"/>
              <a:ext cx="1316004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Fructose-1,6-bisphosphat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BCBB5D88-C307-40F9-A732-6BB40E2338D9}"/>
                </a:ext>
              </a:extLst>
            </p:cNvPr>
            <p:cNvSpPr txBox="1"/>
            <p:nvPr/>
          </p:nvSpPr>
          <p:spPr>
            <a:xfrm>
              <a:off x="2379366" y="2221157"/>
              <a:ext cx="1069529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Glucose-6-phosphat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59E7BBDF-BDED-4D89-9144-9F61F33C6D49}"/>
                </a:ext>
              </a:extLst>
            </p:cNvPr>
            <p:cNvSpPr txBox="1"/>
            <p:nvPr/>
          </p:nvSpPr>
          <p:spPr>
            <a:xfrm>
              <a:off x="3982621" y="2221157"/>
              <a:ext cx="1185729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Fructose-6-phosphat</a:t>
              </a:r>
            </a:p>
          </p:txBody>
        </p:sp>
        <p:grpSp>
          <p:nvGrpSpPr>
            <p:cNvPr id="71" name="Gruppieren 70">
              <a:extLst>
                <a:ext uri="{FF2B5EF4-FFF2-40B4-BE49-F238E27FC236}">
                  <a16:creationId xmlns:a16="http://schemas.microsoft.com/office/drawing/2014/main" id="{DB4CDE6E-6BD7-47CB-A578-2870D2AD2115}"/>
                </a:ext>
              </a:extLst>
            </p:cNvPr>
            <p:cNvGrpSpPr/>
            <p:nvPr/>
          </p:nvGrpSpPr>
          <p:grpSpPr>
            <a:xfrm>
              <a:off x="3445758" y="2406453"/>
              <a:ext cx="540000" cy="45163"/>
              <a:chOff x="4470801" y="5575180"/>
              <a:chExt cx="698295" cy="45163"/>
            </a:xfrm>
          </p:grpSpPr>
          <p:cxnSp>
            <p:nvCxnSpPr>
              <p:cNvPr id="72" name="Gerade Verbindung mit Pfeil 71">
                <a:extLst>
                  <a:ext uri="{FF2B5EF4-FFF2-40B4-BE49-F238E27FC236}">
                    <a16:creationId xmlns:a16="http://schemas.microsoft.com/office/drawing/2014/main" id="{B444DD2A-B141-41AE-A5C6-8FAC3436B2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Gerade Verbindung mit Pfeil 72">
                <a:extLst>
                  <a:ext uri="{FF2B5EF4-FFF2-40B4-BE49-F238E27FC236}">
                    <a16:creationId xmlns:a16="http://schemas.microsoft.com/office/drawing/2014/main" id="{7060D8B3-8A92-44D0-A3B6-012128058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E312B98A-6158-4E8C-906C-1F0487F97181}"/>
                </a:ext>
              </a:extLst>
            </p:cNvPr>
            <p:cNvGrpSpPr/>
            <p:nvPr/>
          </p:nvGrpSpPr>
          <p:grpSpPr>
            <a:xfrm>
              <a:off x="1609557" y="2250003"/>
              <a:ext cx="554262" cy="358063"/>
              <a:chOff x="5957930" y="1822300"/>
              <a:chExt cx="554262" cy="358063"/>
            </a:xfrm>
          </p:grpSpPr>
          <p:pic>
            <p:nvPicPr>
              <p:cNvPr id="82" name="Grafik 81">
                <a:extLst>
                  <a:ext uri="{FF2B5EF4-FFF2-40B4-BE49-F238E27FC236}">
                    <a16:creationId xmlns:a16="http://schemas.microsoft.com/office/drawing/2014/main" id="{8748DC98-D52E-42D2-90FB-EAAB2B3ABA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83" name="Gerade Verbindung mit Pfeil 82">
                <a:extLst>
                  <a:ext uri="{FF2B5EF4-FFF2-40B4-BE49-F238E27FC236}">
                    <a16:creationId xmlns:a16="http://schemas.microsoft.com/office/drawing/2014/main" id="{52A775B0-7022-481C-8DB2-49D8D0EA55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>
              <a:extLst>
                <a:ext uri="{FF2B5EF4-FFF2-40B4-BE49-F238E27FC236}">
                  <a16:creationId xmlns:a16="http://schemas.microsoft.com/office/drawing/2014/main" id="{594A7C1F-BA4F-41F8-B922-AF684FB0A51C}"/>
                </a:ext>
              </a:extLst>
            </p:cNvPr>
            <p:cNvGrpSpPr/>
            <p:nvPr/>
          </p:nvGrpSpPr>
          <p:grpSpPr>
            <a:xfrm>
              <a:off x="5304889" y="2225610"/>
              <a:ext cx="629779" cy="406848"/>
              <a:chOff x="5957930" y="1822300"/>
              <a:chExt cx="554262" cy="358063"/>
            </a:xfrm>
          </p:grpSpPr>
          <p:pic>
            <p:nvPicPr>
              <p:cNvPr id="41" name="Grafik 40">
                <a:extLst>
                  <a:ext uri="{FF2B5EF4-FFF2-40B4-BE49-F238E27FC236}">
                    <a16:creationId xmlns:a16="http://schemas.microsoft.com/office/drawing/2014/main" id="{5A196526-2027-415B-93AE-0C5CBD819A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79" name="Gerade Verbindung mit Pfeil 78">
                <a:extLst>
                  <a:ext uri="{FF2B5EF4-FFF2-40B4-BE49-F238E27FC236}">
                    <a16:creationId xmlns:a16="http://schemas.microsoft.com/office/drawing/2014/main" id="{6D8EDC4E-044B-4716-A813-A6190BC8E5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176C69D5-A983-4DDB-8488-78956912C33B}"/>
              </a:ext>
            </a:extLst>
          </p:cNvPr>
          <p:cNvGrpSpPr/>
          <p:nvPr/>
        </p:nvGrpSpPr>
        <p:grpSpPr>
          <a:xfrm>
            <a:off x="1344420" y="2180542"/>
            <a:ext cx="1082790" cy="391886"/>
            <a:chOff x="1344420" y="2180542"/>
            <a:chExt cx="1082790" cy="391886"/>
          </a:xfrm>
        </p:grpSpPr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C8B11C9E-0809-4358-BEF7-EB20C3E2AF39}"/>
                </a:ext>
              </a:extLst>
            </p:cNvPr>
            <p:cNvSpPr txBox="1"/>
            <p:nvPr/>
          </p:nvSpPr>
          <p:spPr>
            <a:xfrm>
              <a:off x="1344420" y="2180542"/>
              <a:ext cx="635818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B784B7B1-1568-4B9E-A4DA-FBD7F2D1E174}"/>
                </a:ext>
              </a:extLst>
            </p:cNvPr>
            <p:cNvSpPr txBox="1"/>
            <p:nvPr/>
          </p:nvSpPr>
          <p:spPr>
            <a:xfrm>
              <a:off x="1791392" y="2222717"/>
              <a:ext cx="635818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1B29E462-2ECA-4450-91A0-E165C6FFBD97}"/>
              </a:ext>
            </a:extLst>
          </p:cNvPr>
          <p:cNvGrpSpPr/>
          <p:nvPr/>
        </p:nvGrpSpPr>
        <p:grpSpPr>
          <a:xfrm>
            <a:off x="5077595" y="2169016"/>
            <a:ext cx="1101643" cy="346056"/>
            <a:chOff x="5077595" y="2169016"/>
            <a:chExt cx="1101643" cy="346056"/>
          </a:xfrm>
        </p:grpSpPr>
        <p:sp>
          <p:nvSpPr>
            <p:cNvPr id="76" name="Textfeld 75">
              <a:extLst>
                <a:ext uri="{FF2B5EF4-FFF2-40B4-BE49-F238E27FC236}">
                  <a16:creationId xmlns:a16="http://schemas.microsoft.com/office/drawing/2014/main" id="{88F17A7B-1459-4792-8105-19B51ADBC0E8}"/>
                </a:ext>
              </a:extLst>
            </p:cNvPr>
            <p:cNvSpPr txBox="1"/>
            <p:nvPr/>
          </p:nvSpPr>
          <p:spPr>
            <a:xfrm>
              <a:off x="5077595" y="2169016"/>
              <a:ext cx="5595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77" name="Textfeld 76">
              <a:extLst>
                <a:ext uri="{FF2B5EF4-FFF2-40B4-BE49-F238E27FC236}">
                  <a16:creationId xmlns:a16="http://schemas.microsoft.com/office/drawing/2014/main" id="{2570881D-E6A2-427F-BAE2-9CEEC132BBA5}"/>
                </a:ext>
              </a:extLst>
            </p:cNvPr>
            <p:cNvSpPr txBox="1"/>
            <p:nvPr/>
          </p:nvSpPr>
          <p:spPr>
            <a:xfrm>
              <a:off x="5543420" y="2207295"/>
              <a:ext cx="6358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886CE033-09CF-43F1-9501-749B4F074DBA}"/>
              </a:ext>
            </a:extLst>
          </p:cNvPr>
          <p:cNvGrpSpPr/>
          <p:nvPr/>
        </p:nvGrpSpPr>
        <p:grpSpPr>
          <a:xfrm>
            <a:off x="5263144" y="4104284"/>
            <a:ext cx="1328415" cy="692868"/>
            <a:chOff x="5263144" y="4116082"/>
            <a:chExt cx="1328415" cy="692868"/>
          </a:xfrm>
        </p:grpSpPr>
        <p:sp>
          <p:nvSpPr>
            <p:cNvPr id="78" name="Textfeld 77">
              <a:extLst>
                <a:ext uri="{FF2B5EF4-FFF2-40B4-BE49-F238E27FC236}">
                  <a16:creationId xmlns:a16="http://schemas.microsoft.com/office/drawing/2014/main" id="{BC053A0B-5DA8-4736-8419-9EAB1DE10B08}"/>
                </a:ext>
              </a:extLst>
            </p:cNvPr>
            <p:cNvSpPr txBox="1"/>
            <p:nvPr/>
          </p:nvSpPr>
          <p:spPr>
            <a:xfrm>
              <a:off x="5263144" y="4116082"/>
              <a:ext cx="11374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NAD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PO</a:t>
              </a:r>
              <a:r>
                <a:rPr lang="de-DE" sz="1400" baseline="-25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2-</a:t>
              </a:r>
            </a:p>
          </p:txBody>
        </p:sp>
        <p:sp>
          <p:nvSpPr>
            <p:cNvPr id="85" name="Textfeld 84">
              <a:extLst>
                <a:ext uri="{FF2B5EF4-FFF2-40B4-BE49-F238E27FC236}">
                  <a16:creationId xmlns:a16="http://schemas.microsoft.com/office/drawing/2014/main" id="{43464C0B-CBE2-4DEF-A058-7EEB340D1420}"/>
                </a:ext>
              </a:extLst>
            </p:cNvPr>
            <p:cNvSpPr txBox="1"/>
            <p:nvPr/>
          </p:nvSpPr>
          <p:spPr>
            <a:xfrm>
              <a:off x="5516550" y="4501173"/>
              <a:ext cx="9853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NADH + H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de-DE" sz="14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C235735B-2081-463A-9785-72A4B1890DE5}"/>
                </a:ext>
              </a:extLst>
            </p:cNvPr>
            <p:cNvGrpSpPr/>
            <p:nvPr/>
          </p:nvGrpSpPr>
          <p:grpSpPr>
            <a:xfrm>
              <a:off x="6233496" y="4186205"/>
              <a:ext cx="358063" cy="540000"/>
              <a:chOff x="6233496" y="4429292"/>
              <a:chExt cx="358063" cy="540000"/>
            </a:xfrm>
          </p:grpSpPr>
          <p:grpSp>
            <p:nvGrpSpPr>
              <p:cNvPr id="95" name="Gruppieren 94">
                <a:extLst>
                  <a:ext uri="{FF2B5EF4-FFF2-40B4-BE49-F238E27FC236}">
                    <a16:creationId xmlns:a16="http://schemas.microsoft.com/office/drawing/2014/main" id="{F45FF93A-0C93-4F89-8283-5ECAFB358CE9}"/>
                  </a:ext>
                </a:extLst>
              </p:cNvPr>
              <p:cNvGrpSpPr/>
              <p:nvPr/>
            </p:nvGrpSpPr>
            <p:grpSpPr>
              <a:xfrm rot="14261335">
                <a:off x="6259565" y="4676710"/>
                <a:ext cx="540000" cy="45163"/>
                <a:chOff x="4470801" y="5575180"/>
                <a:chExt cx="698295" cy="45163"/>
              </a:xfrm>
            </p:grpSpPr>
            <p:cxnSp>
              <p:nvCxnSpPr>
                <p:cNvPr id="96" name="Gerade Verbindung mit Pfeil 95">
                  <a:extLst>
                    <a:ext uri="{FF2B5EF4-FFF2-40B4-BE49-F238E27FC236}">
                      <a16:creationId xmlns:a16="http://schemas.microsoft.com/office/drawing/2014/main" id="{9BF4E955-65B5-48F2-817F-9052EB6443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70801" y="5575180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 Verbindung mit Pfeil 96">
                  <a:extLst>
                    <a:ext uri="{FF2B5EF4-FFF2-40B4-BE49-F238E27FC236}">
                      <a16:creationId xmlns:a16="http://schemas.microsoft.com/office/drawing/2014/main" id="{6E6D00E3-08C9-4459-B6CB-80A400C151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0801" y="5620343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00" name="Grafik 99">
                <a:extLst>
                  <a:ext uri="{FF2B5EF4-FFF2-40B4-BE49-F238E27FC236}">
                    <a16:creationId xmlns:a16="http://schemas.microsoft.com/office/drawing/2014/main" id="{07DB70C3-9016-4DA0-82A7-B82718DA01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4800000" flipH="1" flipV="1">
                <a:off x="6165948" y="4532003"/>
                <a:ext cx="493160" cy="358063"/>
              </a:xfrm>
              <a:prstGeom prst="rect">
                <a:avLst/>
              </a:prstGeom>
            </p:spPr>
          </p:pic>
        </p:grp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8BCD42E8-717B-4EDE-AA03-EE1F75412EFD}"/>
              </a:ext>
            </a:extLst>
          </p:cNvPr>
          <p:cNvSpPr txBox="1"/>
          <p:nvPr/>
        </p:nvSpPr>
        <p:spPr>
          <a:xfrm>
            <a:off x="1316759" y="2594337"/>
            <a:ext cx="1123373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Hexokinase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EA5AA208-B96B-4E14-8944-5941B8F919A6}"/>
              </a:ext>
            </a:extLst>
          </p:cNvPr>
          <p:cNvSpPr txBox="1"/>
          <p:nvPr/>
        </p:nvSpPr>
        <p:spPr>
          <a:xfrm>
            <a:off x="3172557" y="2528810"/>
            <a:ext cx="112337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Glucose-6-phosphat-isomerase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25DF951E-542D-4B47-B296-A27D7741B9BA}"/>
              </a:ext>
            </a:extLst>
          </p:cNvPr>
          <p:cNvSpPr txBox="1"/>
          <p:nvPr/>
        </p:nvSpPr>
        <p:spPr>
          <a:xfrm>
            <a:off x="5134852" y="2614272"/>
            <a:ext cx="1123373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Phospho-fructokinase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10925D29-A553-415B-9EDC-FEE5352E7C55}"/>
              </a:ext>
            </a:extLst>
          </p:cNvPr>
          <p:cNvSpPr txBox="1"/>
          <p:nvPr/>
        </p:nvSpPr>
        <p:spPr>
          <a:xfrm>
            <a:off x="6719935" y="2697977"/>
            <a:ext cx="754423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Aldolase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6C4B06DE-16D4-4331-96B9-3FFCBA317E32}"/>
              </a:ext>
            </a:extLst>
          </p:cNvPr>
          <p:cNvSpPr txBox="1"/>
          <p:nvPr/>
        </p:nvSpPr>
        <p:spPr>
          <a:xfrm>
            <a:off x="6351824" y="3752234"/>
            <a:ext cx="939185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Triosephos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</a:p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phatiso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</a:p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merase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860A7442-7952-45D2-89C3-0585E72E9E6E}"/>
              </a:ext>
            </a:extLst>
          </p:cNvPr>
          <p:cNvSpPr txBox="1"/>
          <p:nvPr/>
        </p:nvSpPr>
        <p:spPr>
          <a:xfrm>
            <a:off x="5878193" y="5386023"/>
            <a:ext cx="820735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Phospho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  <a:r>
              <a:rPr lang="de-DE" sz="1200" dirty="0" err="1">
                <a:solidFill>
                  <a:schemeClr val="tx2"/>
                </a:solidFill>
              </a:rPr>
              <a:t>glycerat</a:t>
            </a:r>
            <a:r>
              <a:rPr lang="de-DE" sz="1200" dirty="0">
                <a:solidFill>
                  <a:schemeClr val="tx2"/>
                </a:solidFill>
              </a:rPr>
              <a:t>-kinase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546AE39-B686-4DB9-8851-808F54D0DB9E}"/>
              </a:ext>
            </a:extLst>
          </p:cNvPr>
          <p:cNvSpPr txBox="1"/>
          <p:nvPr/>
        </p:nvSpPr>
        <p:spPr>
          <a:xfrm>
            <a:off x="-41035" y="4993993"/>
            <a:ext cx="92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Pyruvat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7A1FDE2-1EBD-4562-9E6A-B7BD22651CDD}"/>
              </a:ext>
            </a:extLst>
          </p:cNvPr>
          <p:cNvSpPr txBox="1"/>
          <p:nvPr/>
        </p:nvSpPr>
        <p:spPr>
          <a:xfrm>
            <a:off x="6488259" y="5029418"/>
            <a:ext cx="1540125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1,3-Bisphospho-glycerat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0167C1A-65EE-40B5-95B6-ACC5344E1F6D}"/>
              </a:ext>
            </a:extLst>
          </p:cNvPr>
          <p:cNvSpPr txBox="1"/>
          <p:nvPr/>
        </p:nvSpPr>
        <p:spPr>
          <a:xfrm>
            <a:off x="3217201" y="5029418"/>
            <a:ext cx="1173686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2-Phospho-glycerat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BD17964-EBD7-4398-9C21-08A81A047EB3}"/>
              </a:ext>
            </a:extLst>
          </p:cNvPr>
          <p:cNvSpPr txBox="1"/>
          <p:nvPr/>
        </p:nvSpPr>
        <p:spPr>
          <a:xfrm>
            <a:off x="1349002" y="5029418"/>
            <a:ext cx="1406355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Phosphoenol-pyruvat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C091E3E3-3D83-4212-9B3C-2A00C88FC179}"/>
              </a:ext>
            </a:extLst>
          </p:cNvPr>
          <p:cNvSpPr txBox="1"/>
          <p:nvPr/>
        </p:nvSpPr>
        <p:spPr>
          <a:xfrm>
            <a:off x="4852731" y="5029418"/>
            <a:ext cx="1173686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3-Phos-phoglycerat</a:t>
            </a:r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16DCFDE8-5A3C-4596-A139-44BC927B1BEB}"/>
              </a:ext>
            </a:extLst>
          </p:cNvPr>
          <p:cNvGrpSpPr/>
          <p:nvPr/>
        </p:nvGrpSpPr>
        <p:grpSpPr>
          <a:xfrm>
            <a:off x="4351809" y="5214714"/>
            <a:ext cx="540000" cy="45163"/>
            <a:chOff x="4470801" y="5575180"/>
            <a:chExt cx="698295" cy="45163"/>
          </a:xfrm>
        </p:grpSpPr>
        <p:cxnSp>
          <p:nvCxnSpPr>
            <p:cNvPr id="44" name="Gerade Verbindung mit Pfeil 43">
              <a:extLst>
                <a:ext uri="{FF2B5EF4-FFF2-40B4-BE49-F238E27FC236}">
                  <a16:creationId xmlns:a16="http://schemas.microsoft.com/office/drawing/2014/main" id="{D6350A42-CB5F-4AF4-B2AA-763AF5F1B0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0801" y="5575180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47C00C7A-EAB7-4A04-A0FC-8B0C65C1010D}"/>
                </a:ext>
              </a:extLst>
            </p:cNvPr>
            <p:cNvCxnSpPr>
              <a:cxnSpLocks/>
            </p:cNvCxnSpPr>
            <p:nvPr/>
          </p:nvCxnSpPr>
          <p:spPr>
            <a:xfrm>
              <a:off x="4470801" y="5620343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9BB6BA68-D487-4AE3-BAD7-F9D38FC01F1E}"/>
              </a:ext>
            </a:extLst>
          </p:cNvPr>
          <p:cNvGrpSpPr/>
          <p:nvPr/>
        </p:nvGrpSpPr>
        <p:grpSpPr>
          <a:xfrm>
            <a:off x="5987339" y="5058264"/>
            <a:ext cx="540000" cy="358063"/>
            <a:chOff x="5693279" y="5023490"/>
            <a:chExt cx="540000" cy="358063"/>
          </a:xfrm>
        </p:grpSpPr>
        <p:grpSp>
          <p:nvGrpSpPr>
            <p:cNvPr id="56" name="Gruppieren 55">
              <a:extLst>
                <a:ext uri="{FF2B5EF4-FFF2-40B4-BE49-F238E27FC236}">
                  <a16:creationId xmlns:a16="http://schemas.microsoft.com/office/drawing/2014/main" id="{88AC4142-8AF0-4414-9E7A-0254F40046C3}"/>
                </a:ext>
              </a:extLst>
            </p:cNvPr>
            <p:cNvGrpSpPr/>
            <p:nvPr/>
          </p:nvGrpSpPr>
          <p:grpSpPr>
            <a:xfrm>
              <a:off x="5693279" y="5293941"/>
              <a:ext cx="540000" cy="45163"/>
              <a:chOff x="4470801" y="5575180"/>
              <a:chExt cx="698295" cy="45163"/>
            </a:xfrm>
          </p:grpSpPr>
          <p:cxnSp>
            <p:nvCxnSpPr>
              <p:cNvPr id="57" name="Gerade Verbindung mit Pfeil 56">
                <a:extLst>
                  <a:ext uri="{FF2B5EF4-FFF2-40B4-BE49-F238E27FC236}">
                    <a16:creationId xmlns:a16="http://schemas.microsoft.com/office/drawing/2014/main" id="{3957BD2A-7BFD-42A4-9A4F-80190A7717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Gerade Verbindung mit Pfeil 57">
                <a:extLst>
                  <a:ext uri="{FF2B5EF4-FFF2-40B4-BE49-F238E27FC236}">
                    <a16:creationId xmlns:a16="http://schemas.microsoft.com/office/drawing/2014/main" id="{EB86DFD6-7B82-46F7-8019-BCA2F2A4EB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88" name="Grafik 87">
              <a:extLst>
                <a:ext uri="{FF2B5EF4-FFF2-40B4-BE49-F238E27FC236}">
                  <a16:creationId xmlns:a16="http://schemas.microsoft.com/office/drawing/2014/main" id="{C7DD0EE5-76E5-47A6-96F8-CDCD4AE4E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724128" y="5023490"/>
              <a:ext cx="493160" cy="358063"/>
            </a:xfrm>
            <a:prstGeom prst="rect">
              <a:avLst/>
            </a:prstGeom>
          </p:spPr>
        </p:pic>
      </p:grpSp>
      <p:sp>
        <p:nvSpPr>
          <p:cNvPr id="101" name="Textfeld 100">
            <a:extLst>
              <a:ext uri="{FF2B5EF4-FFF2-40B4-BE49-F238E27FC236}">
                <a16:creationId xmlns:a16="http://schemas.microsoft.com/office/drawing/2014/main" id="{DCABB69E-C582-45D8-9E0A-8D368F3669DE}"/>
              </a:ext>
            </a:extLst>
          </p:cNvPr>
          <p:cNvSpPr txBox="1"/>
          <p:nvPr/>
        </p:nvSpPr>
        <p:spPr>
          <a:xfrm>
            <a:off x="5783862" y="4949266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ATP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277ED928-1CC6-4036-9C82-721BE51D579B}"/>
              </a:ext>
            </a:extLst>
          </p:cNvPr>
          <p:cNvSpPr txBox="1"/>
          <p:nvPr/>
        </p:nvSpPr>
        <p:spPr>
          <a:xfrm>
            <a:off x="6193558" y="4914129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ADP</a:t>
            </a:r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0D7E89A2-C47B-4366-82E7-6AC30CAC9691}"/>
              </a:ext>
            </a:extLst>
          </p:cNvPr>
          <p:cNvGrpSpPr/>
          <p:nvPr/>
        </p:nvGrpSpPr>
        <p:grpSpPr>
          <a:xfrm>
            <a:off x="848080" y="5058264"/>
            <a:ext cx="540000" cy="358063"/>
            <a:chOff x="810116" y="5022299"/>
            <a:chExt cx="540000" cy="358063"/>
          </a:xfrm>
        </p:grpSpPr>
        <p:cxnSp>
          <p:nvCxnSpPr>
            <p:cNvPr id="48" name="Gerade Verbindung mit Pfeil 47">
              <a:extLst>
                <a:ext uri="{FF2B5EF4-FFF2-40B4-BE49-F238E27FC236}">
                  <a16:creationId xmlns:a16="http://schemas.microsoft.com/office/drawing/2014/main" id="{88BBCE98-B433-4F7D-B25F-E10AD002D7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0116" y="5286104"/>
              <a:ext cx="540000" cy="98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3" name="Grafik 102">
              <a:extLst>
                <a:ext uri="{FF2B5EF4-FFF2-40B4-BE49-F238E27FC236}">
                  <a16:creationId xmlns:a16="http://schemas.microsoft.com/office/drawing/2014/main" id="{26A6E9D6-0C0A-4DC1-A7DA-839AC71A3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34207" y="5022299"/>
              <a:ext cx="493160" cy="358063"/>
            </a:xfrm>
            <a:prstGeom prst="rect">
              <a:avLst/>
            </a:prstGeom>
          </p:spPr>
        </p:pic>
      </p:grpSp>
      <p:sp>
        <p:nvSpPr>
          <p:cNvPr id="104" name="Textfeld 103">
            <a:extLst>
              <a:ext uri="{FF2B5EF4-FFF2-40B4-BE49-F238E27FC236}">
                <a16:creationId xmlns:a16="http://schemas.microsoft.com/office/drawing/2014/main" id="{6CF100F4-4CA2-40E9-B9E8-C287C1AA8DDF}"/>
              </a:ext>
            </a:extLst>
          </p:cNvPr>
          <p:cNvSpPr txBox="1"/>
          <p:nvPr/>
        </p:nvSpPr>
        <p:spPr>
          <a:xfrm>
            <a:off x="663445" y="4949266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ATP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4ABAC6E5-7A34-4C91-A306-42448BFF035A}"/>
              </a:ext>
            </a:extLst>
          </p:cNvPr>
          <p:cNvSpPr txBox="1"/>
          <p:nvPr/>
        </p:nvSpPr>
        <p:spPr>
          <a:xfrm>
            <a:off x="1044881" y="4914129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ADP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910A90A6-97DA-44E8-AB4D-1E1E5D20FA11}"/>
              </a:ext>
            </a:extLst>
          </p:cNvPr>
          <p:cNvSpPr txBox="1"/>
          <p:nvPr/>
        </p:nvSpPr>
        <p:spPr>
          <a:xfrm>
            <a:off x="2632775" y="5368995"/>
            <a:ext cx="667238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Enolase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61533835-CFA3-489E-BB9F-DB87698599FD}"/>
              </a:ext>
            </a:extLst>
          </p:cNvPr>
          <p:cNvSpPr txBox="1"/>
          <p:nvPr/>
        </p:nvSpPr>
        <p:spPr>
          <a:xfrm>
            <a:off x="797807" y="5332147"/>
            <a:ext cx="743103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Pyruvat-kinase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12" name="Textfeld 111">
            <a:extLst>
              <a:ext uri="{FF2B5EF4-FFF2-40B4-BE49-F238E27FC236}">
                <a16:creationId xmlns:a16="http://schemas.microsoft.com/office/drawing/2014/main" id="{A9A2418B-748E-4F8F-B728-C1802C437752}"/>
              </a:ext>
            </a:extLst>
          </p:cNvPr>
          <p:cNvSpPr txBox="1"/>
          <p:nvPr/>
        </p:nvSpPr>
        <p:spPr>
          <a:xfrm>
            <a:off x="4231647" y="5282502"/>
            <a:ext cx="813346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chemeClr val="tx2"/>
                </a:solidFill>
              </a:rPr>
              <a:t>Phospho-glycerat-mutase</a:t>
            </a:r>
            <a:endParaRPr lang="de-DE" sz="1400" kern="900" dirty="0">
              <a:solidFill>
                <a:schemeClr val="tx2"/>
              </a:solidFill>
            </a:endParaRP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4387565F-CBEA-4E8D-A162-79B7E3F5A919}"/>
              </a:ext>
            </a:extLst>
          </p:cNvPr>
          <p:cNvGrpSpPr/>
          <p:nvPr/>
        </p:nvGrpSpPr>
        <p:grpSpPr>
          <a:xfrm>
            <a:off x="2716279" y="5123461"/>
            <a:ext cx="540000" cy="227669"/>
            <a:chOff x="2716279" y="5114633"/>
            <a:chExt cx="540000" cy="227669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C12BD53B-3967-43D4-98DE-2E21D3F6C85B}"/>
                </a:ext>
              </a:extLst>
            </p:cNvPr>
            <p:cNvGrpSpPr/>
            <p:nvPr/>
          </p:nvGrpSpPr>
          <p:grpSpPr>
            <a:xfrm>
              <a:off x="2716279" y="5297139"/>
              <a:ext cx="540000" cy="45163"/>
              <a:chOff x="4470801" y="5575180"/>
              <a:chExt cx="698295" cy="45163"/>
            </a:xfrm>
          </p:grpSpPr>
          <p:cxnSp>
            <p:nvCxnSpPr>
              <p:cNvPr id="67" name="Gerade Verbindung mit Pfeil 66">
                <a:extLst>
                  <a:ext uri="{FF2B5EF4-FFF2-40B4-BE49-F238E27FC236}">
                    <a16:creationId xmlns:a16="http://schemas.microsoft.com/office/drawing/2014/main" id="{5FF3251E-0EE9-4F99-9ECF-40F024988F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Gerade Verbindung mit Pfeil 69">
                <a:extLst>
                  <a:ext uri="{FF2B5EF4-FFF2-40B4-BE49-F238E27FC236}">
                    <a16:creationId xmlns:a16="http://schemas.microsoft.com/office/drawing/2014/main" id="{400357C8-43B6-4587-808B-28D857B2DD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Bogen 27">
              <a:extLst>
                <a:ext uri="{FF2B5EF4-FFF2-40B4-BE49-F238E27FC236}">
                  <a16:creationId xmlns:a16="http://schemas.microsoft.com/office/drawing/2014/main" id="{7197273C-ABF7-4B21-9459-0A335577EC9D}"/>
                </a:ext>
              </a:extLst>
            </p:cNvPr>
            <p:cNvSpPr/>
            <p:nvPr/>
          </p:nvSpPr>
          <p:spPr>
            <a:xfrm rot="11529997">
              <a:off x="2903160" y="5114633"/>
              <a:ext cx="252327" cy="185296"/>
            </a:xfrm>
            <a:prstGeom prst="arc">
              <a:avLst>
                <a:gd name="adj1" fmla="val 16200000"/>
                <a:gd name="adj2" fmla="val 553344"/>
              </a:avLst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14" name="Textfeld 113">
            <a:extLst>
              <a:ext uri="{FF2B5EF4-FFF2-40B4-BE49-F238E27FC236}">
                <a16:creationId xmlns:a16="http://schemas.microsoft.com/office/drawing/2014/main" id="{2A997FA1-4239-4483-AB6A-5F7A6029D974}"/>
              </a:ext>
            </a:extLst>
          </p:cNvPr>
          <p:cNvSpPr txBox="1"/>
          <p:nvPr/>
        </p:nvSpPr>
        <p:spPr>
          <a:xfrm>
            <a:off x="2631094" y="4949265"/>
            <a:ext cx="474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de-DE" sz="14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6516BEA8-3ADF-42EC-884B-04CBEA91DB19}"/>
              </a:ext>
            </a:extLst>
          </p:cNvPr>
          <p:cNvSpPr txBox="1"/>
          <p:nvPr/>
        </p:nvSpPr>
        <p:spPr>
          <a:xfrm>
            <a:off x="6523880" y="4269048"/>
            <a:ext cx="1173935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GAP-Dehydrogenase</a:t>
            </a:r>
            <a:endParaRPr lang="de-DE" sz="1400" dirty="0">
              <a:solidFill>
                <a:schemeClr val="tx2"/>
              </a:solidFill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383BE2-5BAA-4DEA-AFC3-FFA508715E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86917" y="2536074"/>
            <a:ext cx="242824" cy="288000"/>
          </a:xfrm>
          <a:prstGeom prst="rect">
            <a:avLst/>
          </a:prstGeom>
        </p:spPr>
      </p:pic>
      <p:pic>
        <p:nvPicPr>
          <p:cNvPr id="123" name="Grafik 122">
            <a:extLst>
              <a:ext uri="{FF2B5EF4-FFF2-40B4-BE49-F238E27FC236}">
                <a16:creationId xmlns:a16="http://schemas.microsoft.com/office/drawing/2014/main" id="{A61C36C0-1420-4B18-9A9F-8D8AF75EFE6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76888" y="2626350"/>
            <a:ext cx="242824" cy="288000"/>
          </a:xfrm>
          <a:prstGeom prst="rect">
            <a:avLst/>
          </a:prstGeom>
        </p:spPr>
      </p:pic>
      <p:pic>
        <p:nvPicPr>
          <p:cNvPr id="124" name="Grafik 123">
            <a:extLst>
              <a:ext uri="{FF2B5EF4-FFF2-40B4-BE49-F238E27FC236}">
                <a16:creationId xmlns:a16="http://schemas.microsoft.com/office/drawing/2014/main" id="{6FFC8864-FF60-4E3B-AF1C-D47477BBDC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4505" y="5395644"/>
            <a:ext cx="242824" cy="288000"/>
          </a:xfrm>
          <a:prstGeom prst="rect">
            <a:avLst/>
          </a:prstGeom>
        </p:spPr>
      </p:pic>
      <p:sp>
        <p:nvSpPr>
          <p:cNvPr id="99" name="Textfeld 98">
            <a:extLst>
              <a:ext uri="{FF2B5EF4-FFF2-40B4-BE49-F238E27FC236}">
                <a16:creationId xmlns:a16="http://schemas.microsoft.com/office/drawing/2014/main" id="{0EE3173C-CF0F-4EBB-A0F8-B2EB97CC6269}"/>
              </a:ext>
            </a:extLst>
          </p:cNvPr>
          <p:cNvSpPr txBox="1"/>
          <p:nvPr/>
        </p:nvSpPr>
        <p:spPr>
          <a:xfrm>
            <a:off x="5568879" y="4738233"/>
            <a:ext cx="1402684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Substratketten-</a:t>
            </a:r>
          </a:p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rgbClr val="FF0000"/>
                </a:solidFill>
              </a:rPr>
              <a:t>phosphorylierung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70F504C8-0976-4041-8462-62035A3BE9C6}"/>
              </a:ext>
            </a:extLst>
          </p:cNvPr>
          <p:cNvSpPr txBox="1"/>
          <p:nvPr/>
        </p:nvSpPr>
        <p:spPr>
          <a:xfrm>
            <a:off x="519900" y="4738233"/>
            <a:ext cx="1402684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Substratketten-</a:t>
            </a:r>
          </a:p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rgbClr val="FF0000"/>
                </a:solidFill>
              </a:rPr>
              <a:t>phosphorylierung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sp>
        <p:nvSpPr>
          <p:cNvPr id="113" name="Textfeld 112">
            <a:extLst>
              <a:ext uri="{FF2B5EF4-FFF2-40B4-BE49-F238E27FC236}">
                <a16:creationId xmlns:a16="http://schemas.microsoft.com/office/drawing/2014/main" id="{5A148B4A-F57B-4C34-8F66-022496D88CB6}"/>
              </a:ext>
            </a:extLst>
          </p:cNvPr>
          <p:cNvSpPr txBox="1"/>
          <p:nvPr/>
        </p:nvSpPr>
        <p:spPr>
          <a:xfrm>
            <a:off x="4717593" y="4476194"/>
            <a:ext cx="987150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Reduktions-äquivalente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AFB43A6-D68D-4ECC-B26A-A0FB17573E95}"/>
              </a:ext>
            </a:extLst>
          </p:cNvPr>
          <p:cNvGrpSpPr/>
          <p:nvPr/>
        </p:nvGrpSpPr>
        <p:grpSpPr>
          <a:xfrm>
            <a:off x="1038" y="1088989"/>
            <a:ext cx="9179473" cy="5876311"/>
            <a:chOff x="1038" y="1088989"/>
            <a:chExt cx="9179473" cy="5876311"/>
          </a:xfrm>
          <a:solidFill>
            <a:srgbClr val="DCE6F2">
              <a:alpha val="80000"/>
            </a:srgbClr>
          </a:solidFill>
        </p:grpSpPr>
        <p:sp>
          <p:nvSpPr>
            <p:cNvPr id="117" name="Rechteck 116">
              <a:extLst>
                <a:ext uri="{FF2B5EF4-FFF2-40B4-BE49-F238E27FC236}">
                  <a16:creationId xmlns:a16="http://schemas.microsoft.com/office/drawing/2014/main" id="{05C91D3A-9890-4133-901A-CC142E41B677}"/>
                </a:ext>
              </a:extLst>
            </p:cNvPr>
            <p:cNvSpPr/>
            <p:nvPr/>
          </p:nvSpPr>
          <p:spPr>
            <a:xfrm>
              <a:off x="1038" y="2913227"/>
              <a:ext cx="9179473" cy="40520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9" name="Rechteck 118">
              <a:extLst>
                <a:ext uri="{FF2B5EF4-FFF2-40B4-BE49-F238E27FC236}">
                  <a16:creationId xmlns:a16="http://schemas.microsoft.com/office/drawing/2014/main" id="{AD1D4B52-6680-46B8-8C9F-C67704A04192}"/>
                </a:ext>
              </a:extLst>
            </p:cNvPr>
            <p:cNvSpPr/>
            <p:nvPr/>
          </p:nvSpPr>
          <p:spPr>
            <a:xfrm>
              <a:off x="33171" y="1088989"/>
              <a:ext cx="3859781" cy="18351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0" name="Rechteck 119">
              <a:extLst>
                <a:ext uri="{FF2B5EF4-FFF2-40B4-BE49-F238E27FC236}">
                  <a16:creationId xmlns:a16="http://schemas.microsoft.com/office/drawing/2014/main" id="{780962A6-E0A1-49AD-BF35-722667FB0FD9}"/>
                </a:ext>
              </a:extLst>
            </p:cNvPr>
            <p:cNvSpPr/>
            <p:nvPr/>
          </p:nvSpPr>
          <p:spPr>
            <a:xfrm>
              <a:off x="3846081" y="2312039"/>
              <a:ext cx="208163" cy="695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1" name="Rechteck 120">
              <a:extLst>
                <a:ext uri="{FF2B5EF4-FFF2-40B4-BE49-F238E27FC236}">
                  <a16:creationId xmlns:a16="http://schemas.microsoft.com/office/drawing/2014/main" id="{0339194A-5926-44CD-AEC2-08A37C04D697}"/>
                </a:ext>
              </a:extLst>
            </p:cNvPr>
            <p:cNvSpPr/>
            <p:nvPr/>
          </p:nvSpPr>
          <p:spPr>
            <a:xfrm>
              <a:off x="6374919" y="2646587"/>
              <a:ext cx="1038618" cy="3111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id="{47A6168D-83DF-4543-AA6C-F838CE121415}"/>
              </a:ext>
            </a:extLst>
          </p:cNvPr>
          <p:cNvSpPr txBox="1"/>
          <p:nvPr/>
        </p:nvSpPr>
        <p:spPr>
          <a:xfrm>
            <a:off x="1623819" y="3378099"/>
            <a:ext cx="5721857" cy="1200329"/>
          </a:xfrm>
          <a:prstGeom prst="rect">
            <a:avLst/>
          </a:prstGeom>
          <a:solidFill>
            <a:srgbClr val="DCE6F2"/>
          </a:solidFill>
        </p:spPr>
        <p:txBody>
          <a:bodyPr wrap="square" rtlCol="0">
            <a:spAutoFit/>
          </a:bodyPr>
          <a:lstStyle/>
          <a:p>
            <a:r>
              <a:rPr lang="de-DE" sz="2400" dirty="0"/>
              <a:t>…jetzt wollen wir uns ausschließlich mit der Phosphofructokinase und deren Regulation </a:t>
            </a:r>
            <a:r>
              <a:rPr lang="de-DE" sz="2400" dirty="0" smtClean="0"/>
              <a:t>beschäftigen.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65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0A5993-F023-4325-BB7D-33D6DD870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400" dirty="0"/>
              <a:t>Die PFK ist ein allosterisch reguliertes Enzym </a:t>
            </a:r>
            <a:r>
              <a:rPr lang="de-DE" sz="2400" dirty="0">
                <a:sym typeface="Wingdings" panose="05000000000000000000" pitchFamily="2" charset="2"/>
              </a:rPr>
              <a:t>und entscheidend für die Verfügbarkeit von Energie in der Zelle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B9BE1-C120-466E-BC37-5FA8C03ACF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546848" cy="4608512"/>
          </a:xfrm>
        </p:spPr>
        <p:txBody>
          <a:bodyPr>
            <a:normAutofit fontScale="92500" lnSpcReduction="10000"/>
          </a:bodyPr>
          <a:lstStyle/>
          <a:p>
            <a:endParaRPr lang="de-DE" sz="2400" dirty="0"/>
          </a:p>
          <a:p>
            <a:r>
              <a:rPr lang="de-DE" sz="2400" dirty="0" err="1"/>
              <a:t>tetrameres</a:t>
            </a:r>
            <a:r>
              <a:rPr lang="de-DE" sz="2400" dirty="0"/>
              <a:t> Protein</a:t>
            </a:r>
          </a:p>
          <a:p>
            <a:r>
              <a:rPr lang="de-DE" sz="2400" dirty="0"/>
              <a:t>katalysiert irreversible </a:t>
            </a:r>
            <a:r>
              <a:rPr lang="de-DE" sz="2400"/>
              <a:t>Reaktion </a:t>
            </a:r>
            <a:r>
              <a:rPr lang="de-DE" sz="2400" smtClean="0"/>
              <a:t/>
            </a:r>
            <a:br>
              <a:rPr lang="de-DE" sz="2400" smtClean="0"/>
            </a:br>
            <a:r>
              <a:rPr lang="de-DE" sz="2400" smtClean="0">
                <a:sym typeface="Wingdings" panose="05000000000000000000" pitchFamily="2" charset="2"/>
              </a:rPr>
              <a:t>als </a:t>
            </a:r>
            <a:r>
              <a:rPr lang="de-DE" sz="2400" dirty="0">
                <a:sym typeface="Wingdings" panose="05000000000000000000" pitchFamily="2" charset="2"/>
              </a:rPr>
              <a:t>Kontrollpunkt </a:t>
            </a:r>
            <a:r>
              <a:rPr lang="de-DE" sz="2400" dirty="0" smtClean="0">
                <a:sym typeface="Wingdings" panose="05000000000000000000" pitchFamily="2" charset="2"/>
              </a:rPr>
              <a:t>geeignet</a:t>
            </a:r>
            <a:br>
              <a:rPr lang="de-DE" sz="2400" dirty="0" smtClean="0">
                <a:sym typeface="Wingdings" panose="05000000000000000000" pitchFamily="2" charset="2"/>
              </a:rPr>
            </a:br>
            <a:r>
              <a:rPr lang="de-DE" sz="2400" dirty="0" smtClean="0">
                <a:sym typeface="Wingdings" panose="05000000000000000000" pitchFamily="2" charset="2"/>
              </a:rPr>
              <a:t>(Abb. z. B. </a:t>
            </a:r>
            <a:r>
              <a:rPr lang="de-DE" sz="2400" dirty="0" smtClean="0">
                <a:sym typeface="Wingdings" panose="05000000000000000000" pitchFamily="2" charset="2"/>
                <a:hlinkClick r:id="rId2"/>
              </a:rPr>
              <a:t>hier</a:t>
            </a:r>
            <a:r>
              <a:rPr lang="de-DE" sz="2400" dirty="0" smtClean="0">
                <a:sym typeface="Wingdings" panose="05000000000000000000" pitchFamily="2" charset="2"/>
              </a:rPr>
              <a:t>)</a:t>
            </a:r>
            <a:endParaRPr lang="de-DE" sz="2400" dirty="0"/>
          </a:p>
          <a:p>
            <a:r>
              <a:rPr lang="de-DE" sz="2400" dirty="0"/>
              <a:t>ATP ist gleichzeitig Substrat und </a:t>
            </a:r>
            <a:r>
              <a:rPr lang="de-DE" sz="2400" dirty="0" err="1"/>
              <a:t>allosterischer</a:t>
            </a:r>
            <a:r>
              <a:rPr lang="de-DE" sz="2400" dirty="0"/>
              <a:t> </a:t>
            </a:r>
            <a:r>
              <a:rPr lang="de-DE" sz="2400" dirty="0" smtClean="0"/>
              <a:t>Inhibitor.</a:t>
            </a:r>
            <a:endParaRPr lang="de-DE" sz="2400" dirty="0"/>
          </a:p>
          <a:p>
            <a:r>
              <a:rPr lang="de-DE" sz="2400" dirty="0"/>
              <a:t>Es gibt sowohl aktivierende (AMP und ADP) als auch inhibierende (ATP und ADP) allosterische Bindestellen, wobei sich diese in ihren Effekten wechselseitig beeinflussen.</a:t>
            </a: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72418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85874FC-06F9-420E-B583-3223D5A16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Zusatzinformationen bzw. Abbildungen </a:t>
            </a:r>
            <a:r>
              <a:rPr lang="de-DE"/>
              <a:t>des Arbeitsblatts</a:t>
            </a:r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84F505AE-EA9B-4014-8066-6CD269BB68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E8C731E-FE66-4534-BD23-FF6A0D0A4934}"/>
              </a:ext>
            </a:extLst>
          </p:cNvPr>
          <p:cNvSpPr txBox="1"/>
          <p:nvPr/>
        </p:nvSpPr>
        <p:spPr>
          <a:xfrm>
            <a:off x="2339752" y="1844824"/>
            <a:ext cx="1152128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62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3671D8-BAAD-4F45-9A8D-68DAEB5E72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Regulation der Hexokinase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288759D-563B-4F2F-9B0C-4E7839143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421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D712B0552E4C040800325C97DCF7ADA" ma:contentTypeVersion="" ma:contentTypeDescription="Ein neues Dokument erstellen." ma:contentTypeScope="" ma:versionID="ceb1499377c913675057af43183e035d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DE7553-7BF2-41D7-B4E0-37AFC0BA6E53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55696b60-0389-45c2-bb8c-032517eb46a2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44D2BF4-E125-462D-B15E-3F84D015D8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6EFAFC-6653-4CB5-A030-5922D322D0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623</Words>
  <Application>Microsoft Office PowerPoint</Application>
  <PresentationFormat>Bildschirmpräsentation (4:3)</PresentationFormat>
  <Paragraphs>252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Larissa-Design</vt:lpstr>
      <vt:lpstr>Wenn die Regulation der Glykolyse gestört und Sport keine Option ist… — Die Tarui-Krankheit</vt:lpstr>
      <vt:lpstr>Die Tarui-Krankheit: Ein Phosphofructokinase-Defekt</vt:lpstr>
      <vt:lpstr>Noch bekannte Regulationsmechanismen ??</vt:lpstr>
      <vt:lpstr>Reaktionen der Glykolyse im Überblick</vt:lpstr>
      <vt:lpstr>Die Glykolyse wird an drei Stellen reguliert</vt:lpstr>
      <vt:lpstr>Reaktionen der Glykolyse im Überblick</vt:lpstr>
      <vt:lpstr>Die PFK ist ein allosterisch reguliertes Enzym und entscheidend für die Verfügbarkeit von Energie in der Zelle</vt:lpstr>
      <vt:lpstr>Zusatzinformationen bzw. Abbildungen des Arbeitsblatts</vt:lpstr>
      <vt:lpstr>Regulation der Hexokinase</vt:lpstr>
      <vt:lpstr>Vergleich von Hexokinase- und Glucokinaseaktivität </vt:lpstr>
      <vt:lpstr>Gleichgewichtskonzentration der Glykolyse –Zwischenprodukte in menschlichen Erythrocyten</vt:lpstr>
      <vt:lpstr>Die Hexokinase  ist der erste regulierte Schritt der Glykolyse.</vt:lpstr>
      <vt:lpstr>Regulation der Phosphofructokinase</vt:lpstr>
      <vt:lpstr>Einfluss der ATP-Konzentration auf die Phosphofructokinaseaktivität</vt:lpstr>
      <vt:lpstr>Relative Konzentrationen von Zwischenprodukten der Glykolyse als Folge der Aktivierung bzw. Inhibierung der Phosphofructokinase</vt:lpstr>
      <vt:lpstr>Einfluss von ADP und AMP auf die Reaktionsgeschwindigkeit der Phosphofructokinase</vt:lpstr>
      <vt:lpstr>Einfluss von Fructose-2,6-bisphosphat auf die Reaktionsgeschwindigkeit der Phosphofructokinase </vt:lpstr>
      <vt:lpstr>Phosphofructokinase  hat die zentrale Rolle bei der Regulation</vt:lpstr>
      <vt:lpstr>Regulation der Pyruvatkinase</vt:lpstr>
      <vt:lpstr>Die Pyruvatkinase</vt:lpstr>
      <vt:lpstr>….alles auf einen Blick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Anke Dahm</dc:creator>
  <cp:lastModifiedBy>Barbian, Markus (ZSL)</cp:lastModifiedBy>
  <cp:revision>332</cp:revision>
  <cp:lastPrinted>2021-10-06T13:30:39Z</cp:lastPrinted>
  <dcterms:created xsi:type="dcterms:W3CDTF">2020-06-28T08:26:23Z</dcterms:created>
  <dcterms:modified xsi:type="dcterms:W3CDTF">2021-10-13T10:55:09Z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0x0101004D712B0552E4C040800325C97DCF7ADA</vt:lpwstr>
  </property>
</Properties>
</file>