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8" r:id="rId6"/>
    <p:sldId id="257" r:id="rId7"/>
    <p:sldId id="264" r:id="rId8"/>
    <p:sldId id="265" r:id="rId9"/>
    <p:sldId id="263" r:id="rId10"/>
    <p:sldId id="260" r:id="rId11"/>
    <p:sldId id="259" r:id="rId12"/>
    <p:sldId id="261" r:id="rId13"/>
    <p:sldId id="262" r:id="rId14"/>
  </p:sldIdLst>
  <p:sldSz cx="9144000" cy="6858000" type="screen4x3"/>
  <p:notesSz cx="6669088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7936" autoAdjust="0"/>
  </p:normalViewPr>
  <p:slideViewPr>
    <p:cSldViewPr>
      <p:cViewPr varScale="1">
        <p:scale>
          <a:sx n="47" d="100"/>
          <a:sy n="47" d="100"/>
        </p:scale>
        <p:origin x="1840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605C08-F4A3-4319-B0B5-3E99391129E0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F7E0B-3847-40B7-90D4-E135E3657B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138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18CD7-AB79-470B-A27A-07BBE89B5711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5BB99-B675-4AB2-AFC0-DEE4D12DC0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865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Hinweise für die Lehrkraft:</a:t>
            </a:r>
          </a:p>
          <a:p>
            <a:endParaRPr lang="de-DE" dirty="0" smtClean="0"/>
          </a:p>
          <a:p>
            <a:r>
              <a:rPr lang="de-DE" dirty="0" smtClean="0"/>
              <a:t>Vom Tier zum Riesenneuron</a:t>
            </a:r>
            <a:r>
              <a:rPr lang="de-DE" baseline="0" dirty="0" smtClean="0"/>
              <a:t> </a:t>
            </a:r>
            <a:r>
              <a:rPr lang="de-DE" baseline="0" dirty="0" smtClean="0">
                <a:sym typeface="Wingdings" pitchFamily="2" charset="2"/>
              </a:rPr>
              <a:t> geeignetes Versuchsobjekt zur Untersuchung der physiologischen Vorgänge an Nervenzellen wird vorgestellt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5BB99-B675-4AB2-AFC0-DEE4D12DC04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516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5BB99-B675-4AB2-AFC0-DEE4D12DC04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080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Beide Elektroden befinden sich im </a:t>
            </a:r>
            <a:r>
              <a:rPr lang="de-DE" dirty="0" err="1" smtClean="0"/>
              <a:t>Extrazellulärraum</a:t>
            </a:r>
            <a:r>
              <a:rPr lang="de-DE" dirty="0" smtClean="0"/>
              <a:t> und damit in identischer Umgebung:</a:t>
            </a:r>
          </a:p>
          <a:p>
            <a:r>
              <a:rPr lang="de-DE" dirty="0" smtClean="0"/>
              <a:t>Die Erwartung an das zwischen</a:t>
            </a:r>
            <a:r>
              <a:rPr lang="de-DE" baseline="0" dirty="0" smtClean="0"/>
              <a:t> den Elektroden zu messende Potential ist gleich 0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5BB99-B675-4AB2-AFC0-DEE4D12DC04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4504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Die Messung am Oszilloskop</a:t>
            </a:r>
            <a:r>
              <a:rPr lang="de-DE" baseline="0" dirty="0" smtClean="0"/>
              <a:t> zeigt eine Nulllinie. Es wird keine Spannungsdifferenz zwischen den Elektroden gemessen.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5BB99-B675-4AB2-AFC0-DEE4D12DC047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4504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Extra-</a:t>
            </a:r>
            <a:r>
              <a:rPr lang="de-DE" baseline="0" dirty="0" smtClean="0"/>
              <a:t> und Intrazellularraum sind in Bezug auf die Bestandteile gleich aufgebaut. Von daher könnte man erwarten, dass sich die Spannung beim Einstechen der Messelektrode in den Intrazellularraum nicht verändert.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5BB99-B675-4AB2-AFC0-DEE4D12DC047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0414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Es zeigt sich,</a:t>
            </a:r>
            <a:r>
              <a:rPr lang="de-DE" baseline="0" dirty="0" smtClean="0"/>
              <a:t> dass zwischen Intra-  und Extrazellularraum ein Potential gemessen werden kann. Der Intrazellularraum ist gegenüber dem Extrazellularraum negativ geladen. = Ruhepotential. </a:t>
            </a:r>
            <a:r>
              <a:rPr lang="de-DE" baseline="0" dirty="0" err="1" smtClean="0"/>
              <a:t>Inkongruenzsituation</a:t>
            </a:r>
            <a:r>
              <a:rPr lang="de-DE" baseline="0" dirty="0" smtClean="0"/>
              <a:t>: Die Erwartung aus dem Vorwissen wird durch die Realität nicht bestätigt.</a:t>
            </a:r>
          </a:p>
          <a:p>
            <a:r>
              <a:rPr lang="de-DE" baseline="0" dirty="0" smtClean="0"/>
              <a:t>Es kommt jedoch auch vor, dass SuS bereits weiter gedacht hatten und das Ergebnis richtig vorhersagen. Dann kann die Begründung evtl. gleich als Hypothese zur Fragestellung der Stunde übernommen werden.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5BB99-B675-4AB2-AFC0-DEE4D12DC047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4504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Die Hypothesen</a:t>
            </a:r>
            <a:r>
              <a:rPr lang="de-DE" baseline="0" dirty="0" smtClean="0"/>
              <a:t> werden auf dem AB festgehalten </a:t>
            </a:r>
            <a:r>
              <a:rPr lang="de-DE" baseline="0" dirty="0" smtClean="0">
                <a:sym typeface="Wingdings" pitchFamily="2" charset="2"/>
              </a:rPr>
              <a:t> Übergang zur Erarbeitungsphase</a:t>
            </a:r>
          </a:p>
          <a:p>
            <a:r>
              <a:rPr lang="de-DE" baseline="0" dirty="0" smtClean="0">
                <a:sym typeface="Wingdings" pitchFamily="2" charset="2"/>
              </a:rPr>
              <a:t>Mögliche Hypothesen der SuS: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>
                <a:sym typeface="Wingdings" pitchFamily="2" charset="2"/>
              </a:rPr>
              <a:t>Unterschiedliche Ionenarten auf den beiden Seiten der Membran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>
                <a:sym typeface="Wingdings" pitchFamily="2" charset="2"/>
              </a:rPr>
              <a:t>Unterschiedliche Ionenkonzentrationen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>
                <a:sym typeface="Wingdings" pitchFamily="2" charset="2"/>
              </a:rPr>
              <a:t>Selektiv permeable Membran wird dazu gebraucht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>
                <a:sym typeface="Wingdings" pitchFamily="2" charset="2"/>
              </a:rPr>
              <a:t>Membran mit Ionenkanälen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 smtClean="0">
                <a:sym typeface="Wingdings" pitchFamily="2" charset="2"/>
              </a:rPr>
              <a:t>Ladungstrennung durch die Membran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5BB99-B675-4AB2-AFC0-DEE4D12DC047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053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58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785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2572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697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450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880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202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5313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415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0558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63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94A13-814E-4723-9F7A-0007B83C3AC8}" type="datetimeFigureOut">
              <a:rPr lang="de-DE" smtClean="0"/>
              <a:t>10.03.2021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07499-D653-4A66-970F-25ECBB98CF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39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/index.php?curid=4059499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/index.php?curid=348225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-helmich.de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" y="-25437"/>
            <a:ext cx="9138534" cy="655724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0" y="652534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Hans </a:t>
            </a:r>
            <a:r>
              <a:rPr lang="en-US" dirty="0" err="1"/>
              <a:t>Hillewaert</a:t>
            </a:r>
            <a:r>
              <a:rPr lang="en-US" dirty="0"/>
              <a:t>, CC BY-SA 4.0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u="sng" dirty="0">
                <a:hlinkClick r:id="rId4"/>
              </a:rPr>
              <a:t>https://commons.wikimedia.org/w/index.php?curid=4059499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958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Autofit/>
          </a:bodyPr>
          <a:lstStyle/>
          <a:p>
            <a:r>
              <a:rPr lang="de-DE" sz="7200" b="1" dirty="0" smtClean="0"/>
              <a:t>Ihre Hypothesen?</a:t>
            </a:r>
            <a:endParaRPr lang="de-DE" sz="7200" b="1" dirty="0"/>
          </a:p>
        </p:txBody>
      </p:sp>
    </p:spTree>
    <p:extLst>
      <p:ext uri="{BB962C8B-B14F-4D97-AF65-F5344CB8AC3E}">
        <p14:creationId xmlns:p14="http://schemas.microsoft.com/office/powerpoint/2010/main" val="45415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692696"/>
            <a:ext cx="5442507" cy="4752528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547664" y="5733256"/>
            <a:ext cx="6768752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dirty="0"/>
              <a:t>Lee WCA, Huang H, Feng G, Sanes JR, Brown EN, et al. aus </a:t>
            </a:r>
            <a:r>
              <a:rPr lang="en-US" u="sng" dirty="0">
                <a:hlinkClick r:id="rId4"/>
              </a:rPr>
              <a:t>https://commons.wikimedia.org/w/index.php?curid=3482256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68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2095500" y="493098"/>
            <a:ext cx="4953000" cy="5762625"/>
            <a:chOff x="2095500" y="520393"/>
            <a:chExt cx="4953000" cy="57626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5500" y="520393"/>
              <a:ext cx="4953000" cy="5762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hteck 3"/>
            <p:cNvSpPr/>
            <p:nvPr/>
          </p:nvSpPr>
          <p:spPr>
            <a:xfrm>
              <a:off x="3707904" y="1017793"/>
              <a:ext cx="1440160" cy="9408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800" dirty="0" smtClean="0"/>
                <a:t>?</a:t>
              </a:r>
              <a:endParaRPr lang="de-DE" sz="4800" dirty="0"/>
            </a:p>
          </p:txBody>
        </p:sp>
      </p:grpSp>
      <p:sp>
        <p:nvSpPr>
          <p:cNvPr id="2" name="Rechteck 1"/>
          <p:cNvSpPr/>
          <p:nvPr/>
        </p:nvSpPr>
        <p:spPr>
          <a:xfrm>
            <a:off x="2195736" y="6310313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hlinkClick r:id="rId4"/>
              </a:rPr>
              <a:t>www.u-helmich.de</a:t>
            </a:r>
            <a:r>
              <a:rPr lang="de-DE" dirty="0" smtClean="0"/>
              <a:t> (erstellt von Ulrich Helmich, verändert)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617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Ihre Erwartungen zum gemessenen Potenzial?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017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520392"/>
            <a:ext cx="4953000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4427984" y="1017793"/>
            <a:ext cx="720080" cy="9408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800" dirty="0" smtClean="0"/>
              <a:t>?</a:t>
            </a:r>
            <a:endParaRPr lang="de-DE" sz="4800" dirty="0"/>
          </a:p>
        </p:txBody>
      </p:sp>
    </p:spTree>
    <p:extLst>
      <p:ext uri="{BB962C8B-B14F-4D97-AF65-F5344CB8AC3E}">
        <p14:creationId xmlns:p14="http://schemas.microsoft.com/office/powerpoint/2010/main" val="17608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b="1" dirty="0" smtClean="0"/>
              <a:t>Welches Messergebnis erwarten Sie aufgrund Ihres Vorwissens, wenn die Messelektrode in das Axon eingestochen wird?</a:t>
            </a:r>
          </a:p>
          <a:p>
            <a:pPr marL="0" indent="0" algn="ctr">
              <a:buNone/>
            </a:pPr>
            <a:endParaRPr lang="de-DE" b="1" dirty="0"/>
          </a:p>
          <a:p>
            <a:pPr marL="0" indent="0" algn="ctr">
              <a:buNone/>
            </a:pPr>
            <a:r>
              <a:rPr lang="de-DE" b="1" dirty="0" smtClean="0"/>
              <a:t>Begründen Sie!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55174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295745"/>
              </p:ext>
            </p:extLst>
          </p:nvPr>
        </p:nvGraphicFramePr>
        <p:xfrm>
          <a:off x="1115617" y="1412776"/>
          <a:ext cx="6965935" cy="362805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595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70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Cytoplasma (</a:t>
                      </a:r>
                      <a:r>
                        <a:rPr lang="de-DE" sz="1800" dirty="0" smtClean="0">
                          <a:effectLst/>
                        </a:rPr>
                        <a:t>Intrazellularflüssigkeit</a:t>
                      </a:r>
                      <a:r>
                        <a:rPr lang="de-DE" sz="1800" dirty="0">
                          <a:effectLst/>
                        </a:rPr>
                        <a:t>)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</a:rPr>
                        <a:t>Extrazellularflüssigkeit</a:t>
                      </a:r>
                      <a:endParaRPr lang="de-DE" sz="18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Wasser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Wasser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 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Salze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Salze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Aminosäuren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Aminosäuren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Proteine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Proteine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1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Kohlenhydrate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Kohlenhydrate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316" y="191924"/>
            <a:ext cx="923522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Bestandteile des </a:t>
            </a:r>
            <a:r>
              <a:rPr kumimoji="0" lang="de-DE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Cytoplasmas</a:t>
            </a:r>
            <a:r>
              <a:rPr kumimoji="0" lang="de-D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 und der Extrazellularflüssigkeit </a:t>
            </a: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00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520393"/>
            <a:ext cx="4953000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Gerade Verbindung 2"/>
          <p:cNvCxnSpPr/>
          <p:nvPr/>
        </p:nvCxnSpPr>
        <p:spPr>
          <a:xfrm>
            <a:off x="4513640" y="4954816"/>
            <a:ext cx="72008" cy="288032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20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Fragestellung?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b="1" dirty="0" smtClean="0"/>
          </a:p>
          <a:p>
            <a:pPr marL="0" indent="0" algn="ctr">
              <a:buNone/>
            </a:pPr>
            <a:r>
              <a:rPr lang="de-DE" b="1" dirty="0" smtClean="0"/>
              <a:t>Wie kommt die elektrische Spannung (das elektrische Potenzial) zwischen Intra- und Extrazellularraum zustande und welche Grundbedingung benötigt die Zelle dafür?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3214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D6A729614C20B48B34993DBB7536A2C" ma:contentTypeVersion="" ma:contentTypeDescription="Ein neues Dokument erstellen." ma:contentTypeScope="" ma:versionID="be51e1f512e9fffa2724f862be2b0e56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FCFC3D-D170-49DC-B291-80D2DF9EA285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55696b60-0389-45c2-bb8c-032517eb46a2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4E1662F-232B-4601-85D1-369702D0ED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7674D9-9C03-49B9-914A-CED857276D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</Words>
  <Application>Microsoft Office PowerPoint</Application>
  <PresentationFormat>Bildschirmpräsentation (4:3)</PresentationFormat>
  <Paragraphs>55</Paragraphs>
  <Slides>10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</vt:lpstr>
      <vt:lpstr>Larissa</vt:lpstr>
      <vt:lpstr>PowerPoint-Präsentation</vt:lpstr>
      <vt:lpstr>PowerPoint-Präsentation</vt:lpstr>
      <vt:lpstr>PowerPoint-Präsentation</vt:lpstr>
      <vt:lpstr>Ihre Erwartungen zum gemessenen Potenzial?</vt:lpstr>
      <vt:lpstr>PowerPoint-Präsentation</vt:lpstr>
      <vt:lpstr>PowerPoint-Präsentation</vt:lpstr>
      <vt:lpstr>PowerPoint-Präsentation</vt:lpstr>
      <vt:lpstr>PowerPoint-Präsentation</vt:lpstr>
      <vt:lpstr>Fragestellung?</vt:lpstr>
      <vt:lpstr>Ihre Hypothesen?</vt:lpstr>
    </vt:vector>
  </TitlesOfParts>
  <Company>CHS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Schueler</dc:creator>
  <cp:lastModifiedBy>IZC\Hale.Seel</cp:lastModifiedBy>
  <cp:revision>19</cp:revision>
  <cp:lastPrinted>2021-03-10T08:41:51Z</cp:lastPrinted>
  <dcterms:created xsi:type="dcterms:W3CDTF">2011-03-02T10:41:05Z</dcterms:created>
  <dcterms:modified xsi:type="dcterms:W3CDTF">2021-03-10T09:13:53Z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0x0101005D6A729614C20B48B34993DBB7536A2C</vt:lpwstr>
  </property>
</Properties>
</file>