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5" r:id="rId4"/>
  </p:sldMasterIdLst>
  <p:notesMasterIdLst>
    <p:notesMasterId r:id="rId15"/>
  </p:notesMasterIdLst>
  <p:sldIdLst>
    <p:sldId id="309" r:id="rId5"/>
    <p:sldId id="281" r:id="rId6"/>
    <p:sldId id="292" r:id="rId7"/>
    <p:sldId id="293" r:id="rId8"/>
    <p:sldId id="299" r:id="rId9"/>
    <p:sldId id="298" r:id="rId10"/>
    <p:sldId id="300" r:id="rId11"/>
    <p:sldId id="307" r:id="rId12"/>
    <p:sldId id="301" r:id="rId13"/>
    <p:sldId id="302" r:id="rId14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99FF99"/>
    <a:srgbClr val="FF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E0299AC-6E87-4ADC-83BF-6FF1BA1E71C9}" type="datetimeFigureOut">
              <a:rPr lang="de-DE"/>
              <a:pPr>
                <a:defRPr/>
              </a:pPr>
              <a:t>22.02.2021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728EE46-D6CE-4798-8DEA-94E0FE09B0E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0412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81DEC80-A329-4862-BDB4-0B3DEC896E9F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7F90A993-AECB-4E6A-896C-599900BAFBE4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38569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744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476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4331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8498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159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712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5F21C7-1B34-4E54-9E8B-DB06887E7F8A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83D35B-E52A-467A-8DE9-4CBE5B279818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1379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1D10BA-BEE7-4876-AB70-2F37F39D63D2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C0BE1-7A31-4AF3-A5F1-9138DA606DF5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40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31133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C537269E-08D1-41FB-AB5C-09EAC6D8AB15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E4E74FA-C519-4F0F-87D2-E24F6560A369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7876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22.02.2021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4617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undeshaushalt.de/#/2019/soll/einnahmen/funktion.html" TargetMode="External"/><Relationship Id="rId2" Type="http://schemas.openxmlformats.org/officeDocument/2006/relationships/hyperlink" Target="https://www.bundeshaushalt.de/#/2019/soll/einnahmen/einzelplan/031211101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inanzen-und-steuern.de/ebook/18/index.html#zoom=z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bundeshaushalt.de/#/2019/soll/ausgaben/funktion.html" TargetMode="External"/><Relationship Id="rId5" Type="http://schemas.openxmlformats.org/officeDocument/2006/relationships/hyperlink" Target="https://www.finanzen-und-steuern.de/ebook/19/index.html#zoom=z" TargetMode="External"/><Relationship Id="rId4" Type="http://schemas.openxmlformats.org/officeDocument/2006/relationships/hyperlink" Target="https://www.bundeshaushalt.de/#/2019/soll/einnahmen/funktion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e.wikipedia.org/wiki/Staatsquot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de.wikipedia.org/wiki/%C3%96sterreich" TargetMode="External"/><Relationship Id="rId3" Type="http://schemas.openxmlformats.org/officeDocument/2006/relationships/hyperlink" Target="https://de.wikipedia.org/wiki/Bundesrepublik_Deutschland" TargetMode="External"/><Relationship Id="rId7" Type="http://schemas.openxmlformats.org/officeDocument/2006/relationships/hyperlink" Target="https://de.wikipedia.org/wiki/Niederlande" TargetMode="External"/><Relationship Id="rId12" Type="http://schemas.openxmlformats.org/officeDocument/2006/relationships/hyperlink" Target="https://de.wikipedia.org/wiki/Abgabenquote" TargetMode="External"/><Relationship Id="rId2" Type="http://schemas.openxmlformats.org/officeDocument/2006/relationships/hyperlink" Target="https://de.wikipedia.org/wiki/D%C3%A4nemar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e.wikipedia.org/wiki/Japan" TargetMode="External"/><Relationship Id="rId11" Type="http://schemas.openxmlformats.org/officeDocument/2006/relationships/hyperlink" Target="https://de.wikipedia.org/wiki/USA" TargetMode="External"/><Relationship Id="rId5" Type="http://schemas.openxmlformats.org/officeDocument/2006/relationships/hyperlink" Target="https://de.wikipedia.org/wiki/Irland" TargetMode="External"/><Relationship Id="rId10" Type="http://schemas.openxmlformats.org/officeDocument/2006/relationships/hyperlink" Target="https://de.wikipedia.org/wiki/Spanien" TargetMode="External"/><Relationship Id="rId4" Type="http://schemas.openxmlformats.org/officeDocument/2006/relationships/hyperlink" Target="https://de.wikipedia.org/wiki/Frankreich" TargetMode="External"/><Relationship Id="rId9" Type="http://schemas.openxmlformats.org/officeDocument/2006/relationships/hyperlink" Target="https://de.wikipedia.org/wiki/Schweiz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sozialpolitik-aktuell.de/tl_files/sozialpolitik-aktuell/_Politikfelder/Finanzierung/Datensammlung/PDF-Dateien/abbII1a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ink.springer.com/chapter/10.1007/978-3-322-80823-3_12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undeshaushalt.de/#/2019/soll/ausgaben/funktion/0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465ED3B8-52BD-492D-8824-22D9C21D7C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83" y="309456"/>
            <a:ext cx="8387634" cy="4464496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38350" y="4857756"/>
            <a:ext cx="8798965" cy="1746871"/>
          </a:xfrm>
        </p:spPr>
        <p:txBody>
          <a:bodyPr>
            <a:normAutofit/>
          </a:bodyPr>
          <a:lstStyle/>
          <a:p>
            <a:pPr algn="ctr"/>
            <a:r>
              <a:rPr lang="de-DE" sz="2200" b="1" dirty="0">
                <a:latin typeface="Century Gothic" pitchFamily="34" charset="0"/>
              </a:rPr>
              <a:t>Ausgaben und Einnahmen haushaltsorientierter Gebietskörperschaften am Beispiel des Bundeshaushalts</a:t>
            </a:r>
            <a:br>
              <a:rPr lang="de-DE" sz="2200" b="1" dirty="0">
                <a:latin typeface="Century Gothic" pitchFamily="34" charset="0"/>
              </a:rPr>
            </a:br>
            <a:r>
              <a:rPr lang="de-DE" sz="2200" dirty="0">
                <a:latin typeface="Century Gothic" pitchFamily="34" charset="0"/>
              </a:rPr>
              <a:t>- Lösungsvorlage -</a:t>
            </a:r>
            <a:br>
              <a:rPr lang="de-DE" sz="3600" dirty="0">
                <a:latin typeface="Century Gothic" pitchFamily="34" charset="0"/>
              </a:rPr>
            </a:br>
            <a:endParaRPr lang="de-DE" altLang="de-DE" sz="2000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659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aphicFrame>
        <p:nvGraphicFramePr>
          <p:cNvPr id="9" name="Tabelle 12">
            <a:extLst>
              <a:ext uri="{FF2B5EF4-FFF2-40B4-BE49-F238E27FC236}">
                <a16:creationId xmlns:a16="http://schemas.microsoft.com/office/drawing/2014/main" id="{2394834B-43D1-41C4-91D0-5B4566DEFB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616712"/>
              </p:ext>
            </p:extLst>
          </p:nvPr>
        </p:nvGraphicFramePr>
        <p:xfrm>
          <a:off x="307975" y="1694043"/>
          <a:ext cx="8368481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8574">
                  <a:extLst>
                    <a:ext uri="{9D8B030D-6E8A-4147-A177-3AD203B41FA5}">
                      <a16:colId xmlns:a16="http://schemas.microsoft.com/office/drawing/2014/main" val="677157015"/>
                    </a:ext>
                  </a:extLst>
                </a:gridCol>
                <a:gridCol w="3559907">
                  <a:extLst>
                    <a:ext uri="{9D8B030D-6E8A-4147-A177-3AD203B41FA5}">
                      <a16:colId xmlns:a16="http://schemas.microsoft.com/office/drawing/2014/main" val="19806027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Einnahmen 2019 (Soll-Werte)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Beurteilung der Finanzierungsmöglichkeiten durch Steuern und Gebühren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106689"/>
                  </a:ext>
                </a:extLst>
              </a:tr>
              <a:tr h="250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Gesamteinnahmen: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de-DE" sz="600" dirty="0">
                        <a:hlinkClick r:id="rId2"/>
                      </a:endParaRPr>
                    </a:p>
                    <a:p>
                      <a:endParaRPr lang="de-DE" sz="600" dirty="0">
                        <a:hlinkClick r:id="rId2"/>
                      </a:endParaRPr>
                    </a:p>
                    <a:p>
                      <a:endParaRPr lang="de-DE" sz="600" dirty="0">
                        <a:hlinkClick r:id="rId2"/>
                      </a:endParaRPr>
                    </a:p>
                    <a:p>
                      <a:endParaRPr lang="de-DE" sz="600" dirty="0">
                        <a:hlinkClick r:id="rId2"/>
                      </a:endParaRPr>
                    </a:p>
                    <a:p>
                      <a:endParaRPr lang="de-DE" sz="600" dirty="0">
                        <a:hlinkClick r:id="rId2"/>
                      </a:endParaRPr>
                    </a:p>
                    <a:p>
                      <a:endParaRPr lang="de-DE" sz="600" dirty="0">
                        <a:hlinkClick r:id="rId2"/>
                      </a:endParaRPr>
                    </a:p>
                    <a:p>
                      <a:endParaRPr lang="de-DE" sz="600" dirty="0">
                        <a:hlinkClick r:id="rId2"/>
                      </a:endParaRPr>
                    </a:p>
                    <a:p>
                      <a:endParaRPr lang="de-DE" sz="600" dirty="0">
                        <a:hlinkClick r:id="rId2"/>
                      </a:endParaRPr>
                    </a:p>
                    <a:p>
                      <a:endParaRPr lang="de-DE" sz="600" dirty="0">
                        <a:hlinkClick r:id="rId2"/>
                      </a:endParaRPr>
                    </a:p>
                    <a:p>
                      <a:endParaRPr lang="de-DE" sz="600" dirty="0">
                        <a:hlinkClick r:id="rId2"/>
                      </a:endParaRPr>
                    </a:p>
                    <a:p>
                      <a:endParaRPr lang="de-DE" sz="600" dirty="0">
                        <a:hlinkClick r:id="rId2"/>
                      </a:endParaRPr>
                    </a:p>
                    <a:p>
                      <a:endParaRPr lang="de-DE" sz="600" dirty="0">
                        <a:hlinkClick r:id="rId2"/>
                      </a:endParaRPr>
                    </a:p>
                    <a:p>
                      <a:endParaRPr lang="de-DE" sz="600" dirty="0">
                        <a:hlinkClick r:id="rId2"/>
                      </a:endParaRPr>
                    </a:p>
                    <a:p>
                      <a:endParaRPr lang="de-DE" sz="600" dirty="0">
                        <a:hlinkClick r:id="rId2"/>
                      </a:endParaRPr>
                    </a:p>
                    <a:p>
                      <a:endParaRPr lang="de-DE" sz="600" dirty="0">
                        <a:hlinkClick r:id="rId2"/>
                      </a:endParaRPr>
                    </a:p>
                    <a:p>
                      <a:endParaRPr lang="de-DE" sz="600" dirty="0">
                        <a:hlinkClick r:id="rId2"/>
                      </a:endParaRPr>
                    </a:p>
                    <a:p>
                      <a:endParaRPr lang="de-DE" sz="600" dirty="0">
                        <a:hlinkClick r:id="rId2"/>
                      </a:endParaRPr>
                    </a:p>
                    <a:p>
                      <a:endParaRPr lang="de-DE" sz="600" dirty="0">
                        <a:hlinkClick r:id="rId2"/>
                      </a:endParaRPr>
                    </a:p>
                    <a:p>
                      <a:endParaRPr lang="de-DE" sz="600" dirty="0">
                        <a:hlinkClick r:id="rId2"/>
                      </a:endParaRPr>
                    </a:p>
                    <a:p>
                      <a:endParaRPr lang="de-DE" sz="600" dirty="0">
                        <a:hlinkClick r:id="rId2"/>
                      </a:endParaRPr>
                    </a:p>
                    <a:p>
                      <a:r>
                        <a:rPr lang="de-DE" sz="600" dirty="0">
                          <a:hlinkClick r:id="rId2"/>
                        </a:rPr>
                        <a:t>https://www.bundeshaushalt.de/#/2019/soll/einnahmen/einzelplan/031211101</a:t>
                      </a:r>
                      <a:r>
                        <a:rPr lang="de-DE" sz="1400" dirty="0">
                          <a:hlinkClick r:id="rId2"/>
                        </a:rPr>
                        <a:t>.</a:t>
                      </a:r>
                      <a:r>
                        <a:rPr lang="de-DE" sz="600" dirty="0">
                          <a:hlinkClick r:id="rId2"/>
                        </a:rPr>
                        <a:t>html</a:t>
                      </a:r>
                      <a:r>
                        <a:rPr lang="de-DE" sz="100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de-DE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947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b="1" dirty="0"/>
                        <a:t>größter Einnahmenanteil (                  ): </a:t>
                      </a:r>
                      <a:endParaRPr lang="de-DE" sz="1200" b="0" dirty="0"/>
                    </a:p>
                    <a:p>
                      <a:endParaRPr lang="de-DE" sz="1200" b="0" dirty="0"/>
                    </a:p>
                    <a:p>
                      <a:endParaRPr lang="de-DE" sz="12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532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b="1" dirty="0"/>
                        <a:t>zweitgrößter Einnahmenanteil (           %): </a:t>
                      </a:r>
                    </a:p>
                    <a:p>
                      <a:endParaRPr lang="de-DE" sz="1200" dirty="0"/>
                    </a:p>
                    <a:p>
                      <a:r>
                        <a:rPr lang="de-DE" sz="1200" dirty="0"/>
                        <a:t>                                        ,00 Euro (                Mrd. Euro)</a:t>
                      </a:r>
                      <a:r>
                        <a:rPr lang="de-DE" sz="900" dirty="0"/>
                        <a:t> </a:t>
                      </a:r>
                      <a:endParaRPr lang="de-DE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752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drittgrößter Einnahmenanteil (            ):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848694"/>
                  </a:ext>
                </a:extLst>
              </a:tr>
            </a:tbl>
          </a:graphicData>
        </a:graphic>
      </p:graphicFrame>
      <p:sp>
        <p:nvSpPr>
          <p:cNvPr id="5" name="Rechteck 4">
            <a:extLst>
              <a:ext uri="{FF2B5EF4-FFF2-40B4-BE49-F238E27FC236}">
                <a16:creationId xmlns:a16="http://schemas.microsoft.com/office/drawing/2014/main" id="{0BE413BF-9411-4D58-98DB-530D45863B8C}"/>
              </a:ext>
            </a:extLst>
          </p:cNvPr>
          <p:cNvSpPr/>
          <p:nvPr/>
        </p:nvSpPr>
        <p:spPr>
          <a:xfrm>
            <a:off x="307975" y="6309320"/>
            <a:ext cx="35725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700" dirty="0">
                <a:hlinkClick r:id="rId3"/>
              </a:rPr>
              <a:t>Quelle: https://www.bundeshaushalt.de/#/2019/soll/einnahmen/funktion.html</a:t>
            </a:r>
            <a:r>
              <a:rPr lang="de-DE" sz="700" dirty="0"/>
              <a:t>;</a:t>
            </a:r>
          </a:p>
          <a:p>
            <a:r>
              <a:rPr lang="de-DE" sz="700" dirty="0"/>
              <a:t>Stand: 10.01.2020</a:t>
            </a:r>
          </a:p>
        </p:txBody>
      </p:sp>
    </p:spTree>
    <p:extLst>
      <p:ext uri="{BB962C8B-B14F-4D97-AF65-F5344CB8AC3E}">
        <p14:creationId xmlns:p14="http://schemas.microsoft.com/office/powerpoint/2010/main" val="176463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feil: nach unten 8">
            <a:extLst>
              <a:ext uri="{FF2B5EF4-FFF2-40B4-BE49-F238E27FC236}">
                <a16:creationId xmlns:a16="http://schemas.microsoft.com/office/drawing/2014/main" id="{62E428F3-A5A5-4A9C-AECC-43FB996D7D31}"/>
              </a:ext>
            </a:extLst>
          </p:cNvPr>
          <p:cNvSpPr/>
          <p:nvPr/>
        </p:nvSpPr>
        <p:spPr>
          <a:xfrm rot="1111216">
            <a:off x="3336672" y="2496419"/>
            <a:ext cx="139739" cy="13526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1676FBF-D0A2-4798-810F-7C9639F093A1}"/>
              </a:ext>
            </a:extLst>
          </p:cNvPr>
          <p:cNvSpPr/>
          <p:nvPr/>
        </p:nvSpPr>
        <p:spPr>
          <a:xfrm>
            <a:off x="155575" y="1802412"/>
            <a:ext cx="879896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200" dirty="0"/>
              <a:t>Bund, Länder, Gemeinden</a:t>
            </a:r>
          </a:p>
          <a:p>
            <a:pPr algn="ctr"/>
            <a:endParaRPr lang="de-DE" sz="1200" b="1" dirty="0"/>
          </a:p>
          <a:p>
            <a:endParaRPr lang="de-DE" sz="1200" b="1" dirty="0"/>
          </a:p>
          <a:p>
            <a:pPr algn="ctr"/>
            <a:r>
              <a:rPr lang="de-DE" sz="1200" b="1" dirty="0"/>
              <a:t>Gebietskörperschaften:</a:t>
            </a:r>
            <a:endParaRPr lang="de-DE" sz="1200" dirty="0"/>
          </a:p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pPr algn="ctr"/>
            <a:r>
              <a:rPr lang="de-DE" sz="1200" dirty="0"/>
              <a:t> </a:t>
            </a:r>
          </a:p>
          <a:p>
            <a:pPr algn="ctr"/>
            <a:endParaRPr lang="de-DE" sz="1200" b="1" dirty="0"/>
          </a:p>
          <a:p>
            <a:pPr algn="ctr"/>
            <a:endParaRPr lang="de-DE" sz="1200" b="1" dirty="0"/>
          </a:p>
          <a:p>
            <a:pPr algn="ctr"/>
            <a:r>
              <a:rPr lang="de-DE" sz="1200" b="1" dirty="0"/>
              <a:t>haushalten</a:t>
            </a:r>
            <a:r>
              <a:rPr lang="de-DE" sz="1200" dirty="0"/>
              <a:t>: </a:t>
            </a:r>
          </a:p>
          <a:p>
            <a:pPr algn="ctr"/>
            <a:r>
              <a:rPr lang="de-DE" sz="1200" dirty="0"/>
              <a:t>Einnahmen und Ausgaben im Gleichgewicht halten – dazu stellen die föderalen Ebenen (Bund, Länder, Gemeinden) jeweils </a:t>
            </a:r>
            <a:r>
              <a:rPr lang="de-DE" sz="1200" b="1" dirty="0"/>
              <a:t>Haushalt</a:t>
            </a:r>
            <a:r>
              <a:rPr lang="de-DE" sz="1200" dirty="0"/>
              <a:t>e (                                                                                                   ) auf</a:t>
            </a:r>
          </a:p>
          <a:p>
            <a:pPr algn="ctr"/>
            <a:r>
              <a:rPr lang="de-DE" sz="1200" b="1" dirty="0"/>
              <a:t>Bundeshaushalt:</a:t>
            </a:r>
            <a:r>
              <a:rPr lang="de-DE" sz="1200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Festlegung der                                                                                                 (</a:t>
            </a:r>
            <a:r>
              <a:rPr lang="de-DE" sz="1200" b="1" dirty="0"/>
              <a:t>Budgetierung)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ist das „Regierungsprogramm in Zahlen“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gibt Auskunft über                                                   des Staates im kommenden Jahr und über Zwecke der Ausgaben </a:t>
            </a:r>
          </a:p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endParaRPr lang="de-DE" sz="1200" dirty="0"/>
          </a:p>
          <a:p>
            <a:endParaRPr lang="de-DE" sz="1200" dirty="0"/>
          </a:p>
        </p:txBody>
      </p:sp>
      <p:sp>
        <p:nvSpPr>
          <p:cNvPr id="10" name="Pfeil: nach unten 9">
            <a:extLst>
              <a:ext uri="{FF2B5EF4-FFF2-40B4-BE49-F238E27FC236}">
                <a16:creationId xmlns:a16="http://schemas.microsoft.com/office/drawing/2014/main" id="{969EBA56-5220-4B9A-9488-FE3F5C674E1A}"/>
              </a:ext>
            </a:extLst>
          </p:cNvPr>
          <p:cNvSpPr/>
          <p:nvPr/>
        </p:nvSpPr>
        <p:spPr>
          <a:xfrm rot="16738199">
            <a:off x="3450735" y="3825434"/>
            <a:ext cx="84094" cy="5717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5"/>
            <a:ext cx="8798965" cy="666751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Geschweifte Klammer rechts 5">
            <a:extLst>
              <a:ext uri="{FF2B5EF4-FFF2-40B4-BE49-F238E27FC236}">
                <a16:creationId xmlns:a16="http://schemas.microsoft.com/office/drawing/2014/main" id="{DB06B92B-4BE0-4AC3-8DF5-F7B5A44C455B}"/>
              </a:ext>
            </a:extLst>
          </p:cNvPr>
          <p:cNvSpPr/>
          <p:nvPr/>
        </p:nvSpPr>
        <p:spPr>
          <a:xfrm rot="5400000">
            <a:off x="4342117" y="1354723"/>
            <a:ext cx="259296" cy="167173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Pfeil: nach unten 6">
            <a:extLst>
              <a:ext uri="{FF2B5EF4-FFF2-40B4-BE49-F238E27FC236}">
                <a16:creationId xmlns:a16="http://schemas.microsoft.com/office/drawing/2014/main" id="{A2A00D21-49EA-41BD-B027-EE31D1B65D4C}"/>
              </a:ext>
            </a:extLst>
          </p:cNvPr>
          <p:cNvSpPr/>
          <p:nvPr/>
        </p:nvSpPr>
        <p:spPr>
          <a:xfrm>
            <a:off x="4421647" y="3153789"/>
            <a:ext cx="100235" cy="2752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2246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7872"/>
              </p:ext>
            </p:extLst>
          </p:nvPr>
        </p:nvGraphicFramePr>
        <p:xfrm>
          <a:off x="174033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1694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2921694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2427584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  <a:gridCol w="494110">
                  <a:extLst>
                    <a:ext uri="{9D8B030D-6E8A-4147-A177-3AD203B41FA5}">
                      <a16:colId xmlns:a16="http://schemas.microsoft.com/office/drawing/2014/main" val="3849695152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 durch: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r>
                        <a:rPr lang="de-DE" sz="1200" b="1" dirty="0"/>
                        <a:t>Steuern:</a:t>
                      </a:r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r>
                        <a:rPr lang="de-DE" sz="1200" dirty="0"/>
                        <a:t>und</a:t>
                      </a:r>
                    </a:p>
                    <a:p>
                      <a:pPr algn="l"/>
                      <a:r>
                        <a:rPr lang="de-DE" sz="1200" b="1" dirty="0"/>
                        <a:t>Gebühren: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Staatsausgaben nach </a:t>
                      </a: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Funktionalprinzip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: Ausgabengliederung nach bestimmten Aufgabengebieten bzw. Politikbereichen </a:t>
                      </a:r>
                    </a:p>
                    <a:p>
                      <a:pPr algn="l"/>
                      <a:endParaRPr lang="de-DE" sz="800" dirty="0"/>
                    </a:p>
                  </a:txBody>
                  <a:tcPr vert="vert"/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5"/>
            <a:ext cx="8798965" cy="666751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1676FBF-D0A2-4798-810F-7C9639F093A1}"/>
              </a:ext>
            </a:extLst>
          </p:cNvPr>
          <p:cNvSpPr/>
          <p:nvPr/>
        </p:nvSpPr>
        <p:spPr>
          <a:xfrm>
            <a:off x="155575" y="1802412"/>
            <a:ext cx="8798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200" b="1" dirty="0"/>
              <a:t>Bundeshaushalt</a:t>
            </a:r>
            <a:endParaRPr lang="de-DE" sz="12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EF0E1A1-03A3-4BFE-AB19-E1F5E42AD30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084168" y="2828003"/>
            <a:ext cx="2394792" cy="1925644"/>
          </a:xfrm>
          <a:prstGeom prst="rect">
            <a:avLst/>
          </a:prstGeom>
        </p:spPr>
      </p:pic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02AE024D-68CE-4C80-8948-5758DC6F95A5}"/>
              </a:ext>
            </a:extLst>
          </p:cNvPr>
          <p:cNvSpPr/>
          <p:nvPr/>
        </p:nvSpPr>
        <p:spPr>
          <a:xfrm rot="5400000">
            <a:off x="4474235" y="1029859"/>
            <a:ext cx="180106" cy="2907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2F9669F-F3E3-4069-84EF-87922ADF98EC}"/>
              </a:ext>
            </a:extLst>
          </p:cNvPr>
          <p:cNvSpPr txBox="1"/>
          <p:nvPr/>
        </p:nvSpPr>
        <p:spPr>
          <a:xfrm>
            <a:off x="184803" y="4863932"/>
            <a:ext cx="280967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>
                <a:solidFill>
                  <a:schemeClr val="dk1"/>
                </a:solidFill>
              </a:rPr>
              <a:t>Quelle:</a:t>
            </a:r>
          </a:p>
          <a:p>
            <a:r>
              <a:rPr lang="de-DE" sz="600" dirty="0">
                <a:solidFill>
                  <a:schemeClr val="dk1"/>
                </a:solidFill>
              </a:rPr>
              <a:t> </a:t>
            </a:r>
            <a:r>
              <a:rPr lang="de-DE" sz="600" u="sng" dirty="0">
                <a:solidFill>
                  <a:schemeClr val="dk1"/>
                </a:solidFill>
                <a:hlinkClick r:id="rId3"/>
              </a:rPr>
              <a:t>https://www.finanzen-und-steuern.de/ebook/18/index.html#zoom=z</a:t>
            </a:r>
            <a:r>
              <a:rPr lang="de-DE" sz="600" dirty="0">
                <a:solidFill>
                  <a:schemeClr val="dk1"/>
                </a:solidFill>
              </a:rPr>
              <a:t>, Stand: 03.01.2020</a:t>
            </a:r>
          </a:p>
          <a:p>
            <a:pPr lvl="0"/>
            <a:endParaRPr lang="de-DE" sz="1000" dirty="0">
              <a:solidFill>
                <a:prstClr val="black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de-DE" sz="1000" dirty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Weitere Informationen:</a:t>
            </a:r>
          </a:p>
          <a:p>
            <a:r>
              <a:rPr lang="de-DE" sz="1000" dirty="0">
                <a:hlinkClick r:id="rId4"/>
              </a:rPr>
              <a:t>https://www.bundeshaushalt.de/#/2019/soll/einnahmen/funktion.html</a:t>
            </a:r>
            <a:endParaRPr lang="de-DE" sz="1000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70824BC-050D-4FB8-93D1-87ADAAE00058}"/>
              </a:ext>
            </a:extLst>
          </p:cNvPr>
          <p:cNvSpPr/>
          <p:nvPr/>
        </p:nvSpPr>
        <p:spPr>
          <a:xfrm>
            <a:off x="6038900" y="4848544"/>
            <a:ext cx="2394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Quelle:</a:t>
            </a:r>
          </a:p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https://www.finanzen-und-steuern.de/ebook/19/i</a:t>
            </a:r>
            <a:b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</a:br>
            <a:r>
              <a:rPr lang="de-DE" sz="600" u="sng" dirty="0" err="1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ndex.html#zoom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=z</a:t>
            </a:r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Stand: 03.01.2020</a:t>
            </a:r>
          </a:p>
          <a:p>
            <a:endParaRPr lang="de-DE" sz="1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r>
              <a:rPr lang="de-DE" sz="1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Weitere Informationen:</a:t>
            </a:r>
          </a:p>
          <a:p>
            <a:r>
              <a:rPr lang="de-DE" sz="1000" dirty="0">
                <a:hlinkClick r:id="rId6"/>
              </a:rPr>
              <a:t>https://www.bundeshaushalt.de/#/2019/soll/ausgaben/funktion.html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744559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718048"/>
              </p:ext>
            </p:extLst>
          </p:nvPr>
        </p:nvGraphicFramePr>
        <p:xfrm>
          <a:off x="181747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197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3726757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 der Gebietskörperschaft </a:t>
                      </a:r>
                      <a:r>
                        <a:rPr lang="de-DE" sz="1000" dirty="0"/>
                        <a:t>(unvollständig)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 der Gebietskörperschaften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  <a:p>
                      <a:endParaRPr lang="de-DE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02AE024D-68CE-4C80-8948-5758DC6F95A5}"/>
              </a:ext>
            </a:extLst>
          </p:cNvPr>
          <p:cNvSpPr/>
          <p:nvPr/>
        </p:nvSpPr>
        <p:spPr>
          <a:xfrm rot="5400000">
            <a:off x="4474235" y="1029859"/>
            <a:ext cx="180106" cy="2907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7CC35E0C-EEF8-4AE6-AD16-1774DD17B31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51520" y="2708920"/>
            <a:ext cx="3744416" cy="3528392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0660C29A-EAA6-44A3-A8A7-5E43C1CF5D5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292080" y="2708920"/>
            <a:ext cx="3600400" cy="3528392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7DDFEDC-D3A0-4F0F-9153-4724353D251D}"/>
              </a:ext>
            </a:extLst>
          </p:cNvPr>
          <p:cNvSpPr txBox="1"/>
          <p:nvPr/>
        </p:nvSpPr>
        <p:spPr>
          <a:xfrm>
            <a:off x="1331640" y="1791537"/>
            <a:ext cx="6709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Beispielhafte Einnahmen und Ausgabenzwecke der Gebietskörperschaften</a:t>
            </a:r>
          </a:p>
        </p:txBody>
      </p:sp>
    </p:spTree>
    <p:extLst>
      <p:ext uri="{BB962C8B-B14F-4D97-AF65-F5344CB8AC3E}">
        <p14:creationId xmlns:p14="http://schemas.microsoft.com/office/powerpoint/2010/main" val="3776967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1402" y="1727520"/>
            <a:ext cx="850945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Staatsquote</a:t>
            </a:r>
            <a:r>
              <a:rPr lang="de-DE" dirty="0"/>
              <a:t>: </a:t>
            </a:r>
          </a:p>
          <a:p>
            <a:r>
              <a:rPr lang="de-DE" dirty="0"/>
              <a:t>Verhältnis der</a:t>
            </a:r>
          </a:p>
          <a:p>
            <a:endParaRPr lang="de-DE" sz="1200" dirty="0"/>
          </a:p>
          <a:p>
            <a:r>
              <a:rPr lang="de-DE" dirty="0"/>
              <a:t>Staatsquote = 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9115914-AB76-4BC5-AAE6-76CC1256F731}"/>
              </a:ext>
            </a:extLst>
          </p:cNvPr>
          <p:cNvSpPr/>
          <p:nvPr/>
        </p:nvSpPr>
        <p:spPr>
          <a:xfrm>
            <a:off x="5364088" y="589152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800" dirty="0">
                <a:hlinkClick r:id="rId2"/>
              </a:rPr>
              <a:t>Quelle: https://de.wikipedia.org/wiki/Staatsquote</a:t>
            </a:r>
            <a:r>
              <a:rPr lang="de-DE" sz="800" dirty="0"/>
              <a:t>, Stand: 03.01.2020</a:t>
            </a:r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BFC73D34-EE75-4D33-9DD9-E721183F8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860962"/>
              </p:ext>
            </p:extLst>
          </p:nvPr>
        </p:nvGraphicFramePr>
        <p:xfrm>
          <a:off x="258905" y="3007902"/>
          <a:ext cx="8629219" cy="2583420"/>
        </p:xfrm>
        <a:graphic>
          <a:graphicData uri="http://schemas.openxmlformats.org/drawingml/2006/table">
            <a:tbl>
              <a:tblPr/>
              <a:tblGrid>
                <a:gridCol w="864096">
                  <a:extLst>
                    <a:ext uri="{9D8B030D-6E8A-4147-A177-3AD203B41FA5}">
                      <a16:colId xmlns:a16="http://schemas.microsoft.com/office/drawing/2014/main" val="214529632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924002051"/>
                    </a:ext>
                  </a:extLst>
                </a:gridCol>
                <a:gridCol w="551199">
                  <a:extLst>
                    <a:ext uri="{9D8B030D-6E8A-4147-A177-3AD203B41FA5}">
                      <a16:colId xmlns:a16="http://schemas.microsoft.com/office/drawing/2014/main" val="1194398060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2220017616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1330571117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2689186097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961211462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2761277444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4109255359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4231553335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3242350244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3275630166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457699439"/>
                    </a:ext>
                  </a:extLst>
                </a:gridCol>
              </a:tblGrid>
              <a:tr h="329929"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Land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2005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2006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2007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2008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2009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2010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2012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2013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2014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2015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2016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2017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041359"/>
                  </a:ext>
                </a:extLst>
              </a:tr>
              <a:tr h="181056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Dänemark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9274309"/>
                  </a:ext>
                </a:extLst>
              </a:tr>
              <a:tr h="194680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Deutschland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46,8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45,4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43,7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43,7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47,6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46,6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43,9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089913"/>
                  </a:ext>
                </a:extLst>
              </a:tr>
              <a:tr h="220147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Frankreich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194245"/>
                  </a:ext>
                </a:extLst>
              </a:tr>
              <a:tr h="215366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Irland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406167"/>
                  </a:ext>
                </a:extLst>
              </a:tr>
              <a:tr h="172849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Japan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611913"/>
                  </a:ext>
                </a:extLst>
              </a:tr>
              <a:tr h="207404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Niederlande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5402296"/>
                  </a:ext>
                </a:extLst>
              </a:tr>
              <a:tr h="207413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Österreich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3452959"/>
                  </a:ext>
                </a:extLst>
              </a:tr>
              <a:tr h="204422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Schweiz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656556"/>
                  </a:ext>
                </a:extLst>
              </a:tr>
              <a:tr h="204444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Spanien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451443"/>
                  </a:ext>
                </a:extLst>
              </a:tr>
              <a:tr h="445710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Vereinigte Staaten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803801"/>
                  </a:ext>
                </a:extLst>
              </a:tr>
            </a:tbl>
          </a:graphicData>
        </a:graphic>
      </p:graphicFrame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8038BDB2-4C02-4429-8F0B-AD85D18D73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784210"/>
              </p:ext>
            </p:extLst>
          </p:nvPr>
        </p:nvGraphicFramePr>
        <p:xfrm>
          <a:off x="307975" y="5957333"/>
          <a:ext cx="2232248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47">
                  <a:extLst>
                    <a:ext uri="{9D8B030D-6E8A-4147-A177-3AD203B41FA5}">
                      <a16:colId xmlns:a16="http://schemas.microsoft.com/office/drawing/2014/main" val="1186817793"/>
                    </a:ext>
                  </a:extLst>
                </a:gridCol>
                <a:gridCol w="1929801">
                  <a:extLst>
                    <a:ext uri="{9D8B030D-6E8A-4147-A177-3AD203B41FA5}">
                      <a16:colId xmlns:a16="http://schemas.microsoft.com/office/drawing/2014/main" val="33071188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Staatsquote Deutschland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3349946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höherer Staatsquote 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9114007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niedrigerer Staatsquote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6283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413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293168" y="1819470"/>
            <a:ext cx="85094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Abgabenquote</a:t>
            </a:r>
            <a:r>
              <a:rPr lang="de-DE" dirty="0"/>
              <a:t>:</a:t>
            </a:r>
          </a:p>
          <a:p>
            <a:endParaRPr lang="de-DE" sz="1200" dirty="0"/>
          </a:p>
          <a:p>
            <a:endParaRPr lang="de-DE" sz="1200" dirty="0"/>
          </a:p>
          <a:p>
            <a:r>
              <a:rPr lang="de-DE" dirty="0"/>
              <a:t>Abgabenquote = </a:t>
            </a:r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2D99AB04-62E1-43CE-AB9A-E9C45937B5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14310"/>
              </p:ext>
            </p:extLst>
          </p:nvPr>
        </p:nvGraphicFramePr>
        <p:xfrm>
          <a:off x="350912" y="2899607"/>
          <a:ext cx="4680520" cy="3659237"/>
        </p:xfrm>
        <a:graphic>
          <a:graphicData uri="http://schemas.openxmlformats.org/drawingml/2006/table">
            <a:tbl>
              <a:tblPr/>
              <a:tblGrid>
                <a:gridCol w="983625">
                  <a:extLst>
                    <a:ext uri="{9D8B030D-6E8A-4147-A177-3AD203B41FA5}">
                      <a16:colId xmlns:a16="http://schemas.microsoft.com/office/drawing/2014/main" val="271725780"/>
                    </a:ext>
                  </a:extLst>
                </a:gridCol>
                <a:gridCol w="528543">
                  <a:extLst>
                    <a:ext uri="{9D8B030D-6E8A-4147-A177-3AD203B41FA5}">
                      <a16:colId xmlns:a16="http://schemas.microsoft.com/office/drawing/2014/main" val="3087874906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158197577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121517246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95998599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303867243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277795559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629862889"/>
                    </a:ext>
                  </a:extLst>
                </a:gridCol>
              </a:tblGrid>
              <a:tr h="291731"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Land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1975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1985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1990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1995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2000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2005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2006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10347"/>
                  </a:ext>
                </a:extLst>
              </a:tr>
              <a:tr h="29231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2" tooltip="Dänemark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Dänemark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8142478"/>
                  </a:ext>
                </a:extLst>
              </a:tr>
              <a:tr h="345461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3" tooltip="Bundesrepublik Deutschland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Bundesrepublik Deutschland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34,3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37,2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37,2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717331"/>
                  </a:ext>
                </a:extLst>
              </a:tr>
              <a:tr h="26550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4" tooltip="Frankreich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Frankreich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710433"/>
                  </a:ext>
                </a:extLst>
              </a:tr>
              <a:tr h="253133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5" tooltip="Irland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Irland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3395458"/>
                  </a:ext>
                </a:extLst>
              </a:tr>
              <a:tr h="291731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6" tooltip="Japan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Japan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022085"/>
                  </a:ext>
                </a:extLst>
              </a:tr>
              <a:tr h="284333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7" tooltip="Niederland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Niederlande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5887857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8" tooltip="Österreich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Österreich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4794159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9" tooltip="Schweiz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Schweiz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396376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10" tooltip="Spanien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Spanien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4632667"/>
                  </a:ext>
                </a:extLst>
              </a:tr>
              <a:tr h="19799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11" tooltip="USA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USA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707685"/>
                  </a:ext>
                </a:extLst>
              </a:tr>
              <a:tr h="572946">
                <a:tc>
                  <a:txBody>
                    <a:bodyPr/>
                    <a:lstStyle/>
                    <a:p>
                      <a:pPr algn="l"/>
                      <a:r>
                        <a:rPr lang="de-DE" sz="1000" dirty="0">
                          <a:effectLst/>
                        </a:rPr>
                        <a:t>OECD-Mittel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686343"/>
                  </a:ext>
                </a:extLst>
              </a:tr>
            </a:tbl>
          </a:graphicData>
        </a:graphic>
      </p:graphicFrame>
      <p:graphicFrame>
        <p:nvGraphicFramePr>
          <p:cNvPr id="8" name="Tabelle 11">
            <a:extLst>
              <a:ext uri="{FF2B5EF4-FFF2-40B4-BE49-F238E27FC236}">
                <a16:creationId xmlns:a16="http://schemas.microsoft.com/office/drawing/2014/main" id="{3DA0E416-90CC-4134-B539-5E7728C89B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10848"/>
              </p:ext>
            </p:extLst>
          </p:nvPr>
        </p:nvGraphicFramePr>
        <p:xfrm>
          <a:off x="5148064" y="5517232"/>
          <a:ext cx="252028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473">
                  <a:extLst>
                    <a:ext uri="{9D8B030D-6E8A-4147-A177-3AD203B41FA5}">
                      <a16:colId xmlns:a16="http://schemas.microsoft.com/office/drawing/2014/main" val="1186817793"/>
                    </a:ext>
                  </a:extLst>
                </a:gridCol>
                <a:gridCol w="2178807">
                  <a:extLst>
                    <a:ext uri="{9D8B030D-6E8A-4147-A177-3AD203B41FA5}">
                      <a16:colId xmlns:a16="http://schemas.microsoft.com/office/drawing/2014/main" val="33071188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Abgabenquote Deutschland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3349946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höherer Abgabenquote 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9114007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niedrigerer Abgabenquote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628316"/>
                  </a:ext>
                </a:extLst>
              </a:tr>
            </a:tbl>
          </a:graphicData>
        </a:graphic>
      </p:graphicFrame>
      <p:sp>
        <p:nvSpPr>
          <p:cNvPr id="6" name="Rechteck 5">
            <a:extLst>
              <a:ext uri="{FF2B5EF4-FFF2-40B4-BE49-F238E27FC236}">
                <a16:creationId xmlns:a16="http://schemas.microsoft.com/office/drawing/2014/main" id="{EFA56243-A213-4A94-B66E-84198FF55E88}"/>
              </a:ext>
            </a:extLst>
          </p:cNvPr>
          <p:cNvSpPr/>
          <p:nvPr/>
        </p:nvSpPr>
        <p:spPr>
          <a:xfrm>
            <a:off x="5089176" y="6374178"/>
            <a:ext cx="371344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dirty="0"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Quelle: https://de.wikipedia.org/wiki/Abgabenquote</a:t>
            </a:r>
            <a:r>
              <a:rPr lang="de-DE" sz="800" dirty="0"/>
              <a:t>, Stand: 09.01.2020</a:t>
            </a:r>
          </a:p>
        </p:txBody>
      </p:sp>
    </p:spTree>
    <p:extLst>
      <p:ext uri="{BB962C8B-B14F-4D97-AF65-F5344CB8AC3E}">
        <p14:creationId xmlns:p14="http://schemas.microsoft.com/office/powerpoint/2010/main" val="155094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7273" y="1802228"/>
            <a:ext cx="85094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Sozialleistungsquote</a:t>
            </a:r>
            <a:r>
              <a:rPr lang="de-DE" dirty="0"/>
              <a:t>:</a:t>
            </a:r>
          </a:p>
          <a:p>
            <a:endParaRPr lang="de-DE" sz="1200" dirty="0"/>
          </a:p>
          <a:p>
            <a:endParaRPr lang="de-DE" sz="1200" dirty="0"/>
          </a:p>
          <a:p>
            <a:r>
              <a:rPr lang="de-DE" dirty="0"/>
              <a:t>Sozialleistungsquote =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E1596CBA-B454-455F-AC6E-481FBB8CB97A}"/>
              </a:ext>
            </a:extLst>
          </p:cNvPr>
          <p:cNvSpPr/>
          <p:nvPr/>
        </p:nvSpPr>
        <p:spPr>
          <a:xfrm>
            <a:off x="4414385" y="6237312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900" dirty="0">
                <a:hlinkClick r:id="rId2"/>
              </a:rPr>
              <a:t>Quelle: http://www.sozialpolitik-aktuell.de/tl_files/sozialpolitik-aktuell/_Politikfelder/Finanzierung/Datensammlung/PDF-Dateien/abbII1a.pdf</a:t>
            </a:r>
            <a:r>
              <a:rPr lang="de-DE" sz="900" dirty="0"/>
              <a:t>; Stand: 10.01.2020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5F94D09-4A77-47EC-936F-DA7165D77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518" y="2850309"/>
            <a:ext cx="3655549" cy="3584429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07518AD-713A-4117-8518-CFB196E8B1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8310" y="2850309"/>
            <a:ext cx="4680467" cy="3062680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F6D276D5-D1E2-4CCD-9E43-8B362967A5B7}"/>
              </a:ext>
            </a:extLst>
          </p:cNvPr>
          <p:cNvSpPr/>
          <p:nvPr/>
        </p:nvSpPr>
        <p:spPr>
          <a:xfrm>
            <a:off x="145839" y="6383505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800" dirty="0">
                <a:hlinkClick r:id="rId5"/>
              </a:rPr>
              <a:t>Quelle: https://link.springer.com/chapter/10.1007/978-3-322-80823-3_12</a:t>
            </a:r>
            <a:r>
              <a:rPr lang="de-DE" sz="800" dirty="0"/>
              <a:t>, </a:t>
            </a:r>
          </a:p>
          <a:p>
            <a:r>
              <a:rPr lang="de-DE" sz="800" dirty="0"/>
              <a:t>Stand: 10.01.2020</a:t>
            </a:r>
          </a:p>
        </p:txBody>
      </p:sp>
    </p:spTree>
    <p:extLst>
      <p:ext uri="{BB962C8B-B14F-4D97-AF65-F5344CB8AC3E}">
        <p14:creationId xmlns:p14="http://schemas.microsoft.com/office/powerpoint/2010/main" val="2637885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7273" y="1802228"/>
            <a:ext cx="48307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Staats-, Abgaben-, Sozialleistungsquote</a:t>
            </a:r>
            <a:r>
              <a:rPr lang="de-DE" dirty="0"/>
              <a:t>: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1E0AAB5-F613-477B-A624-60E527D7F91E}"/>
              </a:ext>
            </a:extLst>
          </p:cNvPr>
          <p:cNvSpPr txBox="1"/>
          <p:nvPr/>
        </p:nvSpPr>
        <p:spPr>
          <a:xfrm>
            <a:off x="332518" y="2367111"/>
            <a:ext cx="8559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Im Vergleich zu anderen Ländern</a:t>
            </a:r>
          </a:p>
        </p:txBody>
      </p:sp>
    </p:spTree>
    <p:extLst>
      <p:ext uri="{BB962C8B-B14F-4D97-AF65-F5344CB8AC3E}">
        <p14:creationId xmlns:p14="http://schemas.microsoft.com/office/powerpoint/2010/main" val="4069663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aphicFrame>
        <p:nvGraphicFramePr>
          <p:cNvPr id="12" name="Tabelle 12">
            <a:extLst>
              <a:ext uri="{FF2B5EF4-FFF2-40B4-BE49-F238E27FC236}">
                <a16:creationId xmlns:a16="http://schemas.microsoft.com/office/drawing/2014/main" id="{1397DBCB-1CA8-4232-959C-B61EEDD495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434315"/>
              </p:ext>
            </p:extLst>
          </p:nvPr>
        </p:nvGraphicFramePr>
        <p:xfrm>
          <a:off x="282803" y="1819470"/>
          <a:ext cx="8172693" cy="38417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3164">
                  <a:extLst>
                    <a:ext uri="{9D8B030D-6E8A-4147-A177-3AD203B41FA5}">
                      <a16:colId xmlns:a16="http://schemas.microsoft.com/office/drawing/2014/main" val="677157015"/>
                    </a:ext>
                  </a:extLst>
                </a:gridCol>
                <a:gridCol w="2579529">
                  <a:extLst>
                    <a:ext uri="{9D8B030D-6E8A-4147-A177-3AD203B41FA5}">
                      <a16:colId xmlns:a16="http://schemas.microsoft.com/office/drawing/2014/main" val="19806027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Analyse der Ausgaben 2019 (Soll-Werte)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Schlussfolgerungen/</a:t>
                      </a:r>
                    </a:p>
                    <a:p>
                      <a:r>
                        <a:rPr lang="de-DE" sz="1400" dirty="0"/>
                        <a:t>ablesbare Politik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106689"/>
                  </a:ext>
                </a:extLst>
              </a:tr>
              <a:tr h="250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Gesamtausgaben: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947090"/>
                  </a:ext>
                </a:extLst>
              </a:tr>
              <a:tr h="741556">
                <a:tc>
                  <a:txBody>
                    <a:bodyPr/>
                    <a:lstStyle/>
                    <a:p>
                      <a:r>
                        <a:rPr lang="de-DE" sz="1200" b="1" dirty="0"/>
                        <a:t>größter Ausgabenanteil (          %): </a:t>
                      </a:r>
                    </a:p>
                    <a:p>
                      <a:endParaRPr lang="de-DE" sz="1200" dirty="0"/>
                    </a:p>
                    <a:p>
                      <a:r>
                        <a:rPr lang="de-DE" sz="1200" dirty="0"/>
                        <a:t>                                               ,00 Euro (               Mrd. Euro)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532219"/>
                  </a:ext>
                </a:extLst>
              </a:tr>
              <a:tr h="1205344">
                <a:tc>
                  <a:txBody>
                    <a:bodyPr/>
                    <a:lstStyle/>
                    <a:p>
                      <a:r>
                        <a:rPr lang="de-DE" sz="1200" b="1" dirty="0"/>
                        <a:t>zweitgrößter Ausgabenanteil (           %): </a:t>
                      </a:r>
                    </a:p>
                    <a:p>
                      <a:r>
                        <a:rPr lang="de-DE" sz="1200" dirty="0"/>
                        <a:t>Allgemeine Dienste </a:t>
                      </a:r>
                      <a:r>
                        <a:rPr lang="de-DE" sz="900" dirty="0"/>
                        <a:t>(Verwaltung, Verteidigung (Bund), </a:t>
                      </a:r>
                      <a:r>
                        <a:rPr lang="de-DE" sz="900" dirty="0" err="1"/>
                        <a:t>polit</a:t>
                      </a:r>
                      <a:r>
                        <a:rPr lang="de-DE" sz="900" dirty="0"/>
                        <a:t>. Führung, Finanzverwaltung,…</a:t>
                      </a:r>
                    </a:p>
                    <a:p>
                      <a:r>
                        <a:rPr lang="de-DE" sz="900" dirty="0"/>
                        <a:t>                                                               </a:t>
                      </a:r>
                      <a:r>
                        <a:rPr lang="de-DE" sz="1200" dirty="0"/>
                        <a:t>,00 Euro (                Mrd. Euro)</a:t>
                      </a:r>
                      <a:r>
                        <a:rPr lang="de-DE" sz="900" dirty="0"/>
                        <a:t> 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752692"/>
                  </a:ext>
                </a:extLst>
              </a:tr>
              <a:tr h="10719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drittgrößter Ausgabenanteil (             %):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(ABER: Bildung + Kultur sind vorwiegend  Ländersache!)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848694"/>
                  </a:ext>
                </a:extLst>
              </a:tr>
            </a:tbl>
          </a:graphicData>
        </a:graphic>
      </p:graphicFrame>
      <p:sp>
        <p:nvSpPr>
          <p:cNvPr id="15" name="Rechteck 14">
            <a:extLst>
              <a:ext uri="{FF2B5EF4-FFF2-40B4-BE49-F238E27FC236}">
                <a16:creationId xmlns:a16="http://schemas.microsoft.com/office/drawing/2014/main" id="{A436A9CA-F969-47DC-81B4-9E1CE116EC0B}"/>
              </a:ext>
            </a:extLst>
          </p:cNvPr>
          <p:cNvSpPr/>
          <p:nvPr/>
        </p:nvSpPr>
        <p:spPr>
          <a:xfrm>
            <a:off x="307975" y="6381328"/>
            <a:ext cx="37079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700" dirty="0">
                <a:hlinkClick r:id="rId2"/>
              </a:rPr>
              <a:t>Quelle: https://www.bundeshaushalt.de/#/2019/soll/ausgaben/funktion/0.html</a:t>
            </a:r>
            <a:r>
              <a:rPr lang="de-DE" sz="700" dirty="0"/>
              <a:t>;</a:t>
            </a:r>
          </a:p>
          <a:p>
            <a:r>
              <a:rPr lang="de-DE" sz="700" dirty="0"/>
              <a:t>Stand: 10.01.2020</a:t>
            </a:r>
          </a:p>
        </p:txBody>
      </p:sp>
    </p:spTree>
    <p:extLst>
      <p:ext uri="{BB962C8B-B14F-4D97-AF65-F5344CB8AC3E}">
        <p14:creationId xmlns:p14="http://schemas.microsoft.com/office/powerpoint/2010/main" val="26194422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Blaugrü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2D2665B33772A45B6963DA869302AA8" ma:contentTypeVersion="" ma:contentTypeDescription="Ein neues Dokument erstellen." ma:contentTypeScope="" ma:versionID="fde2375ae71a15d3907ee42fe7e40b61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564263B-0B5B-40D1-9519-D6E0A2E75F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27F2F8E-286C-4BD5-AFFE-80EBD5639DB4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4E107E7-AD6B-40FF-A37F-FDAF0CEFD28C}"/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0</TotalTime>
  <Words>657</Words>
  <Application>Microsoft Office PowerPoint</Application>
  <PresentationFormat>Bildschirmpräsentation (4:3)</PresentationFormat>
  <Paragraphs>215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Calibri</vt:lpstr>
      <vt:lpstr>Century Gothic</vt:lpstr>
      <vt:lpstr>Garamond</vt:lpstr>
      <vt:lpstr>Savon</vt:lpstr>
      <vt:lpstr>Ausgaben und Einnahmen haushaltsorientierter Gebietskörperschaften am Beispiel des Bundeshaushalts - Lösungsvorlage - </vt:lpstr>
      <vt:lpstr>Ausgaben und Einnahmen haushaltsorientierter Gebietskörperschaften am Beispiel des Bundeshaushalts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hans weyhersmüller</dc:creator>
  <cp:lastModifiedBy>Patrizia Kühner</cp:lastModifiedBy>
  <cp:revision>633</cp:revision>
  <cp:lastPrinted>2015-09-14T08:52:43Z</cp:lastPrinted>
  <dcterms:created xsi:type="dcterms:W3CDTF">2011-10-04T05:43:25Z</dcterms:created>
  <dcterms:modified xsi:type="dcterms:W3CDTF">2021-02-22T09:35:56Z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0x01010002D2665B33772A45B6963DA869302AA8</vt:lpwstr>
  </property>
</Properties>
</file>