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4"/>
  </p:sldMasterIdLst>
  <p:notesMasterIdLst>
    <p:notesMasterId r:id="rId22"/>
  </p:notesMasterIdLst>
  <p:sldIdLst>
    <p:sldId id="309" r:id="rId5"/>
    <p:sldId id="281" r:id="rId6"/>
    <p:sldId id="285" r:id="rId7"/>
    <p:sldId id="288" r:id="rId8"/>
    <p:sldId id="289" r:id="rId9"/>
    <p:sldId id="292" r:id="rId10"/>
    <p:sldId id="293" r:id="rId11"/>
    <p:sldId id="294" r:id="rId12"/>
    <p:sldId id="296" r:id="rId13"/>
    <p:sldId id="299" r:id="rId14"/>
    <p:sldId id="298" r:id="rId15"/>
    <p:sldId id="300" r:id="rId16"/>
    <p:sldId id="305" r:id="rId17"/>
    <p:sldId id="304" r:id="rId18"/>
    <p:sldId id="307" r:id="rId19"/>
    <p:sldId id="301" r:id="rId20"/>
    <p:sldId id="302" r:id="rId2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Dworak" initials="SD" lastIdx="3" clrIdx="0">
    <p:extLst>
      <p:ext uri="{19B8F6BF-5375-455C-9EA6-DF929625EA0E}">
        <p15:presenceInfo xmlns:p15="http://schemas.microsoft.com/office/powerpoint/2012/main" userId="d255895f7a391fe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FF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138" autoAdjust="0"/>
  </p:normalViewPr>
  <p:slideViewPr>
    <p:cSldViewPr>
      <p:cViewPr varScale="1">
        <p:scale>
          <a:sx n="98" d="100"/>
          <a:sy n="98" d="100"/>
        </p:scale>
        <p:origin x="197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0299AC-6E87-4ADC-83BF-6FF1BA1E71C9}" type="datetimeFigureOut">
              <a:rPr lang="de-DE"/>
              <a:pPr>
                <a:defRPr/>
              </a:pPr>
              <a:t>14.04.2021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28EE46-D6CE-4798-8DEA-94E0FE09B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1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81DEC80-A329-4862-BDB4-0B3DEC896E9F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F90A993-AECB-4E6A-896C-599900BAFBE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56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4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4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49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5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12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5F21C7-1B34-4E54-9E8B-DB06887E7F8A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3D35B-E52A-467A-8DE9-4CBE5B27981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7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10BA-BEE7-4876-AB70-2F37F39D63D2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BE1-7A31-4AF3-A5F1-9138DA606DF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11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C537269E-08D1-41FB-AB5C-09EAC6D8A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4E74FA-C519-4F0F-87D2-E24F6560A3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6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A03EA3D-81A4-4A0B-A6D7-593D868B8B15}" type="datetimeFigureOut">
              <a:rPr lang="de-DE" smtClean="0"/>
              <a:pPr>
                <a:defRPr/>
              </a:pPr>
              <a:t>14.04.2021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42DAE81-681D-4D1D-B1CA-C119EA95ABE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1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Staatsquote#cite_note-13" TargetMode="External"/><Relationship Id="rId2" Type="http://schemas.openxmlformats.org/officeDocument/2006/relationships/hyperlink" Target="https://de.wikipedia.org/wiki/Staatsquot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%C3%96sterreich" TargetMode="External"/><Relationship Id="rId3" Type="http://schemas.openxmlformats.org/officeDocument/2006/relationships/hyperlink" Target="https://de.wikipedia.org/wiki/Bundesrepublik_Deutschland" TargetMode="External"/><Relationship Id="rId7" Type="http://schemas.openxmlformats.org/officeDocument/2006/relationships/hyperlink" Target="https://de.wikipedia.org/wiki/Niederlande" TargetMode="External"/><Relationship Id="rId12" Type="http://schemas.openxmlformats.org/officeDocument/2006/relationships/hyperlink" Target="https://de.wikipedia.org/wiki/Abgabenquote" TargetMode="External"/><Relationship Id="rId2" Type="http://schemas.openxmlformats.org/officeDocument/2006/relationships/hyperlink" Target="https://de.wikipedia.org/wiki/D%C3%A4nemar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Japan" TargetMode="External"/><Relationship Id="rId11" Type="http://schemas.openxmlformats.org/officeDocument/2006/relationships/hyperlink" Target="https://de.wikipedia.org/wiki/USA" TargetMode="External"/><Relationship Id="rId5" Type="http://schemas.openxmlformats.org/officeDocument/2006/relationships/hyperlink" Target="https://de.wikipedia.org/wiki/Irland" TargetMode="External"/><Relationship Id="rId10" Type="http://schemas.openxmlformats.org/officeDocument/2006/relationships/hyperlink" Target="https://de.wikipedia.org/wiki/Spanien" TargetMode="External"/><Relationship Id="rId4" Type="http://schemas.openxmlformats.org/officeDocument/2006/relationships/hyperlink" Target="https://de.wikipedia.org/wiki/Frankreich" TargetMode="External"/><Relationship Id="rId9" Type="http://schemas.openxmlformats.org/officeDocument/2006/relationships/hyperlink" Target="https://de.wikipedia.org/wiki/Schweiz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chapter/10.1007/978-3-322-80823-3_12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3-322-80823-3_1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ozialpolitik-aktuell.de/tl_files/sozialpolitik-aktuell/_Politikfelder/Finanzierung/Datensammlung/PDF-Dateien/abbII1a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2019/soll/ausgaben/funktion/4.html" TargetMode="External"/><Relationship Id="rId3" Type="http://schemas.openxmlformats.org/officeDocument/2006/relationships/hyperlink" Target="https://www.bundeshaushalt.de/2019/soll/ausgaben/funktion/0.html" TargetMode="External"/><Relationship Id="rId7" Type="http://schemas.openxmlformats.org/officeDocument/2006/relationships/hyperlink" Target="https://www.bundeshaushalt.de/2019/soll/ausgaben/funktion/6.html" TargetMode="External"/><Relationship Id="rId2" Type="http://schemas.openxmlformats.org/officeDocument/2006/relationships/hyperlink" Target="https://www.bundeshaushalt.de/2019/soll/ausgaben/funktion/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undeshaushalt.de/2019/soll/ausgaben/funktion/7.html" TargetMode="External"/><Relationship Id="rId11" Type="http://schemas.openxmlformats.org/officeDocument/2006/relationships/hyperlink" Target="https://www.bundeshaushalt.de/#/2019/soll/ausgaben/funktion/0.html" TargetMode="External"/><Relationship Id="rId5" Type="http://schemas.openxmlformats.org/officeDocument/2006/relationships/hyperlink" Target="https://www.bundeshaushalt.de/2019/soll/ausgaben/funktion/8.html" TargetMode="External"/><Relationship Id="rId10" Type="http://schemas.openxmlformats.org/officeDocument/2006/relationships/hyperlink" Target="https://www.bundeshaushalt.de/2019/soll/ausgaben/funktion/5.html" TargetMode="External"/><Relationship Id="rId4" Type="http://schemas.openxmlformats.org/officeDocument/2006/relationships/hyperlink" Target="https://www.bundeshaushalt.de/2019/soll/ausgaben/funktion/1.html" TargetMode="External"/><Relationship Id="rId9" Type="http://schemas.openxmlformats.org/officeDocument/2006/relationships/hyperlink" Target="https://www.bundeshaushalt.de/2019/soll/ausgaben/funktion/3.html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2019/soll/einnahmen/funktion/3.html" TargetMode="External"/><Relationship Id="rId3" Type="http://schemas.openxmlformats.org/officeDocument/2006/relationships/hyperlink" Target="https://www.bundeshaushalt.de/2019/soll/einnahmen/funktion/8.html" TargetMode="External"/><Relationship Id="rId7" Type="http://schemas.openxmlformats.org/officeDocument/2006/relationships/hyperlink" Target="https://www.bundeshaushalt.de/2019/soll/einnahmen/funktion/2.html" TargetMode="External"/><Relationship Id="rId12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hyperlink" Target="https://www.bundeshaushalt.de/#/2019/soll/einnahmen/einzelplan/03121110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undeshaushalt.de/2019/soll/einnahmen/funktion/0.html" TargetMode="External"/><Relationship Id="rId11" Type="http://schemas.openxmlformats.org/officeDocument/2006/relationships/hyperlink" Target="https://www.bundeshaushalt.de/2019/soll/einnahmen/funktion/5.html" TargetMode="External"/><Relationship Id="rId5" Type="http://schemas.openxmlformats.org/officeDocument/2006/relationships/hyperlink" Target="https://www.bundeshaushalt.de/2019/soll/einnahmen/funktion/6.html" TargetMode="External"/><Relationship Id="rId10" Type="http://schemas.openxmlformats.org/officeDocument/2006/relationships/hyperlink" Target="https://www.bundeshaushalt.de/2019/soll/einnahmen/funktion/1.html" TargetMode="External"/><Relationship Id="rId4" Type="http://schemas.openxmlformats.org/officeDocument/2006/relationships/hyperlink" Target="https://www.bundeshaushalt.de/2019/soll/einnahmen/funktion/7.html" TargetMode="External"/><Relationship Id="rId9" Type="http://schemas.openxmlformats.org/officeDocument/2006/relationships/hyperlink" Target="https://www.bundeshaushalt.de/2019/soll/einnahmen/funktion/4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bundeshaushalt.de/#/2019/soll/ausgaben/funk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anzen-und-steuern.de/ebook/19/index.html#zoom=z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finanzen-und-steuern.de/ebook/19/index.html#zoom=z" TargetMode="External"/><Relationship Id="rId2" Type="http://schemas.openxmlformats.org/officeDocument/2006/relationships/hyperlink" Target="https://www.finanzen-und-steuern.de/ebook/18/index.html#zoom=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ndeshaushalt.de/#/2019/soll/ausgaben/funktion.html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finanzen-und-steuern.de/ebook/19/index.html#zoom=z" TargetMode="External"/><Relationship Id="rId2" Type="http://schemas.openxmlformats.org/officeDocument/2006/relationships/hyperlink" Target="https://www.finanzen-und-steuern.de/ebook/18/index.html#zoom=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inanzen-und-steuern.de/ebook/19/index.html#zoom=z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bundeshaushalt.de/#/2019/soll/einnahmen/funktion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nanzen-und-steuern.de/ebook/18/index.html#zoom=z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www.bundeshaushalt.de/#/2019/soll/ausgaben/funktion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65ED3B8-52BD-492D-8824-22D9C21D7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3" y="309456"/>
            <a:ext cx="8387634" cy="446449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238350" y="4857756"/>
            <a:ext cx="8798965" cy="1746871"/>
          </a:xfrm>
        </p:spPr>
        <p:txBody>
          <a:bodyPr>
            <a:normAutofit/>
          </a:bodyPr>
          <a:lstStyle/>
          <a:p>
            <a:pPr algn="ctr"/>
            <a:r>
              <a:rPr lang="de-DE" sz="2200" b="1" dirty="0">
                <a:latin typeface="Century Gothic" pitchFamily="34" charset="0"/>
              </a:rPr>
              <a:t>Ausgaben und Einnahmen haushaltsorientierter Gebietskörperschaften am Beispiel des Bundeshaushalts</a:t>
            </a:r>
            <a:br>
              <a:rPr lang="de-DE" sz="2200" b="1" dirty="0">
                <a:latin typeface="Century Gothic" pitchFamily="34" charset="0"/>
              </a:rPr>
            </a:br>
            <a:r>
              <a:rPr lang="de-DE" sz="2200" dirty="0">
                <a:latin typeface="Century Gothic" pitchFamily="34" charset="0"/>
              </a:rPr>
              <a:t>- Lehrerlösung - </a:t>
            </a:r>
            <a:r>
              <a:rPr lang="de-DE" sz="3600" dirty="0">
                <a:latin typeface="Century Gothic" pitchFamily="34" charset="0"/>
              </a:rPr>
              <a:t/>
            </a:r>
            <a:br>
              <a:rPr lang="de-DE" sz="3600" dirty="0">
                <a:latin typeface="Century Gothic" pitchFamily="34" charset="0"/>
              </a:rPr>
            </a:br>
            <a:endParaRPr lang="de-DE" altLang="de-DE" sz="2000" b="1" u="sng" dirty="0">
              <a:latin typeface="Arial" charset="0"/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5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1402" y="172752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Staatsquote</a:t>
            </a:r>
            <a:r>
              <a:rPr lang="de-DE" dirty="0"/>
              <a:t>: </a:t>
            </a:r>
          </a:p>
          <a:p>
            <a:r>
              <a:rPr lang="de-DE" dirty="0"/>
              <a:t>Verhältnis der Staatsausgaben zum Bruttoinlandsprodukt</a:t>
            </a:r>
          </a:p>
          <a:p>
            <a:endParaRPr lang="de-DE" sz="1200" dirty="0"/>
          </a:p>
          <a:p>
            <a:r>
              <a:rPr lang="de-DE" dirty="0"/>
              <a:t>Staatsquote = Staatsausgaben/BIP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9115914-AB76-4BC5-AAE6-76CC1256F731}"/>
              </a:ext>
            </a:extLst>
          </p:cNvPr>
          <p:cNvSpPr/>
          <p:nvPr/>
        </p:nvSpPr>
        <p:spPr>
          <a:xfrm>
            <a:off x="5364088" y="5891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2"/>
              </a:rPr>
              <a:t>Quelle: https://de.wikipedia.org/wiki/Staatsquote</a:t>
            </a:r>
            <a:r>
              <a:rPr lang="de-DE" sz="800" dirty="0"/>
              <a:t>, Stand: 03.01.2020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FC73D34-EE75-4D33-9DD9-E721183F8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173420"/>
              </p:ext>
            </p:extLst>
          </p:nvPr>
        </p:nvGraphicFramePr>
        <p:xfrm>
          <a:off x="258905" y="3007902"/>
          <a:ext cx="8629219" cy="2583420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145296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24002051"/>
                    </a:ext>
                  </a:extLst>
                </a:gridCol>
                <a:gridCol w="551199">
                  <a:extLst>
                    <a:ext uri="{9D8B030D-6E8A-4147-A177-3AD203B41FA5}">
                      <a16:colId xmlns:a16="http://schemas.microsoft.com/office/drawing/2014/main" val="1194398060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22001761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133057111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689186097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961211462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27612774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109255359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231553335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42350244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3275630166"/>
                    </a:ext>
                  </a:extLst>
                </a:gridCol>
                <a:gridCol w="663786">
                  <a:extLst>
                    <a:ext uri="{9D8B030D-6E8A-4147-A177-3AD203B41FA5}">
                      <a16:colId xmlns:a16="http://schemas.microsoft.com/office/drawing/2014/main" val="457699439"/>
                    </a:ext>
                  </a:extLst>
                </a:gridCol>
              </a:tblGrid>
              <a:tr h="329929"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Land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2008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2009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2010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2012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2013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2014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2015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2016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2017</a:t>
                      </a:r>
                    </a:p>
                  </a:txBody>
                  <a:tcPr marL="15301" marR="33470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41359"/>
                  </a:ext>
                </a:extLst>
              </a:tr>
              <a:tr h="181056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Dänemark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53,5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74309"/>
                  </a:ext>
                </a:extLst>
              </a:tr>
              <a:tr h="19468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Deutschland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89913"/>
                  </a:ext>
                </a:extLst>
              </a:tr>
              <a:tr h="220147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Frankreich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57,3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55,9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94245"/>
                  </a:ext>
                </a:extLst>
              </a:tr>
              <a:tr h="215366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Irland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65,7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06167"/>
                  </a:ext>
                </a:extLst>
              </a:tr>
              <a:tr h="172849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Japan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41,5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11913"/>
                  </a:ext>
                </a:extLst>
              </a:tr>
              <a:tr h="207404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Niederlande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47,1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43,7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402296"/>
                  </a:ext>
                </a:extLst>
              </a:tr>
              <a:tr h="207413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Österreich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52,6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51,4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50,7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452959"/>
                  </a:ext>
                </a:extLst>
              </a:tr>
              <a:tr h="204422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Schweiz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32,9</a:t>
                      </a:r>
                      <a:r>
                        <a:rPr lang="de-DE" sz="1000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3"/>
                        </a:rPr>
                        <a:t>[13]</a:t>
                      </a:r>
                      <a:endParaRPr lang="de-DE" sz="1000">
                        <a:effectLst/>
                      </a:endParaRP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56556"/>
                  </a:ext>
                </a:extLst>
              </a:tr>
              <a:tr h="204444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Spanien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39,2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45,8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45,1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41,3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1443"/>
                  </a:ext>
                </a:extLst>
              </a:tr>
              <a:tr h="44571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Vereinigte Staaten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36,5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37,4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38,7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38,0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37,6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37,9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38,1</a:t>
                      </a:r>
                    </a:p>
                  </a:txBody>
                  <a:tcPr marL="15301" marR="15301" marT="7650" marB="765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803801"/>
                  </a:ext>
                </a:extLst>
              </a:tr>
            </a:tbl>
          </a:graphicData>
        </a:graphic>
      </p:graphicFrame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8038BDB2-4C02-4429-8F0B-AD85D18D7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84210"/>
              </p:ext>
            </p:extLst>
          </p:nvPr>
        </p:nvGraphicFramePr>
        <p:xfrm>
          <a:off x="307975" y="5957333"/>
          <a:ext cx="2232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47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1929801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Staatsquote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Staatsquote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Staatsquote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413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293168" y="1819470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Abgabenquote</a:t>
            </a:r>
            <a:r>
              <a:rPr lang="de-DE" dirty="0"/>
              <a:t>: Anteil von Steuern und Sozialabgaben an der Wirtschaftsleistung (Bruttoinlandsprodukt BIP)</a:t>
            </a:r>
          </a:p>
          <a:p>
            <a:endParaRPr lang="de-DE" sz="1200" dirty="0"/>
          </a:p>
          <a:p>
            <a:r>
              <a:rPr lang="de-DE" dirty="0"/>
              <a:t>Abgabenquote = (Steuern + Sozialabgaben)/BIP * </a:t>
            </a:r>
            <a:r>
              <a:rPr lang="de-DE" dirty="0" smtClean="0"/>
              <a:t>100 %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D99AB04-62E1-43CE-AB9A-E9C45937B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985092"/>
              </p:ext>
            </p:extLst>
          </p:nvPr>
        </p:nvGraphicFramePr>
        <p:xfrm>
          <a:off x="350912" y="2899607"/>
          <a:ext cx="4680520" cy="3659237"/>
        </p:xfrm>
        <a:graphic>
          <a:graphicData uri="http://schemas.openxmlformats.org/drawingml/2006/table">
            <a:tbl>
              <a:tblPr/>
              <a:tblGrid>
                <a:gridCol w="983625">
                  <a:extLst>
                    <a:ext uri="{9D8B030D-6E8A-4147-A177-3AD203B41FA5}">
                      <a16:colId xmlns:a16="http://schemas.microsoft.com/office/drawing/2014/main" val="271725780"/>
                    </a:ext>
                  </a:extLst>
                </a:gridCol>
                <a:gridCol w="528543">
                  <a:extLst>
                    <a:ext uri="{9D8B030D-6E8A-4147-A177-3AD203B41FA5}">
                      <a16:colId xmlns:a16="http://schemas.microsoft.com/office/drawing/2014/main" val="308787490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5819757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2151724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95998599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0386724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7779555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29862889"/>
                    </a:ext>
                  </a:extLst>
                </a:gridCol>
              </a:tblGrid>
              <a:tr h="291731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Land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1975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1985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1995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2000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2005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2006</a:t>
                      </a:r>
                    </a:p>
                  </a:txBody>
                  <a:tcPr marL="17097" marR="37399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10347"/>
                  </a:ext>
                </a:extLst>
              </a:tr>
              <a:tr h="29231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2" tooltip="Dänemark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Dänemark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46,5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50,7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142478"/>
                  </a:ext>
                </a:extLst>
              </a:tr>
              <a:tr h="34546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3" tooltip="Bundesrepublik Deutschland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Bundesrepublik Deutschland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37,2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717331"/>
                  </a:ext>
                </a:extLst>
              </a:tr>
              <a:tr h="26550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4" tooltip="Frankreich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Frankreich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35,4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44,4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10433"/>
                  </a:ext>
                </a:extLst>
              </a:tr>
              <a:tr h="2531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5" tooltip="Irland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Irland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28,7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33,1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32.5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30,6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31,9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395458"/>
                  </a:ext>
                </a:extLst>
              </a:tr>
              <a:tr h="291731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6" tooltip="Japan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Japan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26,8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022085"/>
                  </a:ext>
                </a:extLst>
              </a:tr>
              <a:tr h="284333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7" tooltip="Niederlande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Niederlande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40,7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42,9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38,8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88785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8" tooltip="Österreich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Österreich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40,9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41,7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79415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9" tooltip="Schweiz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Schweiz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23,9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30,0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3963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0" tooltip="Spanien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Spanien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18,4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32,5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32,1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34,2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632667"/>
                  </a:ext>
                </a:extLst>
              </a:tr>
              <a:tr h="197992">
                <a:tc>
                  <a:txBody>
                    <a:bodyPr/>
                    <a:lstStyle/>
                    <a:p>
                      <a:r>
                        <a:rPr lang="de-DE" sz="1000" u="none" strike="noStrike" dirty="0">
                          <a:solidFill>
                            <a:schemeClr val="tx1"/>
                          </a:solidFill>
                          <a:effectLst/>
                          <a:hlinkClick r:id="rId11" tooltip="USA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USA</a:t>
                      </a:r>
                      <a:endParaRPr lang="de-DE" sz="100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25,6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29,9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>
                          <a:effectLst/>
                        </a:rPr>
                        <a:t>27,3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28,0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07685"/>
                  </a:ext>
                </a:extLst>
              </a:tr>
              <a:tr h="572946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effectLst/>
                        </a:rPr>
                        <a:t>OECD-Mittel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29,4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32,7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33,8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34,8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36,1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35,8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effectLst/>
                        </a:rPr>
                        <a:t>35,9</a:t>
                      </a:r>
                    </a:p>
                  </a:txBody>
                  <a:tcPr marL="17097" marR="17097" marT="8548" marB="8548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686343"/>
                  </a:ext>
                </a:extLst>
              </a:tr>
            </a:tbl>
          </a:graphicData>
        </a:graphic>
      </p:graphicFrame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3DA0E416-90CC-4134-B539-5E7728C89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0848"/>
              </p:ext>
            </p:extLst>
          </p:nvPr>
        </p:nvGraphicFramePr>
        <p:xfrm>
          <a:off x="5148064" y="5517232"/>
          <a:ext cx="2520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73">
                  <a:extLst>
                    <a:ext uri="{9D8B030D-6E8A-4147-A177-3AD203B41FA5}">
                      <a16:colId xmlns:a16="http://schemas.microsoft.com/office/drawing/2014/main" val="1186817793"/>
                    </a:ext>
                  </a:extLst>
                </a:gridCol>
                <a:gridCol w="2178807">
                  <a:extLst>
                    <a:ext uri="{9D8B030D-6E8A-4147-A177-3AD203B41FA5}">
                      <a16:colId xmlns:a16="http://schemas.microsoft.com/office/drawing/2014/main" val="3307118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Abgabenquote Deutschland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349946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höherer Abgabenquote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114007"/>
                  </a:ext>
                </a:extLst>
              </a:tr>
              <a:tr h="210402"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tx1"/>
                          </a:solidFill>
                        </a:rPr>
                        <a:t>Länder mit niedrigerer Abgabenquote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628316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FA56243-A213-4A94-B66E-84198FF55E88}"/>
              </a:ext>
            </a:extLst>
          </p:cNvPr>
          <p:cNvSpPr/>
          <p:nvPr/>
        </p:nvSpPr>
        <p:spPr>
          <a:xfrm>
            <a:off x="5089176" y="6374178"/>
            <a:ext cx="37134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hlinkClick r:id="rId1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Quelle: https://de.wikipedia.org/wiki/Abgabenquote</a:t>
            </a:r>
            <a:r>
              <a:rPr lang="de-DE" sz="800" dirty="0"/>
              <a:t>, Stand: 09.01.2020</a:t>
            </a:r>
          </a:p>
        </p:txBody>
      </p:sp>
    </p:spTree>
    <p:extLst>
      <p:ext uri="{BB962C8B-B14F-4D97-AF65-F5344CB8AC3E}">
        <p14:creationId xmlns:p14="http://schemas.microsoft.com/office/powerpoint/2010/main" val="155094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8509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 Anteil der rechtlich geregelten Sozialleistungen eines Staates am Bruttoinlandsprodukt (BIP)</a:t>
            </a:r>
          </a:p>
          <a:p>
            <a:endParaRPr lang="de-DE" sz="1200" dirty="0"/>
          </a:p>
          <a:p>
            <a:r>
              <a:rPr lang="de-DE" dirty="0"/>
              <a:t>Sozialleistungsquote = Sozialleistungen/BIP * </a:t>
            </a:r>
            <a:r>
              <a:rPr lang="de-DE" dirty="0" smtClean="0"/>
              <a:t>100 %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8" y="2850309"/>
            <a:ext cx="3655549" cy="35844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310" y="2850309"/>
            <a:ext cx="4680467" cy="306268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5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2637885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F94D09-4A77-47EC-936F-DA7165D77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6914" y="1704618"/>
            <a:ext cx="4989813" cy="489273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6D276D5-D1E2-4CCD-9E43-8B362967A5B7}"/>
              </a:ext>
            </a:extLst>
          </p:cNvPr>
          <p:cNvSpPr/>
          <p:nvPr/>
        </p:nvSpPr>
        <p:spPr>
          <a:xfrm>
            <a:off x="145839" y="63835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>
                <a:hlinkClick r:id="rId3"/>
              </a:rPr>
              <a:t>Quelle: https://link.springer.com/chapter/10.1007/978-3-322-80823-3_12</a:t>
            </a:r>
            <a:r>
              <a:rPr lang="de-DE" sz="800" dirty="0"/>
              <a:t>, </a:t>
            </a:r>
          </a:p>
          <a:p>
            <a:r>
              <a:rPr lang="de-DE" sz="8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3424516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259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Sozialleistungsquote</a:t>
            </a:r>
            <a:r>
              <a:rPr lang="de-DE" dirty="0"/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1596CBA-B454-455F-AC6E-481FBB8CB97A}"/>
              </a:ext>
            </a:extLst>
          </p:cNvPr>
          <p:cNvSpPr/>
          <p:nvPr/>
        </p:nvSpPr>
        <p:spPr>
          <a:xfrm>
            <a:off x="4414385" y="6237312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dirty="0">
                <a:hlinkClick r:id="rId2"/>
              </a:rPr>
              <a:t>Quelle: http://www.sozialpolitik-aktuell.de/tl_files/sozialpolitik-aktuell/_Politikfelder/Finanzierung/Datensammlung/PDF-Dateien/abbII1a.pdf</a:t>
            </a:r>
            <a:r>
              <a:rPr lang="de-DE" sz="900" dirty="0"/>
              <a:t>; Stand: 10.01.2020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07518AD-713A-4117-8518-CFB196E8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087209"/>
            <a:ext cx="6395010" cy="418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99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6F07D9-3232-4B6D-9C8A-DDBEFFD9BDEF}"/>
              </a:ext>
            </a:extLst>
          </p:cNvPr>
          <p:cNvSpPr/>
          <p:nvPr/>
        </p:nvSpPr>
        <p:spPr>
          <a:xfrm>
            <a:off x="317273" y="1802228"/>
            <a:ext cx="4830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Staats-, Abgaben-, Sozialleistungsquote</a:t>
            </a:r>
            <a:r>
              <a:rPr lang="de-DE" dirty="0"/>
              <a:t>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E0AAB5-F613-477B-A624-60E527D7F91E}"/>
              </a:ext>
            </a:extLst>
          </p:cNvPr>
          <p:cNvSpPr txBox="1"/>
          <p:nvPr/>
        </p:nvSpPr>
        <p:spPr>
          <a:xfrm>
            <a:off x="332518" y="2367111"/>
            <a:ext cx="8559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Vergleich zu anderen Ländern relativ hohe Staats- und Sozialleistungsquote             Sozialstaat</a:t>
            </a:r>
          </a:p>
          <a:p>
            <a:endParaRPr lang="de-DE" dirty="0"/>
          </a:p>
          <a:p>
            <a:r>
              <a:rPr lang="de-DE" dirty="0"/>
              <a:t>bei relativ geringer Abgabenquote 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6F100588-A7C0-4CDB-9E4B-6859EC665E7B}"/>
              </a:ext>
            </a:extLst>
          </p:cNvPr>
          <p:cNvSpPr/>
          <p:nvPr/>
        </p:nvSpPr>
        <p:spPr>
          <a:xfrm>
            <a:off x="2749503" y="2812992"/>
            <a:ext cx="576064" cy="105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9663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1397DBCB-1CA8-4232-959C-B61EEDD49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603344"/>
              </p:ext>
            </p:extLst>
          </p:nvPr>
        </p:nvGraphicFramePr>
        <p:xfrm>
          <a:off x="395536" y="1598089"/>
          <a:ext cx="8172693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6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2579529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Analyse der Ausgaben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Schlussfolgerungen/</a:t>
                      </a:r>
                    </a:p>
                    <a:p>
                      <a:r>
                        <a:rPr lang="de-DE" sz="1200" dirty="0"/>
                        <a:t>ablesbare Politik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Gesamtausgaben: 356.400.000.000,00 Euro (356,4 Mrd.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Ausgabenanteil (</a:t>
                      </a:r>
                      <a:r>
                        <a:rPr lang="de-DE" sz="1200" b="1" dirty="0" smtClean="0"/>
                        <a:t>50,38 %): </a:t>
                      </a:r>
                      <a:endParaRPr lang="de-DE" sz="1200" b="1" dirty="0"/>
                    </a:p>
                    <a:p>
                      <a:r>
                        <a:rPr lang="de-DE" sz="1200" dirty="0"/>
                        <a:t>Soziale Sicherung, Familie und Jugend, Arbeitsmarktpolitik</a:t>
                      </a:r>
                    </a:p>
                    <a:p>
                      <a:r>
                        <a:rPr lang="de-DE" sz="1200" dirty="0"/>
                        <a:t>179.537.219.000,00 Euro (179,5 Mrd. Euro)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Sozialstaat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Ausgabenanteil (</a:t>
                      </a:r>
                      <a:r>
                        <a:rPr lang="de-DE" sz="1200" b="1" dirty="0" smtClean="0"/>
                        <a:t>25,24 %): </a:t>
                      </a:r>
                      <a:endParaRPr lang="de-DE" sz="1200" b="1" dirty="0"/>
                    </a:p>
                    <a:p>
                      <a:r>
                        <a:rPr lang="de-DE" sz="1200" dirty="0"/>
                        <a:t>Allgemeine Dienste </a:t>
                      </a:r>
                      <a:r>
                        <a:rPr lang="de-DE" sz="900" dirty="0"/>
                        <a:t>(Verwaltung, Verteidigung (Bund), </a:t>
                      </a:r>
                      <a:r>
                        <a:rPr lang="de-DE" sz="900" dirty="0" err="1"/>
                        <a:t>polit</a:t>
                      </a:r>
                      <a:r>
                        <a:rPr lang="de-DE" sz="900" dirty="0"/>
                        <a:t>. Führung, Finanzverwaltung,…) </a:t>
                      </a:r>
                    </a:p>
                    <a:p>
                      <a:r>
                        <a:rPr lang="de-DE" sz="1200" dirty="0"/>
                        <a:t>89.944.555.000,00 Euro (89,9 Mrd. Euro)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umfangreicher, teurer Verwaltungsapparat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Ausgabenanteil (</a:t>
                      </a:r>
                      <a:r>
                        <a:rPr lang="de-DE" sz="1200" b="1" dirty="0" smtClean="0"/>
                        <a:t>7,21 %): </a:t>
                      </a:r>
                      <a:endParaRPr lang="de-DE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Bildung, Wissenschaft, Forschung, Kultur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25.696.475.000,00 Euro (25,7 Mrd. Euro)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(ABER: Bildung + Kultur sind vorwiegend  Ländersache!)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B57790FB-A1E1-479D-9762-1426DC792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706039"/>
              </p:ext>
            </p:extLst>
          </p:nvPr>
        </p:nvGraphicFramePr>
        <p:xfrm>
          <a:off x="3922899" y="4365991"/>
          <a:ext cx="5056740" cy="2541971"/>
        </p:xfrm>
        <a:graphic>
          <a:graphicData uri="http://schemas.openxmlformats.org/drawingml/2006/table">
            <a:tbl>
              <a:tblPr/>
              <a:tblGrid>
                <a:gridCol w="708616">
                  <a:extLst>
                    <a:ext uri="{9D8B030D-6E8A-4147-A177-3AD203B41FA5}">
                      <a16:colId xmlns:a16="http://schemas.microsoft.com/office/drawing/2014/main" val="466831126"/>
                    </a:ext>
                  </a:extLst>
                </a:gridCol>
                <a:gridCol w="2770257">
                  <a:extLst>
                    <a:ext uri="{9D8B030D-6E8A-4147-A177-3AD203B41FA5}">
                      <a16:colId xmlns:a16="http://schemas.microsoft.com/office/drawing/2014/main" val="1530991001"/>
                    </a:ext>
                  </a:extLst>
                </a:gridCol>
                <a:gridCol w="1577867">
                  <a:extLst>
                    <a:ext uri="{9D8B030D-6E8A-4147-A177-3AD203B41FA5}">
                      <a16:colId xmlns:a16="http://schemas.microsoft.com/office/drawing/2014/main" val="1844923847"/>
                    </a:ext>
                  </a:extLst>
                </a:gridCol>
              </a:tblGrid>
              <a:tr h="294472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Ausgaben in Tausend Euro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dirty="0">
                          <a:solidFill>
                            <a:srgbClr val="333333"/>
                          </a:solidFill>
                          <a:effectLst/>
                          <a:latin typeface="BundesSans"/>
                        </a:rPr>
                        <a:t>Posten</a:t>
                      </a: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Anteil an Gesamtausgaben in 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340676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179.537.219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sng" dirty="0">
                          <a:solidFill>
                            <a:srgbClr val="CC3300"/>
                          </a:solidFill>
                          <a:effectLst/>
                          <a:latin typeface="BundesSans"/>
                          <a:hlinkClick r:id="rId2" tooltip="Soziale Sicherung, Familie und Jugend, Arbeitsmarktpolitik"/>
                        </a:rPr>
                        <a:t>Soziale Sicherung, Familie und Jugend, Arbeitsmarktpolitik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50,38%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79069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89.944.555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3" tooltip="Allgemeine Dienste"/>
                        </a:rPr>
                        <a:t>Allgemeine Dienste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25,24%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972800"/>
                  </a:ext>
                </a:extLst>
              </a:tr>
              <a:tr h="270775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25.696.475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4" tooltip="Bildungswesen, Wissenschaft, Forschung, kulturelle Angelegenheiten"/>
                        </a:rPr>
                        <a:t>Bildungswesen, Wissenschaft, Forschung, kulturelle Angelegenheiten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7,21%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650022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25.062.061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5" tooltip="Finanzwirtschaft"/>
                        </a:rPr>
                        <a:t>Finanzwirtschaft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7,03%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74808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22.133.611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6" tooltip="Verkehrs- und Nachrichtenwesen"/>
                        </a:rPr>
                        <a:t>Verkehrs- und Nachrichtenwesen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6,21%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093470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5.100.296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7" tooltip="Energie- und Wasserwirtschaft, Gewerbe, Dienstleistungen"/>
                        </a:rPr>
                        <a:t>Energie- und Wasserwirtschaft, Gewerbe, Dienstleistungen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1,43%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56146"/>
                  </a:ext>
                </a:extLst>
              </a:tr>
              <a:tr h="270775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3.783.058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8" tooltip="Wohnungswesen, Städtebau, Raumordnung und kommunale Gemeinschaftsdienste"/>
                        </a:rPr>
                        <a:t>Wohnungswesen, Städtebau, Raumordnung und kommunale Gemeinschaftsdiens...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1,06%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025608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3.719.630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9" tooltip="Gesundheit, Umwelt, Sport und Erholung"/>
                        </a:rPr>
                        <a:t>Gesundheit, Umwelt, Sport und Erholung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1,04%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529394"/>
                  </a:ext>
                </a:extLst>
              </a:tr>
              <a:tr h="17883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1.423.095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10" tooltip="Ernährung, Landwirtschaft und Forsten"/>
                        </a:rPr>
                        <a:t>Ernährung, Landwirtschaft und Forsten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0,40%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68147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A436A9CA-F969-47DC-81B4-9E1CE116EC0B}"/>
              </a:ext>
            </a:extLst>
          </p:cNvPr>
          <p:cNvSpPr/>
          <p:nvPr/>
        </p:nvSpPr>
        <p:spPr>
          <a:xfrm>
            <a:off x="307975" y="6381328"/>
            <a:ext cx="3707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11"/>
              </a:rPr>
              <a:t>Quelle: https://www.bundeshaushalt.de/#/2019/soll/ausgaben/funktion/0.html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</p:spTree>
    <p:extLst>
      <p:ext uri="{BB962C8B-B14F-4D97-AF65-F5344CB8AC3E}">
        <p14:creationId xmlns:p14="http://schemas.microsoft.com/office/powerpoint/2010/main" val="2619442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r>
              <a:rPr lang="de-DE" altLang="de-DE" sz="1300" b="1" u="sng">
                <a:cs typeface="Arial" charset="0"/>
              </a:rPr>
              <a:t/>
            </a:r>
            <a:br>
              <a:rPr lang="de-DE" altLang="de-DE" sz="1300" b="1" u="sng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9" name="Tabelle 12">
            <a:extLst>
              <a:ext uri="{FF2B5EF4-FFF2-40B4-BE49-F238E27FC236}">
                <a16:creationId xmlns:a16="http://schemas.microsoft.com/office/drawing/2014/main" id="{2394834B-43D1-41C4-91D0-5B4566DEF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264924"/>
              </p:ext>
            </p:extLst>
          </p:nvPr>
        </p:nvGraphicFramePr>
        <p:xfrm>
          <a:off x="387759" y="1629247"/>
          <a:ext cx="836848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8574">
                  <a:extLst>
                    <a:ext uri="{9D8B030D-6E8A-4147-A177-3AD203B41FA5}">
                      <a16:colId xmlns:a16="http://schemas.microsoft.com/office/drawing/2014/main" val="677157015"/>
                    </a:ext>
                  </a:extLst>
                </a:gridCol>
                <a:gridCol w="3559907">
                  <a:extLst>
                    <a:ext uri="{9D8B030D-6E8A-4147-A177-3AD203B41FA5}">
                      <a16:colId xmlns:a16="http://schemas.microsoft.com/office/drawing/2014/main" val="1980602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Einnahmen 2019 (Soll-Werte)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Beurteilung der Finanzierungsmöglichkeiten durch Steuern und Gebühren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106689"/>
                  </a:ext>
                </a:extLst>
              </a:tr>
              <a:tr h="250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Gesamteinnahmen: 356.400.000.000,00 Euro (356,4 Mrd. Euro)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de-DE" sz="1200" dirty="0"/>
                        <a:t>Gesamtausgaben von 356,4 Mrd. Euro</a:t>
                      </a:r>
                    </a:p>
                    <a:p>
                      <a:r>
                        <a:rPr lang="de-DE" sz="1200" dirty="0"/>
                        <a:t>können durch Steuereinnahmen in Höhe von </a:t>
                      </a:r>
                      <a:r>
                        <a:rPr lang="de-DE" sz="1200" b="0" dirty="0"/>
                        <a:t>333,8 Mrd. Euro zu </a:t>
                      </a:r>
                      <a:r>
                        <a:rPr lang="de-DE" sz="1200" b="0" dirty="0" smtClean="0"/>
                        <a:t>93,66 % </a:t>
                      </a:r>
                      <a:r>
                        <a:rPr lang="de-DE" sz="1200" b="0" dirty="0"/>
                        <a:t>gedeckt werden.</a:t>
                      </a:r>
                    </a:p>
                    <a:p>
                      <a:endParaRPr lang="de-DE" sz="1800" b="0" dirty="0"/>
                    </a:p>
                    <a:p>
                      <a:r>
                        <a:rPr lang="de-DE" sz="1400" dirty="0"/>
                        <a:t>sehr gute Finanzierungsmöglichkeit     durch Steuern </a:t>
                      </a:r>
                    </a:p>
                    <a:p>
                      <a:r>
                        <a:rPr lang="de-DE" sz="1000" dirty="0"/>
                        <a:t>(durch aktuell gute Wirtschaftslage; vernachlässigbare Einnahmen durch Gebühren</a:t>
                      </a:r>
                      <a:r>
                        <a:rPr lang="de-DE" sz="1200" dirty="0"/>
                        <a:t>; </a:t>
                      </a:r>
                      <a:r>
                        <a:rPr lang="de-DE" sz="600" dirty="0">
                          <a:hlinkClick r:id="rId2"/>
                        </a:rPr>
                        <a:t>https://www.bundeshaushalt.de/#/2019/soll/einnahmen/einzelplan/031211101</a:t>
                      </a:r>
                      <a:r>
                        <a:rPr lang="de-DE" sz="1400" dirty="0">
                          <a:hlinkClick r:id="rId2"/>
                        </a:rPr>
                        <a:t>.</a:t>
                      </a:r>
                      <a:r>
                        <a:rPr lang="de-DE" sz="600" dirty="0">
                          <a:hlinkClick r:id="rId2"/>
                        </a:rPr>
                        <a:t>html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4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größter Einnahmenanteil (</a:t>
                      </a:r>
                      <a:r>
                        <a:rPr lang="de-DE" sz="1200" b="1" dirty="0" smtClean="0"/>
                        <a:t>93,68 %): </a:t>
                      </a:r>
                      <a:endParaRPr lang="de-DE" sz="1200" b="1" dirty="0"/>
                    </a:p>
                    <a:p>
                      <a:r>
                        <a:rPr lang="de-DE" sz="1200" b="0" dirty="0"/>
                        <a:t>Finanzwirtschaft (Steuern)</a:t>
                      </a:r>
                    </a:p>
                    <a:p>
                      <a:r>
                        <a:rPr lang="de-DE" sz="1200" b="0" dirty="0"/>
                        <a:t>333.893.230.000,00 Euro (333,8 Mrd. Euro)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532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/>
                        <a:t>zweitgrößter Einnahmenanteil (</a:t>
                      </a:r>
                      <a:r>
                        <a:rPr lang="de-DE" sz="1200" b="1" dirty="0" smtClean="0"/>
                        <a:t>2,36 %): </a:t>
                      </a:r>
                      <a:endParaRPr lang="de-DE" sz="1200" b="1" dirty="0"/>
                    </a:p>
                    <a:p>
                      <a:r>
                        <a:rPr lang="de-DE" sz="1200" dirty="0"/>
                        <a:t>Verkehrs- und Nachrichtenwesen </a:t>
                      </a:r>
                      <a:endParaRPr lang="de-DE" sz="900" dirty="0"/>
                    </a:p>
                    <a:p>
                      <a:r>
                        <a:rPr lang="de-DE" sz="1200" dirty="0"/>
                        <a:t>8.404.763.000,00 Euro (8,4 Mrd. Euro)</a:t>
                      </a:r>
                      <a:r>
                        <a:rPr lang="de-DE" sz="900" dirty="0"/>
                        <a:t> 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5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drittgrößter Einnahmenanteil (</a:t>
                      </a:r>
                      <a:r>
                        <a:rPr lang="de-DE" sz="1200" b="1" dirty="0" smtClean="0"/>
                        <a:t>1,35 %): </a:t>
                      </a:r>
                      <a:endParaRPr lang="de-DE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Energie- und Wasserwirtschaft, Gewerbe, Dienstleistungen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4.828.743.000,00 Euro (4,8 Mrd. Euro)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848694"/>
                  </a:ext>
                </a:extLst>
              </a:tr>
            </a:tbl>
          </a:graphicData>
        </a:graphic>
      </p:graphicFrame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7B675619-4C94-4C60-9405-38DCABF51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79487"/>
              </p:ext>
            </p:extLst>
          </p:nvPr>
        </p:nvGraphicFramePr>
        <p:xfrm>
          <a:off x="4248526" y="4365104"/>
          <a:ext cx="4724472" cy="2445215"/>
        </p:xfrm>
        <a:graphic>
          <a:graphicData uri="http://schemas.openxmlformats.org/drawingml/2006/table">
            <a:tbl>
              <a:tblPr/>
              <a:tblGrid>
                <a:gridCol w="743818">
                  <a:extLst>
                    <a:ext uri="{9D8B030D-6E8A-4147-A177-3AD203B41FA5}">
                      <a16:colId xmlns:a16="http://schemas.microsoft.com/office/drawing/2014/main" val="680419541"/>
                    </a:ext>
                  </a:extLst>
                </a:gridCol>
                <a:gridCol w="3077140">
                  <a:extLst>
                    <a:ext uri="{9D8B030D-6E8A-4147-A177-3AD203B41FA5}">
                      <a16:colId xmlns:a16="http://schemas.microsoft.com/office/drawing/2014/main" val="474105457"/>
                    </a:ext>
                  </a:extLst>
                </a:gridCol>
                <a:gridCol w="903514">
                  <a:extLst>
                    <a:ext uri="{9D8B030D-6E8A-4147-A177-3AD203B41FA5}">
                      <a16:colId xmlns:a16="http://schemas.microsoft.com/office/drawing/2014/main" val="2548365378"/>
                    </a:ext>
                  </a:extLst>
                </a:gridCol>
              </a:tblGrid>
              <a:tr h="438667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Einnahmen in Tausend Euro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dirty="0">
                          <a:solidFill>
                            <a:srgbClr val="333333"/>
                          </a:solidFill>
                          <a:effectLst/>
                          <a:latin typeface="BundesSans"/>
                        </a:rPr>
                        <a:t>Posten</a:t>
                      </a:r>
                    </a:p>
                  </a:txBody>
                  <a:tcPr marL="79944" marR="79944" marT="33310" marB="832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Anteil an Gesamt-einnahmen in %</a:t>
                      </a:r>
                    </a:p>
                  </a:txBody>
                  <a:tcPr marL="79944" marR="83275" marT="33310" marB="3331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30415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333.893.230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sng" dirty="0">
                          <a:solidFill>
                            <a:srgbClr val="CC3300"/>
                          </a:solidFill>
                          <a:effectLst/>
                          <a:latin typeface="BundesSans"/>
                          <a:hlinkClick r:id="rId3" tooltip="Finanzwirtschaft"/>
                        </a:rPr>
                        <a:t>Finanzwirtschaft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93,68%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843728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8.404.763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4" tooltip="Verkehrs- und Nachrichtenwesen"/>
                        </a:rPr>
                        <a:t>Verkehrs- und Nachrichtenwesen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2,36%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246634"/>
                  </a:ext>
                </a:extLst>
              </a:tr>
              <a:tr h="196902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4.828.743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5" tooltip="Energie- und Wasserwirtschaft, Gewerbe, Dienstleistungen"/>
                        </a:rPr>
                        <a:t>Energie- und Wasserwirtschaft, Gewerbe, Dienstleistungen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1,35%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402415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4.625.312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6" tooltip="Allgemeine Dienste"/>
                        </a:rPr>
                        <a:t>Allgemeine Dienste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1,30%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948555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3.197.817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7" tooltip="Soziale Sicherung, Familie und Jugend, Arbeitsmarktpolitik"/>
                        </a:rPr>
                        <a:t>Soziale Sicherung, Familie und Jugend, Arbeitsmarktpolitik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0,90%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617882"/>
                  </a:ext>
                </a:extLst>
              </a:tr>
              <a:tr h="20154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926.615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8" tooltip="Gesundheit, Umwelt, Sport und Erholung"/>
                        </a:rPr>
                        <a:t>Gesundheit, Umwelt, Sport und Erholung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0,26%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879618"/>
                  </a:ext>
                </a:extLst>
              </a:tr>
              <a:tr h="365275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422.549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9" tooltip="Wohnungswesen, Städtebau, Raumordnung und kommunale Gemeinschaftsdienste"/>
                        </a:rPr>
                        <a:t>Wohnungswesen, Städtebau, Raumordnung und kommunale Gemeinschaftsdiens...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0,12%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273108"/>
                  </a:ext>
                </a:extLst>
              </a:tr>
              <a:tr h="219165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69.634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10" tooltip="Bildungswesen, Wissenschaft, Forschung, kulturelle Angelegenheiten"/>
                        </a:rPr>
                        <a:t>Bildungswesen, Wissenschaft, Forschung, kulturelle Angelegenheiten</a:t>
                      </a:r>
                      <a:endParaRPr lang="de-DE" sz="800" b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0,02%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63244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algn="r" fontAlgn="t"/>
                      <a:r>
                        <a:rPr lang="de-DE" sz="800">
                          <a:effectLst/>
                          <a:latin typeface="BundesSerif"/>
                        </a:rPr>
                        <a:t>31.337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800" b="0" u="none" strike="noStrike" dirty="0">
                          <a:solidFill>
                            <a:srgbClr val="333333"/>
                          </a:solidFill>
                          <a:effectLst/>
                          <a:latin typeface="BundesSans"/>
                          <a:hlinkClick r:id="rId11" tooltip="Ernährung, Landwirtschaft und Forsten"/>
                        </a:rPr>
                        <a:t>Ernährung, Landwirtschaft und Forsten</a:t>
                      </a:r>
                      <a:endParaRPr lang="de-DE" sz="800" b="0" dirty="0">
                        <a:solidFill>
                          <a:srgbClr val="333333"/>
                        </a:solidFill>
                        <a:effectLst/>
                        <a:latin typeface="BundesSans"/>
                      </a:endParaRPr>
                    </a:p>
                  </a:txBody>
                  <a:tcPr marL="80143" marR="80143" marT="33393" marB="834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800" dirty="0">
                          <a:effectLst/>
                          <a:latin typeface="BundesSerif"/>
                        </a:rPr>
                        <a:t>&lt; 0,01%</a:t>
                      </a:r>
                    </a:p>
                  </a:txBody>
                  <a:tcPr marL="80143" marR="83482" marT="33393" marB="333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20462"/>
                  </a:ext>
                </a:extLst>
              </a:tr>
            </a:tbl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0BE413BF-9411-4D58-98DB-530D45863B8C}"/>
              </a:ext>
            </a:extLst>
          </p:cNvPr>
          <p:cNvSpPr/>
          <p:nvPr/>
        </p:nvSpPr>
        <p:spPr>
          <a:xfrm>
            <a:off x="307975" y="6309320"/>
            <a:ext cx="3572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hlinkClick r:id="rId12"/>
              </a:rPr>
              <a:t>Quelle: https://www.bundeshaushalt.de/#/2019/soll/einnahmen/funktion.html</a:t>
            </a:r>
            <a:r>
              <a:rPr lang="de-DE" sz="700" dirty="0"/>
              <a:t>;</a:t>
            </a:r>
          </a:p>
          <a:p>
            <a:r>
              <a:rPr lang="de-DE" sz="700" dirty="0"/>
              <a:t>Stand: 10.01.2020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4B6A88CA-F67D-4A40-9793-AA790DE67671}"/>
              </a:ext>
            </a:extLst>
          </p:cNvPr>
          <p:cNvSpPr/>
          <p:nvPr/>
        </p:nvSpPr>
        <p:spPr>
          <a:xfrm rot="5400000">
            <a:off x="5184068" y="3104964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63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62E428F3-A5A5-4A9C-AECC-43FB996D7D31}"/>
              </a:ext>
            </a:extLst>
          </p:cNvPr>
          <p:cNvSpPr/>
          <p:nvPr/>
        </p:nvSpPr>
        <p:spPr>
          <a:xfrm rot="1111216">
            <a:off x="3435154" y="2509167"/>
            <a:ext cx="113454" cy="102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Bund, Länder, Gemeinden</a:t>
            </a:r>
          </a:p>
          <a:p>
            <a:pPr algn="ctr"/>
            <a:endParaRPr lang="de-DE" sz="1200" b="1" dirty="0"/>
          </a:p>
          <a:p>
            <a:endParaRPr lang="de-DE" sz="1200" b="1" dirty="0"/>
          </a:p>
          <a:p>
            <a:pPr algn="ctr"/>
            <a:r>
              <a:rPr lang="de-DE" sz="1200" b="1" dirty="0"/>
              <a:t>Gebietskörperschaften</a:t>
            </a:r>
            <a:r>
              <a:rPr lang="de-DE" sz="1200" dirty="0"/>
              <a:t> </a:t>
            </a:r>
          </a:p>
          <a:p>
            <a:pPr algn="ctr"/>
            <a:r>
              <a:rPr lang="de-DE" sz="1200" dirty="0"/>
              <a:t>Organisationseinheit, der einzelne Aufgaben für einen bestimmten Teil des Staatsgebiets zugewiesen sind: </a:t>
            </a: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dirty="0"/>
              <a:t>haushalten</a:t>
            </a:r>
            <a:r>
              <a:rPr lang="de-DE" sz="1200" dirty="0"/>
              <a:t>: </a:t>
            </a:r>
          </a:p>
          <a:p>
            <a:pPr algn="ctr"/>
            <a:r>
              <a:rPr lang="de-DE" sz="1200" dirty="0"/>
              <a:t>Einnahmen und Ausgaben im Gleichgewicht halten – dazu stellen die föderalen Ebenen (Bund, Länder, Gemeinden) jeweils </a:t>
            </a:r>
            <a:r>
              <a:rPr lang="de-DE" sz="1200" b="1" dirty="0"/>
              <a:t>Haushalt</a:t>
            </a:r>
            <a:r>
              <a:rPr lang="de-DE" sz="1200" dirty="0"/>
              <a:t>e (Gegenüberstellung von Einnahmen und Ausgaben) auf</a:t>
            </a:r>
          </a:p>
          <a:p>
            <a:pPr algn="ctr"/>
            <a:endParaRPr lang="de-DE" sz="1200" dirty="0"/>
          </a:p>
          <a:p>
            <a:pPr algn="ctr"/>
            <a:r>
              <a:rPr lang="de-DE" sz="1200" b="1" dirty="0"/>
              <a:t>Bundeshaushalt: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Festlegung der jährlichen Einnahmen und Ausgaben des Bundes im Haushaltsplan (</a:t>
            </a:r>
            <a:r>
              <a:rPr lang="de-DE" sz="1200" b="1" dirty="0"/>
              <a:t>Budgetierung)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ist das „Regierungsprogramm in Zahlen“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gibt Auskunft über beabsichtigte Aktivitäten des Staates im kommende Jahr und über Zwecke der Ausgaben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rechts 5">
            <a:extLst>
              <a:ext uri="{FF2B5EF4-FFF2-40B4-BE49-F238E27FC236}">
                <a16:creationId xmlns:a16="http://schemas.microsoft.com/office/drawing/2014/main" id="{DB06B92B-4BE0-4AC3-8DF5-F7B5A44C455B}"/>
              </a:ext>
            </a:extLst>
          </p:cNvPr>
          <p:cNvSpPr/>
          <p:nvPr/>
        </p:nvSpPr>
        <p:spPr>
          <a:xfrm rot="5400000">
            <a:off x="4342117" y="1354723"/>
            <a:ext cx="259296" cy="1671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unten 6">
            <a:extLst>
              <a:ext uri="{FF2B5EF4-FFF2-40B4-BE49-F238E27FC236}">
                <a16:creationId xmlns:a16="http://schemas.microsoft.com/office/drawing/2014/main" id="{A2A00D21-49EA-41BD-B027-EE31D1B65D4C}"/>
              </a:ext>
            </a:extLst>
          </p:cNvPr>
          <p:cNvSpPr/>
          <p:nvPr/>
        </p:nvSpPr>
        <p:spPr>
          <a:xfrm>
            <a:off x="4421647" y="2804713"/>
            <a:ext cx="100235" cy="275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969EBA56-5220-4B9A-9488-FE3F5C674E1A}"/>
              </a:ext>
            </a:extLst>
          </p:cNvPr>
          <p:cNvSpPr/>
          <p:nvPr/>
        </p:nvSpPr>
        <p:spPr>
          <a:xfrm rot="17506644">
            <a:off x="3597933" y="3498104"/>
            <a:ext cx="87122" cy="658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22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/>
        </p:nvGraphicFramePr>
        <p:xfrm>
          <a:off x="189460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005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765025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 gridSpan="2"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Staatsausgaben nach </a:t>
                      </a:r>
                      <a:r>
                        <a:rPr lang="de-DE" sz="1200" b="1" dirty="0"/>
                        <a:t>Funktionalprinzip</a:t>
                      </a:r>
                      <a:r>
                        <a:rPr lang="de-DE" sz="1200" dirty="0"/>
                        <a:t>: Ausgabengliederung nach bestimmten Aufgabengebieten bzw. Politikbereichen </a:t>
                      </a:r>
                      <a:r>
                        <a:rPr lang="de-DE" sz="800" dirty="0">
                          <a:hlinkClick r:id="rId2"/>
                        </a:rPr>
                        <a:t>https://www.bundeshaushalt.de/#/2019/soll/ausgaben/funktion.html</a:t>
                      </a:r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r>
              <a:rPr lang="de-DE" sz="1200" dirty="0"/>
              <a:t> </a:t>
            </a:r>
          </a:p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568350" y="2588262"/>
            <a:ext cx="4569098" cy="355332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65B987FC-01AF-4DCD-8D1F-0898E939F8FB}"/>
              </a:ext>
            </a:extLst>
          </p:cNvPr>
          <p:cNvSpPr/>
          <p:nvPr/>
        </p:nvSpPr>
        <p:spPr>
          <a:xfrm>
            <a:off x="3624485" y="6141587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https://www.finanzen-und-steuern.de/ebook/19/index.html#zoom=z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11396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94237"/>
              </p:ext>
            </p:extLst>
          </p:nvPr>
        </p:nvGraphicFramePr>
        <p:xfrm>
          <a:off x="174033" y="2060943"/>
          <a:ext cx="8765082" cy="4633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Quelle:</a:t>
                      </a:r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5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https://www.finanzen-und-steuern.de/ebook/18/index.html#zoom=z</a:t>
                      </a:r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Stand: 03.01.2020</a:t>
                      </a:r>
                      <a:endParaRPr lang="de-DE" sz="5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Für den Bund: z.B. LKW-Maut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29336" y="2573442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09245" y="2828003"/>
            <a:ext cx="2659936" cy="192564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5FC51F13-CFD8-49F5-9B62-C9C52B0BD0C9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1CBEFE0-0566-4FC5-B5DD-F9299063539A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8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47135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607362"/>
              </p:ext>
            </p:extLst>
          </p:nvPr>
        </p:nvGraphicFramePr>
        <p:xfrm>
          <a:off x="174033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Quelle:</a:t>
                      </a:r>
                    </a:p>
                    <a:p>
                      <a:pPr algn="l"/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5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https://www.finanzen-und-steuern.de/ebook/18/index.html#zoom=z</a:t>
                      </a:r>
                      <a:r>
                        <a:rPr lang="de-DE" sz="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Stand: 03.01.2020</a:t>
                      </a:r>
                      <a:endParaRPr lang="de-DE" sz="5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29336" y="2588099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15440" y="2566266"/>
            <a:ext cx="5814231" cy="417646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5BB5F34-5E37-4B6A-BD66-B8E2720A458C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A18758F-B694-45BA-897B-95AE45332D64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8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0859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166714"/>
              </p:ext>
            </p:extLst>
          </p:nvPr>
        </p:nvGraphicFramePr>
        <p:xfrm>
          <a:off x="174033" y="2060943"/>
          <a:ext cx="8765082" cy="4633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694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2921694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2427584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  <a:gridCol w="494110">
                  <a:extLst>
                    <a:ext uri="{9D8B030D-6E8A-4147-A177-3AD203B41FA5}">
                      <a16:colId xmlns:a16="http://schemas.microsoft.com/office/drawing/2014/main" val="3849695152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 durch: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r>
                        <a:rPr lang="de-DE" sz="1200" dirty="0"/>
                        <a:t>und</a:t>
                      </a:r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Für den Bund: z.B. LKW-Maut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Staatsausgaben nach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Funktionalprinzip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Ausgabengliederung nach bestimmten Aufgabengebieten bzw. Politikbereichen </a:t>
                      </a:r>
                    </a:p>
                    <a:p>
                      <a:pPr algn="l"/>
                      <a:endParaRPr lang="de-DE" sz="800" dirty="0"/>
                    </a:p>
                  </a:txBody>
                  <a:tcPr vert="vert"/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5"/>
            <a:ext cx="8798965" cy="666751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1676FBF-D0A2-4798-810F-7C9639F093A1}"/>
              </a:ext>
            </a:extLst>
          </p:cNvPr>
          <p:cNvSpPr/>
          <p:nvPr/>
        </p:nvSpPr>
        <p:spPr>
          <a:xfrm>
            <a:off x="155575" y="1802412"/>
            <a:ext cx="8798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Bundeshaushalt</a:t>
            </a:r>
            <a:endParaRPr lang="de-DE" sz="1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F0E1A1-03A3-4BFE-AB19-E1F5E42AD3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84168" y="2828003"/>
            <a:ext cx="2394792" cy="192564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CE0B594-B639-40EC-89AD-A70F9D67A2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29336" y="4700613"/>
            <a:ext cx="2394791" cy="172819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176697-9E6B-4A32-A697-B360760132E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37450" y="2542372"/>
            <a:ext cx="2394792" cy="19256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C3CFFD-8214-4880-8973-27EECF2B242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09245" y="2828003"/>
            <a:ext cx="2659936" cy="1925644"/>
          </a:xfrm>
          <a:prstGeom prst="rect">
            <a:avLst/>
          </a:prstGeom>
        </p:spPr>
      </p:pic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F9669F-F3E3-4069-84EF-87922ADF98EC}"/>
              </a:ext>
            </a:extLst>
          </p:cNvPr>
          <p:cNvSpPr txBox="1"/>
          <p:nvPr/>
        </p:nvSpPr>
        <p:spPr>
          <a:xfrm>
            <a:off x="184803" y="4863932"/>
            <a:ext cx="28096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solidFill>
                  <a:schemeClr val="dk1"/>
                </a:solidFill>
              </a:rPr>
              <a:t>Quelle:</a:t>
            </a:r>
          </a:p>
          <a:p>
            <a:r>
              <a:rPr lang="de-DE" sz="600" dirty="0">
                <a:solidFill>
                  <a:schemeClr val="dk1"/>
                </a:solidFill>
              </a:rPr>
              <a:t> </a:t>
            </a:r>
            <a:r>
              <a:rPr lang="de-DE" sz="600" u="sng" dirty="0">
                <a:solidFill>
                  <a:schemeClr val="dk1"/>
                </a:solidFill>
                <a:hlinkClick r:id="rId6"/>
              </a:rPr>
              <a:t>https://www.finanzen-und-steuern.de/ebook/18/index.html#zoom=z</a:t>
            </a:r>
            <a:r>
              <a:rPr lang="de-DE" sz="600" dirty="0">
                <a:solidFill>
                  <a:schemeClr val="dk1"/>
                </a:solidFill>
              </a:rPr>
              <a:t>, Stand: 03.01.2020</a:t>
            </a:r>
          </a:p>
          <a:p>
            <a:pPr lvl="0"/>
            <a:endParaRPr lang="de-DE" sz="10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de-DE" sz="1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7"/>
              </a:rPr>
              <a:t>https://www.bundeshaushalt.de/#/2019/soll/einnahmen/funktion.html</a:t>
            </a:r>
            <a:endParaRPr lang="de-DE" sz="10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70824BC-050D-4FB8-93D1-87ADAAE00058}"/>
              </a:ext>
            </a:extLst>
          </p:cNvPr>
          <p:cNvSpPr/>
          <p:nvPr/>
        </p:nvSpPr>
        <p:spPr>
          <a:xfrm>
            <a:off x="6038900" y="4848544"/>
            <a:ext cx="2394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Quelle:</a:t>
            </a:r>
          </a:p>
          <a:p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https://www.finanzen-und-steuern.de/ebook/19/i</a:t>
            </a:r>
            <a:b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</a:br>
            <a:r>
              <a:rPr lang="de-DE" sz="600" u="sng" dirty="0" err="1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ndex.html#zoom</a:t>
            </a:r>
            <a:r>
              <a:rPr lang="de-DE" sz="600" u="sng" dirty="0">
                <a:solidFill>
                  <a:srgbClr val="0000FF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=z</a:t>
            </a:r>
            <a:r>
              <a:rPr lang="de-DE" sz="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Stand: 03.01.2020</a:t>
            </a:r>
          </a:p>
          <a:p>
            <a:endParaRPr lang="de-DE" sz="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Weitere Informationen:</a:t>
            </a:r>
          </a:p>
          <a:p>
            <a:r>
              <a:rPr lang="de-DE" sz="1000" dirty="0">
                <a:hlinkClick r:id="rId9"/>
              </a:rPr>
              <a:t>https://www.bundeshaushalt.de/#/2019/soll/ausgaben/funktion.html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44559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71804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lang="de-DE" sz="1000" dirty="0"/>
                        <a:t>(unvollständig)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2708920"/>
            <a:ext cx="3744416" cy="352839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92080" y="2708920"/>
            <a:ext cx="3600400" cy="352839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776967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784243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660C29A-EAA6-44A3-A8A7-5E43C1CF5D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90629" y="2450211"/>
            <a:ext cx="5328592" cy="397859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3834065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095B8BE-2B71-4CC1-A3A4-8000B5DDC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850908"/>
              </p:ext>
            </p:extLst>
          </p:nvPr>
        </p:nvGraphicFramePr>
        <p:xfrm>
          <a:off x="181747" y="2060943"/>
          <a:ext cx="8765082" cy="436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197">
                  <a:extLst>
                    <a:ext uri="{9D8B030D-6E8A-4147-A177-3AD203B41FA5}">
                      <a16:colId xmlns:a16="http://schemas.microsoft.com/office/drawing/2014/main" val="42006333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30309378"/>
                    </a:ext>
                  </a:extLst>
                </a:gridCol>
                <a:gridCol w="3726757">
                  <a:extLst>
                    <a:ext uri="{9D8B030D-6E8A-4147-A177-3AD203B41FA5}">
                      <a16:colId xmlns:a16="http://schemas.microsoft.com/office/drawing/2014/main" val="4010730867"/>
                    </a:ext>
                  </a:extLst>
                </a:gridCol>
              </a:tblGrid>
              <a:tr h="33541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Einnahmen der Gebietskörperschaft </a:t>
                      </a: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(unvollständig)</a:t>
                      </a:r>
                      <a:endParaRPr lang="de-DE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Ausgaben der Gebietskörperschaften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5530"/>
                  </a:ext>
                </a:extLst>
              </a:tr>
              <a:tr h="4032448">
                <a:tc>
                  <a:txBody>
                    <a:bodyPr/>
                    <a:lstStyle/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1200" dirty="0"/>
                    </a:p>
                    <a:p>
                      <a:pPr algn="r"/>
                      <a:endParaRPr lang="de-DE" sz="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  <a:p>
                      <a:pPr algn="ctr"/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255975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841009" y="-2646064"/>
            <a:ext cx="4392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" name="Titel 2"/>
          <p:cNvSpPr>
            <a:spLocks noGrp="1"/>
          </p:cNvSpPr>
          <p:nvPr>
            <p:ph type="title"/>
          </p:nvPr>
        </p:nvSpPr>
        <p:spPr>
          <a:xfrm>
            <a:off x="174033" y="1160796"/>
            <a:ext cx="8798965" cy="658674"/>
          </a:xfrm>
        </p:spPr>
        <p:txBody>
          <a:bodyPr>
            <a:normAutofit/>
          </a:bodyPr>
          <a:lstStyle/>
          <a:p>
            <a:pPr algn="ctr"/>
            <a:r>
              <a:rPr lang="de-DE" altLang="de-DE" sz="1300" b="1" u="sng" dirty="0">
                <a:cs typeface="Arial" charset="0"/>
              </a:rPr>
              <a:t>Ausgaben und Einnahmen haushaltsorientierter Gebietskörperschaften am Beispiel des Bundeshaushalts</a:t>
            </a:r>
            <a:br>
              <a:rPr lang="de-DE" altLang="de-DE" sz="1300" b="1" u="sng" dirty="0">
                <a:cs typeface="Arial" charset="0"/>
              </a:rPr>
            </a:br>
            <a:endParaRPr lang="de-DE" altLang="de-DE" sz="1300" b="1" u="sng" dirty="0">
              <a:cs typeface="Arial" charset="0"/>
            </a:endParaRPr>
          </a:p>
        </p:txBody>
      </p:sp>
      <p:sp>
        <p:nvSpPr>
          <p:cNvPr id="2052" name="AutoShape 4" descr="Bildergebnis für tomorrow film bi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02AE024D-68CE-4C80-8948-5758DC6F95A5}"/>
              </a:ext>
            </a:extLst>
          </p:cNvPr>
          <p:cNvSpPr/>
          <p:nvPr/>
        </p:nvSpPr>
        <p:spPr>
          <a:xfrm rot="5400000">
            <a:off x="4474235" y="1029859"/>
            <a:ext cx="180106" cy="2907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CC35E0C-EEF8-4AE6-AD16-1774DD17B3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6482" y="2393336"/>
            <a:ext cx="5457686" cy="446466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7DDFEDC-D3A0-4F0F-9153-4724353D251D}"/>
              </a:ext>
            </a:extLst>
          </p:cNvPr>
          <p:cNvSpPr txBox="1"/>
          <p:nvPr/>
        </p:nvSpPr>
        <p:spPr>
          <a:xfrm>
            <a:off x="1331640" y="1791537"/>
            <a:ext cx="670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Beispielhafte Einnahmen und Ausgabenzwecke der Gebietskörperschaften</a:t>
            </a:r>
          </a:p>
        </p:txBody>
      </p:sp>
    </p:spTree>
    <p:extLst>
      <p:ext uri="{BB962C8B-B14F-4D97-AF65-F5344CB8AC3E}">
        <p14:creationId xmlns:p14="http://schemas.microsoft.com/office/powerpoint/2010/main" val="911732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2D2665B33772A45B6963DA869302AA8" ma:contentTypeVersion="" ma:contentTypeDescription="Ein neues Dokument erstellen." ma:contentTypeScope="" ma:versionID="fde2375ae71a15d3907ee42fe7e40b6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6ED6CB-BBB1-4B21-BB20-377BE7640C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7F2F8E-286C-4BD5-AFFE-80EBD5639DB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564263B-0B5B-40D1-9519-D6E0A2E75F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1327</Words>
  <Application>Microsoft Office PowerPoint</Application>
  <PresentationFormat>Bildschirmpräsentation (4:3)</PresentationFormat>
  <Paragraphs>587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BundesSans</vt:lpstr>
      <vt:lpstr>BundesSerif</vt:lpstr>
      <vt:lpstr>Calibri</vt:lpstr>
      <vt:lpstr>Century Gothic</vt:lpstr>
      <vt:lpstr>Garamond</vt:lpstr>
      <vt:lpstr>Times New Roman</vt:lpstr>
      <vt:lpstr>Savon</vt:lpstr>
      <vt:lpstr>Ausgaben und Einnahmen haushaltsorientierter Gebietskörperschaften am Beispiel des Bundeshaushalts - Lehrerlösung - 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  <vt:lpstr>Ausgaben und Einnahmen haushaltsorientierter Gebietskörperschaften am Beispiel des Bundeshaushalts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hans weyhersmüller</dc:creator>
  <cp:lastModifiedBy>txtbro_ strauss</cp:lastModifiedBy>
  <cp:revision>631</cp:revision>
  <cp:lastPrinted>2015-09-14T08:52:43Z</cp:lastPrinted>
  <dcterms:created xsi:type="dcterms:W3CDTF">2011-10-04T05:43:25Z</dcterms:created>
  <dcterms:modified xsi:type="dcterms:W3CDTF">2021-04-14T18:11:39Z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0x01010002D2665B33772A45B6963DA869302AA8</vt:lpwstr>
  </property>
</Properties>
</file>