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298" r:id="rId5"/>
    <p:sldId id="277" r:id="rId6"/>
    <p:sldId id="295" r:id="rId7"/>
    <p:sldId id="290" r:id="rId8"/>
    <p:sldId id="297" r:id="rId9"/>
    <p:sldId id="291" r:id="rId10"/>
    <p:sldId id="278" r:id="rId11"/>
    <p:sldId id="280" r:id="rId12"/>
    <p:sldId id="281" r:id="rId13"/>
    <p:sldId id="279" r:id="rId14"/>
    <p:sldId id="285" r:id="rId15"/>
    <p:sldId id="282" r:id="rId16"/>
    <p:sldId id="283" r:id="rId17"/>
    <p:sldId id="286" r:id="rId18"/>
    <p:sldId id="287" r:id="rId19"/>
    <p:sldId id="288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2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  <p:cmAuthor id="2" name="Patrizia Kühner" initials="PK" lastIdx="1" clrIdx="1">
    <p:extLst>
      <p:ext uri="{19B8F6BF-5375-455C-9EA6-DF929625EA0E}">
        <p15:presenceInfo xmlns:p15="http://schemas.microsoft.com/office/powerpoint/2012/main" userId="602777e386145875" providerId="Windows Live"/>
      </p:ext>
    </p:extLst>
  </p:cmAuthor>
  <p:cmAuthor id="3" name="Brit Lüder" initials="BL" lastIdx="1" clrIdx="2">
    <p:extLst>
      <p:ext uri="{19B8F6BF-5375-455C-9EA6-DF929625EA0E}">
        <p15:presenceInfo xmlns:p15="http://schemas.microsoft.com/office/powerpoint/2012/main" userId="S::b.lueder@FLSKarlsruhe.onmicrosoft.com::c14dcfb6-f085-4dff-977c-dc05d49652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13" Type="http://schemas.openxmlformats.org/officeDocument/2006/relationships/hyperlink" Target="https://www.bundesfinanzministerium.de/Infografiken" TargetMode="External"/><Relationship Id="rId18" Type="http://schemas.openxmlformats.org/officeDocument/2006/relationships/hyperlink" Target="https://link.springer.com/chapter/10.1007/978-3-322-80823-3_12" TargetMode="External"/><Relationship Id="rId3" Type="http://schemas.openxmlformats.org/officeDocument/2006/relationships/hyperlink" Target="https://wirtschaftslexikon.gabler.de/definition/gebietskoerperschaft-34279" TargetMode="External"/><Relationship Id="rId7" Type="http://schemas.openxmlformats.org/officeDocument/2006/relationships/hyperlink" Target="https://www.gesetze-im-internet.de/bho/__14.html" TargetMode="External"/><Relationship Id="rId12" Type="http://schemas.openxmlformats.org/officeDocument/2006/relationships/hyperlink" Target="https://www.bundeshaushalt.de/#/2019/soll/einnahmen/funktion.html" TargetMode="External"/><Relationship Id="rId17" Type="http://schemas.openxmlformats.org/officeDocument/2006/relationships/hyperlink" Target="http://www.sozialpolitik-aktuell.de/tl_files/sozialpolitik-aktuell/_Politikfelder/Finanzierung/Datensammlung/PDF-Dateien/abbII1a.pdf" TargetMode="External"/><Relationship Id="rId2" Type="http://schemas.openxmlformats.org/officeDocument/2006/relationships/hyperlink" Target="https://de.wikipedia.org/wiki/Gebietsk%C3%B6rperschaft_(Deutschland)" TargetMode="External"/><Relationship Id="rId16" Type="http://schemas.openxmlformats.org/officeDocument/2006/relationships/hyperlink" Target="https://de.wikipedia.org/wiki/Sozialleistungsquo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setze-im-internet.de/bho/__11.html" TargetMode="External"/><Relationship Id="rId11" Type="http://schemas.openxmlformats.org/officeDocument/2006/relationships/hyperlink" Target="https://www.bundesfinanzministerium.de/Content/DE/Publikationen/Arbeitsblaetter/2019-03-18-lehrerheft-2018-2019.pdf?__blob=publicationFile&amp;v=4" TargetMode="External"/><Relationship Id="rId5" Type="http://schemas.openxmlformats.org/officeDocument/2006/relationships/hyperlink" Target="https://www.bundestag.de/parlament/aufgaben/haushalt_neu" TargetMode="External"/><Relationship Id="rId15" Type="http://schemas.openxmlformats.org/officeDocument/2006/relationships/hyperlink" Target="https://de.wikipedia.org/wiki/Abgabenquote" TargetMode="External"/><Relationship Id="rId10" Type="http://schemas.openxmlformats.org/officeDocument/2006/relationships/hyperlink" Target="https://www.bundeshaushalt.de/#/2019/soll/ausgaben/einzelplan.html" TargetMode="External"/><Relationship Id="rId4" Type="http://schemas.openxmlformats.org/officeDocument/2006/relationships/hyperlink" Target="https://www.finanzen-und-steuern.de/ebook/index.html#zoom=z" TargetMode="External"/><Relationship Id="rId9" Type="http://schemas.openxmlformats.org/officeDocument/2006/relationships/hyperlink" Target="https://www.bundeshaushalt.de/" TargetMode="External"/><Relationship Id="rId14" Type="http://schemas.openxmlformats.org/officeDocument/2006/relationships/hyperlink" Target="https://de.wikipedia.org/wiki/Staatsquot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3600" b="1">
                <a:latin typeface="Century Gothic" pitchFamily="34" charset="0"/>
              </a:rPr>
              <a:t>Webquest zum Thema</a:t>
            </a:r>
            <a:br>
              <a:rPr lang="de-DE" sz="3600" b="1">
                <a:latin typeface="Century Gothic" pitchFamily="34" charset="0"/>
              </a:rPr>
            </a:br>
            <a:r>
              <a:rPr lang="de-DE" sz="2200" b="1">
                <a:latin typeface="Century Gothic" pitchFamily="34" charset="0"/>
              </a:rPr>
              <a:t>Ausgaben und Einnahmen haushaltsorientierter Gebietskörperschaften am Beispiel des Bundeshaushalts</a:t>
            </a:r>
            <a:r>
              <a:rPr lang="de-DE" sz="3600">
                <a:latin typeface="Century Gothic" pitchFamily="34" charset="0"/>
              </a:rPr>
              <a:t/>
            </a:r>
            <a:br>
              <a:rPr lang="de-DE" sz="3600">
                <a:latin typeface="Century Gothic" pitchFamily="34" charset="0"/>
              </a:rPr>
            </a:br>
            <a:r>
              <a:rPr lang="de-DE" sz="2000">
                <a:latin typeface="Century Gothic" pitchFamily="34" charset="0"/>
              </a:rPr>
              <a:t>für die Jahrgangsstufe 2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490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7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5788574-04C8-4833-BFF9-35661D6530B3}"/>
              </a:ext>
            </a:extLst>
          </p:cNvPr>
          <p:cNvSpPr/>
          <p:nvPr/>
        </p:nvSpPr>
        <p:spPr>
          <a:xfrm>
            <a:off x="5333689" y="3100788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80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Aufgaben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4" y="1333667"/>
            <a:ext cx="8688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Analysieren Sie die Ausgaben haushaltsorientierter Gebietskörperschaften </a:t>
            </a:r>
          </a:p>
          <a:p>
            <a:r>
              <a:rPr lang="de-DE" sz="1400" b="1" dirty="0"/>
              <a:t>am Beispiel des Bundeshaushalts.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Informieren Sie sich </a:t>
            </a:r>
            <a:r>
              <a:rPr lang="de-DE" sz="1400" dirty="0" smtClean="0"/>
              <a:t>mithilfe </a:t>
            </a:r>
            <a:r>
              <a:rPr lang="de-DE" sz="1400" dirty="0"/>
              <a:t>der unter „Quellen“ angegebenen Links über die Ausgaben und Steuereinnahmen des Bundes.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Ergänzen Sie die Übersicht in dem bereits vorgegebenen Überblick in der Datei „Grundlagen-Bundeshaushalt-</a:t>
            </a:r>
            <a:r>
              <a:rPr lang="de-DE" sz="1400" dirty="0" err="1"/>
              <a:t>Ueberblick</a:t>
            </a:r>
            <a:r>
              <a:rPr lang="de-DE" sz="1400" dirty="0"/>
              <a:t>-mittel“, sodass Sie anschließend folgende Begriffe erklären können:</a:t>
            </a:r>
            <a:br>
              <a:rPr lang="de-DE" sz="1400" dirty="0"/>
            </a:br>
            <a:r>
              <a:rPr lang="de-DE" sz="1400" b="1" dirty="0"/>
              <a:t>Begriffe: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Gebietskörperschaften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haushalten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Haushalt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Bundeshaushalt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Budgetierung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Staatsausgaben nach Funktionalprinzip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Staatsquote, Abgabenquote, Sozialleistungsquote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Staatseinnahmen: Steuern und Gebühren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Analysieren Sie die Ausgaben des Bundes. Geben Sie die drei größten Ausgabenbereiche im Bundeshaushalt an (Euro und Prozent).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Analysieren Sie die Einnahmen des Bundes. Geben Sie die drei größten Einnahmequellen des Bundeshaushaltes an (Euro und Prozent).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Beurteilen Sie, ob der Bund seine Ausgaben durch Steuern und Gebühren finanzieren kann.</a:t>
            </a:r>
          </a:p>
        </p:txBody>
      </p:sp>
    </p:spTree>
    <p:extLst>
      <p:ext uri="{BB962C8B-B14F-4D97-AF65-F5344CB8AC3E}">
        <p14:creationId xmlns:p14="http://schemas.microsoft.com/office/powerpoint/2010/main" val="3072961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Vorgehen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Speichern Sie die </a:t>
            </a:r>
            <a:r>
              <a:rPr lang="de-DE" sz="1600" dirty="0" err="1"/>
              <a:t>Webquest</a:t>
            </a:r>
            <a:r>
              <a:rPr lang="de-DE" sz="1600" dirty="0"/>
              <a:t>-Datei in Ihrem persönlichen Bereich oder auf einem eigenen Datenträger!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Informieren Sie sich arbeitsteilig mit einer Mitschülerin oder einem Mitschüler unter Zuhilfenahme der unter „Quellen“ angegebenen Links über das Thema. 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Fassen Sie Ihre Erkenntnisse übersichtlich als Arbeitsgrundlage zusammen. Nutzen Sie dazu die bereits vorgegebene Lösungsstruktur in der Datei „Grundlagen-Bundeshaushalt-</a:t>
            </a:r>
            <a:r>
              <a:rPr lang="de-DE" sz="1600" dirty="0" err="1"/>
              <a:t>Ueberblick</a:t>
            </a:r>
            <a:r>
              <a:rPr lang="de-DE" sz="1600" dirty="0"/>
              <a:t>-mittel“.</a:t>
            </a:r>
          </a:p>
          <a:p>
            <a:pPr lvl="0"/>
            <a:r>
              <a:rPr lang="de-DE" sz="1600" dirty="0"/>
              <a:t>Denken Sie daran, Ihre Ergebnisse regelmäßig zu speichern!</a:t>
            </a:r>
          </a:p>
          <a:p>
            <a:pPr lvl="0"/>
            <a:endParaRPr lang="de-DE" sz="1600" dirty="0"/>
          </a:p>
          <a:p>
            <a:pPr lvl="0"/>
            <a:r>
              <a:rPr lang="de-DE" sz="1600" dirty="0"/>
              <a:t>Bereiten Sie sich darauf vor, Ihre Ergebnisse in einer ca. 10-minütigen Präsentation darzustellen.</a:t>
            </a:r>
          </a:p>
        </p:txBody>
      </p:sp>
      <p:pic>
        <p:nvPicPr>
          <p:cNvPr id="2050" name="Picture 2" descr="Wecker, Uhr, Zeit, Wake, Morgen">
            <a:extLst>
              <a:ext uri="{FF2B5EF4-FFF2-40B4-BE49-F238E27FC236}">
                <a16:creationId xmlns:a16="http://schemas.microsoft.com/office/drawing/2014/main" id="{5E5ED500-8C2B-401B-B0AB-34894862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29" y="5349596"/>
            <a:ext cx="1259210" cy="12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D2FC069-1C5F-4A9C-BC13-F0F1DFEB6B09}"/>
              </a:ext>
            </a:extLst>
          </p:cNvPr>
          <p:cNvSpPr txBox="1"/>
          <p:nvPr/>
        </p:nvSpPr>
        <p:spPr>
          <a:xfrm>
            <a:off x="1567185" y="572904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100 Minuten</a:t>
            </a:r>
          </a:p>
        </p:txBody>
      </p:sp>
    </p:spTree>
    <p:extLst>
      <p:ext uri="{BB962C8B-B14F-4D97-AF65-F5344CB8AC3E}">
        <p14:creationId xmlns:p14="http://schemas.microsoft.com/office/powerpoint/2010/main" val="4041875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Quellen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383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2"/>
              </a:rPr>
              <a:t>https://de.wikipedia.org/wiki/Gebietsk%C3%B6rperschaft_(Deutschland)</a:t>
            </a:r>
            <a:endParaRPr lang="de-DE" sz="1200" dirty="0">
              <a:hlinkClick r:id="rId3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3"/>
              </a:rPr>
              <a:t>https://wirtschaftslexikon.gabler.de/definition/gebietskoerperschaft-34279</a:t>
            </a:r>
            <a:endParaRPr lang="de-DE" sz="1200" dirty="0">
              <a:hlinkClick r:id="rId4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4"/>
              </a:rPr>
              <a:t>https://www.finanzen-und-steuern.de/ebook/index.html#zoom=z</a:t>
            </a:r>
            <a:r>
              <a:rPr lang="de-DE" sz="1200" dirty="0"/>
              <a:t> (S. 3, 4, 18, 19, 22, 23, 25)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5"/>
              </a:rPr>
              <a:t>https://www.bundestag.de/parlament/aufgaben/haushalt_neu</a:t>
            </a:r>
            <a:endParaRPr lang="de-DE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6"/>
              </a:rPr>
              <a:t>https://www.gesetze-im-internet.de/bho/__11.html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7"/>
              </a:rPr>
              <a:t>https://www.gesetze-im-internet.de/bho/__14.html</a:t>
            </a:r>
            <a:r>
              <a:rPr lang="de-DE" sz="1200" dirty="0"/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8"/>
              </a:rPr>
              <a:t>https://www.bundeshaushalt.de/#/2019/soll/ausgaben/funktion.html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u="sng" dirty="0">
                <a:hlinkClick r:id="rId9"/>
              </a:rPr>
              <a:t>https://www.bundeshaushalt.de/#</a:t>
            </a:r>
            <a:endParaRPr lang="de-DE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0"/>
              </a:rPr>
              <a:t>https://www.bundeshaushalt.de/#/2019/soll/ausgaben/einzelplan.html</a:t>
            </a:r>
            <a:endParaRPr lang="de-DE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1"/>
              </a:rPr>
              <a:t>https://www.bundesfinanzministerium.de/Content/DE/Publikationen/Arbeitsblaetter/2019-03-18-lehrerheft-2018-2019.pdf?__blob=publicationFile&amp;v=4</a:t>
            </a:r>
            <a:r>
              <a:rPr lang="de-DE" sz="1200" dirty="0"/>
              <a:t> S. 4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2"/>
              </a:rPr>
              <a:t>https://www.bundeshaushalt.de/#/2019/soll/einnahmen/funktion.html</a:t>
            </a:r>
            <a:endParaRPr lang="de-DE" sz="1200" dirty="0"/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20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https://www.bundesfinanzministerium.de/Infografiken</a:t>
            </a:r>
            <a:endParaRPr lang="de-DE" sz="1200" u="sng" dirty="0">
              <a:solidFill>
                <a:srgbClr val="0563C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hlinkClick r:id="rId14"/>
              </a:rPr>
              <a:t>https://de.wikipedia.org/wiki/Staatsquote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5"/>
              </a:rPr>
              <a:t>https://de.wikipedia.org/wiki/Abgabenquote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6"/>
              </a:rPr>
              <a:t>https://de.wikipedia.org/wiki/Sozialleistungsquote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7"/>
              </a:rPr>
              <a:t>http://www.sozialpolitik-aktuell.de/tl_files/sozialpolitik-aktuell/_Politikfelder/Finanzierung/Datensammlung/PDF-Dateien/abbII1a.pdf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8"/>
              </a:rPr>
              <a:t>https://link.springer.com/chapter/10.1007/978-3-322-80823-3_12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7638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Bewertung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Bewertung des Lernprozesses erfolgt durch Ihre/n </a:t>
            </a:r>
            <a:r>
              <a:rPr lang="de-DE" sz="1600" dirty="0" err="1"/>
              <a:t>LernpartnerIn</a:t>
            </a:r>
            <a:r>
              <a:rPr lang="de-DE" sz="1600" dirty="0"/>
              <a:t> oder/und den Lehrenden.</a:t>
            </a:r>
          </a:p>
        </p:txBody>
      </p:sp>
    </p:spTree>
    <p:extLst>
      <p:ext uri="{BB962C8B-B14F-4D97-AF65-F5344CB8AC3E}">
        <p14:creationId xmlns:p14="http://schemas.microsoft.com/office/powerpoint/2010/main" val="2067634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Präsentation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Präsentation der Ergebnisse erfolgt durch einen Kurzvortrag oder durch die Bereitstellung Ihrer Ergebnisse für Ihre Mitschülerinnen und Mitschüler.</a:t>
            </a:r>
          </a:p>
        </p:txBody>
      </p:sp>
    </p:spTree>
    <p:extLst>
      <p:ext uri="{BB962C8B-B14F-4D97-AF65-F5344CB8AC3E}">
        <p14:creationId xmlns:p14="http://schemas.microsoft.com/office/powerpoint/2010/main" val="257434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049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CCC5A21A-DFFD-4A72-9C10-C9A1B2C6EDA6}"/>
              </a:ext>
            </a:extLst>
          </p:cNvPr>
          <p:cNvSpPr/>
          <p:nvPr/>
        </p:nvSpPr>
        <p:spPr>
          <a:xfrm>
            <a:off x="755576" y="3258388"/>
            <a:ext cx="2592288" cy="1296144"/>
          </a:xfrm>
          <a:prstGeom prst="wedgeRoundRectCallout">
            <a:avLst>
              <a:gd name="adj1" fmla="val 174253"/>
              <a:gd name="adj2" fmla="val 308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die Straßen und den ÖPNV bezahlt?</a:t>
            </a:r>
          </a:p>
        </p:txBody>
      </p:sp>
    </p:spTree>
    <p:extLst>
      <p:ext uri="{BB962C8B-B14F-4D97-AF65-F5344CB8AC3E}">
        <p14:creationId xmlns:p14="http://schemas.microsoft.com/office/powerpoint/2010/main" val="220259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</p:spTree>
    <p:extLst>
      <p:ext uri="{BB962C8B-B14F-4D97-AF65-F5344CB8AC3E}">
        <p14:creationId xmlns:p14="http://schemas.microsoft.com/office/powerpoint/2010/main" val="270157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B10E3856-C8D3-492D-BDDD-C74E6BD6A86B}"/>
              </a:ext>
            </a:extLst>
          </p:cNvPr>
          <p:cNvSpPr/>
          <p:nvPr/>
        </p:nvSpPr>
        <p:spPr>
          <a:xfrm>
            <a:off x="1547664" y="3478532"/>
            <a:ext cx="2730899" cy="886572"/>
          </a:xfrm>
          <a:prstGeom prst="wedgeRoundRectCallout">
            <a:avLst>
              <a:gd name="adj1" fmla="val 109595"/>
              <a:gd name="adj2" fmla="val 517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das bezahlt? Sie?</a:t>
            </a:r>
          </a:p>
        </p:txBody>
      </p:sp>
    </p:spTree>
    <p:extLst>
      <p:ext uri="{BB962C8B-B14F-4D97-AF65-F5344CB8AC3E}">
        <p14:creationId xmlns:p14="http://schemas.microsoft.com/office/powerpoint/2010/main" val="425744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rechblase: rechteckig mit abgerundeten Ecken 8">
            <a:extLst>
              <a:ext uri="{FF2B5EF4-FFF2-40B4-BE49-F238E27FC236}">
                <a16:creationId xmlns:a16="http://schemas.microsoft.com/office/drawing/2014/main" id="{B7100F15-14FB-44DE-B8E8-4050372B051D}"/>
              </a:ext>
            </a:extLst>
          </p:cNvPr>
          <p:cNvSpPr/>
          <p:nvPr/>
        </p:nvSpPr>
        <p:spPr>
          <a:xfrm>
            <a:off x="2771800" y="1844824"/>
            <a:ext cx="2520280" cy="936104"/>
          </a:xfrm>
          <a:prstGeom prst="wedgeRoundRectCallout">
            <a:avLst>
              <a:gd name="adj1" fmla="val 113760"/>
              <a:gd name="adj2" fmla="val 1345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bezahlt mich? Sie?</a:t>
            </a:r>
          </a:p>
        </p:txBody>
      </p:sp>
    </p:spTree>
    <p:extLst>
      <p:ext uri="{BB962C8B-B14F-4D97-AF65-F5344CB8AC3E}">
        <p14:creationId xmlns:p14="http://schemas.microsoft.com/office/powerpoint/2010/main" val="66420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</p:spTree>
    <p:extLst>
      <p:ext uri="{BB962C8B-B14F-4D97-AF65-F5344CB8AC3E}">
        <p14:creationId xmlns:p14="http://schemas.microsoft.com/office/powerpoint/2010/main" val="203778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928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8A9692A-2B0E-4F80-8BD3-913D470F4EC2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817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D2DE7E-916E-4B5A-B690-11F7E60497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514</Words>
  <Application>Microsoft Office PowerPoint</Application>
  <PresentationFormat>Bildschirmpräsentation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Times New Roman</vt:lpstr>
      <vt:lpstr>Savon</vt:lpstr>
      <vt:lpstr>Webquest zum Thema Ausgaben und Einnahmen haushaltsorientierter Gebietskörperschaften am Beispiel des Bundeshaushalts für die Jahrgangsstufe 2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Aufgaben</vt:lpstr>
      <vt:lpstr>Vorgehen</vt:lpstr>
      <vt:lpstr>Quellen</vt:lpstr>
      <vt:lpstr>Bewertung</vt:lpstr>
      <vt:lpstr>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487</cp:revision>
  <cp:lastPrinted>2015-09-14T08:52:43Z</cp:lastPrinted>
  <dcterms:created xsi:type="dcterms:W3CDTF">2011-10-04T05:43:25Z</dcterms:created>
  <dcterms:modified xsi:type="dcterms:W3CDTF">2021-04-14T18:13:33Z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