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4"/>
  </p:sldMasterIdLst>
  <p:notesMasterIdLst>
    <p:notesMasterId r:id="rId21"/>
  </p:notesMasterIdLst>
  <p:sldIdLst>
    <p:sldId id="309" r:id="rId5"/>
    <p:sldId id="281" r:id="rId6"/>
    <p:sldId id="285" r:id="rId7"/>
    <p:sldId id="289" r:id="rId8"/>
    <p:sldId id="292" r:id="rId9"/>
    <p:sldId id="295" r:id="rId10"/>
    <p:sldId id="294" r:id="rId11"/>
    <p:sldId id="296" r:id="rId12"/>
    <p:sldId id="299" r:id="rId13"/>
    <p:sldId id="298" r:id="rId14"/>
    <p:sldId id="300" r:id="rId15"/>
    <p:sldId id="305" r:id="rId16"/>
    <p:sldId id="304" r:id="rId17"/>
    <p:sldId id="307" r:id="rId18"/>
    <p:sldId id="301" r:id="rId19"/>
    <p:sldId id="302" r:id="rId2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Dworak" initials="SD" lastIdx="2" clrIdx="0">
    <p:extLst>
      <p:ext uri="{19B8F6BF-5375-455C-9EA6-DF929625EA0E}">
        <p15:presenceInfo xmlns:p15="http://schemas.microsoft.com/office/powerpoint/2012/main" userId="d255895f7a391fe7" providerId="Windows Live"/>
      </p:ext>
    </p:extLst>
  </p:cmAuthor>
  <p:cmAuthor id="2" name="Patrizia Kühner" initials="PK" lastIdx="2" clrIdx="1">
    <p:extLst>
      <p:ext uri="{19B8F6BF-5375-455C-9EA6-DF929625EA0E}">
        <p15:presenceInfo xmlns:p15="http://schemas.microsoft.com/office/powerpoint/2012/main" userId="602777e386145875" providerId="Windows Live"/>
      </p:ext>
    </p:extLst>
  </p:cmAuthor>
  <p:cmAuthor id="3" name="Brit Lüder" initials="BL" lastIdx="2" clrIdx="2">
    <p:extLst>
      <p:ext uri="{19B8F6BF-5375-455C-9EA6-DF929625EA0E}">
        <p15:presenceInfo xmlns:p15="http://schemas.microsoft.com/office/powerpoint/2012/main" userId="S::b.lueder@FLSKarlsruhe.onmicrosoft.com::c14dcfb6-f085-4dff-977c-dc05d49652a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99FF99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rina Dworak" userId="d255895f7a391fe7" providerId="LiveId" clId="{9A8E23D6-7C5C-4E42-A293-FB7029BCA599}"/>
    <pc:docChg chg="custSel modSld">
      <pc:chgData name="Sabrina Dworak" userId="d255895f7a391fe7" providerId="LiveId" clId="{9A8E23D6-7C5C-4E42-A293-FB7029BCA599}" dt="2021-02-14T16:00:26.137" v="5" actId="313"/>
      <pc:docMkLst>
        <pc:docMk/>
      </pc:docMkLst>
      <pc:sldChg chg="modSp mod">
        <pc:chgData name="Sabrina Dworak" userId="d255895f7a391fe7" providerId="LiveId" clId="{9A8E23D6-7C5C-4E42-A293-FB7029BCA599}" dt="2021-02-14T16:00:26.137" v="5" actId="313"/>
        <pc:sldMkLst>
          <pc:docMk/>
          <pc:sldMk cId="1072246729" sldId="281"/>
        </pc:sldMkLst>
        <pc:spChg chg="mod">
          <ac:chgData name="Sabrina Dworak" userId="d255895f7a391fe7" providerId="LiveId" clId="{9A8E23D6-7C5C-4E42-A293-FB7029BCA599}" dt="2021-02-14T16:00:26.137" v="5" actId="313"/>
          <ac:spMkLst>
            <pc:docMk/>
            <pc:sldMk cId="1072246729" sldId="281"/>
            <ac:spMk id="4" creationId="{B1676FBF-D0A2-4798-810F-7C9639F093A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0299AC-6E87-4ADC-83BF-6FF1BA1E71C9}" type="datetimeFigureOut">
              <a:rPr lang="de-DE"/>
              <a:pPr>
                <a:defRPr/>
              </a:pPr>
              <a:t>14.04.2021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28EE46-D6CE-4798-8DEA-94E0FE09B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1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81DEC80-A329-4862-BDB4-0B3DEC896E9F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F90A993-AECB-4E6A-896C-599900BAFBE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56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4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4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49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5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12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F21C7-1B34-4E54-9E8B-DB06887E7F8A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3D35B-E52A-467A-8DE9-4CBE5B27981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7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10BA-BEE7-4876-AB70-2F37F39D63D2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BE1-7A31-4AF3-A5F1-9138DA606DF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11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537269E-08D1-41FB-AB5C-09EAC6D8A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4E74FA-C519-4F0F-87D2-E24F6560A3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6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de.wikipedia.org/wiki/%C3%96sterreich" TargetMode="External"/><Relationship Id="rId3" Type="http://schemas.openxmlformats.org/officeDocument/2006/relationships/hyperlink" Target="https://de.wikipedia.org/wiki/Bundesrepublik_Deutschland" TargetMode="External"/><Relationship Id="rId7" Type="http://schemas.openxmlformats.org/officeDocument/2006/relationships/hyperlink" Target="https://de.wikipedia.org/wiki/Niederlande" TargetMode="External"/><Relationship Id="rId12" Type="http://schemas.openxmlformats.org/officeDocument/2006/relationships/hyperlink" Target="https://de.wikipedia.org/wiki/Abgabenquote" TargetMode="External"/><Relationship Id="rId2" Type="http://schemas.openxmlformats.org/officeDocument/2006/relationships/hyperlink" Target="https://de.wikipedia.org/wiki/D%C3%A4nemar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.wikipedia.org/wiki/Japan" TargetMode="External"/><Relationship Id="rId11" Type="http://schemas.openxmlformats.org/officeDocument/2006/relationships/hyperlink" Target="https://de.wikipedia.org/wiki/USA" TargetMode="External"/><Relationship Id="rId5" Type="http://schemas.openxmlformats.org/officeDocument/2006/relationships/hyperlink" Target="https://de.wikipedia.org/wiki/Irland" TargetMode="External"/><Relationship Id="rId10" Type="http://schemas.openxmlformats.org/officeDocument/2006/relationships/hyperlink" Target="https://de.wikipedia.org/wiki/Spanien" TargetMode="External"/><Relationship Id="rId4" Type="http://schemas.openxmlformats.org/officeDocument/2006/relationships/hyperlink" Target="https://de.wikipedia.org/wiki/Frankreich" TargetMode="External"/><Relationship Id="rId9" Type="http://schemas.openxmlformats.org/officeDocument/2006/relationships/hyperlink" Target="https://de.wikipedia.org/wiki/Schweiz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sozialpolitik-aktuell.de/tl_files/sozialpolitik-aktuell/_Politikfelder/Finanzierung/Datensammlung/PDF-Dateien/abbII1a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nk.springer.com/chapter/10.1007/978-3-322-80823-3_12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chapter/10.1007/978-3-322-80823-3_12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sozialpolitik-aktuell.de/tl_files/sozialpolitik-aktuell/_Politikfelder/Finanzierung/Datensammlung/PDF-Dateien/abbII1a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ndeshaushalt.de/#/2019/soll/ausgaben/funktion/0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ndeshaushalt.de/#/2019/soll/einnahmen/funktion.html" TargetMode="External"/><Relationship Id="rId2" Type="http://schemas.openxmlformats.org/officeDocument/2006/relationships/hyperlink" Target="https://www.bundeshaushalt.de/#/2019/soll/einnahmen/einzelplan/031211101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bundeshaushalt.de/#/2019/soll/ausgaben/funk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inanzen-und-steuern.de/ebook/19/index.html#zoom=z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#/2019/soll/ausgaben/funktion.html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www.finanzen-und-steuern.de/ebook/19/index.html#zoom=z" TargetMode="External"/><Relationship Id="rId2" Type="http://schemas.openxmlformats.org/officeDocument/2006/relationships/hyperlink" Target="https://www.finanzen-und-steuern.de/ebook/18/index.html#zoom=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inanzen-und-steuern.de/ebook/19/index.html#zoom=z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www.bundeshaushalt.de/#/2019/soll/einnahmen/funktion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inanzen-und-steuern.de/ebook/18/index.html#zoom=z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s://www.bundeshaushalt.de/#/2019/soll/ausgaben/funktion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Staatsquote#cite_note-13" TargetMode="External"/><Relationship Id="rId2" Type="http://schemas.openxmlformats.org/officeDocument/2006/relationships/hyperlink" Target="https://de.wikipedia.org/wiki/Staatsquot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65ED3B8-52BD-492D-8824-22D9C21D7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" y="309456"/>
            <a:ext cx="8387634" cy="446449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38350" y="4857756"/>
            <a:ext cx="8798965" cy="1746871"/>
          </a:xfrm>
        </p:spPr>
        <p:txBody>
          <a:bodyPr>
            <a:normAutofit/>
          </a:bodyPr>
          <a:lstStyle/>
          <a:p>
            <a:pPr algn="ctr"/>
            <a:r>
              <a:rPr lang="de-DE" sz="2200" b="1" dirty="0">
                <a:latin typeface="Century Gothic" pitchFamily="34" charset="0"/>
              </a:rPr>
              <a:t>Ausgaben und Einnahmen haushaltsorientierter Gebietskörperschaften am Beispiel des Bundeshaushalts</a:t>
            </a:r>
            <a:br>
              <a:rPr lang="de-DE" sz="2200" b="1" dirty="0">
                <a:latin typeface="Century Gothic" pitchFamily="34" charset="0"/>
              </a:rPr>
            </a:br>
            <a:r>
              <a:rPr lang="de-DE" sz="2200">
                <a:latin typeface="Century Gothic" pitchFamily="34" charset="0"/>
              </a:rPr>
              <a:t>- Lehrerlösung - </a:t>
            </a:r>
            <a:r>
              <a:rPr lang="de-DE" sz="3600" dirty="0">
                <a:latin typeface="Century Gothic" pitchFamily="34" charset="0"/>
              </a:rPr>
              <a:t/>
            </a:r>
            <a:br>
              <a:rPr lang="de-DE" sz="3600" dirty="0">
                <a:latin typeface="Century Gothic" pitchFamily="34" charset="0"/>
              </a:rPr>
            </a:b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59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293168" y="1819470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Abgabenquote</a:t>
            </a:r>
            <a:r>
              <a:rPr lang="de-DE" dirty="0"/>
              <a:t>: Anteil von                                                             an der Wirtschaftsleistung (Bruttoinlandsprodukt BIP)</a:t>
            </a:r>
          </a:p>
          <a:p>
            <a:endParaRPr lang="de-DE" sz="1200" dirty="0"/>
          </a:p>
          <a:p>
            <a:r>
              <a:rPr lang="de-DE" dirty="0"/>
              <a:t>Abgabenquote = (Steuern + Sozialabgaben)/BIP * </a:t>
            </a:r>
            <a:r>
              <a:rPr lang="de-DE" dirty="0" smtClean="0"/>
              <a:t>100 %</a:t>
            </a:r>
            <a:endParaRPr lang="de-DE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2D99AB04-62E1-43CE-AB9A-E9C45937B5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908570"/>
              </p:ext>
            </p:extLst>
          </p:nvPr>
        </p:nvGraphicFramePr>
        <p:xfrm>
          <a:off x="350912" y="2899607"/>
          <a:ext cx="4680520" cy="3659237"/>
        </p:xfrm>
        <a:graphic>
          <a:graphicData uri="http://schemas.openxmlformats.org/drawingml/2006/table">
            <a:tbl>
              <a:tblPr/>
              <a:tblGrid>
                <a:gridCol w="983625">
                  <a:extLst>
                    <a:ext uri="{9D8B030D-6E8A-4147-A177-3AD203B41FA5}">
                      <a16:colId xmlns:a16="http://schemas.microsoft.com/office/drawing/2014/main" val="271725780"/>
                    </a:ext>
                  </a:extLst>
                </a:gridCol>
                <a:gridCol w="528543">
                  <a:extLst>
                    <a:ext uri="{9D8B030D-6E8A-4147-A177-3AD203B41FA5}">
                      <a16:colId xmlns:a16="http://schemas.microsoft.com/office/drawing/2014/main" val="3087874906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5819757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2151724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5998599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03867243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27779555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629862889"/>
                    </a:ext>
                  </a:extLst>
                </a:gridCol>
              </a:tblGrid>
              <a:tr h="291731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Land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1975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1985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2006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10347"/>
                  </a:ext>
                </a:extLst>
              </a:tr>
              <a:tr h="29231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2" tooltip="Dänemark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Dänemark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49,4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49,1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142478"/>
                  </a:ext>
                </a:extLst>
              </a:tr>
              <a:tr h="34546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3" tooltip="Bundesrepublik Deutschland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Bundesrepublik Deutschland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717331"/>
                  </a:ext>
                </a:extLst>
              </a:tr>
              <a:tr h="26550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4" tooltip="Frankreich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Frankreich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710433"/>
                  </a:ext>
                </a:extLst>
              </a:tr>
              <a:tr h="2531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5" tooltip="Irland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Irland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28,7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33,1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32.5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31,7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30,6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31,9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395458"/>
                  </a:ext>
                </a:extLst>
              </a:tr>
              <a:tr h="29173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6" tooltip="Japan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Japan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29,1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26,8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27,9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022085"/>
                  </a:ext>
                </a:extLst>
              </a:tr>
              <a:tr h="2843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7" tooltip="Niederlande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Niederlande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40,7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588785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8" tooltip="Österreich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Österreich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40,9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79415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9" tooltip="Schweiz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Schweiz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23,9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30,0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39637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0" tooltip="Spanien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Spanien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18,4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632667"/>
                  </a:ext>
                </a:extLst>
              </a:tr>
              <a:tr h="19799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1" tooltip="USA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USA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29,9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28,0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07685"/>
                  </a:ext>
                </a:extLst>
              </a:tr>
              <a:tr h="572946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effectLst/>
                        </a:rPr>
                        <a:t>OECD-Mittel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33,8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686343"/>
                  </a:ext>
                </a:extLst>
              </a:tr>
            </a:tbl>
          </a:graphicData>
        </a:graphic>
      </p:graphicFrame>
      <p:graphicFrame>
        <p:nvGraphicFramePr>
          <p:cNvPr id="8" name="Tabelle 11">
            <a:extLst>
              <a:ext uri="{FF2B5EF4-FFF2-40B4-BE49-F238E27FC236}">
                <a16:creationId xmlns:a16="http://schemas.microsoft.com/office/drawing/2014/main" id="{3DA0E416-90CC-4134-B539-5E7728C89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10848"/>
              </p:ext>
            </p:extLst>
          </p:nvPr>
        </p:nvGraphicFramePr>
        <p:xfrm>
          <a:off x="5148064" y="5517232"/>
          <a:ext cx="25202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73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2178807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Abgabenquote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Abgabenquote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Abgabenquote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EFA56243-A213-4A94-B66E-84198FF55E88}"/>
              </a:ext>
            </a:extLst>
          </p:cNvPr>
          <p:cNvSpPr/>
          <p:nvPr/>
        </p:nvSpPr>
        <p:spPr>
          <a:xfrm>
            <a:off x="5089176" y="6374178"/>
            <a:ext cx="371344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Quelle: https://de.wikipedia.org/wiki/Abgabenquote</a:t>
            </a:r>
            <a:r>
              <a:rPr lang="de-DE" sz="800" dirty="0"/>
              <a:t>, Stand: 09.01.2020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EE3AC09-8298-41ED-9795-5D43271F9B5A}"/>
              </a:ext>
            </a:extLst>
          </p:cNvPr>
          <p:cNvSpPr txBox="1"/>
          <p:nvPr/>
        </p:nvSpPr>
        <p:spPr>
          <a:xfrm>
            <a:off x="3575316" y="1805540"/>
            <a:ext cx="33843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Steuern und Sozialabgaben</a:t>
            </a:r>
          </a:p>
        </p:txBody>
      </p:sp>
    </p:spTree>
    <p:extLst>
      <p:ext uri="{BB962C8B-B14F-4D97-AF65-F5344CB8AC3E}">
        <p14:creationId xmlns:p14="http://schemas.microsoft.com/office/powerpoint/2010/main" val="155094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 Anteil der rechtlich geregelten                                eines Staates am Bruttoinlandsprodukt (BIP)</a:t>
            </a:r>
          </a:p>
          <a:p>
            <a:endParaRPr lang="de-DE" sz="1200" dirty="0"/>
          </a:p>
          <a:p>
            <a:r>
              <a:rPr lang="de-DE" dirty="0"/>
              <a:t>Sozialleistungsquote = Sozialleistungen/BIP * </a:t>
            </a:r>
            <a:r>
              <a:rPr lang="de-DE" dirty="0" smtClean="0"/>
              <a:t>100 %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1596CBA-B454-455F-AC6E-481FBB8CB97A}"/>
              </a:ext>
            </a:extLst>
          </p:cNvPr>
          <p:cNvSpPr/>
          <p:nvPr/>
        </p:nvSpPr>
        <p:spPr>
          <a:xfrm>
            <a:off x="4414385" y="6237312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dirty="0">
                <a:hlinkClick r:id="rId2"/>
              </a:rPr>
              <a:t>Quelle: http://www.sozialpolitik-aktuell.de/tl_files/sozialpolitik-aktuell/_Politikfelder/Finanzierung/Datensammlung/PDF-Dateien/abbII1a.pdf</a:t>
            </a:r>
            <a:r>
              <a:rPr lang="de-DE" sz="900" dirty="0"/>
              <a:t>; Stand: 10.01.2020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F94D09-4A77-47EC-936F-DA7165D77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18" y="2850309"/>
            <a:ext cx="3655549" cy="358442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07518AD-713A-4117-8518-CFB196E8B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310" y="2850309"/>
            <a:ext cx="4680467" cy="306268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6D276D5-D1E2-4CCD-9E43-8B362967A5B7}"/>
              </a:ext>
            </a:extLst>
          </p:cNvPr>
          <p:cNvSpPr/>
          <p:nvPr/>
        </p:nvSpPr>
        <p:spPr>
          <a:xfrm>
            <a:off x="145839" y="63835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5"/>
              </a:rPr>
              <a:t>Quelle: https://link.springer.com/chapter/10.1007/978-3-322-80823-3_12</a:t>
            </a:r>
            <a:r>
              <a:rPr lang="de-DE" sz="800" dirty="0"/>
              <a:t>, </a:t>
            </a:r>
          </a:p>
          <a:p>
            <a:r>
              <a:rPr lang="de-DE" sz="800" dirty="0"/>
              <a:t>Stand: 10.01.2020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53B9F1A-694D-4FE4-A14A-9CF17194A01A}"/>
              </a:ext>
            </a:extLst>
          </p:cNvPr>
          <p:cNvSpPr txBox="1"/>
          <p:nvPr/>
        </p:nvSpPr>
        <p:spPr>
          <a:xfrm>
            <a:off x="6257267" y="1768621"/>
            <a:ext cx="195805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/>
              <a:t>Sozialleistungen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7885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2517" y="1065619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2598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F94D09-4A77-47EC-936F-DA7165D77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6914" y="1704618"/>
            <a:ext cx="4989813" cy="4892734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6D276D5-D1E2-4CCD-9E43-8B362967A5B7}"/>
              </a:ext>
            </a:extLst>
          </p:cNvPr>
          <p:cNvSpPr/>
          <p:nvPr/>
        </p:nvSpPr>
        <p:spPr>
          <a:xfrm>
            <a:off x="145839" y="63835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3"/>
              </a:rPr>
              <a:t>Quelle: https://link.springer.com/chapter/10.1007/978-3-322-80823-3_12</a:t>
            </a:r>
            <a:r>
              <a:rPr lang="de-DE" sz="800" dirty="0"/>
              <a:t>, </a:t>
            </a:r>
          </a:p>
          <a:p>
            <a:r>
              <a:rPr lang="de-DE" sz="8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3424516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2598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1596CBA-B454-455F-AC6E-481FBB8CB97A}"/>
              </a:ext>
            </a:extLst>
          </p:cNvPr>
          <p:cNvSpPr/>
          <p:nvPr/>
        </p:nvSpPr>
        <p:spPr>
          <a:xfrm>
            <a:off x="4414385" y="6237312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dirty="0">
                <a:hlinkClick r:id="rId2"/>
              </a:rPr>
              <a:t>Quelle: http://www.sozialpolitik-aktuell.de/tl_files/sozialpolitik-aktuell/_Politikfelder/Finanzierung/Datensammlung/PDF-Dateien/abbII1a.pdf</a:t>
            </a:r>
            <a:r>
              <a:rPr lang="de-DE" sz="900" dirty="0"/>
              <a:t>; Stand: 10.01.2020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07518AD-713A-4117-8518-CFB196E8B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2087209"/>
            <a:ext cx="6395010" cy="418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99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4830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Staats-, Abgaben-, Sozialleistungsquote</a:t>
            </a:r>
            <a:r>
              <a:rPr lang="de-DE" dirty="0"/>
              <a:t>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1E0AAB5-F613-477B-A624-60E527D7F91E}"/>
              </a:ext>
            </a:extLst>
          </p:cNvPr>
          <p:cNvSpPr txBox="1"/>
          <p:nvPr/>
        </p:nvSpPr>
        <p:spPr>
          <a:xfrm>
            <a:off x="332518" y="2367111"/>
            <a:ext cx="85599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Im Vergleich zu anderen Ländern relativ                Staats- und Sozialleistungsquote             Sozialstaat</a:t>
            </a:r>
          </a:p>
          <a:p>
            <a:endParaRPr lang="de-DE" dirty="0"/>
          </a:p>
          <a:p>
            <a:r>
              <a:rPr lang="de-DE" dirty="0"/>
              <a:t>bei relativ                   Abgabenquote 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6F100588-A7C0-4CDB-9E4B-6859EC665E7B}"/>
              </a:ext>
            </a:extLst>
          </p:cNvPr>
          <p:cNvSpPr/>
          <p:nvPr/>
        </p:nvSpPr>
        <p:spPr>
          <a:xfrm>
            <a:off x="2749503" y="2812992"/>
            <a:ext cx="576064" cy="105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2D3E52-AAEE-4D8C-8CF9-C200ED008409}"/>
              </a:ext>
            </a:extLst>
          </p:cNvPr>
          <p:cNvSpPr txBox="1"/>
          <p:nvPr/>
        </p:nvSpPr>
        <p:spPr>
          <a:xfrm>
            <a:off x="5004048" y="2367111"/>
            <a:ext cx="76300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hohe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D38B041-1F5F-4A47-905B-8BD44940D37F}"/>
              </a:ext>
            </a:extLst>
          </p:cNvPr>
          <p:cNvSpPr txBox="1"/>
          <p:nvPr/>
        </p:nvSpPr>
        <p:spPr>
          <a:xfrm>
            <a:off x="1547665" y="3163359"/>
            <a:ext cx="11521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geringer</a:t>
            </a:r>
          </a:p>
        </p:txBody>
      </p:sp>
    </p:spTree>
    <p:extLst>
      <p:ext uri="{BB962C8B-B14F-4D97-AF65-F5344CB8AC3E}">
        <p14:creationId xmlns:p14="http://schemas.microsoft.com/office/powerpoint/2010/main" val="4069663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12" name="Tabelle 12">
            <a:extLst>
              <a:ext uri="{FF2B5EF4-FFF2-40B4-BE49-F238E27FC236}">
                <a16:creationId xmlns:a16="http://schemas.microsoft.com/office/drawing/2014/main" id="{1397DBCB-1CA8-4232-959C-B61EEDD49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570412"/>
              </p:ext>
            </p:extLst>
          </p:nvPr>
        </p:nvGraphicFramePr>
        <p:xfrm>
          <a:off x="307975" y="1739260"/>
          <a:ext cx="8172693" cy="367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16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2579529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Analyse der Ausgaben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Schlussfolgerungen/</a:t>
                      </a:r>
                    </a:p>
                    <a:p>
                      <a:r>
                        <a:rPr lang="de-DE" sz="1400" dirty="0"/>
                        <a:t>ablesbare Politik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Gesamtausgaben: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1010796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Ausgabenanteil (                   ): </a:t>
                      </a:r>
                    </a:p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834628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Ausgabenanteil (                  ):</a:t>
                      </a:r>
                    </a:p>
                    <a:p>
                      <a:r>
                        <a:rPr lang="de-DE" sz="1200" dirty="0"/>
                        <a:t>Allgemeine Dienste </a:t>
                      </a:r>
                      <a:r>
                        <a:rPr lang="de-DE" sz="900" dirty="0"/>
                        <a:t>(Verwaltung, Verteidigung (Bund), </a:t>
                      </a:r>
                      <a:r>
                        <a:rPr lang="de-DE" sz="900" dirty="0" err="1"/>
                        <a:t>polit</a:t>
                      </a:r>
                      <a:r>
                        <a:rPr lang="de-DE" sz="900" dirty="0"/>
                        <a:t>. Führung, Finanzverwaltung,…)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Ausgabenanteil (                    ):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Bildung, Wissenschaft, Forschung, Kultur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(ABER: Bildung + Kultur sind vorwiegend  Ländersache!)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A436A9CA-F969-47DC-81B4-9E1CE116EC0B}"/>
              </a:ext>
            </a:extLst>
          </p:cNvPr>
          <p:cNvSpPr/>
          <p:nvPr/>
        </p:nvSpPr>
        <p:spPr>
          <a:xfrm>
            <a:off x="307975" y="6381328"/>
            <a:ext cx="37079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2"/>
              </a:rPr>
              <a:t>Quelle: https://www.bundeshaushalt.de/#/2019/soll/ausgaben/funktion/0.html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7E9A774-C27D-4CE6-A8DA-48E81A477281}"/>
              </a:ext>
            </a:extLst>
          </p:cNvPr>
          <p:cNvSpPr txBox="1"/>
          <p:nvPr/>
        </p:nvSpPr>
        <p:spPr>
          <a:xfrm>
            <a:off x="1907704" y="2259434"/>
            <a:ext cx="316835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/>
              <a:t>356.400.000.000,00 Euro (356,4 Mrd. Euro)</a:t>
            </a:r>
            <a:endParaRPr lang="de-DE" sz="12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8417CEC-391E-46D0-993E-AC675DC8BD16}"/>
              </a:ext>
            </a:extLst>
          </p:cNvPr>
          <p:cNvSpPr txBox="1"/>
          <p:nvPr/>
        </p:nvSpPr>
        <p:spPr>
          <a:xfrm>
            <a:off x="323528" y="3245828"/>
            <a:ext cx="316835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179.537.219.000,00 Euro (179,5 Mrd. Euro)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7042CC4-F1D3-45F0-B18E-E01DCE2E5C0E}"/>
              </a:ext>
            </a:extLst>
          </p:cNvPr>
          <p:cNvSpPr txBox="1"/>
          <p:nvPr/>
        </p:nvSpPr>
        <p:spPr>
          <a:xfrm>
            <a:off x="2267744" y="2561204"/>
            <a:ext cx="74516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/>
              <a:t>50,38 %</a:t>
            </a:r>
            <a:endParaRPr lang="de-DE" sz="1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291C9F-FAFD-41A1-8535-4D499D5DD8E2}"/>
              </a:ext>
            </a:extLst>
          </p:cNvPr>
          <p:cNvSpPr txBox="1"/>
          <p:nvPr/>
        </p:nvSpPr>
        <p:spPr>
          <a:xfrm>
            <a:off x="2640325" y="3581734"/>
            <a:ext cx="74516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/>
              <a:t>25,24 % </a:t>
            </a:r>
            <a:endParaRPr lang="de-DE" sz="1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8475144-754D-4727-8C28-A895877B0819}"/>
              </a:ext>
            </a:extLst>
          </p:cNvPr>
          <p:cNvSpPr txBox="1"/>
          <p:nvPr/>
        </p:nvSpPr>
        <p:spPr>
          <a:xfrm>
            <a:off x="323528" y="4072598"/>
            <a:ext cx="316835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89.944.555.000,00 Euro (89,9 Mrd. Euro)</a:t>
            </a:r>
            <a:r>
              <a:rPr lang="de-DE" sz="900" dirty="0"/>
              <a:t> </a:t>
            </a:r>
            <a:endParaRPr lang="de-DE" sz="12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345B5D5-C54D-49AA-BCB6-E61DE10AD142}"/>
              </a:ext>
            </a:extLst>
          </p:cNvPr>
          <p:cNvSpPr txBox="1"/>
          <p:nvPr/>
        </p:nvSpPr>
        <p:spPr>
          <a:xfrm>
            <a:off x="2555776" y="4393455"/>
            <a:ext cx="74516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/>
              <a:t>7,21 % </a:t>
            </a:r>
            <a:endParaRPr lang="de-DE" sz="1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260BE2A-DEED-4712-B3A3-2BB9261A8851}"/>
              </a:ext>
            </a:extLst>
          </p:cNvPr>
          <p:cNvSpPr txBox="1"/>
          <p:nvPr/>
        </p:nvSpPr>
        <p:spPr>
          <a:xfrm>
            <a:off x="323528" y="4863384"/>
            <a:ext cx="316835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25.696.475.000,00 Euro (25,7 Mrd. Euro)</a:t>
            </a:r>
            <a:r>
              <a:rPr lang="de-DE" sz="900" dirty="0"/>
              <a:t> </a:t>
            </a:r>
            <a:endParaRPr lang="de-DE" sz="1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DD0C64D-62F3-43ED-93F0-968CBB81DF96}"/>
              </a:ext>
            </a:extLst>
          </p:cNvPr>
          <p:cNvSpPr txBox="1"/>
          <p:nvPr/>
        </p:nvSpPr>
        <p:spPr>
          <a:xfrm>
            <a:off x="6012160" y="2707894"/>
            <a:ext cx="100811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/>
              <a:t>Sozialstaat</a:t>
            </a:r>
            <a:endParaRPr lang="de-DE" sz="1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157C058-0618-4A82-B7B6-E96E1D9FE52F}"/>
              </a:ext>
            </a:extLst>
          </p:cNvPr>
          <p:cNvSpPr txBox="1"/>
          <p:nvPr/>
        </p:nvSpPr>
        <p:spPr>
          <a:xfrm>
            <a:off x="6012160" y="3638733"/>
            <a:ext cx="216024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de-DE" sz="1200"/>
              <a:t>umfangreicher, teurer Verwaltungsapparat</a:t>
            </a:r>
            <a:endParaRPr lang="de-DE" sz="1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9171072-AEF6-44D6-AB38-80288D7689E9}"/>
              </a:ext>
            </a:extLst>
          </p:cNvPr>
          <p:cNvSpPr txBox="1"/>
          <p:nvPr/>
        </p:nvSpPr>
        <p:spPr>
          <a:xfrm>
            <a:off x="307975" y="2863948"/>
            <a:ext cx="472616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/>
              <a:t>Soziale Sicherung, Familie und Jugend, Arbeitsmarktpolitik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619442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r>
              <a:rPr lang="de-DE" altLang="de-DE" sz="1300" b="1" u="sng">
                <a:cs typeface="Arial" charset="0"/>
              </a:rPr>
              <a:t/>
            </a:r>
            <a:br>
              <a:rPr lang="de-DE" altLang="de-DE" sz="1300" b="1" u="sng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9" name="Tabelle 12">
            <a:extLst>
              <a:ext uri="{FF2B5EF4-FFF2-40B4-BE49-F238E27FC236}">
                <a16:creationId xmlns:a16="http://schemas.microsoft.com/office/drawing/2014/main" id="{2394834B-43D1-41C4-91D0-5B4566DEF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559966"/>
              </p:ext>
            </p:extLst>
          </p:nvPr>
        </p:nvGraphicFramePr>
        <p:xfrm>
          <a:off x="307975" y="1694043"/>
          <a:ext cx="8368481" cy="3926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857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3559907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Einnahmen 2019 (Soll-Werte)  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Beurteilung der Finanzierungsmöglichkeiten durch Steuern und Gebühren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4040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Gesamteinnahmen: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de-DE" sz="1400" dirty="0"/>
                        <a:t>Gesamtausgaben von</a:t>
                      </a:r>
                    </a:p>
                    <a:p>
                      <a:r>
                        <a:rPr lang="de-DE" sz="1400" dirty="0"/>
                        <a:t>können durch Steuereinnahmen in Höhe von                                 </a:t>
                      </a:r>
                      <a:r>
                        <a:rPr lang="de-DE" sz="1400" b="0" dirty="0"/>
                        <a:t>zu </a:t>
                      </a:r>
                      <a:r>
                        <a:rPr lang="de-DE" sz="1400" b="0" dirty="0" smtClean="0"/>
                        <a:t>93,66 %                 </a:t>
                      </a:r>
                      <a:endParaRPr lang="de-DE" sz="1400" b="0" dirty="0"/>
                    </a:p>
                    <a:p>
                      <a:r>
                        <a:rPr lang="de-DE" sz="1400" b="0" dirty="0"/>
                        <a:t>                                 </a:t>
                      </a:r>
                    </a:p>
                    <a:p>
                      <a:r>
                        <a:rPr lang="de-DE" sz="1400" b="0" dirty="0"/>
                        <a:t>                     werden.</a:t>
                      </a:r>
                    </a:p>
                    <a:p>
                      <a:endParaRPr lang="de-DE" sz="1800" b="0" dirty="0"/>
                    </a:p>
                    <a:p>
                      <a:endParaRPr lang="de-DE" sz="1800" b="0" dirty="0"/>
                    </a:p>
                    <a:p>
                      <a:r>
                        <a:rPr lang="de-DE" sz="1400" dirty="0"/>
                        <a:t>                    Finanzierungsmöglichkeit     durch Steuern </a:t>
                      </a:r>
                    </a:p>
                    <a:p>
                      <a:endParaRPr lang="de-DE" sz="1400" dirty="0"/>
                    </a:p>
                    <a:p>
                      <a:r>
                        <a:rPr lang="de-DE" sz="1000" dirty="0"/>
                        <a:t>(durch aktuell gute Wirtschaftslage; vernachlässigbare Einnahmen durch Gebühren</a:t>
                      </a:r>
                      <a:r>
                        <a:rPr lang="de-DE" sz="1200" dirty="0"/>
                        <a:t>; </a:t>
                      </a:r>
                      <a:r>
                        <a:rPr lang="de-DE" sz="600" dirty="0">
                          <a:hlinkClick r:id="rId2"/>
                        </a:rPr>
                        <a:t>https://www.bundeshaushalt.de/#/2019/soll/einnahmen/einzelplan/031211101</a:t>
                      </a:r>
                      <a:r>
                        <a:rPr lang="de-DE" sz="1400" dirty="0">
                          <a:hlinkClick r:id="rId2"/>
                        </a:rPr>
                        <a:t>.</a:t>
                      </a:r>
                      <a:r>
                        <a:rPr lang="de-DE" sz="600" dirty="0">
                          <a:hlinkClick r:id="rId2"/>
                        </a:rPr>
                        <a:t>html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D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937584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Einnahmenanteil (</a:t>
                      </a:r>
                      <a:r>
                        <a:rPr lang="de-DE" sz="1200" b="1" dirty="0" smtClean="0"/>
                        <a:t>93,68 %): </a:t>
                      </a:r>
                      <a:endParaRPr lang="de-DE" sz="1200" b="1" dirty="0"/>
                    </a:p>
                    <a:p>
                      <a:endParaRPr lang="de-DE" sz="1200" b="0" dirty="0"/>
                    </a:p>
                    <a:p>
                      <a:endParaRPr lang="de-DE" sz="12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1029984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Einnahmenanteil (                 ):</a:t>
                      </a:r>
                    </a:p>
                    <a:p>
                      <a:endParaRPr lang="de-DE" sz="1200" dirty="0"/>
                    </a:p>
                    <a:p>
                      <a:endParaRPr lang="de-DE" sz="9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Einnahmenanteil (                ):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Energie- und Wasserwirtschaft, Gewerbe, Dienstleistungen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sp>
        <p:nvSpPr>
          <p:cNvPr id="5" name="Rechteck 4">
            <a:extLst>
              <a:ext uri="{FF2B5EF4-FFF2-40B4-BE49-F238E27FC236}">
                <a16:creationId xmlns:a16="http://schemas.microsoft.com/office/drawing/2014/main" id="{0BE413BF-9411-4D58-98DB-530D45863B8C}"/>
              </a:ext>
            </a:extLst>
          </p:cNvPr>
          <p:cNvSpPr/>
          <p:nvPr/>
        </p:nvSpPr>
        <p:spPr>
          <a:xfrm>
            <a:off x="307975" y="6309320"/>
            <a:ext cx="35725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3"/>
              </a:rPr>
              <a:t>Quelle: https://www.bundeshaushalt.de/#/2019/soll/einnahmen/funktion.html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4B6A88CA-F67D-4A40-9793-AA790DE67671}"/>
              </a:ext>
            </a:extLst>
          </p:cNvPr>
          <p:cNvSpPr/>
          <p:nvPr/>
        </p:nvSpPr>
        <p:spPr>
          <a:xfrm rot="5400000">
            <a:off x="5400092" y="3841093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9D9E627-964E-48CE-A952-31A9159FDE03}"/>
              </a:ext>
            </a:extLst>
          </p:cNvPr>
          <p:cNvSpPr txBox="1"/>
          <p:nvPr/>
        </p:nvSpPr>
        <p:spPr>
          <a:xfrm>
            <a:off x="1907704" y="2485735"/>
            <a:ext cx="319695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356.400.000.000,00 Euro (356,4 Mrd. Euro)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3D8B545-A00D-4329-B470-4E25A7CA80DE}"/>
              </a:ext>
            </a:extLst>
          </p:cNvPr>
          <p:cNvSpPr txBox="1"/>
          <p:nvPr/>
        </p:nvSpPr>
        <p:spPr>
          <a:xfrm>
            <a:off x="357672" y="3451716"/>
            <a:ext cx="319695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/>
              <a:t>333.893.230.000,00 Euro (333,8 Mrd. Euro)</a:t>
            </a:r>
            <a:endParaRPr lang="de-DE" sz="1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8E840BD-1BAF-4A2F-9D07-6950F7866FAB}"/>
              </a:ext>
            </a:extLst>
          </p:cNvPr>
          <p:cNvSpPr txBox="1"/>
          <p:nvPr/>
        </p:nvSpPr>
        <p:spPr>
          <a:xfrm>
            <a:off x="357672" y="4432806"/>
            <a:ext cx="288032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8.404.763.000,00 Euro (8,4 Mrd. Euro)</a:t>
            </a:r>
            <a:r>
              <a:rPr lang="de-DE" sz="900" dirty="0"/>
              <a:t> </a:t>
            </a:r>
            <a:endParaRPr lang="de-DE" sz="1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2458FB5-A529-47F9-83A7-1C2C2C7AE9B5}"/>
              </a:ext>
            </a:extLst>
          </p:cNvPr>
          <p:cNvSpPr txBox="1"/>
          <p:nvPr/>
        </p:nvSpPr>
        <p:spPr>
          <a:xfrm>
            <a:off x="357672" y="5269603"/>
            <a:ext cx="288032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de-DE" sz="1200"/>
              <a:t>4.828.743.000,00 Euro (4,8 Mrd. Euro)</a:t>
            </a:r>
            <a:endParaRPr lang="de-DE" sz="12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15E9613-73D3-444F-8098-1AE76442B01F}"/>
              </a:ext>
            </a:extLst>
          </p:cNvPr>
          <p:cNvSpPr txBox="1"/>
          <p:nvPr/>
        </p:nvSpPr>
        <p:spPr>
          <a:xfrm>
            <a:off x="7209116" y="2413456"/>
            <a:ext cx="1388639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de-DE" sz="1200"/>
              <a:t>356,4 Mrd. Euro</a:t>
            </a:r>
            <a:endParaRPr lang="de-DE" sz="12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B508E71-B763-43FA-B9D0-D74FA8598009}"/>
              </a:ext>
            </a:extLst>
          </p:cNvPr>
          <p:cNvSpPr txBox="1"/>
          <p:nvPr/>
        </p:nvSpPr>
        <p:spPr>
          <a:xfrm>
            <a:off x="6146689" y="2895323"/>
            <a:ext cx="1388639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de-DE" sz="1200"/>
              <a:t>333,8 Mrd. Euro </a:t>
            </a:r>
            <a:endParaRPr lang="de-DE" sz="1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ABBFE3C-B05E-411D-A5C8-EC13CC6ED269}"/>
              </a:ext>
            </a:extLst>
          </p:cNvPr>
          <p:cNvSpPr txBox="1"/>
          <p:nvPr/>
        </p:nvSpPr>
        <p:spPr>
          <a:xfrm>
            <a:off x="5179436" y="3286621"/>
            <a:ext cx="936104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de-DE" sz="1200" dirty="0"/>
              <a:t>gedeckt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3CE5914-6404-44CF-9F86-6FB5D2DCE9E0}"/>
              </a:ext>
            </a:extLst>
          </p:cNvPr>
          <p:cNvSpPr txBox="1"/>
          <p:nvPr/>
        </p:nvSpPr>
        <p:spPr>
          <a:xfrm>
            <a:off x="5179145" y="4040936"/>
            <a:ext cx="936104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de-DE" sz="1200"/>
              <a:t>sehr gute </a:t>
            </a:r>
            <a:endParaRPr lang="de-DE" sz="1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AC246C8-A253-4D18-A485-33BDAF9344ED}"/>
              </a:ext>
            </a:extLst>
          </p:cNvPr>
          <p:cNvSpPr txBox="1"/>
          <p:nvPr/>
        </p:nvSpPr>
        <p:spPr>
          <a:xfrm>
            <a:off x="2699792" y="3757019"/>
            <a:ext cx="66253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2,36 % </a:t>
            </a:r>
            <a:endParaRPr lang="de-DE" sz="1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09CE539-FA38-4015-97D5-396305F0AEDC}"/>
              </a:ext>
            </a:extLst>
          </p:cNvPr>
          <p:cNvSpPr txBox="1"/>
          <p:nvPr/>
        </p:nvSpPr>
        <p:spPr>
          <a:xfrm>
            <a:off x="2589922" y="4786500"/>
            <a:ext cx="67001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de-DE" sz="1200" b="1" dirty="0" smtClean="0"/>
              <a:t>1,35 %</a:t>
            </a:r>
            <a:endParaRPr lang="de-DE" sz="1200" b="1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4E8A56B-A21F-4E3C-B824-73AFA6FD83BC}"/>
              </a:ext>
            </a:extLst>
          </p:cNvPr>
          <p:cNvSpPr txBox="1"/>
          <p:nvPr/>
        </p:nvSpPr>
        <p:spPr>
          <a:xfrm>
            <a:off x="357674" y="3095210"/>
            <a:ext cx="2232247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/>
              <a:t>Finanzwirtschaft (Steuern)</a:t>
            </a:r>
            <a:endParaRPr lang="de-DE" sz="12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E564737-3D68-493E-95A7-3402E2D73B57}"/>
              </a:ext>
            </a:extLst>
          </p:cNvPr>
          <p:cNvSpPr txBox="1"/>
          <p:nvPr/>
        </p:nvSpPr>
        <p:spPr>
          <a:xfrm>
            <a:off x="357672" y="4076768"/>
            <a:ext cx="272792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/>
              <a:t>Verkehrs- und Nachrichtenwesen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6463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62E428F3-A5A5-4A9C-AECC-43FB996D7D31}"/>
              </a:ext>
            </a:extLst>
          </p:cNvPr>
          <p:cNvSpPr/>
          <p:nvPr/>
        </p:nvSpPr>
        <p:spPr>
          <a:xfrm rot="2410874">
            <a:off x="3109556" y="2411003"/>
            <a:ext cx="84981" cy="12863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44238"/>
            <a:ext cx="879896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dirty="0"/>
              <a:t>Bund, Länder, Gemeinden</a:t>
            </a:r>
          </a:p>
          <a:p>
            <a:pPr algn="ctr"/>
            <a:endParaRPr lang="de-DE" sz="1200" b="1" dirty="0"/>
          </a:p>
          <a:p>
            <a:endParaRPr lang="de-DE" sz="1200" b="1" dirty="0"/>
          </a:p>
          <a:p>
            <a:pPr algn="ctr"/>
            <a:r>
              <a:rPr lang="de-DE" sz="1200" b="1" dirty="0"/>
              <a:t>Gebietskörperschaften</a:t>
            </a:r>
            <a:r>
              <a:rPr lang="de-DE" sz="1200" dirty="0"/>
              <a:t> </a:t>
            </a:r>
          </a:p>
          <a:p>
            <a:pPr algn="ctr"/>
            <a:r>
              <a:rPr lang="de-DE" sz="1200" dirty="0"/>
              <a:t>Organisationseinheit, der einzelne Aufgaben für einen bestimmten Teil des                                   zugewiesen sind: </a:t>
            </a:r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r>
              <a:rPr lang="de-DE" sz="1200" b="1" dirty="0"/>
              <a:t>haushalten</a:t>
            </a:r>
            <a:r>
              <a:rPr lang="de-DE" sz="1200" dirty="0"/>
              <a:t>: </a:t>
            </a:r>
          </a:p>
          <a:p>
            <a:pPr algn="ctr"/>
            <a:r>
              <a:rPr lang="de-DE" sz="1200" dirty="0"/>
              <a:t>Einnahmen und Ausgaben im Gleichgewicht halten – dazu stellen die föderalen Ebenen (Bund, Länder, Gemeinden) jeweils </a:t>
            </a:r>
            <a:r>
              <a:rPr lang="de-DE" sz="1200" b="1" dirty="0"/>
              <a:t>Haushalt</a:t>
            </a:r>
            <a:r>
              <a:rPr lang="de-DE" sz="1200" dirty="0"/>
              <a:t>e (Gegenüberstellung von                                               und Ausgaben) auf</a:t>
            </a:r>
          </a:p>
          <a:p>
            <a:pPr algn="ctr"/>
            <a:endParaRPr lang="de-DE" sz="1200" dirty="0"/>
          </a:p>
          <a:p>
            <a:pPr algn="ctr"/>
            <a:r>
              <a:rPr lang="de-DE" sz="1200" b="1" dirty="0"/>
              <a:t>Bundeshaushalt: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Festlegung der                         Einnahmen und Ausgaben des Bundes im Haushaltsplan (</a:t>
            </a:r>
            <a:r>
              <a:rPr lang="de-DE" sz="1200" b="1" dirty="0"/>
              <a:t>Budgetierung)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ist das „Regierungsprogramm in Zahlen“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gibt Auskunft über beabsichtigte Aktivitäten des Staates im kommende Jahr und über Zwecke der Ausgaben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Geschweifte Klammer rechts 5">
            <a:extLst>
              <a:ext uri="{FF2B5EF4-FFF2-40B4-BE49-F238E27FC236}">
                <a16:creationId xmlns:a16="http://schemas.microsoft.com/office/drawing/2014/main" id="{DB06B92B-4BE0-4AC3-8DF5-F7B5A44C455B}"/>
              </a:ext>
            </a:extLst>
          </p:cNvPr>
          <p:cNvSpPr/>
          <p:nvPr/>
        </p:nvSpPr>
        <p:spPr>
          <a:xfrm rot="5400000">
            <a:off x="4342117" y="1354723"/>
            <a:ext cx="259296" cy="16717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: nach unten 6">
            <a:extLst>
              <a:ext uri="{FF2B5EF4-FFF2-40B4-BE49-F238E27FC236}">
                <a16:creationId xmlns:a16="http://schemas.microsoft.com/office/drawing/2014/main" id="{A2A00D21-49EA-41BD-B027-EE31D1B65D4C}"/>
              </a:ext>
            </a:extLst>
          </p:cNvPr>
          <p:cNvSpPr/>
          <p:nvPr/>
        </p:nvSpPr>
        <p:spPr>
          <a:xfrm>
            <a:off x="4421647" y="2804713"/>
            <a:ext cx="100235" cy="275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969EBA56-5220-4B9A-9488-FE3F5C674E1A}"/>
              </a:ext>
            </a:extLst>
          </p:cNvPr>
          <p:cNvSpPr/>
          <p:nvPr/>
        </p:nvSpPr>
        <p:spPr>
          <a:xfrm rot="16961584">
            <a:off x="3228751" y="3495092"/>
            <a:ext cx="86058" cy="7658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60C816C-AA53-4523-9B65-30531BFA3AEB}"/>
              </a:ext>
            </a:extLst>
          </p:cNvPr>
          <p:cNvSpPr txBox="1"/>
          <p:nvPr/>
        </p:nvSpPr>
        <p:spPr>
          <a:xfrm>
            <a:off x="5057507" y="3521873"/>
            <a:ext cx="128887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Einnahmen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B2F818-4612-4C74-8559-79E3B515C155}"/>
              </a:ext>
            </a:extLst>
          </p:cNvPr>
          <p:cNvSpPr txBox="1"/>
          <p:nvPr/>
        </p:nvSpPr>
        <p:spPr>
          <a:xfrm>
            <a:off x="6084168" y="2521451"/>
            <a:ext cx="128887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Staatsgebietes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35D5E95-83A7-4C11-97D7-FB9F250C5AE5}"/>
              </a:ext>
            </a:extLst>
          </p:cNvPr>
          <p:cNvSpPr txBox="1"/>
          <p:nvPr/>
        </p:nvSpPr>
        <p:spPr>
          <a:xfrm>
            <a:off x="1619672" y="3983233"/>
            <a:ext cx="936104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jährlichen</a:t>
            </a:r>
          </a:p>
        </p:txBody>
      </p:sp>
    </p:spTree>
    <p:extLst>
      <p:ext uri="{BB962C8B-B14F-4D97-AF65-F5344CB8AC3E}">
        <p14:creationId xmlns:p14="http://schemas.microsoft.com/office/powerpoint/2010/main" val="107224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/>
        </p:nvGraphicFramePr>
        <p:xfrm>
          <a:off x="189460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005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765025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 gridSpan="2"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Staatsausgaben nach </a:t>
                      </a:r>
                      <a:r>
                        <a:rPr lang="de-DE" sz="1200" b="1" dirty="0"/>
                        <a:t>Funktionalprinzip</a:t>
                      </a:r>
                      <a:r>
                        <a:rPr lang="de-DE" sz="1200" dirty="0"/>
                        <a:t>: Ausgabengliederung nach bestimmten Aufgabengebieten bzw. Politikbereichen </a:t>
                      </a:r>
                      <a:r>
                        <a:rPr lang="de-DE" sz="800" dirty="0">
                          <a:hlinkClick r:id="rId2"/>
                        </a:rPr>
                        <a:t>https://www.bundeshaushalt.de/#/2019/soll/ausgaben/funktion.html</a:t>
                      </a:r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r>
              <a:rPr lang="de-DE" sz="1200" dirty="0"/>
              <a:t>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568350" y="2588262"/>
            <a:ext cx="4569098" cy="3553325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65B987FC-01AF-4DCD-8D1F-0898E939F8FB}"/>
              </a:ext>
            </a:extLst>
          </p:cNvPr>
          <p:cNvSpPr/>
          <p:nvPr/>
        </p:nvSpPr>
        <p:spPr>
          <a:xfrm>
            <a:off x="3624485" y="6141587"/>
            <a:ext cx="4572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https://www.finanzen-und-steuern.de/ebook/19/index.html#zoom=z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3113968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607362"/>
              </p:ext>
            </p:extLst>
          </p:nvPr>
        </p:nvGraphicFramePr>
        <p:xfrm>
          <a:off x="174033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Quelle:</a:t>
                      </a:r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5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https://www.finanzen-und-steuern.de/ebook/18/index.html#zoom=z</a:t>
                      </a:r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Stand: 03.01.2020</a:t>
                      </a:r>
                      <a:endParaRPr lang="de-DE" sz="5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CE0B594-B639-40EC-89AD-A70F9D67A2F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29336" y="4700613"/>
            <a:ext cx="2394791" cy="172819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176697-9E6B-4A32-A697-B360760132E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329336" y="2588099"/>
            <a:ext cx="2394792" cy="19256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C3CFFD-8214-4880-8973-27EECF2B242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15440" y="2566266"/>
            <a:ext cx="5814231" cy="417646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5BB5F34-5E37-4B6A-BD66-B8E2720A458C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A18758F-B694-45BA-897B-95AE45332D64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8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08591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346387"/>
              </p:ext>
            </p:extLst>
          </p:nvPr>
        </p:nvGraphicFramePr>
        <p:xfrm>
          <a:off x="174033" y="2060943"/>
          <a:ext cx="8765082" cy="4815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Für den Bund: z.B. LKW-Maut</a:t>
                      </a:r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CE0B594-B639-40EC-89AD-A70F9D67A2F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29336" y="4700613"/>
            <a:ext cx="2394791" cy="172819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176697-9E6B-4A32-A697-B360760132E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37450" y="2542372"/>
            <a:ext cx="2394792" cy="19256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C3CFFD-8214-4880-8973-27EECF2B242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09245" y="2828003"/>
            <a:ext cx="2659936" cy="192564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F9669F-F3E3-4069-84EF-87922ADF98EC}"/>
              </a:ext>
            </a:extLst>
          </p:cNvPr>
          <p:cNvSpPr txBox="1"/>
          <p:nvPr/>
        </p:nvSpPr>
        <p:spPr>
          <a:xfrm>
            <a:off x="184803" y="4863932"/>
            <a:ext cx="28096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solidFill>
                  <a:schemeClr val="dk1"/>
                </a:solidFill>
              </a:rPr>
              <a:t>Quelle:</a:t>
            </a:r>
          </a:p>
          <a:p>
            <a:r>
              <a:rPr lang="de-DE" sz="600" dirty="0">
                <a:solidFill>
                  <a:schemeClr val="dk1"/>
                </a:solidFill>
              </a:rPr>
              <a:t> </a:t>
            </a:r>
            <a:r>
              <a:rPr lang="de-DE" sz="600" u="sng" dirty="0">
                <a:solidFill>
                  <a:schemeClr val="dk1"/>
                </a:solidFill>
                <a:hlinkClick r:id="rId6"/>
              </a:rPr>
              <a:t>https://www.finanzen-und-steuern.de/ebook/18/index.html#zoom=z</a:t>
            </a:r>
            <a:r>
              <a:rPr lang="de-DE" sz="600" dirty="0">
                <a:solidFill>
                  <a:schemeClr val="dk1"/>
                </a:solidFill>
              </a:rPr>
              <a:t>, Stand: 03.01.2020</a:t>
            </a:r>
          </a:p>
          <a:p>
            <a:pPr lvl="0"/>
            <a:endParaRPr lang="de-DE" sz="10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de-DE" sz="1000" dirty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7"/>
              </a:rPr>
              <a:t>https://www.bundeshaushalt.de/#/2019/soll/einnahmen/funktion.html</a:t>
            </a:r>
            <a:endParaRPr lang="de-DE" sz="10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70824BC-050D-4FB8-93D1-87ADAAE00058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9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744559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377692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CC35E0C-EEF8-4AE6-AD16-1774DD17B3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2708920"/>
            <a:ext cx="3744416" cy="352839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660C29A-EAA6-44A3-A8A7-5E43C1CF5D5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292080" y="2708920"/>
            <a:ext cx="3600400" cy="352839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1410703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784243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660C29A-EAA6-44A3-A8A7-5E43C1CF5D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707904" y="2386866"/>
            <a:ext cx="5184576" cy="4035469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3834065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850908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CC35E0C-EEF8-4AE6-AD16-1774DD17B3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6482" y="2393336"/>
            <a:ext cx="5457686" cy="446466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911732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1402" y="1727520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Staatsquote</a:t>
            </a:r>
            <a:r>
              <a:rPr lang="de-DE" dirty="0"/>
              <a:t>: </a:t>
            </a:r>
          </a:p>
          <a:p>
            <a:r>
              <a:rPr lang="de-DE" dirty="0"/>
              <a:t>Verhältnis der</a:t>
            </a:r>
          </a:p>
          <a:p>
            <a:endParaRPr lang="de-DE" sz="1200" dirty="0"/>
          </a:p>
          <a:p>
            <a:r>
              <a:rPr lang="de-DE" dirty="0"/>
              <a:t>Staatsquote = Staatsausgaben/BIP * </a:t>
            </a:r>
            <a:r>
              <a:rPr lang="de-DE" dirty="0" smtClean="0"/>
              <a:t>100 %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9115914-AB76-4BC5-AAE6-76CC1256F731}"/>
              </a:ext>
            </a:extLst>
          </p:cNvPr>
          <p:cNvSpPr/>
          <p:nvPr/>
        </p:nvSpPr>
        <p:spPr>
          <a:xfrm>
            <a:off x="5364088" y="589152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2"/>
              </a:rPr>
              <a:t>Quelle: https://de.wikipedia.org/wiki/Staatsquote</a:t>
            </a:r>
            <a:r>
              <a:rPr lang="de-DE" sz="800" dirty="0"/>
              <a:t>, Stand: 03.01.2020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BFC73D34-EE75-4D33-9DD9-E721183F8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674720"/>
              </p:ext>
            </p:extLst>
          </p:nvPr>
        </p:nvGraphicFramePr>
        <p:xfrm>
          <a:off x="258905" y="3007902"/>
          <a:ext cx="8629219" cy="2583420"/>
        </p:xfrm>
        <a:graphic>
          <a:graphicData uri="http://schemas.openxmlformats.org/drawingml/2006/table">
            <a:tbl>
              <a:tblPr/>
              <a:tblGrid>
                <a:gridCol w="864096">
                  <a:extLst>
                    <a:ext uri="{9D8B030D-6E8A-4147-A177-3AD203B41FA5}">
                      <a16:colId xmlns:a16="http://schemas.microsoft.com/office/drawing/2014/main" val="21452963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24002051"/>
                    </a:ext>
                  </a:extLst>
                </a:gridCol>
                <a:gridCol w="551199">
                  <a:extLst>
                    <a:ext uri="{9D8B030D-6E8A-4147-A177-3AD203B41FA5}">
                      <a16:colId xmlns:a16="http://schemas.microsoft.com/office/drawing/2014/main" val="1194398060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22001761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133057111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68918609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961211462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7612774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109255359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231553335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423502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7563016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57699439"/>
                    </a:ext>
                  </a:extLst>
                </a:gridCol>
              </a:tblGrid>
              <a:tr h="329929"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Land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2008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2009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2010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2012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2013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2014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41359"/>
                  </a:ext>
                </a:extLst>
              </a:tr>
              <a:tr h="181056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Dänemark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55,7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54,8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53,5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274309"/>
                  </a:ext>
                </a:extLst>
              </a:tr>
              <a:tr h="19468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Deutschland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47,6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089913"/>
                  </a:ext>
                </a:extLst>
              </a:tr>
              <a:tr h="220147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Frankreich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53,3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55,9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94245"/>
                  </a:ext>
                </a:extLst>
              </a:tr>
              <a:tr h="215366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Irland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65,7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06167"/>
                  </a:ext>
                </a:extLst>
              </a:tr>
              <a:tr h="172849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Japan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39,5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40,7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611913"/>
                  </a:ext>
                </a:extLst>
              </a:tr>
              <a:tr h="207404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Niederlande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48,2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47,1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402296"/>
                  </a:ext>
                </a:extLst>
              </a:tr>
              <a:tr h="207413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Österreich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49,3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48,7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50,7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452959"/>
                  </a:ext>
                </a:extLst>
              </a:tr>
              <a:tr h="204422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Schweiz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37,2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32,9</a:t>
                      </a:r>
                      <a:r>
                        <a:rPr lang="de-DE" sz="1000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3"/>
                        </a:rPr>
                        <a:t>[13]</a:t>
                      </a:r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33,8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56556"/>
                  </a:ext>
                </a:extLst>
              </a:tr>
              <a:tr h="204444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Spanien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39,2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45,1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451443"/>
                  </a:ext>
                </a:extLst>
              </a:tr>
              <a:tr h="44571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Vereinigte Staaten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40,0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37,9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803801"/>
                  </a:ext>
                </a:extLst>
              </a:tr>
            </a:tbl>
          </a:graphicData>
        </a:graphic>
      </p:graphicFrame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8038BDB2-4C02-4429-8F0B-AD85D18D73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784210"/>
              </p:ext>
            </p:extLst>
          </p:nvPr>
        </p:nvGraphicFramePr>
        <p:xfrm>
          <a:off x="307975" y="5957333"/>
          <a:ext cx="223224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47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1929801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Staatsquote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Staatsquote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Staatsquote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EB373E0B-4A64-426F-B5D3-C5E2D082E3E3}"/>
              </a:ext>
            </a:extLst>
          </p:cNvPr>
          <p:cNvSpPr txBox="1"/>
          <p:nvPr/>
        </p:nvSpPr>
        <p:spPr>
          <a:xfrm>
            <a:off x="1956454" y="2026499"/>
            <a:ext cx="48969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/>
              <a:t>Staatsausgaben zum Bruttoinlandsprodukt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64130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2D2665B33772A45B6963DA869302AA8" ma:contentTypeVersion="" ma:contentTypeDescription="Ein neues Dokument erstellen." ma:contentTypeScope="" ma:versionID="fde2375ae71a15d3907ee42fe7e40b6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7F2F8E-286C-4BD5-AFFE-80EBD5639DB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564263B-0B5B-40D1-9519-D6E0A2E75F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DC9BDD-44C4-4DF3-9808-D6101BB26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1094</Words>
  <Application>Microsoft Office PowerPoint</Application>
  <PresentationFormat>Bildschirmpräsentation (4:3)</PresentationFormat>
  <Paragraphs>503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Garamond</vt:lpstr>
      <vt:lpstr>Times New Roman</vt:lpstr>
      <vt:lpstr>Savon</vt:lpstr>
      <vt:lpstr>Ausgaben und Einnahmen haushaltsorientierter Gebietskörperschaften am Beispiel des Bundeshaushalts - Lehrerlösung - 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hans weyhersmüller</dc:creator>
  <cp:lastModifiedBy>txtbro_ strauss</cp:lastModifiedBy>
  <cp:revision>678</cp:revision>
  <cp:lastPrinted>2015-09-14T08:52:43Z</cp:lastPrinted>
  <dcterms:created xsi:type="dcterms:W3CDTF">2011-10-04T05:43:25Z</dcterms:created>
  <dcterms:modified xsi:type="dcterms:W3CDTF">2021-04-14T18:15:36Z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0x01010002D2665B33772A45B6963DA869302AA8</vt:lpwstr>
  </property>
</Properties>
</file>