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5" r:id="rId4"/>
  </p:sldMasterIdLst>
  <p:notesMasterIdLst>
    <p:notesMasterId r:id="rId21"/>
  </p:notesMasterIdLst>
  <p:sldIdLst>
    <p:sldId id="298" r:id="rId5"/>
    <p:sldId id="277" r:id="rId6"/>
    <p:sldId id="295" r:id="rId7"/>
    <p:sldId id="290" r:id="rId8"/>
    <p:sldId id="297" r:id="rId9"/>
    <p:sldId id="291" r:id="rId10"/>
    <p:sldId id="278" r:id="rId11"/>
    <p:sldId id="280" r:id="rId12"/>
    <p:sldId id="281" r:id="rId13"/>
    <p:sldId id="279" r:id="rId14"/>
    <p:sldId id="285" r:id="rId15"/>
    <p:sldId id="282" r:id="rId16"/>
    <p:sldId id="283" r:id="rId17"/>
    <p:sldId id="286" r:id="rId18"/>
    <p:sldId id="287" r:id="rId19"/>
    <p:sldId id="288" r:id="rId20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brina Dworak" initials="SD" lastIdx="1" clrIdx="0">
    <p:extLst>
      <p:ext uri="{19B8F6BF-5375-455C-9EA6-DF929625EA0E}">
        <p15:presenceInfo xmlns:p15="http://schemas.microsoft.com/office/powerpoint/2012/main" userId="d255895f7a391fe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brina Dworak" userId="d255895f7a391fe7" providerId="LiveId" clId="{AAD9AEB5-37AC-489A-B3A4-F6C969F64D69}"/>
    <pc:docChg chg="modSld">
      <pc:chgData name="Sabrina Dworak" userId="d255895f7a391fe7" providerId="LiveId" clId="{AAD9AEB5-37AC-489A-B3A4-F6C969F64D69}" dt="2021-02-14T16:14:20.182" v="2" actId="20577"/>
      <pc:docMkLst>
        <pc:docMk/>
      </pc:docMkLst>
      <pc:sldChg chg="modSp mod">
        <pc:chgData name="Sabrina Dworak" userId="d255895f7a391fe7" providerId="LiveId" clId="{AAD9AEB5-37AC-489A-B3A4-F6C969F64D69}" dt="2021-02-14T16:14:20.182" v="2" actId="20577"/>
        <pc:sldMkLst>
          <pc:docMk/>
          <pc:sldMk cId="3072961431" sldId="282"/>
        </pc:sldMkLst>
        <pc:spChg chg="mod">
          <ac:chgData name="Sabrina Dworak" userId="d255895f7a391fe7" providerId="LiveId" clId="{AAD9AEB5-37AC-489A-B3A4-F6C969F64D69}" dt="2021-02-14T16:14:20.182" v="2" actId="20577"/>
          <ac:spMkLst>
            <pc:docMk/>
            <pc:sldMk cId="3072961431" sldId="282"/>
            <ac:spMk id="4" creationId="{871203D1-EEC9-4DFD-8CA4-9CCA4C2B531C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E0299AC-6E87-4ADC-83BF-6FF1BA1E71C9}" type="datetimeFigureOut">
              <a:rPr lang="de-DE"/>
              <a:pPr>
                <a:defRPr/>
              </a:pPr>
              <a:t>14.04.2021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728EE46-D6CE-4798-8DEA-94E0FE09B0E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04123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3794760" y="1267730"/>
            <a:ext cx="1554480" cy="64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3886200" y="1267731"/>
            <a:ext cx="1371600" cy="548640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1281" y="2091263"/>
            <a:ext cx="6801440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6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71575" y="4682062"/>
            <a:ext cx="6803136" cy="50292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4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400"/>
            </a:lvl2pPr>
            <a:lvl3pPr marL="914400" indent="0" algn="ctr">
              <a:buNone/>
              <a:defRPr sz="1400"/>
            </a:lvl3pPr>
            <a:lvl4pPr marL="1371600" indent="0" algn="ctr">
              <a:buNone/>
              <a:defRPr sz="1400"/>
            </a:lvl4pPr>
            <a:lvl5pPr marL="1828800" indent="0" algn="ctr">
              <a:buNone/>
              <a:defRPr sz="1400"/>
            </a:lvl5pPr>
            <a:lvl6pPr marL="2286000" indent="0" algn="ctr">
              <a:buNone/>
              <a:defRPr sz="1400"/>
            </a:lvl6pPr>
            <a:lvl7pPr marL="2743200" indent="0" algn="ctr">
              <a:buNone/>
              <a:defRPr sz="1400"/>
            </a:lvl7pPr>
            <a:lvl8pPr marL="3200400" indent="0" algn="ctr">
              <a:buNone/>
              <a:defRPr sz="1400"/>
            </a:lvl8pPr>
            <a:lvl9pPr marL="3657600" indent="0" algn="ctr">
              <a:buNone/>
              <a:defRPr sz="14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3931920" y="1327188"/>
            <a:ext cx="1280160" cy="457200"/>
          </a:xfrm>
        </p:spPr>
        <p:txBody>
          <a:bodyPr/>
          <a:lstStyle>
            <a:lvl1pPr algn="ctr">
              <a:defRPr sz="11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A81DEC80-A329-4862-BDB4-0B3DEC896E9F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104936" y="5211060"/>
            <a:ext cx="4429125" cy="228600"/>
          </a:xfrm>
        </p:spPr>
        <p:txBody>
          <a:bodyPr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6455190" y="5212080"/>
            <a:ext cx="158391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7F90A993-AECB-4E6A-896C-599900BAFBE4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38569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0744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762000"/>
            <a:ext cx="1771650" cy="525780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762000"/>
            <a:ext cx="6057900" cy="525780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3476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4331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3794760" y="1267730"/>
            <a:ext cx="1554480" cy="64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3886200" y="1267731"/>
            <a:ext cx="1371600" cy="548640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2717" y="2094309"/>
            <a:ext cx="6803136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6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2718" y="4682062"/>
            <a:ext cx="6803136" cy="50292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931920" y="1325880"/>
            <a:ext cx="1280160" cy="457200"/>
          </a:xfrm>
        </p:spPr>
        <p:txBody>
          <a:bodyPr/>
          <a:lstStyle>
            <a:lvl1pPr algn="ctr">
              <a:defRPr lang="en-US" sz="11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04679" y="5211060"/>
            <a:ext cx="4430268" cy="22860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3378" y="5211060"/>
            <a:ext cx="1584198" cy="228600"/>
          </a:xfrm>
        </p:spPr>
        <p:txBody>
          <a:bodyPr/>
          <a:lstStyle/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58498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152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1593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1520" y="2755898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756581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7126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A5F21C7-1B34-4E54-9E8B-DB06887E7F8A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83D35B-E52A-467A-8DE9-4CBE5B279818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1379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1D10BA-BEE7-4876-AB70-2F37F39D63D2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5C0BE1-7A31-4AF3-A5F1-9138DA606DF5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040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84147" y="173736"/>
            <a:ext cx="6398514" cy="65105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7392"/>
            <a:ext cx="1823085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976" y="907143"/>
            <a:ext cx="5428856" cy="5043714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3085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7795258" y="6310086"/>
            <a:ext cx="109728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2" name="Rectangle 11"/>
          <p:cNvSpPr/>
          <p:nvPr/>
        </p:nvSpPr>
        <p:spPr>
          <a:xfrm>
            <a:off x="6868160" y="274320"/>
            <a:ext cx="1988820" cy="6309360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31133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3504"/>
            <a:ext cx="1824228" cy="1645920"/>
          </a:xfrm>
        </p:spPr>
        <p:txBody>
          <a:bodyPr anchor="b">
            <a:noAutofit/>
          </a:bodyPr>
          <a:lstStyle>
            <a:lvl1pPr algn="l">
              <a:defRPr sz="24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1449" y="173736"/>
            <a:ext cx="6398514" cy="6510528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4228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>
              <a:defRPr/>
            </a:pPr>
            <a:fld id="{C537269E-08D1-41FB-AB5C-09EAC6D8AB15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9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97546" y="6309360"/>
            <a:ext cx="109728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E4E74FA-C519-4F0F-87D2-E24F6560A369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1" name="Rectangle 10"/>
          <p:cNvSpPr/>
          <p:nvPr/>
        </p:nvSpPr>
        <p:spPr>
          <a:xfrm>
            <a:off x="6868160" y="274320"/>
            <a:ext cx="1988820" cy="6309360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78764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76022" y="173736"/>
            <a:ext cx="8791956" cy="6510528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4768" y="6309360"/>
            <a:ext cx="20574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6896" y="6309360"/>
            <a:ext cx="3950208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23382" y="6309360"/>
            <a:ext cx="10972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4617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6" r:id="rId1"/>
    <p:sldLayoutId id="2147484037" r:id="rId2"/>
    <p:sldLayoutId id="2147484038" r:id="rId3"/>
    <p:sldLayoutId id="2147484039" r:id="rId4"/>
    <p:sldLayoutId id="2147484040" r:id="rId5"/>
    <p:sldLayoutId id="2147484041" r:id="rId6"/>
    <p:sldLayoutId id="2147484042" r:id="rId7"/>
    <p:sldLayoutId id="2147484043" r:id="rId8"/>
    <p:sldLayoutId id="2147484044" r:id="rId9"/>
    <p:sldLayoutId id="2147484045" r:id="rId10"/>
    <p:sldLayoutId id="214748404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bundeshaushalt.de/#/2019/soll/ausgaben/funktion.html" TargetMode="External"/><Relationship Id="rId13" Type="http://schemas.openxmlformats.org/officeDocument/2006/relationships/hyperlink" Target="https://www.bundesfinanzministerium.de/SiteGlobals/Forms/Suche/Servicesuche_Formular.html?resourceId=1dc43c14-9970-40e4-b720-6ad63e8bb205&amp;input_=395d993a-ef3b-498a-a8a8-ceb87b6872a1&amp;pageLocale=de&amp;templateQueryString=Infografiken&amp;lang=de&amp;baseDocType=Audio+Basepage+CallForBids+Event+FAQList+GCJournal+GCPresentation+Interview+JobOffer+Law+News+PBBook+PBHandout+PressRelease+Publication+Speech+Video+Vita&amp;showFacetDocType=true&amp;showFacetCategoryThemen=true" TargetMode="External"/><Relationship Id="rId18" Type="http://schemas.openxmlformats.org/officeDocument/2006/relationships/hyperlink" Target="https://link.springer.com/chapter/10.1007/978-3-322-80823-3_12" TargetMode="External"/><Relationship Id="rId3" Type="http://schemas.openxmlformats.org/officeDocument/2006/relationships/hyperlink" Target="https://wirtschaftslexikon.gabler.de/definition/gebietskoerperschaft-34279" TargetMode="External"/><Relationship Id="rId7" Type="http://schemas.openxmlformats.org/officeDocument/2006/relationships/hyperlink" Target="https://www.gesetze-im-internet.de/bho/__14.html" TargetMode="External"/><Relationship Id="rId12" Type="http://schemas.openxmlformats.org/officeDocument/2006/relationships/hyperlink" Target="https://www.bundeshaushalt.de/#/2019/soll/einnahmen/funktion.html" TargetMode="External"/><Relationship Id="rId17" Type="http://schemas.openxmlformats.org/officeDocument/2006/relationships/hyperlink" Target="http://www.sozialpolitik-aktuell.de/tl_files/sozialpolitik-aktuell/_Politikfelder/Finanzierung/Datensammlung/PDF-Dateien/abbII1a.pdf" TargetMode="External"/><Relationship Id="rId2" Type="http://schemas.openxmlformats.org/officeDocument/2006/relationships/hyperlink" Target="https://de.wikipedia.org/wiki/Gebietsk%C3%B6rperschaft_(Deutschland)" TargetMode="External"/><Relationship Id="rId16" Type="http://schemas.openxmlformats.org/officeDocument/2006/relationships/hyperlink" Target="https://de.wikipedia.org/wiki/Sozialleistungsquot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esetze-im-internet.de/bho/__11.html" TargetMode="External"/><Relationship Id="rId11" Type="http://schemas.openxmlformats.org/officeDocument/2006/relationships/hyperlink" Target="https://www.bundesfinanzministerium.de/Content/DE/Publikationen/Arbeitsblaetter/2019-03-18-lehrerheft-2018-2019.pdf?__blob=publicationFile&amp;v=4" TargetMode="External"/><Relationship Id="rId5" Type="http://schemas.openxmlformats.org/officeDocument/2006/relationships/hyperlink" Target="https://www.bundestag.de/parlament/aufgaben/haushalt_neu" TargetMode="External"/><Relationship Id="rId15" Type="http://schemas.openxmlformats.org/officeDocument/2006/relationships/hyperlink" Target="https://de.wikipedia.org/wiki/Abgabenquote" TargetMode="External"/><Relationship Id="rId10" Type="http://schemas.openxmlformats.org/officeDocument/2006/relationships/hyperlink" Target="https://www.bundeshaushalt.de/#/2019/soll/ausgaben/einzelplan.html" TargetMode="External"/><Relationship Id="rId19" Type="http://schemas.openxmlformats.org/officeDocument/2006/relationships/hyperlink" Target="https://zeitzuleben.de/ein-mind-map-erstellen-schritt-fur-schritt/" TargetMode="External"/><Relationship Id="rId4" Type="http://schemas.openxmlformats.org/officeDocument/2006/relationships/hyperlink" Target="https://www.finanzen-und-steuern.de/ebook/index.html#zoom=z" TargetMode="External"/><Relationship Id="rId9" Type="http://schemas.openxmlformats.org/officeDocument/2006/relationships/hyperlink" Target="https://www.bundeshaushalt.de/" TargetMode="External"/><Relationship Id="rId14" Type="http://schemas.openxmlformats.org/officeDocument/2006/relationships/hyperlink" Target="https://de.wikipedia.org/wiki/Staatsquote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Text enthält.&#10;&#10;Automatisch generierte Beschreibung">
            <a:extLst>
              <a:ext uri="{FF2B5EF4-FFF2-40B4-BE49-F238E27FC236}">
                <a16:creationId xmlns:a16="http://schemas.microsoft.com/office/drawing/2014/main" id="{465ED3B8-52BD-492D-8824-22D9C21D7C8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183" y="309456"/>
            <a:ext cx="8387634" cy="4464496"/>
          </a:xfrm>
          <a:prstGeom prst="rect">
            <a:avLst/>
          </a:prstGeom>
        </p:spPr>
      </p:pic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238350" y="4857756"/>
            <a:ext cx="8798965" cy="1746871"/>
          </a:xfrm>
        </p:spPr>
        <p:txBody>
          <a:bodyPr>
            <a:normAutofit/>
          </a:bodyPr>
          <a:lstStyle/>
          <a:p>
            <a:pPr algn="ctr"/>
            <a:r>
              <a:rPr lang="de-DE" sz="3600" b="1">
                <a:latin typeface="Century Gothic" pitchFamily="34" charset="0"/>
              </a:rPr>
              <a:t>Webquest zum Thema</a:t>
            </a:r>
            <a:br>
              <a:rPr lang="de-DE" sz="3600" b="1">
                <a:latin typeface="Century Gothic" pitchFamily="34" charset="0"/>
              </a:rPr>
            </a:br>
            <a:r>
              <a:rPr lang="de-DE" sz="2200" b="1">
                <a:latin typeface="Century Gothic" pitchFamily="34" charset="0"/>
              </a:rPr>
              <a:t>Ausgaben und Einnahmen haushaltsorientierter Gebietskörperschaften am Beispiel des Bundeshaushalts</a:t>
            </a:r>
            <a:r>
              <a:rPr lang="de-DE" sz="3600">
                <a:latin typeface="Century Gothic" pitchFamily="34" charset="0"/>
              </a:rPr>
              <a:t/>
            </a:r>
            <a:br>
              <a:rPr lang="de-DE" sz="3600">
                <a:latin typeface="Century Gothic" pitchFamily="34" charset="0"/>
              </a:rPr>
            </a:br>
            <a:r>
              <a:rPr lang="de-DE" sz="2000">
                <a:latin typeface="Century Gothic" pitchFamily="34" charset="0"/>
              </a:rPr>
              <a:t>für die Jahrgangsstufe 2</a:t>
            </a:r>
            <a:endParaRPr lang="de-DE" altLang="de-DE" sz="2000" b="1" u="sng" dirty="0">
              <a:latin typeface="Arial" charset="0"/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68596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227534" y="976470"/>
            <a:ext cx="8688932" cy="508314"/>
          </a:xfrm>
        </p:spPr>
        <p:txBody>
          <a:bodyPr>
            <a:normAutofit/>
          </a:bodyPr>
          <a:lstStyle/>
          <a:p>
            <a:r>
              <a:rPr lang="de-DE" altLang="de-DE" sz="2000" b="1" u="sng" dirty="0">
                <a:cs typeface="Arial" charset="0"/>
              </a:rPr>
              <a:t>Einleitung</a:t>
            </a:r>
            <a:endParaRPr lang="de-DE" altLang="de-DE" sz="2000" b="1" u="sng" dirty="0">
              <a:latin typeface="Arial" charset="0"/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7" name="Bild 3" descr="Die Infografik zeigt die Aufgabenverteilung zwischen Bund, Ländern und Gemeinden und listet die jeweiligen Zuständigkeiten und Aufgabenschwerpunkte auf.">
            <a:extLst>
              <a:ext uri="{FF2B5EF4-FFF2-40B4-BE49-F238E27FC236}">
                <a16:creationId xmlns:a16="http://schemas.microsoft.com/office/drawing/2014/main" id="{3E05710D-687F-45C5-9A69-4EA46F724D0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834" y="1230627"/>
            <a:ext cx="5688632" cy="54006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871203D1-EEC9-4DFD-8CA4-9CCA4C2B531C}"/>
              </a:ext>
            </a:extLst>
          </p:cNvPr>
          <p:cNvSpPr txBox="1"/>
          <p:nvPr/>
        </p:nvSpPr>
        <p:spPr>
          <a:xfrm>
            <a:off x="307975" y="1556792"/>
            <a:ext cx="282386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Wer bezahlt</a:t>
            </a:r>
          </a:p>
          <a:p>
            <a:pPr marL="285750" indent="-285750">
              <a:buFontTx/>
              <a:buChar char="-"/>
            </a:pPr>
            <a:r>
              <a:rPr lang="de-DE" sz="1600" dirty="0"/>
              <a:t>die Autobahn?</a:t>
            </a:r>
          </a:p>
          <a:p>
            <a:pPr marL="285750" indent="-285750">
              <a:buFontTx/>
              <a:buChar char="-"/>
            </a:pPr>
            <a:r>
              <a:rPr lang="de-DE" sz="1600" dirty="0"/>
              <a:t>die Straßenbahn?</a:t>
            </a:r>
          </a:p>
          <a:p>
            <a:pPr marL="285750" indent="-285750">
              <a:buFontTx/>
              <a:buChar char="-"/>
            </a:pPr>
            <a:r>
              <a:rPr lang="de-DE" sz="1600" dirty="0"/>
              <a:t>das Schulgebäude?</a:t>
            </a:r>
          </a:p>
          <a:p>
            <a:pPr marL="285750" indent="-285750">
              <a:buFontTx/>
              <a:buChar char="-"/>
            </a:pPr>
            <a:r>
              <a:rPr lang="de-DE" sz="1600" dirty="0"/>
              <a:t>die Lehrer?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C1D88937-59E6-4E4F-AD6C-3BCA00C5DAE4}"/>
              </a:ext>
            </a:extLst>
          </p:cNvPr>
          <p:cNvSpPr/>
          <p:nvPr/>
        </p:nvSpPr>
        <p:spPr>
          <a:xfrm>
            <a:off x="3563888" y="5373216"/>
            <a:ext cx="1296144" cy="25415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74DFAA48-FDD4-432F-9D33-26F2330F00D8}"/>
              </a:ext>
            </a:extLst>
          </p:cNvPr>
          <p:cNvSpPr/>
          <p:nvPr/>
        </p:nvSpPr>
        <p:spPr>
          <a:xfrm>
            <a:off x="5333689" y="5042796"/>
            <a:ext cx="1476921" cy="40750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7B21BA11-ACBB-491B-8730-9255F450814B}"/>
              </a:ext>
            </a:extLst>
          </p:cNvPr>
          <p:cNvSpPr/>
          <p:nvPr/>
        </p:nvSpPr>
        <p:spPr>
          <a:xfrm>
            <a:off x="7284268" y="4737986"/>
            <a:ext cx="1296144" cy="32600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58712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227534" y="976470"/>
            <a:ext cx="8688932" cy="508314"/>
          </a:xfrm>
        </p:spPr>
        <p:txBody>
          <a:bodyPr>
            <a:normAutofit/>
          </a:bodyPr>
          <a:lstStyle/>
          <a:p>
            <a:r>
              <a:rPr lang="de-DE" altLang="de-DE" sz="2000" b="1" u="sng" dirty="0">
                <a:cs typeface="Arial" charset="0"/>
              </a:rPr>
              <a:t>Einleitung</a:t>
            </a:r>
            <a:endParaRPr lang="de-DE" altLang="de-DE" sz="2000" b="1" u="sng" dirty="0">
              <a:latin typeface="Arial" charset="0"/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7" name="Bild 3" descr="Die Infografik zeigt die Aufgabenverteilung zwischen Bund, Ländern und Gemeinden und listet die jeweiligen Zuständigkeiten und Aufgabenschwerpunkte auf.">
            <a:extLst>
              <a:ext uri="{FF2B5EF4-FFF2-40B4-BE49-F238E27FC236}">
                <a16:creationId xmlns:a16="http://schemas.microsoft.com/office/drawing/2014/main" id="{3E05710D-687F-45C5-9A69-4EA46F724D0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834" y="1230627"/>
            <a:ext cx="5688632" cy="54006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871203D1-EEC9-4DFD-8CA4-9CCA4C2B531C}"/>
              </a:ext>
            </a:extLst>
          </p:cNvPr>
          <p:cNvSpPr txBox="1"/>
          <p:nvPr/>
        </p:nvSpPr>
        <p:spPr>
          <a:xfrm>
            <a:off x="307975" y="1556792"/>
            <a:ext cx="282386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Wer bezahlt</a:t>
            </a:r>
          </a:p>
          <a:p>
            <a:pPr marL="285750" indent="-285750">
              <a:buFontTx/>
              <a:buChar char="-"/>
            </a:pPr>
            <a:r>
              <a:rPr lang="de-DE" sz="1600" dirty="0"/>
              <a:t>die Autobahn?</a:t>
            </a:r>
          </a:p>
          <a:p>
            <a:pPr marL="285750" indent="-285750">
              <a:buFontTx/>
              <a:buChar char="-"/>
            </a:pPr>
            <a:r>
              <a:rPr lang="de-DE" sz="1600" dirty="0"/>
              <a:t>die Straßenbahn?</a:t>
            </a:r>
          </a:p>
          <a:p>
            <a:pPr marL="285750" indent="-285750">
              <a:buFontTx/>
              <a:buChar char="-"/>
            </a:pPr>
            <a:r>
              <a:rPr lang="de-DE" sz="1600" dirty="0"/>
              <a:t>das Schulgebäude?</a:t>
            </a:r>
          </a:p>
          <a:p>
            <a:pPr marL="285750" indent="-285750">
              <a:buFontTx/>
              <a:buChar char="-"/>
            </a:pPr>
            <a:r>
              <a:rPr lang="de-DE" sz="1600" dirty="0"/>
              <a:t>die Lehrer?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C1D88937-59E6-4E4F-AD6C-3BCA00C5DAE4}"/>
              </a:ext>
            </a:extLst>
          </p:cNvPr>
          <p:cNvSpPr/>
          <p:nvPr/>
        </p:nvSpPr>
        <p:spPr>
          <a:xfrm>
            <a:off x="3563888" y="5373216"/>
            <a:ext cx="1296144" cy="25415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74DFAA48-FDD4-432F-9D33-26F2330F00D8}"/>
              </a:ext>
            </a:extLst>
          </p:cNvPr>
          <p:cNvSpPr/>
          <p:nvPr/>
        </p:nvSpPr>
        <p:spPr>
          <a:xfrm>
            <a:off x="5333689" y="5042796"/>
            <a:ext cx="1476921" cy="40750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7B21BA11-ACBB-491B-8730-9255F450814B}"/>
              </a:ext>
            </a:extLst>
          </p:cNvPr>
          <p:cNvSpPr/>
          <p:nvPr/>
        </p:nvSpPr>
        <p:spPr>
          <a:xfrm>
            <a:off x="7284268" y="4737986"/>
            <a:ext cx="1296144" cy="32600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D5788574-04C8-4833-BFF9-35661D6530B3}"/>
              </a:ext>
            </a:extLst>
          </p:cNvPr>
          <p:cNvSpPr/>
          <p:nvPr/>
        </p:nvSpPr>
        <p:spPr>
          <a:xfrm>
            <a:off x="5333689" y="3100788"/>
            <a:ext cx="1296144" cy="32600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08044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227534" y="976470"/>
            <a:ext cx="8688932" cy="508314"/>
          </a:xfrm>
        </p:spPr>
        <p:txBody>
          <a:bodyPr>
            <a:normAutofit/>
          </a:bodyPr>
          <a:lstStyle/>
          <a:p>
            <a:r>
              <a:rPr lang="de-DE" altLang="de-DE" sz="2000" b="1" u="sng" dirty="0">
                <a:latin typeface="Arial" charset="0"/>
                <a:cs typeface="Arial" charset="0"/>
              </a:rPr>
              <a:t>Aufgaben</a:t>
            </a: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871203D1-EEC9-4DFD-8CA4-9CCA4C2B531C}"/>
              </a:ext>
            </a:extLst>
          </p:cNvPr>
          <p:cNvSpPr txBox="1"/>
          <p:nvPr/>
        </p:nvSpPr>
        <p:spPr>
          <a:xfrm>
            <a:off x="227534" y="1333667"/>
            <a:ext cx="8688932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/>
              <a:t>Analysieren Sie die Ausgaben haushaltsorientierter Gebietskörperschaften </a:t>
            </a:r>
          </a:p>
          <a:p>
            <a:r>
              <a:rPr lang="de-DE" sz="1400" b="1" dirty="0"/>
              <a:t>am Beispiel des Bundeshaushalts. </a:t>
            </a:r>
          </a:p>
          <a:p>
            <a:pPr marL="342900" indent="-342900">
              <a:buFont typeface="+mj-lt"/>
              <a:buAutoNum type="arabicPeriod"/>
            </a:pPr>
            <a:r>
              <a:rPr lang="de-DE" sz="1400" dirty="0"/>
              <a:t>Erläutern Sie dazu zunächst mithilfe der unter „Quellen“ angegebenen Links die untenstehenden Begriffe. </a:t>
            </a:r>
          </a:p>
          <a:p>
            <a:pPr marL="342900" indent="-342900">
              <a:buFont typeface="+mj-lt"/>
              <a:buAutoNum type="arabicPeriod"/>
            </a:pPr>
            <a:r>
              <a:rPr lang="de-DE" sz="1400" dirty="0"/>
              <a:t>Erstellen Sie eine Übersicht zu diesen Begriffen.</a:t>
            </a:r>
            <a:br>
              <a:rPr lang="de-DE" sz="1400" dirty="0"/>
            </a:br>
            <a:r>
              <a:rPr lang="de-DE" sz="1400" dirty="0"/>
              <a:t>In dieser Übersicht sollen 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400" dirty="0"/>
              <a:t>die Bedeutung der </a:t>
            </a:r>
            <a:r>
              <a:rPr lang="de-DE" sz="1400" dirty="0" smtClean="0"/>
              <a:t>Begriffe, </a:t>
            </a:r>
            <a:endParaRPr lang="de-DE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400" dirty="0"/>
              <a:t>die Beziehungen der Begriffe </a:t>
            </a:r>
            <a:r>
              <a:rPr lang="de-DE" sz="1400" dirty="0" smtClean="0"/>
              <a:t>untereinander, </a:t>
            </a:r>
            <a:endParaRPr lang="de-DE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400" dirty="0"/>
              <a:t>die Analyse der Ausgaben des Bundeshaushalts sowie der Einnahmen durch Steuern und Gebühren mit je zwei erläuterten </a:t>
            </a:r>
            <a:r>
              <a:rPr lang="de-DE" sz="1400" dirty="0" smtClean="0"/>
              <a:t>Beispielen,</a:t>
            </a:r>
            <a:endParaRPr lang="de-DE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der verfolgte Ansatz der Wirtschaftspolitik </a:t>
            </a:r>
          </a:p>
          <a:p>
            <a:pPr lvl="1"/>
            <a:r>
              <a:rPr lang="de-DE" sz="1400" dirty="0"/>
              <a:t>deutlich dargestellt sein. </a:t>
            </a:r>
          </a:p>
          <a:p>
            <a:pPr lvl="1"/>
            <a:endParaRPr lang="de-DE" sz="1000" dirty="0"/>
          </a:p>
          <a:p>
            <a:pPr lvl="1"/>
            <a:r>
              <a:rPr lang="de-DE" sz="1400" dirty="0"/>
              <a:t>Die Übersicht soll Ihnen zur Vorbereitung auf Klausuren dienen und kann z</a:t>
            </a:r>
            <a:r>
              <a:rPr lang="de-DE" sz="1400" dirty="0" smtClean="0"/>
              <a:t>. B</a:t>
            </a:r>
            <a:r>
              <a:rPr lang="de-DE" sz="1400" dirty="0"/>
              <a:t>. als Mind-Map, als Tafelbild, als Plakat oder als PowerPoint-Präsentation erstellt werden. Sie können die bereits vorgegebene Lösungsstruktur in der Datei „Grundlagen-Bundeshaushalt-</a:t>
            </a:r>
            <a:r>
              <a:rPr lang="de-DE" sz="1400" dirty="0" err="1"/>
              <a:t>Ueberblick</a:t>
            </a:r>
            <a:r>
              <a:rPr lang="de-DE" sz="1400" dirty="0"/>
              <a:t>-schwer“ nutzen.</a:t>
            </a:r>
          </a:p>
          <a:p>
            <a:r>
              <a:rPr lang="de-DE" sz="1400" b="1" dirty="0"/>
              <a:t>Begriffe: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e-DE" sz="1200" dirty="0"/>
              <a:t>Gebietskörperschaften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e-DE" sz="1200" dirty="0"/>
              <a:t>haushalten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e-DE" sz="1200" dirty="0"/>
              <a:t>Haushalt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/>
              <a:t>Bundeshaushalt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/>
              <a:t>Budgetierung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e-DE" sz="1200" dirty="0"/>
              <a:t>Staatsausgaben nach Funktionalprinzip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/>
              <a:t>Staatsquote, Abgabenquote, Sozialleistungsquote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e-DE" sz="1200" dirty="0"/>
              <a:t>Staatseinnahmen: Steuern und Gebühren</a:t>
            </a:r>
          </a:p>
        </p:txBody>
      </p:sp>
    </p:spTree>
    <p:extLst>
      <p:ext uri="{BB962C8B-B14F-4D97-AF65-F5344CB8AC3E}">
        <p14:creationId xmlns:p14="http://schemas.microsoft.com/office/powerpoint/2010/main" val="30729614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227534" y="976470"/>
            <a:ext cx="8688932" cy="508314"/>
          </a:xfrm>
        </p:spPr>
        <p:txBody>
          <a:bodyPr>
            <a:normAutofit/>
          </a:bodyPr>
          <a:lstStyle/>
          <a:p>
            <a:r>
              <a:rPr lang="de-DE" altLang="de-DE" sz="2000" b="1" u="sng" dirty="0">
                <a:latin typeface="Arial" charset="0"/>
                <a:cs typeface="Arial" charset="0"/>
              </a:rPr>
              <a:t>Vorgehen</a:t>
            </a: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871203D1-EEC9-4DFD-8CA4-9CCA4C2B531C}"/>
              </a:ext>
            </a:extLst>
          </p:cNvPr>
          <p:cNvSpPr txBox="1"/>
          <p:nvPr/>
        </p:nvSpPr>
        <p:spPr>
          <a:xfrm>
            <a:off x="227535" y="1556792"/>
            <a:ext cx="868893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600" dirty="0"/>
              <a:t>Speichern Sie die </a:t>
            </a:r>
            <a:r>
              <a:rPr lang="de-DE" sz="1600" dirty="0" err="1"/>
              <a:t>Webquest</a:t>
            </a:r>
            <a:r>
              <a:rPr lang="de-DE" sz="1600" dirty="0"/>
              <a:t>-Datei in Ihrem persönlichen Bereich oder auf einem eigenen Datenträger!</a:t>
            </a:r>
          </a:p>
          <a:p>
            <a:pPr lvl="0"/>
            <a:endParaRPr lang="de-DE" sz="1600" dirty="0"/>
          </a:p>
          <a:p>
            <a:pPr lvl="0"/>
            <a:r>
              <a:rPr lang="de-DE" sz="1600" dirty="0"/>
              <a:t>Informieren Sie sich arbeitsteilig mit einer Mitschülerin oder einem Mitschüler </a:t>
            </a:r>
            <a:r>
              <a:rPr lang="de-DE" sz="1600" dirty="0" smtClean="0"/>
              <a:t>mithilfe </a:t>
            </a:r>
            <a:r>
              <a:rPr lang="de-DE" sz="1600" dirty="0"/>
              <a:t>der unter „Quellen“ angegebenen Links über das Thema. </a:t>
            </a:r>
          </a:p>
          <a:p>
            <a:pPr lvl="0"/>
            <a:endParaRPr lang="de-DE" sz="1600" dirty="0"/>
          </a:p>
          <a:p>
            <a:pPr lvl="0"/>
            <a:r>
              <a:rPr lang="de-DE" sz="1600" dirty="0"/>
              <a:t>Fassen Sie Ihre Erkenntnisse übersichtlich als Arbeitsgrundlage zusammen. </a:t>
            </a:r>
          </a:p>
          <a:p>
            <a:pPr lvl="0"/>
            <a:r>
              <a:rPr lang="de-DE" sz="1600" dirty="0"/>
              <a:t>Denken Sie daran, Ihre Ergebnisse regelmäßig zu speichern!</a:t>
            </a:r>
          </a:p>
          <a:p>
            <a:pPr lvl="0"/>
            <a:endParaRPr lang="de-DE" sz="1600" dirty="0"/>
          </a:p>
          <a:p>
            <a:pPr lvl="0"/>
            <a:r>
              <a:rPr lang="de-DE" sz="1600" dirty="0"/>
              <a:t>Bereiten Sie sich darauf vor, Ihre Ergebnisse in einer ca. 10-minütigen Präsentation darzustellen.</a:t>
            </a:r>
          </a:p>
        </p:txBody>
      </p:sp>
      <p:pic>
        <p:nvPicPr>
          <p:cNvPr id="2050" name="Picture 2" descr="Wecker, Uhr, Zeit, Wake, Morgen">
            <a:extLst>
              <a:ext uri="{FF2B5EF4-FFF2-40B4-BE49-F238E27FC236}">
                <a16:creationId xmlns:a16="http://schemas.microsoft.com/office/drawing/2014/main" id="{5E5ED500-8C2B-401B-B0AB-3489486280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563" y="5099444"/>
            <a:ext cx="1259210" cy="1259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CD2FC069-1C5F-4A9C-BC13-F0F1DFEB6B09}"/>
              </a:ext>
            </a:extLst>
          </p:cNvPr>
          <p:cNvSpPr txBox="1"/>
          <p:nvPr/>
        </p:nvSpPr>
        <p:spPr>
          <a:xfrm>
            <a:off x="1567185" y="5729049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100 Minuten</a:t>
            </a:r>
          </a:p>
        </p:txBody>
      </p:sp>
    </p:spTree>
    <p:extLst>
      <p:ext uri="{BB962C8B-B14F-4D97-AF65-F5344CB8AC3E}">
        <p14:creationId xmlns:p14="http://schemas.microsoft.com/office/powerpoint/2010/main" val="40418759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227534" y="976470"/>
            <a:ext cx="8688932" cy="508314"/>
          </a:xfrm>
        </p:spPr>
        <p:txBody>
          <a:bodyPr>
            <a:normAutofit/>
          </a:bodyPr>
          <a:lstStyle/>
          <a:p>
            <a:r>
              <a:rPr lang="de-DE" altLang="de-DE" sz="2000" b="1" u="sng" dirty="0">
                <a:latin typeface="Arial" charset="0"/>
                <a:cs typeface="Arial" charset="0"/>
              </a:rPr>
              <a:t>Quellen</a:t>
            </a: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871203D1-EEC9-4DFD-8CA4-9CCA4C2B531C}"/>
              </a:ext>
            </a:extLst>
          </p:cNvPr>
          <p:cNvSpPr txBox="1"/>
          <p:nvPr/>
        </p:nvSpPr>
        <p:spPr>
          <a:xfrm>
            <a:off x="227535" y="1556792"/>
            <a:ext cx="8688932" cy="3901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de-DE" sz="1200" dirty="0">
                <a:hlinkClick r:id="rId2"/>
              </a:rPr>
              <a:t>https://de.wikipedia.org/wiki/Gebietsk%C3%B6rperschaft_(Deutschland)</a:t>
            </a:r>
            <a:endParaRPr lang="de-DE" sz="1200" dirty="0">
              <a:hlinkClick r:id="rId3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de-DE" sz="1200" dirty="0">
                <a:hlinkClick r:id="rId3"/>
              </a:rPr>
              <a:t>https://wirtschaftslexikon.gabler.de/definition/gebietskoerperschaft-34279</a:t>
            </a:r>
            <a:endParaRPr lang="de-DE" sz="1200" dirty="0">
              <a:hlinkClick r:id="rId4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de-DE" sz="1200" dirty="0">
                <a:hlinkClick r:id="rId4"/>
              </a:rPr>
              <a:t>https://www.finanzen-und-steuern.de/ebook/index.html#zoom=z</a:t>
            </a:r>
            <a:r>
              <a:rPr lang="de-DE" sz="1200" dirty="0"/>
              <a:t> (S. 3, 4, 18, 19, 22, 23, 25)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de-DE" sz="1200" dirty="0">
                <a:hlinkClick r:id="rId5"/>
              </a:rPr>
              <a:t>https://www.bundestag.de/parlament/aufgaben/haushalt_neu</a:t>
            </a:r>
            <a:endParaRPr lang="de-DE" sz="120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de-DE" sz="1200" dirty="0">
                <a:hlinkClick r:id="rId6"/>
              </a:rPr>
              <a:t>https://www.gesetze-im-internet.de/bho/__11.html</a:t>
            </a:r>
            <a:r>
              <a:rPr lang="de-DE" sz="1200" dirty="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>
                <a:hlinkClick r:id="rId7"/>
              </a:rPr>
              <a:t>https://www.gesetze-im-internet.de/bho/__14.html</a:t>
            </a:r>
            <a:r>
              <a:rPr lang="de-DE" sz="1200" dirty="0"/>
              <a:t>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de-DE" sz="1200">
                <a:hlinkClick r:id="rId8"/>
              </a:rPr>
              <a:t>https</a:t>
            </a:r>
            <a:r>
              <a:rPr lang="de-DE" sz="1200" dirty="0">
                <a:hlinkClick r:id="rId8"/>
              </a:rPr>
              <a:t>://www.bundeshaushalt.de/#/2019/soll/ausgaben/funktion.html</a:t>
            </a:r>
            <a:r>
              <a:rPr lang="de-DE" sz="1200" dirty="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u="sng" dirty="0">
                <a:hlinkClick r:id="rId9"/>
              </a:rPr>
              <a:t>https://www.bundeshaushalt.de/#</a:t>
            </a:r>
            <a:endParaRPr lang="de-DE" sz="1200" u="sng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>
                <a:hlinkClick r:id="rId10"/>
              </a:rPr>
              <a:t>https://www.bundeshaushalt.de/#/2019/soll/ausgaben/einzelplan.html</a:t>
            </a:r>
            <a:endParaRPr lang="de-DE" sz="120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de-DE" sz="1200" dirty="0">
                <a:hlinkClick r:id="rId11"/>
              </a:rPr>
              <a:t>https://www.bundesfinanzministerium.de/Content/DE/Publikationen/Arbeitsblaetter/2019-03-18-lehrerheft-2018-2019.pdf?__blob=publicationFile&amp;v=4</a:t>
            </a:r>
            <a:r>
              <a:rPr lang="de-DE" sz="1200" dirty="0"/>
              <a:t> S. 4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de-DE" sz="1200" dirty="0">
                <a:hlinkClick r:id="rId12"/>
              </a:rPr>
              <a:t>https://www.bundeshaushalt.de/#/2019/soll/einnahmen/funktion.html</a:t>
            </a:r>
            <a:endParaRPr lang="de-DE" sz="1200" dirty="0"/>
          </a:p>
          <a:p>
            <a:pPr marL="171450" indent="-1714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de-DE" sz="1200" u="sng" dirty="0">
                <a:solidFill>
                  <a:srgbClr val="0563C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hlinkClick r:id="rId13"/>
              </a:rPr>
              <a:t>https://www.bundesfinanzministerium.de/Infografiken</a:t>
            </a:r>
            <a:endParaRPr lang="de-DE" sz="1200" dirty="0">
              <a:hlinkClick r:id="rId14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>
                <a:hlinkClick r:id="rId14"/>
              </a:rPr>
              <a:t>https://de.wikipedia.org/wiki/Staatsquote</a:t>
            </a:r>
            <a:endParaRPr lang="de-D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>
                <a:hlinkClick r:id="rId15"/>
              </a:rPr>
              <a:t>https://de.wikipedia.org/wiki/Abgabenquote</a:t>
            </a:r>
            <a:endParaRPr lang="de-D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>
                <a:hlinkClick r:id="rId16"/>
              </a:rPr>
              <a:t>https://de.wikipedia.org/wiki/Sozialleistungsquote</a:t>
            </a:r>
            <a:endParaRPr lang="de-D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>
                <a:hlinkClick r:id="rId17"/>
              </a:rPr>
              <a:t>http://www.sozialpolitik-aktuell.de/tl_files/sozialpolitik-aktuell/_Politikfelder/Finanzierung/Datensammlung/PDF-Dateien/abbII1a.pdf</a:t>
            </a:r>
            <a:endParaRPr lang="de-D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>
                <a:hlinkClick r:id="rId18"/>
              </a:rPr>
              <a:t>https://link.springer.com/chapter/10.1007/978-3-322-80823-3_12</a:t>
            </a:r>
            <a:endParaRPr lang="de-D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>
                <a:hlinkClick r:id="rId19"/>
              </a:rPr>
              <a:t>https://zeitzuleben.de/ein-mind-map-erstellen-schritt-fur-schritt/</a:t>
            </a:r>
            <a:r>
              <a:rPr lang="de-DE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763817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227534" y="976470"/>
            <a:ext cx="8688932" cy="508314"/>
          </a:xfrm>
        </p:spPr>
        <p:txBody>
          <a:bodyPr>
            <a:normAutofit/>
          </a:bodyPr>
          <a:lstStyle/>
          <a:p>
            <a:r>
              <a:rPr lang="de-DE" altLang="de-DE" sz="2000" b="1" u="sng" dirty="0">
                <a:latin typeface="Arial" charset="0"/>
                <a:cs typeface="Arial" charset="0"/>
              </a:rPr>
              <a:t>Bewertung</a:t>
            </a: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871203D1-EEC9-4DFD-8CA4-9CCA4C2B531C}"/>
              </a:ext>
            </a:extLst>
          </p:cNvPr>
          <p:cNvSpPr txBox="1"/>
          <p:nvPr/>
        </p:nvSpPr>
        <p:spPr>
          <a:xfrm>
            <a:off x="227535" y="1556792"/>
            <a:ext cx="86889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600" dirty="0"/>
              <a:t>Die Bewertung des Lernprozesses erfolgt durch Ihre/n </a:t>
            </a:r>
            <a:r>
              <a:rPr lang="de-DE" sz="1600" dirty="0" err="1"/>
              <a:t>LernpartnerIn</a:t>
            </a:r>
            <a:r>
              <a:rPr lang="de-DE" sz="1600"/>
              <a:t> oder/und den Lehrenden.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20676340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227534" y="976470"/>
            <a:ext cx="8688932" cy="508314"/>
          </a:xfrm>
        </p:spPr>
        <p:txBody>
          <a:bodyPr>
            <a:normAutofit/>
          </a:bodyPr>
          <a:lstStyle/>
          <a:p>
            <a:r>
              <a:rPr lang="de-DE" altLang="de-DE" sz="2000" b="1" u="sng" dirty="0">
                <a:latin typeface="Arial" charset="0"/>
                <a:cs typeface="Arial" charset="0"/>
              </a:rPr>
              <a:t>Präsentation</a:t>
            </a: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871203D1-EEC9-4DFD-8CA4-9CCA4C2B531C}"/>
              </a:ext>
            </a:extLst>
          </p:cNvPr>
          <p:cNvSpPr txBox="1"/>
          <p:nvPr/>
        </p:nvSpPr>
        <p:spPr>
          <a:xfrm>
            <a:off x="227535" y="1556792"/>
            <a:ext cx="86889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600" dirty="0"/>
              <a:t>Die Präsentation der Ergebnisse erfolgt durch einen Kurzvortrag oder durch die Bereitstellung Ihrer Ergebnisse für Ihre Mitschülerinnen und Mitschüler.</a:t>
            </a:r>
          </a:p>
        </p:txBody>
      </p:sp>
    </p:spTree>
    <p:extLst>
      <p:ext uri="{BB962C8B-B14F-4D97-AF65-F5344CB8AC3E}">
        <p14:creationId xmlns:p14="http://schemas.microsoft.com/office/powerpoint/2010/main" val="2574348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227534" y="927398"/>
            <a:ext cx="8688932" cy="508314"/>
          </a:xfrm>
        </p:spPr>
        <p:txBody>
          <a:bodyPr>
            <a:normAutofit/>
          </a:bodyPr>
          <a:lstStyle/>
          <a:p>
            <a:r>
              <a:rPr lang="de-DE" altLang="de-DE" sz="2000" b="1" u="sng" dirty="0">
                <a:cs typeface="Arial" charset="0"/>
              </a:rPr>
              <a:t>Einleitung</a:t>
            </a:r>
            <a:endParaRPr lang="de-DE" altLang="de-DE" sz="2000" b="1" u="sng" dirty="0">
              <a:latin typeface="Arial" charset="0"/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026" name="Picture 2" descr="Moe, Frau Mädchen, Manga, Anime, Cartoon">
            <a:extLst>
              <a:ext uri="{FF2B5EF4-FFF2-40B4-BE49-F238E27FC236}">
                <a16:creationId xmlns:a16="http://schemas.microsoft.com/office/drawing/2014/main" id="{33210C34-853A-4651-A4CA-DA92954BB6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780928"/>
            <a:ext cx="46863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prechblase: rechteckig mit abgerundeten Ecken 3">
            <a:extLst>
              <a:ext uri="{FF2B5EF4-FFF2-40B4-BE49-F238E27FC236}">
                <a16:creationId xmlns:a16="http://schemas.microsoft.com/office/drawing/2014/main" id="{F6EF634E-3EC7-4297-83A9-C86653BE7CBA}"/>
              </a:ext>
            </a:extLst>
          </p:cNvPr>
          <p:cNvSpPr/>
          <p:nvPr/>
        </p:nvSpPr>
        <p:spPr>
          <a:xfrm>
            <a:off x="1547664" y="1556792"/>
            <a:ext cx="2592288" cy="1532844"/>
          </a:xfrm>
          <a:prstGeom prst="wedgeRoundRectCallout">
            <a:avLst>
              <a:gd name="adj1" fmla="val 165044"/>
              <a:gd name="adj2" fmla="val 10355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/>
              <a:t>Wie sind Sie heute Morgen in die Schule gekommen?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904957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227534" y="927398"/>
            <a:ext cx="8688932" cy="508314"/>
          </a:xfrm>
        </p:spPr>
        <p:txBody>
          <a:bodyPr>
            <a:normAutofit/>
          </a:bodyPr>
          <a:lstStyle/>
          <a:p>
            <a:r>
              <a:rPr lang="de-DE" altLang="de-DE" sz="2000" b="1" u="sng" dirty="0">
                <a:cs typeface="Arial" charset="0"/>
              </a:rPr>
              <a:t>Einleitung</a:t>
            </a:r>
            <a:endParaRPr lang="de-DE" altLang="de-DE" sz="2000" b="1" u="sng" dirty="0">
              <a:latin typeface="Arial" charset="0"/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026" name="Picture 2" descr="Moe, Frau Mädchen, Manga, Anime, Cartoon">
            <a:extLst>
              <a:ext uri="{FF2B5EF4-FFF2-40B4-BE49-F238E27FC236}">
                <a16:creationId xmlns:a16="http://schemas.microsoft.com/office/drawing/2014/main" id="{33210C34-853A-4651-A4CA-DA92954BB6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780928"/>
            <a:ext cx="46863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prechblase: rechteckig mit abgerundeten Ecken 3">
            <a:extLst>
              <a:ext uri="{FF2B5EF4-FFF2-40B4-BE49-F238E27FC236}">
                <a16:creationId xmlns:a16="http://schemas.microsoft.com/office/drawing/2014/main" id="{F6EF634E-3EC7-4297-83A9-C86653BE7CBA}"/>
              </a:ext>
            </a:extLst>
          </p:cNvPr>
          <p:cNvSpPr/>
          <p:nvPr/>
        </p:nvSpPr>
        <p:spPr>
          <a:xfrm>
            <a:off x="1547664" y="1556792"/>
            <a:ext cx="2592288" cy="1532844"/>
          </a:xfrm>
          <a:prstGeom prst="wedgeRoundRectCallout">
            <a:avLst>
              <a:gd name="adj1" fmla="val 165044"/>
              <a:gd name="adj2" fmla="val 10355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/>
              <a:t>Wie sind Sie heute Morgen in die Schule gekommen?</a:t>
            </a:r>
            <a:endParaRPr lang="de-DE" dirty="0"/>
          </a:p>
        </p:txBody>
      </p:sp>
      <p:sp>
        <p:nvSpPr>
          <p:cNvPr id="8" name="Sprechblase: rechteckig mit abgerundeten Ecken 7">
            <a:extLst>
              <a:ext uri="{FF2B5EF4-FFF2-40B4-BE49-F238E27FC236}">
                <a16:creationId xmlns:a16="http://schemas.microsoft.com/office/drawing/2014/main" id="{CCC5A21A-DFFD-4A72-9C10-C9A1B2C6EDA6}"/>
              </a:ext>
            </a:extLst>
          </p:cNvPr>
          <p:cNvSpPr/>
          <p:nvPr/>
        </p:nvSpPr>
        <p:spPr>
          <a:xfrm>
            <a:off x="755576" y="3258388"/>
            <a:ext cx="2592288" cy="1296144"/>
          </a:xfrm>
          <a:prstGeom prst="wedgeRoundRectCallout">
            <a:avLst>
              <a:gd name="adj1" fmla="val 174253"/>
              <a:gd name="adj2" fmla="val 3082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/>
              <a:t>Wer hat die Straßen und den ÖPNV bezahlt?</a:t>
            </a:r>
          </a:p>
        </p:txBody>
      </p:sp>
    </p:spTree>
    <p:extLst>
      <p:ext uri="{BB962C8B-B14F-4D97-AF65-F5344CB8AC3E}">
        <p14:creationId xmlns:p14="http://schemas.microsoft.com/office/powerpoint/2010/main" val="2202590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227534" y="927398"/>
            <a:ext cx="8688932" cy="508314"/>
          </a:xfrm>
        </p:spPr>
        <p:txBody>
          <a:bodyPr>
            <a:normAutofit/>
          </a:bodyPr>
          <a:lstStyle/>
          <a:p>
            <a:r>
              <a:rPr lang="de-DE" altLang="de-DE" sz="2000" b="1" u="sng" dirty="0">
                <a:cs typeface="Arial" charset="0"/>
              </a:rPr>
              <a:t>Einleitung</a:t>
            </a:r>
            <a:endParaRPr lang="de-DE" altLang="de-DE" sz="2000" b="1" u="sng" dirty="0">
              <a:latin typeface="Arial" charset="0"/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026" name="Picture 2" descr="Moe, Frau Mädchen, Manga, Anime, Cartoon">
            <a:extLst>
              <a:ext uri="{FF2B5EF4-FFF2-40B4-BE49-F238E27FC236}">
                <a16:creationId xmlns:a16="http://schemas.microsoft.com/office/drawing/2014/main" id="{33210C34-853A-4651-A4CA-DA92954BB6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780928"/>
            <a:ext cx="46863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prechblase: rechteckig mit abgerundeten Ecken 6">
            <a:extLst>
              <a:ext uri="{FF2B5EF4-FFF2-40B4-BE49-F238E27FC236}">
                <a16:creationId xmlns:a16="http://schemas.microsoft.com/office/drawing/2014/main" id="{5528E9BC-D011-4F5A-B25E-DC0972556E53}"/>
              </a:ext>
            </a:extLst>
          </p:cNvPr>
          <p:cNvSpPr/>
          <p:nvPr/>
        </p:nvSpPr>
        <p:spPr>
          <a:xfrm>
            <a:off x="1979712" y="1538942"/>
            <a:ext cx="3240360" cy="1241986"/>
          </a:xfrm>
          <a:prstGeom prst="wedgeRoundRectCallout">
            <a:avLst>
              <a:gd name="adj1" fmla="val 68821"/>
              <a:gd name="adj2" fmla="val 11509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/>
              <a:t>Sitzen Sie gut? </a:t>
            </a:r>
          </a:p>
          <a:p>
            <a:r>
              <a:rPr lang="de-DE" dirty="0"/>
              <a:t>Wem gehören der Stuhl, </a:t>
            </a:r>
          </a:p>
          <a:p>
            <a:r>
              <a:rPr lang="de-DE" dirty="0"/>
              <a:t>die Tafel, das Gebäude?</a:t>
            </a:r>
          </a:p>
        </p:txBody>
      </p:sp>
    </p:spTree>
    <p:extLst>
      <p:ext uri="{BB962C8B-B14F-4D97-AF65-F5344CB8AC3E}">
        <p14:creationId xmlns:p14="http://schemas.microsoft.com/office/powerpoint/2010/main" val="27015701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227534" y="927398"/>
            <a:ext cx="8688932" cy="508314"/>
          </a:xfrm>
        </p:spPr>
        <p:txBody>
          <a:bodyPr>
            <a:normAutofit/>
          </a:bodyPr>
          <a:lstStyle/>
          <a:p>
            <a:r>
              <a:rPr lang="de-DE" altLang="de-DE" sz="2000" b="1" u="sng" dirty="0">
                <a:cs typeface="Arial" charset="0"/>
              </a:rPr>
              <a:t>Einleitung</a:t>
            </a:r>
            <a:endParaRPr lang="de-DE" altLang="de-DE" sz="2000" b="1" u="sng" dirty="0">
              <a:latin typeface="Arial" charset="0"/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026" name="Picture 2" descr="Moe, Frau Mädchen, Manga, Anime, Cartoon">
            <a:extLst>
              <a:ext uri="{FF2B5EF4-FFF2-40B4-BE49-F238E27FC236}">
                <a16:creationId xmlns:a16="http://schemas.microsoft.com/office/drawing/2014/main" id="{33210C34-853A-4651-A4CA-DA92954BB6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780928"/>
            <a:ext cx="46863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prechblase: rechteckig mit abgerundeten Ecken 6">
            <a:extLst>
              <a:ext uri="{FF2B5EF4-FFF2-40B4-BE49-F238E27FC236}">
                <a16:creationId xmlns:a16="http://schemas.microsoft.com/office/drawing/2014/main" id="{5528E9BC-D011-4F5A-B25E-DC0972556E53}"/>
              </a:ext>
            </a:extLst>
          </p:cNvPr>
          <p:cNvSpPr/>
          <p:nvPr/>
        </p:nvSpPr>
        <p:spPr>
          <a:xfrm>
            <a:off x="1979712" y="1538942"/>
            <a:ext cx="3240360" cy="1241986"/>
          </a:xfrm>
          <a:prstGeom prst="wedgeRoundRectCallout">
            <a:avLst>
              <a:gd name="adj1" fmla="val 68821"/>
              <a:gd name="adj2" fmla="val 11509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/>
              <a:t>Sitzen Sie gut? </a:t>
            </a:r>
          </a:p>
          <a:p>
            <a:r>
              <a:rPr lang="de-DE" dirty="0"/>
              <a:t>Wem gehören der Stuhl, </a:t>
            </a:r>
          </a:p>
          <a:p>
            <a:r>
              <a:rPr lang="de-DE" dirty="0"/>
              <a:t>die Tafel, das Gebäude?</a:t>
            </a:r>
          </a:p>
        </p:txBody>
      </p:sp>
      <p:sp>
        <p:nvSpPr>
          <p:cNvPr id="8" name="Sprechblase: rechteckig mit abgerundeten Ecken 7">
            <a:extLst>
              <a:ext uri="{FF2B5EF4-FFF2-40B4-BE49-F238E27FC236}">
                <a16:creationId xmlns:a16="http://schemas.microsoft.com/office/drawing/2014/main" id="{B10E3856-C8D3-492D-BDDD-C74E6BD6A86B}"/>
              </a:ext>
            </a:extLst>
          </p:cNvPr>
          <p:cNvSpPr/>
          <p:nvPr/>
        </p:nvSpPr>
        <p:spPr>
          <a:xfrm>
            <a:off x="1547664" y="3478532"/>
            <a:ext cx="2730899" cy="886572"/>
          </a:xfrm>
          <a:prstGeom prst="wedgeRoundRectCallout">
            <a:avLst>
              <a:gd name="adj1" fmla="val 109595"/>
              <a:gd name="adj2" fmla="val 5178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/>
              <a:t>Wer hat das bezahlt? Sie?</a:t>
            </a:r>
          </a:p>
        </p:txBody>
      </p:sp>
    </p:spTree>
    <p:extLst>
      <p:ext uri="{BB962C8B-B14F-4D97-AF65-F5344CB8AC3E}">
        <p14:creationId xmlns:p14="http://schemas.microsoft.com/office/powerpoint/2010/main" val="42574412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227534" y="927398"/>
            <a:ext cx="8688932" cy="508314"/>
          </a:xfrm>
        </p:spPr>
        <p:txBody>
          <a:bodyPr>
            <a:normAutofit/>
          </a:bodyPr>
          <a:lstStyle/>
          <a:p>
            <a:r>
              <a:rPr lang="de-DE" altLang="de-DE" sz="2000" b="1" u="sng" dirty="0">
                <a:cs typeface="Arial" charset="0"/>
              </a:rPr>
              <a:t>Einleitung</a:t>
            </a:r>
            <a:endParaRPr lang="de-DE" altLang="de-DE" sz="2000" b="1" u="sng" dirty="0">
              <a:latin typeface="Arial" charset="0"/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026" name="Picture 2" descr="Moe, Frau Mädchen, Manga, Anime, Cartoon">
            <a:extLst>
              <a:ext uri="{FF2B5EF4-FFF2-40B4-BE49-F238E27FC236}">
                <a16:creationId xmlns:a16="http://schemas.microsoft.com/office/drawing/2014/main" id="{33210C34-853A-4651-A4CA-DA92954BB6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780928"/>
            <a:ext cx="46863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prechblase: rechteckig mit abgerundeten Ecken 8">
            <a:extLst>
              <a:ext uri="{FF2B5EF4-FFF2-40B4-BE49-F238E27FC236}">
                <a16:creationId xmlns:a16="http://schemas.microsoft.com/office/drawing/2014/main" id="{B7100F15-14FB-44DE-B8E8-4050372B051D}"/>
              </a:ext>
            </a:extLst>
          </p:cNvPr>
          <p:cNvSpPr/>
          <p:nvPr/>
        </p:nvSpPr>
        <p:spPr>
          <a:xfrm>
            <a:off x="2771800" y="1844824"/>
            <a:ext cx="2520280" cy="936104"/>
          </a:xfrm>
          <a:prstGeom prst="wedgeRoundRectCallout">
            <a:avLst>
              <a:gd name="adj1" fmla="val 113760"/>
              <a:gd name="adj2" fmla="val 13453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/>
              <a:t>Wer bezahlt mich? Sie?</a:t>
            </a:r>
          </a:p>
        </p:txBody>
      </p:sp>
    </p:spTree>
    <p:extLst>
      <p:ext uri="{BB962C8B-B14F-4D97-AF65-F5344CB8AC3E}">
        <p14:creationId xmlns:p14="http://schemas.microsoft.com/office/powerpoint/2010/main" val="6642088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227534" y="976470"/>
            <a:ext cx="8688932" cy="508314"/>
          </a:xfrm>
        </p:spPr>
        <p:txBody>
          <a:bodyPr>
            <a:normAutofit/>
          </a:bodyPr>
          <a:lstStyle/>
          <a:p>
            <a:r>
              <a:rPr lang="de-DE" altLang="de-DE" sz="2000" b="1" u="sng" dirty="0">
                <a:cs typeface="Arial" charset="0"/>
              </a:rPr>
              <a:t>Einleitung</a:t>
            </a:r>
            <a:endParaRPr lang="de-DE" altLang="de-DE" sz="2000" b="1" u="sng" dirty="0">
              <a:latin typeface="Arial" charset="0"/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7" name="Bild 3" descr="Die Infografik zeigt die Aufgabenverteilung zwischen Bund, Ländern und Gemeinden und listet die jeweiligen Zuständigkeiten und Aufgabenschwerpunkte auf.">
            <a:extLst>
              <a:ext uri="{FF2B5EF4-FFF2-40B4-BE49-F238E27FC236}">
                <a16:creationId xmlns:a16="http://schemas.microsoft.com/office/drawing/2014/main" id="{3E05710D-687F-45C5-9A69-4EA46F724D0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834" y="1230627"/>
            <a:ext cx="5688632" cy="54006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871203D1-EEC9-4DFD-8CA4-9CCA4C2B531C}"/>
              </a:ext>
            </a:extLst>
          </p:cNvPr>
          <p:cNvSpPr txBox="1"/>
          <p:nvPr/>
        </p:nvSpPr>
        <p:spPr>
          <a:xfrm>
            <a:off x="307975" y="1556792"/>
            <a:ext cx="282386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Wer bezahlt</a:t>
            </a:r>
          </a:p>
          <a:p>
            <a:pPr marL="285750" indent="-285750">
              <a:buFontTx/>
              <a:buChar char="-"/>
            </a:pPr>
            <a:r>
              <a:rPr lang="de-DE" sz="1600" dirty="0"/>
              <a:t>die Autobahn?</a:t>
            </a:r>
          </a:p>
          <a:p>
            <a:pPr marL="285750" indent="-285750">
              <a:buFontTx/>
              <a:buChar char="-"/>
            </a:pPr>
            <a:r>
              <a:rPr lang="de-DE" sz="1600" dirty="0"/>
              <a:t>die Straßenbahn?</a:t>
            </a:r>
          </a:p>
          <a:p>
            <a:pPr marL="285750" indent="-285750">
              <a:buFontTx/>
              <a:buChar char="-"/>
            </a:pPr>
            <a:r>
              <a:rPr lang="de-DE" sz="1600" dirty="0"/>
              <a:t>das Schulgebäude?</a:t>
            </a:r>
          </a:p>
          <a:p>
            <a:pPr marL="285750" indent="-285750">
              <a:buFontTx/>
              <a:buChar char="-"/>
            </a:pPr>
            <a:r>
              <a:rPr lang="de-DE" sz="1600" dirty="0"/>
              <a:t>die Lehrer?</a:t>
            </a:r>
          </a:p>
        </p:txBody>
      </p:sp>
    </p:spTree>
    <p:extLst>
      <p:ext uri="{BB962C8B-B14F-4D97-AF65-F5344CB8AC3E}">
        <p14:creationId xmlns:p14="http://schemas.microsoft.com/office/powerpoint/2010/main" val="20377802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227534" y="976470"/>
            <a:ext cx="8688932" cy="508314"/>
          </a:xfrm>
        </p:spPr>
        <p:txBody>
          <a:bodyPr>
            <a:normAutofit/>
          </a:bodyPr>
          <a:lstStyle/>
          <a:p>
            <a:r>
              <a:rPr lang="de-DE" altLang="de-DE" sz="2000" b="1" u="sng" dirty="0">
                <a:cs typeface="Arial" charset="0"/>
              </a:rPr>
              <a:t>Einleitung</a:t>
            </a:r>
            <a:endParaRPr lang="de-DE" altLang="de-DE" sz="2000" b="1" u="sng" dirty="0">
              <a:latin typeface="Arial" charset="0"/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7" name="Bild 3" descr="Die Infografik zeigt die Aufgabenverteilung zwischen Bund, Ländern und Gemeinden und listet die jeweiligen Zuständigkeiten und Aufgabenschwerpunkte auf.">
            <a:extLst>
              <a:ext uri="{FF2B5EF4-FFF2-40B4-BE49-F238E27FC236}">
                <a16:creationId xmlns:a16="http://schemas.microsoft.com/office/drawing/2014/main" id="{3E05710D-687F-45C5-9A69-4EA46F724D0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834" y="1230627"/>
            <a:ext cx="5688632" cy="54006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871203D1-EEC9-4DFD-8CA4-9CCA4C2B531C}"/>
              </a:ext>
            </a:extLst>
          </p:cNvPr>
          <p:cNvSpPr txBox="1"/>
          <p:nvPr/>
        </p:nvSpPr>
        <p:spPr>
          <a:xfrm>
            <a:off x="307975" y="1556792"/>
            <a:ext cx="282386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Wer bezahlt</a:t>
            </a:r>
          </a:p>
          <a:p>
            <a:pPr marL="285750" indent="-285750">
              <a:buFontTx/>
              <a:buChar char="-"/>
            </a:pPr>
            <a:r>
              <a:rPr lang="de-DE" sz="1600" dirty="0"/>
              <a:t>die Autobahn?</a:t>
            </a:r>
          </a:p>
          <a:p>
            <a:pPr marL="285750" indent="-285750">
              <a:buFontTx/>
              <a:buChar char="-"/>
            </a:pPr>
            <a:r>
              <a:rPr lang="de-DE" sz="1600" dirty="0"/>
              <a:t>die Straßenbahn?</a:t>
            </a:r>
          </a:p>
          <a:p>
            <a:pPr marL="285750" indent="-285750">
              <a:buFontTx/>
              <a:buChar char="-"/>
            </a:pPr>
            <a:r>
              <a:rPr lang="de-DE" sz="1600" dirty="0"/>
              <a:t>das Schulgebäude?</a:t>
            </a:r>
          </a:p>
          <a:p>
            <a:pPr marL="285750" indent="-285750">
              <a:buFontTx/>
              <a:buChar char="-"/>
            </a:pPr>
            <a:r>
              <a:rPr lang="de-DE" sz="1600" dirty="0"/>
              <a:t>die Lehrer?</a:t>
            </a: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11C39FCE-1D4B-4BA9-9BFA-F7D0276666AC}"/>
              </a:ext>
            </a:extLst>
          </p:cNvPr>
          <p:cNvSpPr/>
          <p:nvPr/>
        </p:nvSpPr>
        <p:spPr>
          <a:xfrm>
            <a:off x="3563888" y="5373216"/>
            <a:ext cx="1296144" cy="25415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39286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227534" y="976470"/>
            <a:ext cx="8688932" cy="508314"/>
          </a:xfrm>
        </p:spPr>
        <p:txBody>
          <a:bodyPr>
            <a:normAutofit/>
          </a:bodyPr>
          <a:lstStyle/>
          <a:p>
            <a:r>
              <a:rPr lang="de-DE" altLang="de-DE" sz="2000" b="1" u="sng" dirty="0">
                <a:cs typeface="Arial" charset="0"/>
              </a:rPr>
              <a:t>Einleitung</a:t>
            </a:r>
            <a:endParaRPr lang="de-DE" altLang="de-DE" sz="2000" b="1" u="sng" dirty="0">
              <a:latin typeface="Arial" charset="0"/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7" name="Bild 3" descr="Die Infografik zeigt die Aufgabenverteilung zwischen Bund, Ländern und Gemeinden und listet die jeweiligen Zuständigkeiten und Aufgabenschwerpunkte auf.">
            <a:extLst>
              <a:ext uri="{FF2B5EF4-FFF2-40B4-BE49-F238E27FC236}">
                <a16:creationId xmlns:a16="http://schemas.microsoft.com/office/drawing/2014/main" id="{3E05710D-687F-45C5-9A69-4EA46F724D0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834" y="1230627"/>
            <a:ext cx="5688632" cy="54006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871203D1-EEC9-4DFD-8CA4-9CCA4C2B531C}"/>
              </a:ext>
            </a:extLst>
          </p:cNvPr>
          <p:cNvSpPr txBox="1"/>
          <p:nvPr/>
        </p:nvSpPr>
        <p:spPr>
          <a:xfrm>
            <a:off x="307975" y="1556792"/>
            <a:ext cx="282386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Wer bezahlt</a:t>
            </a:r>
          </a:p>
          <a:p>
            <a:pPr marL="285750" indent="-285750">
              <a:buFontTx/>
              <a:buChar char="-"/>
            </a:pPr>
            <a:r>
              <a:rPr lang="de-DE" sz="1600" dirty="0"/>
              <a:t>die Autobahn?</a:t>
            </a:r>
          </a:p>
          <a:p>
            <a:pPr marL="285750" indent="-285750">
              <a:buFontTx/>
              <a:buChar char="-"/>
            </a:pPr>
            <a:r>
              <a:rPr lang="de-DE" sz="1600" dirty="0"/>
              <a:t>die Straßenbahn?</a:t>
            </a:r>
          </a:p>
          <a:p>
            <a:pPr marL="285750" indent="-285750">
              <a:buFontTx/>
              <a:buChar char="-"/>
            </a:pPr>
            <a:r>
              <a:rPr lang="de-DE" sz="1600" dirty="0"/>
              <a:t>das Schulgebäude?</a:t>
            </a:r>
          </a:p>
          <a:p>
            <a:pPr marL="285750" indent="-285750">
              <a:buFontTx/>
              <a:buChar char="-"/>
            </a:pPr>
            <a:r>
              <a:rPr lang="de-DE" sz="1600" dirty="0"/>
              <a:t>die Lehrer?</a:t>
            </a: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11C39FCE-1D4B-4BA9-9BFA-F7D0276666AC}"/>
              </a:ext>
            </a:extLst>
          </p:cNvPr>
          <p:cNvSpPr/>
          <p:nvPr/>
        </p:nvSpPr>
        <p:spPr>
          <a:xfrm>
            <a:off x="3563888" y="5373216"/>
            <a:ext cx="1296144" cy="25415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B8A9692A-2B0E-4F80-8BD3-913D470F4EC2}"/>
              </a:ext>
            </a:extLst>
          </p:cNvPr>
          <p:cNvSpPr/>
          <p:nvPr/>
        </p:nvSpPr>
        <p:spPr>
          <a:xfrm>
            <a:off x="5333689" y="5042796"/>
            <a:ext cx="1476921" cy="40750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78175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Blaugrü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2D2665B33772A45B6963DA869302AA8" ma:contentTypeVersion="" ma:contentTypeDescription="Ein neues Dokument erstellen." ma:contentTypeScope="" ma:versionID="fde2375ae71a15d3907ee42fe7e40b61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402b5aa344d9f8ab2c8dc62f307f3dd3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27F2F8E-286C-4BD5-AFFE-80EBD5639DB4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091ADCCD-9FD0-4FFA-9394-A60634F735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696b60-0389-45c2-bb8c-032517eb46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564263B-0B5B-40D1-9519-D6E0A2E75F6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TM03457510[[fn=Savon]]</Template>
  <TotalTime>0</TotalTime>
  <Words>515</Words>
  <Application>Microsoft Office PowerPoint</Application>
  <PresentationFormat>Bildschirmpräsentation (4:3)</PresentationFormat>
  <Paragraphs>101</Paragraphs>
  <Slides>16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2" baseType="lpstr">
      <vt:lpstr>Arial</vt:lpstr>
      <vt:lpstr>Calibri</vt:lpstr>
      <vt:lpstr>Century Gothic</vt:lpstr>
      <vt:lpstr>Garamond</vt:lpstr>
      <vt:lpstr>Times New Roman</vt:lpstr>
      <vt:lpstr>Savon</vt:lpstr>
      <vt:lpstr>Webquest zum Thema Ausgaben und Einnahmen haushaltsorientierter Gebietskörperschaften am Beispiel des Bundeshaushalts für die Jahrgangsstufe 2</vt:lpstr>
      <vt:lpstr>Einleitung</vt:lpstr>
      <vt:lpstr>Einleitung</vt:lpstr>
      <vt:lpstr>Einleitung</vt:lpstr>
      <vt:lpstr>Einleitung</vt:lpstr>
      <vt:lpstr>Einleitung</vt:lpstr>
      <vt:lpstr>Einleitung</vt:lpstr>
      <vt:lpstr>Einleitung</vt:lpstr>
      <vt:lpstr>Einleitung</vt:lpstr>
      <vt:lpstr>Einleitung</vt:lpstr>
      <vt:lpstr>Einleitung</vt:lpstr>
      <vt:lpstr>Aufgaben</vt:lpstr>
      <vt:lpstr>Vorgehen</vt:lpstr>
      <vt:lpstr>Quellen</vt:lpstr>
      <vt:lpstr>Bewertung</vt:lpstr>
      <vt:lpstr>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hans weyhersmüller</dc:creator>
  <cp:lastModifiedBy>txtbro_ strauss</cp:lastModifiedBy>
  <cp:revision>491</cp:revision>
  <cp:lastPrinted>2015-09-14T08:52:43Z</cp:lastPrinted>
  <dcterms:created xsi:type="dcterms:W3CDTF">2011-10-04T05:43:25Z</dcterms:created>
  <dcterms:modified xsi:type="dcterms:W3CDTF">2021-04-14T18:08:40Z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0x01010002D2665B33772A45B6963DA869302AA8</vt:lpwstr>
  </property>
</Properties>
</file>