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309" r:id="rId5"/>
    <p:sldId id="281" r:id="rId6"/>
    <p:sldId id="285" r:id="rId7"/>
    <p:sldId id="289" r:id="rId8"/>
    <p:sldId id="292" r:id="rId9"/>
    <p:sldId id="293" r:id="rId10"/>
    <p:sldId id="294" r:id="rId11"/>
    <p:sldId id="296" r:id="rId12"/>
    <p:sldId id="299" r:id="rId13"/>
    <p:sldId id="298" r:id="rId14"/>
    <p:sldId id="300" r:id="rId15"/>
    <p:sldId id="305" r:id="rId16"/>
    <p:sldId id="304" r:id="rId17"/>
    <p:sldId id="307" r:id="rId18"/>
    <p:sldId id="301" r:id="rId19"/>
    <p:sldId id="302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4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  <p:cmAuthor id="2" name="Patrizia Kühner" initials="PK" lastIdx="2" clrIdx="1">
    <p:extLst>
      <p:ext uri="{19B8F6BF-5375-455C-9EA6-DF929625EA0E}">
        <p15:presenceInfo xmlns:p15="http://schemas.microsoft.com/office/powerpoint/2012/main" userId="602777e386145875" providerId="Windows Live"/>
      </p:ext>
    </p:extLst>
  </p:cmAuthor>
  <p:cmAuthor id="3" name="Brit Lüder" initials="BL" lastIdx="2" clrIdx="2">
    <p:extLst>
      <p:ext uri="{19B8F6BF-5375-455C-9EA6-DF929625EA0E}">
        <p15:presenceInfo xmlns:p15="http://schemas.microsoft.com/office/powerpoint/2012/main" userId="S::b.lueder@FLSKarlsruhe.onmicrosoft.com::c14dcfb6-f085-4dff-977c-dc05d49652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%C3%96sterreich" TargetMode="External"/><Relationship Id="rId3" Type="http://schemas.openxmlformats.org/officeDocument/2006/relationships/hyperlink" Target="https://de.wikipedia.org/wiki/Bundesrepublik_Deutschland" TargetMode="External"/><Relationship Id="rId7" Type="http://schemas.openxmlformats.org/officeDocument/2006/relationships/hyperlink" Target="https://de.wikipedia.org/wiki/Niederlande" TargetMode="External"/><Relationship Id="rId12" Type="http://schemas.openxmlformats.org/officeDocument/2006/relationships/hyperlink" Target="https://de.wikipedia.org/wiki/Abgabenquote" TargetMode="External"/><Relationship Id="rId2" Type="http://schemas.openxmlformats.org/officeDocument/2006/relationships/hyperlink" Target="https://de.wikipedia.org/wiki/D%C3%A4ne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Japan" TargetMode="External"/><Relationship Id="rId11" Type="http://schemas.openxmlformats.org/officeDocument/2006/relationships/hyperlink" Target="https://de.wikipedia.org/wiki/USA" TargetMode="External"/><Relationship Id="rId5" Type="http://schemas.openxmlformats.org/officeDocument/2006/relationships/hyperlink" Target="https://de.wikipedia.org/wiki/Irland" TargetMode="External"/><Relationship Id="rId10" Type="http://schemas.openxmlformats.org/officeDocument/2006/relationships/hyperlink" Target="https://de.wikipedia.org/wiki/Spanien" TargetMode="External"/><Relationship Id="rId4" Type="http://schemas.openxmlformats.org/officeDocument/2006/relationships/hyperlink" Target="https://de.wikipedia.org/wiki/Frankreich" TargetMode="External"/><Relationship Id="rId9" Type="http://schemas.openxmlformats.org/officeDocument/2006/relationships/hyperlink" Target="https://de.wikipedia.org/wiki/Schwei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hapter/10.1007/978-3-322-80823-3_12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3-322-80823-3_1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2019/soll/ausgaben/funktion/4.html" TargetMode="External"/><Relationship Id="rId3" Type="http://schemas.openxmlformats.org/officeDocument/2006/relationships/hyperlink" Target="https://www.bundeshaushalt.de/2019/soll/ausgaben/funktion/0.html" TargetMode="External"/><Relationship Id="rId7" Type="http://schemas.openxmlformats.org/officeDocument/2006/relationships/hyperlink" Target="https://www.bundeshaushalt.de/2019/soll/ausgaben/funktion/6.html" TargetMode="External"/><Relationship Id="rId2" Type="http://schemas.openxmlformats.org/officeDocument/2006/relationships/hyperlink" Target="https://www.bundeshaushalt.de/2019/soll/ausgaben/funktion/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undeshaushalt.de/2019/soll/ausgaben/funktion/7.html" TargetMode="External"/><Relationship Id="rId11" Type="http://schemas.openxmlformats.org/officeDocument/2006/relationships/hyperlink" Target="https://www.bundeshaushalt.de/#/2019/soll/ausgaben/funktion/0.html" TargetMode="External"/><Relationship Id="rId5" Type="http://schemas.openxmlformats.org/officeDocument/2006/relationships/hyperlink" Target="https://www.bundeshaushalt.de/2019/soll/ausgaben/funktion/8.html" TargetMode="External"/><Relationship Id="rId10" Type="http://schemas.openxmlformats.org/officeDocument/2006/relationships/hyperlink" Target="https://www.bundeshaushalt.de/2019/soll/ausgaben/funktion/5.html" TargetMode="External"/><Relationship Id="rId4" Type="http://schemas.openxmlformats.org/officeDocument/2006/relationships/hyperlink" Target="https://www.bundeshaushalt.de/2019/soll/ausgaben/funktion/1.html" TargetMode="External"/><Relationship Id="rId9" Type="http://schemas.openxmlformats.org/officeDocument/2006/relationships/hyperlink" Target="https://www.bundeshaushalt.de/2019/soll/ausgaben/funktion/3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2019/soll/einnahmen/funktion/3.html" TargetMode="External"/><Relationship Id="rId3" Type="http://schemas.openxmlformats.org/officeDocument/2006/relationships/hyperlink" Target="https://www.bundeshaushalt.de/2019/soll/einnahmen/funktion/8.html" TargetMode="External"/><Relationship Id="rId7" Type="http://schemas.openxmlformats.org/officeDocument/2006/relationships/hyperlink" Target="https://www.bundeshaushalt.de/2019/soll/einnahmen/funktion/2.html" TargetMode="External"/><Relationship Id="rId12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hyperlink" Target="https://www.bundeshaushalt.de/#/2019/soll/einnahmen/einzelplan/03121110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undeshaushalt.de/2019/soll/einnahmen/funktion/0.html" TargetMode="External"/><Relationship Id="rId11" Type="http://schemas.openxmlformats.org/officeDocument/2006/relationships/hyperlink" Target="https://www.bundeshaushalt.de/2019/soll/einnahmen/funktion/5.html" TargetMode="External"/><Relationship Id="rId5" Type="http://schemas.openxmlformats.org/officeDocument/2006/relationships/hyperlink" Target="https://www.bundeshaushalt.de/2019/soll/einnahmen/funktion/6.html" TargetMode="External"/><Relationship Id="rId10" Type="http://schemas.openxmlformats.org/officeDocument/2006/relationships/hyperlink" Target="https://www.bundeshaushalt.de/2019/soll/einnahmen/funktion/1.html" TargetMode="External"/><Relationship Id="rId4" Type="http://schemas.openxmlformats.org/officeDocument/2006/relationships/hyperlink" Target="https://www.bundeshaushalt.de/2019/soll/einnahmen/funktion/7.html" TargetMode="External"/><Relationship Id="rId9" Type="http://schemas.openxmlformats.org/officeDocument/2006/relationships/hyperlink" Target="https://www.bundeshaushalt.de/2019/soll/einnahmen/funktion/4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undeshaushalt.de/#/2019/soll/ausgaben/funk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anzen-und-steuern.de/ebook/19/index.html#zoom=z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finanzen-und-steuern.de/ebook/19/index.html#zoom=z" TargetMode="External"/><Relationship Id="rId2" Type="http://schemas.openxmlformats.org/officeDocument/2006/relationships/hyperlink" Target="https://www.finanzen-und-steuern.de/ebook/18/index.html#zoom=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nanzen-und-steuern.de/ebook/19/index.html#zoom=z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nanzen-und-steuern.de/ebook/18/index.html#zoom=z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www.bundeshaushalt.de/#/2019/soll/ausgaben/funktion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taatsquote#cite_note-13" TargetMode="External"/><Relationship Id="rId2" Type="http://schemas.openxmlformats.org/officeDocument/2006/relationships/hyperlink" Target="https://de.wikipedia.org/wiki/Staatsquo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 dirty="0">
                <a:latin typeface="Century Gothic" pitchFamily="34" charset="0"/>
              </a:rPr>
              <a:t>- Lehrerlösung - </a:t>
            </a:r>
            <a:r>
              <a:rPr lang="de-DE" sz="3600" dirty="0">
                <a:latin typeface="Century Gothic" pitchFamily="34" charset="0"/>
              </a:rPr>
              <a:t/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 Anteil von Steuern und Sozialabgaben an der Wirtschaftsleistung (Bruttoinlandsprodukt BIP)</a:t>
            </a:r>
          </a:p>
          <a:p>
            <a:endParaRPr lang="de-DE" sz="1200" dirty="0"/>
          </a:p>
          <a:p>
            <a:r>
              <a:rPr lang="de-DE" dirty="0"/>
              <a:t>Abgabenquote = (Steuern + Sozialabgaben)/BIP * </a:t>
            </a:r>
            <a:r>
              <a:rPr lang="de-DE" dirty="0" smtClean="0"/>
              <a:t>100 %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D99AB04-62E1-43CE-AB9A-E9C45937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985092"/>
              </p:ext>
            </p:extLst>
          </p:nvPr>
        </p:nvGraphicFramePr>
        <p:xfrm>
          <a:off x="350912" y="2899607"/>
          <a:ext cx="4680520" cy="3659237"/>
        </p:xfrm>
        <a:graphic>
          <a:graphicData uri="http://schemas.openxmlformats.org/drawingml/2006/table">
            <a:tbl>
              <a:tblPr/>
              <a:tblGrid>
                <a:gridCol w="983625">
                  <a:extLst>
                    <a:ext uri="{9D8B030D-6E8A-4147-A177-3AD203B41FA5}">
                      <a16:colId xmlns:a16="http://schemas.microsoft.com/office/drawing/2014/main" val="271725780"/>
                    </a:ext>
                  </a:extLst>
                </a:gridCol>
                <a:gridCol w="528543">
                  <a:extLst>
                    <a:ext uri="{9D8B030D-6E8A-4147-A177-3AD203B41FA5}">
                      <a16:colId xmlns:a16="http://schemas.microsoft.com/office/drawing/2014/main" val="308787490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5819757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215172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5998599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0386724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777955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29862889"/>
                    </a:ext>
                  </a:extLst>
                </a:gridCol>
              </a:tblGrid>
              <a:tr h="291731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1975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1985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2006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0347"/>
                  </a:ext>
                </a:extLst>
              </a:tr>
              <a:tr h="29231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2" tooltip="Dänemark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Dänemark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42478"/>
                  </a:ext>
                </a:extLst>
              </a:tr>
              <a:tr h="34546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3" tooltip="Bundesrepublik Deutsch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Bundesrepublik Deutschland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17331"/>
                  </a:ext>
                </a:extLst>
              </a:tr>
              <a:tr h="26550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4" tooltip="Frank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Frankreich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0433"/>
                  </a:ext>
                </a:extLst>
              </a:tr>
              <a:tr h="2531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5" tooltip="Ir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Irland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28,7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32.5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30,6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395458"/>
                  </a:ext>
                </a:extLst>
              </a:tr>
              <a:tr h="29173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6" tooltip="Japa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Japan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26,8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22085"/>
                  </a:ext>
                </a:extLst>
              </a:tr>
              <a:tr h="2843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7" tooltip="Niederlande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Niederlande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88785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8" tooltip="Öster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Österreich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9415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9" tooltip="Schweiz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Schweiz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30,0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3963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0" tooltip="Spanie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Spanien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32667"/>
                  </a:ext>
                </a:extLst>
              </a:tr>
              <a:tr h="19799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1" tooltip="USA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USA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28,0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07685"/>
                  </a:ext>
                </a:extLst>
              </a:tr>
              <a:tr h="572946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effectLst/>
                        </a:rPr>
                        <a:t>OECD-Mittel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33,8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86343"/>
                  </a:ext>
                </a:extLst>
              </a:tr>
            </a:tbl>
          </a:graphicData>
        </a:graphic>
      </p:graphicFrame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 Anteil der rechtlich geregelten Sozialleistungen eines Staates am Bruttoinlandsprodukt (BIP)</a:t>
            </a:r>
          </a:p>
          <a:p>
            <a:endParaRPr lang="de-DE" sz="1200" dirty="0"/>
          </a:p>
          <a:p>
            <a:r>
              <a:rPr lang="de-DE" dirty="0"/>
              <a:t>Sozialleistungsquote = Sozialleistungen/BIP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8" y="2850309"/>
            <a:ext cx="3655549" cy="3584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10" y="2850309"/>
            <a:ext cx="4680467" cy="306268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5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914" y="1704618"/>
            <a:ext cx="4989813" cy="489273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3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342451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087209"/>
            <a:ext cx="6395010" cy="418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99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 relativ hohe Staats- und Sozialleistungsquote             Sozialstaat</a:t>
            </a:r>
          </a:p>
          <a:p>
            <a:endParaRPr lang="de-DE" dirty="0"/>
          </a:p>
          <a:p>
            <a:r>
              <a:rPr lang="de-DE" dirty="0"/>
              <a:t>bei relativ geringer Abgabenquote 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F100588-A7C0-4CDB-9E4B-6859EC665E7B}"/>
              </a:ext>
            </a:extLst>
          </p:cNvPr>
          <p:cNvSpPr/>
          <p:nvPr/>
        </p:nvSpPr>
        <p:spPr>
          <a:xfrm>
            <a:off x="2749503" y="2812992"/>
            <a:ext cx="576064" cy="105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27851"/>
              </p:ext>
            </p:extLst>
          </p:nvPr>
        </p:nvGraphicFramePr>
        <p:xfrm>
          <a:off x="395536" y="1556792"/>
          <a:ext cx="8172693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Schlussfolgerungen/</a:t>
                      </a:r>
                    </a:p>
                    <a:p>
                      <a:r>
                        <a:rPr lang="de-DE" sz="12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Gesamtausgaben: 356.400.000.000,00 Euro (356,4 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Ausgabenanteil (</a:t>
                      </a:r>
                      <a:r>
                        <a:rPr lang="de-DE" sz="1200" b="1" dirty="0" smtClean="0"/>
                        <a:t>50,38 %):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Soziale Sicherung, Familie und Jugend, Arbeitsmarktpolitik</a:t>
                      </a:r>
                    </a:p>
                    <a:p>
                      <a:r>
                        <a:rPr lang="de-DE" sz="1200" dirty="0"/>
                        <a:t>179.537.219.000,00 Euro (179,5 Mrd. Euro)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Sozialstaat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Ausgabenanteil (</a:t>
                      </a:r>
                      <a:r>
                        <a:rPr lang="de-DE" sz="1200" b="1" dirty="0" smtClean="0"/>
                        <a:t>25,24 %):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Allgemeine Dienste </a:t>
                      </a:r>
                      <a:r>
                        <a:rPr lang="de-DE" sz="900" dirty="0"/>
                        <a:t>(Verwaltung, Verteidigung (Bund), </a:t>
                      </a:r>
                      <a:r>
                        <a:rPr lang="de-DE" sz="900" dirty="0" err="1"/>
                        <a:t>polit</a:t>
                      </a:r>
                      <a:r>
                        <a:rPr lang="de-DE" sz="900" dirty="0"/>
                        <a:t>. Führung, Finanzverwaltung,…) </a:t>
                      </a:r>
                    </a:p>
                    <a:p>
                      <a:r>
                        <a:rPr lang="de-DE" sz="1200" dirty="0"/>
                        <a:t>89.944.555.000,00 Euro (89,9 Mrd. Euro)</a:t>
                      </a:r>
                      <a:r>
                        <a:rPr lang="de-DE" sz="900" dirty="0"/>
                        <a:t> 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umfangreicher, teurer Verwaltungsapparat</a:t>
                      </a:r>
                    </a:p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Ausgabenanteil (</a:t>
                      </a:r>
                      <a:r>
                        <a:rPr lang="de-DE" sz="1200" b="1" dirty="0" smtClean="0"/>
                        <a:t>7,21 %): </a:t>
                      </a:r>
                      <a:endParaRPr lang="de-DE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Bildung, Wissenschaft, Forschung, Kultur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25.696.475.000,00 Euro (25,7 Mrd. Euro)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(ABER: Bildung + Kultur sind vorwiegend  Ländersache!)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B57790FB-A1E1-479D-9762-1426DC792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851478"/>
              </p:ext>
            </p:extLst>
          </p:nvPr>
        </p:nvGraphicFramePr>
        <p:xfrm>
          <a:off x="3916258" y="4365991"/>
          <a:ext cx="5056740" cy="2541971"/>
        </p:xfrm>
        <a:graphic>
          <a:graphicData uri="http://schemas.openxmlformats.org/drawingml/2006/table">
            <a:tbl>
              <a:tblPr/>
              <a:tblGrid>
                <a:gridCol w="708616">
                  <a:extLst>
                    <a:ext uri="{9D8B030D-6E8A-4147-A177-3AD203B41FA5}">
                      <a16:colId xmlns:a16="http://schemas.microsoft.com/office/drawing/2014/main" val="466831126"/>
                    </a:ext>
                  </a:extLst>
                </a:gridCol>
                <a:gridCol w="2770257">
                  <a:extLst>
                    <a:ext uri="{9D8B030D-6E8A-4147-A177-3AD203B41FA5}">
                      <a16:colId xmlns:a16="http://schemas.microsoft.com/office/drawing/2014/main" val="1530991001"/>
                    </a:ext>
                  </a:extLst>
                </a:gridCol>
                <a:gridCol w="1577867">
                  <a:extLst>
                    <a:ext uri="{9D8B030D-6E8A-4147-A177-3AD203B41FA5}">
                      <a16:colId xmlns:a16="http://schemas.microsoft.com/office/drawing/2014/main" val="1844923847"/>
                    </a:ext>
                  </a:extLst>
                </a:gridCol>
              </a:tblGrid>
              <a:tr h="294472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Ausgaben in Tausend Euro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dirty="0">
                          <a:solidFill>
                            <a:srgbClr val="333333"/>
                          </a:solidFill>
                          <a:effectLst/>
                          <a:latin typeface="BundesSans"/>
                        </a:rPr>
                        <a:t>Posten</a:t>
                      </a: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Anteil an Gesamtausgaben in 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340676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179.537.219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sng" dirty="0">
                          <a:solidFill>
                            <a:srgbClr val="CC3300"/>
                          </a:solidFill>
                          <a:effectLst/>
                          <a:latin typeface="BundesSans"/>
                          <a:hlinkClick r:id="rId2" tooltip="Soziale Sicherung, Familie und Jugend, Arbeitsmarktpolitik"/>
                        </a:rPr>
                        <a:t>Soziale Sicherung, Familie und Jugend, Arbeitsmarktpolitik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50,38%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79069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89.944.555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3" tooltip="Allgemeine Dienste"/>
                        </a:rPr>
                        <a:t>Allgemeine Dienste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25,24%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972800"/>
                  </a:ext>
                </a:extLst>
              </a:tr>
              <a:tr h="27077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25.696.475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4" tooltip="Bildungswesen, Wissenschaft, Forschung, kulturelle Angelegenheiten"/>
                        </a:rPr>
                        <a:t>Bildungswesen, Wissenschaft, Forschung, kulturelle Angelegenheiten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7,21%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650022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25.062.061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5" tooltip="Finanzwirtschaft"/>
                        </a:rPr>
                        <a:t>Finanzwirtschaft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7,03%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74808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22.133.611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6" tooltip="Verkehrs- und Nachrichtenwesen"/>
                        </a:rPr>
                        <a:t>Verkehrs- und Nachrichtenwesen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6,21%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093470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5.100.296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7" tooltip="Energie- und Wasserwirtschaft, Gewerbe, Dienstleistungen"/>
                        </a:rPr>
                        <a:t>Energie- und Wasserwirtschaft, Gewerbe, Dienstleistungen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1,43%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56146"/>
                  </a:ext>
                </a:extLst>
              </a:tr>
              <a:tr h="27077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3.783.058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8" tooltip="Wohnungswesen, Städtebau, Raumordnung und kommunale Gemeinschaftsdienste"/>
                        </a:rPr>
                        <a:t>Wohnungswesen, Städtebau, Raumordnung und kommunale Gemeinschaftsdiens...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1,06%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025608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3.719.630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9" tooltip="Gesundheit, Umwelt, Sport und Erholung"/>
                        </a:rPr>
                        <a:t>Gesundheit, Umwelt, Sport und Erholung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1,04%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529394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1.423.095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0" tooltip="Ernährung, Landwirtschaft und Forsten"/>
                        </a:rPr>
                        <a:t>Ernährung, Landwirtschaft und Forsten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0,40%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68147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A436A9CA-F969-47DC-81B4-9E1CE116EC0B}"/>
              </a:ext>
            </a:extLst>
          </p:cNvPr>
          <p:cNvSpPr/>
          <p:nvPr/>
        </p:nvSpPr>
        <p:spPr>
          <a:xfrm>
            <a:off x="307975" y="6381328"/>
            <a:ext cx="3707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11"/>
              </a:rPr>
              <a:t>Quelle: https://www.bundeshaushalt.de/#/2019/soll/ausgaben/funktion/0.html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425066"/>
              </p:ext>
            </p:extLst>
          </p:nvPr>
        </p:nvGraphicFramePr>
        <p:xfrm>
          <a:off x="387759" y="1556792"/>
          <a:ext cx="8368481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Einnahmen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Gesamteinnahmen: 356.400.000.000,00 Euro (356,4 Mrd. Euro)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de-DE" sz="1400" dirty="0"/>
                        <a:t>Gesamtausgaben von 356,4 Mrd. Euro</a:t>
                      </a:r>
                    </a:p>
                    <a:p>
                      <a:r>
                        <a:rPr lang="de-DE" sz="1400" dirty="0"/>
                        <a:t>können durch Steuereinnahmen in Höhe von </a:t>
                      </a:r>
                      <a:r>
                        <a:rPr lang="de-DE" sz="1400" b="0" dirty="0"/>
                        <a:t>333,8 Mrd. Euro </a:t>
                      </a:r>
                      <a:r>
                        <a:rPr lang="de-DE" sz="1400" b="0"/>
                        <a:t>zu </a:t>
                      </a:r>
                      <a:r>
                        <a:rPr lang="de-DE" sz="1400" b="0" smtClean="0"/>
                        <a:t>93,66 % </a:t>
                      </a:r>
                      <a:r>
                        <a:rPr lang="de-DE" sz="1400" b="0" dirty="0"/>
                        <a:t>gedeckt werden.</a:t>
                      </a:r>
                    </a:p>
                    <a:p>
                      <a:endParaRPr lang="de-DE" sz="1800" b="0" dirty="0"/>
                    </a:p>
                    <a:p>
                      <a:r>
                        <a:rPr lang="de-DE" sz="1400" dirty="0"/>
                        <a:t>sehr gute Finanzierungsmöglichkeit     durch Steuern </a:t>
                      </a:r>
                    </a:p>
                    <a:p>
                      <a:r>
                        <a:rPr lang="de-DE" sz="1000" dirty="0"/>
                        <a:t>(durch aktuell gute Wirtschaftslage; vernachlässigbare Einnahmen durch Gebühren</a:t>
                      </a:r>
                      <a:r>
                        <a:rPr lang="de-DE" sz="1200" dirty="0"/>
                        <a:t>; </a:t>
                      </a:r>
                      <a:r>
                        <a:rPr lang="de-DE" sz="600" dirty="0">
                          <a:hlinkClick r:id="rId2"/>
                        </a:rPr>
                        <a:t>https://www.bundeshaushalt.de/#/2019/soll/einnahmen/einzelplan/031211101</a:t>
                      </a:r>
                      <a:r>
                        <a:rPr lang="de-DE" sz="1400" dirty="0">
                          <a:hlinkClick r:id="rId2"/>
                        </a:rPr>
                        <a:t>.</a:t>
                      </a:r>
                      <a:r>
                        <a:rPr lang="de-DE" sz="600" dirty="0">
                          <a:hlinkClick r:id="rId2"/>
                        </a:rPr>
                        <a:t>html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Einnahmenanteil (</a:t>
                      </a:r>
                      <a:r>
                        <a:rPr lang="de-DE" sz="1200" b="1" dirty="0" smtClean="0"/>
                        <a:t>93,68 %): </a:t>
                      </a:r>
                      <a:endParaRPr lang="de-DE" sz="1200" b="1" dirty="0"/>
                    </a:p>
                    <a:p>
                      <a:r>
                        <a:rPr lang="de-DE" sz="1200" b="0" dirty="0"/>
                        <a:t>Finanzwirtschaft (Steuern)</a:t>
                      </a:r>
                    </a:p>
                    <a:p>
                      <a:r>
                        <a:rPr lang="de-DE" sz="1200" b="0" dirty="0"/>
                        <a:t>333.893.230.000,00 Euro (333,8 Mrd. Euro)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Einnahmenanteil (</a:t>
                      </a:r>
                      <a:r>
                        <a:rPr lang="de-DE" sz="1200" b="1" dirty="0" smtClean="0"/>
                        <a:t>2,36 %):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Verkehrs- und Nachrichtenwesen </a:t>
                      </a:r>
                      <a:endParaRPr lang="de-DE" sz="900" dirty="0"/>
                    </a:p>
                    <a:p>
                      <a:r>
                        <a:rPr lang="de-DE" sz="1200" dirty="0"/>
                        <a:t>8.404.763.000,00 Euro (8,4 Mrd. Euro)</a:t>
                      </a:r>
                      <a:r>
                        <a:rPr lang="de-DE" sz="900" dirty="0"/>
                        <a:t> 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Einnahmenanteil (</a:t>
                      </a:r>
                      <a:r>
                        <a:rPr lang="de-DE" sz="1200" b="1" dirty="0" smtClean="0"/>
                        <a:t>1,35 %): </a:t>
                      </a:r>
                      <a:endParaRPr lang="de-DE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Energie- und Wasserwirtschaft, Gewerbe, Dienstleistungen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4.828.743.000,00 Euro (4,8 Mrd. Euro)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7B675619-4C94-4C60-9405-38DCABF51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192651"/>
              </p:ext>
            </p:extLst>
          </p:nvPr>
        </p:nvGraphicFramePr>
        <p:xfrm>
          <a:off x="4046475" y="4272391"/>
          <a:ext cx="4724472" cy="2414263"/>
        </p:xfrm>
        <a:graphic>
          <a:graphicData uri="http://schemas.openxmlformats.org/drawingml/2006/table">
            <a:tbl>
              <a:tblPr/>
              <a:tblGrid>
                <a:gridCol w="743818">
                  <a:extLst>
                    <a:ext uri="{9D8B030D-6E8A-4147-A177-3AD203B41FA5}">
                      <a16:colId xmlns:a16="http://schemas.microsoft.com/office/drawing/2014/main" val="680419541"/>
                    </a:ext>
                  </a:extLst>
                </a:gridCol>
                <a:gridCol w="3077140">
                  <a:extLst>
                    <a:ext uri="{9D8B030D-6E8A-4147-A177-3AD203B41FA5}">
                      <a16:colId xmlns:a16="http://schemas.microsoft.com/office/drawing/2014/main" val="474105457"/>
                    </a:ext>
                  </a:extLst>
                </a:gridCol>
                <a:gridCol w="903514">
                  <a:extLst>
                    <a:ext uri="{9D8B030D-6E8A-4147-A177-3AD203B41FA5}">
                      <a16:colId xmlns:a16="http://schemas.microsoft.com/office/drawing/2014/main" val="2548365378"/>
                    </a:ext>
                  </a:extLst>
                </a:gridCol>
              </a:tblGrid>
              <a:tr h="23388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Einnahmen in Tausend Euro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dirty="0">
                          <a:solidFill>
                            <a:srgbClr val="333333"/>
                          </a:solidFill>
                          <a:effectLst/>
                          <a:latin typeface="BundesSans"/>
                        </a:rPr>
                        <a:t>Posten</a:t>
                      </a: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Anteil an Gesamt-einnahmen in 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3041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333.893.230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sng" dirty="0">
                          <a:solidFill>
                            <a:srgbClr val="CC3300"/>
                          </a:solidFill>
                          <a:effectLst/>
                          <a:latin typeface="BundesSans"/>
                          <a:hlinkClick r:id="rId3" tooltip="Finanzwirtschaft"/>
                        </a:rPr>
                        <a:t>Finanzwirtschaft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93,68%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843728"/>
                  </a:ext>
                </a:extLst>
              </a:tr>
              <a:tr h="166762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8.404.763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4" tooltip="Verkehrs- und Nachrichtenwesen"/>
                        </a:rPr>
                        <a:t>Verkehrs- und Nachrichtenwesen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2,36%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246634"/>
                  </a:ext>
                </a:extLst>
              </a:tr>
              <a:tr h="19408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4.828.743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5" tooltip="Energie- und Wasserwirtschaft, Gewerbe, Dienstleistungen"/>
                        </a:rPr>
                        <a:t>Energie- und Wasserwirtschaft, Gewerbe, Dienstleistungen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1,35%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40241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4.625.312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6" tooltip="Allgemeine Dienste"/>
                        </a:rPr>
                        <a:t>Allgemeine Dienste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1,30%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948555"/>
                  </a:ext>
                </a:extLst>
              </a:tr>
              <a:tr h="171334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3.197.817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7" tooltip="Soziale Sicherung, Familie und Jugend, Arbeitsmarktpolitik"/>
                        </a:rPr>
                        <a:t>Soziale Sicherung, Familie und Jugend, Arbeitsmarktpolitik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0,90%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617882"/>
                  </a:ext>
                </a:extLst>
              </a:tr>
              <a:tr h="198652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926.615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8" tooltip="Gesundheit, Umwelt, Sport und Erholung"/>
                        </a:rPr>
                        <a:t>Gesundheit, Umwelt, Sport und Erholung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0,26%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7961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422.549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9" tooltip="Wohnungswesen, Städtebau, Raumordnung und kommunale Gemeinschaftsdienste"/>
                        </a:rPr>
                        <a:t>Wohnungswesen, Städtebau, Raumordnung und kommunale Gemeinschaftsdiens...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0,12%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27310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69.634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0" tooltip="Bildungswesen, Wissenschaft, Forschung, kulturelle Angelegenheiten"/>
                        </a:rPr>
                        <a:t>Bildungswesen, Wissenschaft, Forschung, kulturelle Angelegenheiten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0,02%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632442"/>
                  </a:ext>
                </a:extLst>
              </a:tr>
              <a:tr h="144679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31.337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1" tooltip="Ernährung, Landwirtschaft und Forsten"/>
                        </a:rPr>
                        <a:t>Ernährung, Landwirtschaft und Forsten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&lt; 0,01%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20462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E413BF-9411-4D58-98DB-530D45863B8C}"/>
              </a:ext>
            </a:extLst>
          </p:cNvPr>
          <p:cNvSpPr/>
          <p:nvPr/>
        </p:nvSpPr>
        <p:spPr>
          <a:xfrm>
            <a:off x="307975" y="6309320"/>
            <a:ext cx="3572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12"/>
              </a:rPr>
              <a:t>Quelle: https://www.bundeshaushalt.de/#/2019/soll/einnahmen/funktion.html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17646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1853800" flipH="1">
            <a:off x="3287449" y="2437442"/>
            <a:ext cx="120832" cy="12003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</a:t>
            </a:r>
            <a:r>
              <a:rPr lang="de-DE" sz="1200" dirty="0"/>
              <a:t> </a:t>
            </a:r>
          </a:p>
          <a:p>
            <a:pPr algn="ctr"/>
            <a:r>
              <a:rPr lang="de-DE" sz="1200" dirty="0"/>
              <a:t>Organisationseinheit, der einzelne Aufgaben für einen bestimmten Teil des Staatsgebiets zugewiesen sind: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(Gegenüberstellung von Einnahmen und Ausgaben) auf</a:t>
            </a:r>
          </a:p>
          <a:p>
            <a:pPr algn="ctr"/>
            <a:endParaRPr lang="de-DE" sz="1200" dirty="0"/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Festlegung der jährlichen Einnahmen und Ausgaben des Bundes im Haushaltsplan (</a:t>
            </a:r>
            <a:r>
              <a:rPr lang="de-DE" sz="1200" b="1" dirty="0"/>
              <a:t>Budgetierung)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ist das „Regierungsprogramm in Zahlen“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Auskunft über beabsichtigte Aktivitäten des Staates im kommende Jahr und über Zwecke der Ausgaben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2804713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7506644">
            <a:off x="3597933" y="3498104"/>
            <a:ext cx="87122" cy="658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/>
        </p:nvGraphicFramePr>
        <p:xfrm>
          <a:off x="189460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005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765025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 gridSpan="2"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Staatsausgaben nach </a:t>
                      </a:r>
                      <a:r>
                        <a:rPr lang="de-DE" sz="1200" b="1" dirty="0"/>
                        <a:t>Funktionalprinzip</a:t>
                      </a:r>
                      <a:r>
                        <a:rPr lang="de-DE" sz="1200" dirty="0"/>
                        <a:t>: Ausgabengliederung nach bestimmten Aufgabengebieten bzw. Politikbereichen </a:t>
                      </a:r>
                      <a:r>
                        <a:rPr lang="de-DE" sz="800" dirty="0">
                          <a:hlinkClick r:id="rId2"/>
                        </a:rPr>
                        <a:t>https://www.bundeshaushalt.de/#/2019/soll/ausgaben/funktion.html</a:t>
                      </a:r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r>
              <a:rPr lang="de-DE" sz="1200" dirty="0"/>
              <a:t>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568350" y="2588262"/>
            <a:ext cx="4569098" cy="355332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65B987FC-01AF-4DCD-8D1F-0898E939F8FB}"/>
              </a:ext>
            </a:extLst>
          </p:cNvPr>
          <p:cNvSpPr/>
          <p:nvPr/>
        </p:nvSpPr>
        <p:spPr>
          <a:xfrm>
            <a:off x="3624485" y="6141587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https://www.finanzen-und-steuern.de/ebook/19/index.html#zoom=z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11396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607362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Quelle:</a:t>
                      </a:r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5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https://www.finanzen-und-steuern.de/ebook/18/index.html#zoom=z</a:t>
                      </a:r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Stand: 03.01.2020</a:t>
                      </a:r>
                      <a:endParaRPr lang="de-DE" sz="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29336" y="2588099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15440" y="2566266"/>
            <a:ext cx="5814231" cy="417646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5BB5F34-5E37-4B6A-BD66-B8E2720A458C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A18758F-B694-45BA-897B-95AE45332D64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8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8591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77993"/>
              </p:ext>
            </p:extLst>
          </p:nvPr>
        </p:nvGraphicFramePr>
        <p:xfrm>
          <a:off x="174033" y="2060943"/>
          <a:ext cx="8765082" cy="4633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Für den Bund: z.B. </a:t>
                      </a:r>
                      <a:r>
                        <a:rPr kumimoji="0" lang="de-D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LKW-Maut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37450" y="2542372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09245" y="2828003"/>
            <a:ext cx="2659936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F9669F-F3E3-4069-84EF-87922ADF98EC}"/>
              </a:ext>
            </a:extLst>
          </p:cNvPr>
          <p:cNvSpPr txBox="1"/>
          <p:nvPr/>
        </p:nvSpPr>
        <p:spPr>
          <a:xfrm>
            <a:off x="184803" y="4863932"/>
            <a:ext cx="28096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dk1"/>
                </a:solidFill>
              </a:rPr>
              <a:t>Quelle:</a:t>
            </a:r>
          </a:p>
          <a:p>
            <a:r>
              <a:rPr lang="de-DE" sz="600" dirty="0">
                <a:solidFill>
                  <a:schemeClr val="dk1"/>
                </a:solidFill>
              </a:rPr>
              <a:t> </a:t>
            </a:r>
            <a:r>
              <a:rPr lang="de-DE" sz="600" u="sng" dirty="0">
                <a:solidFill>
                  <a:schemeClr val="dk1"/>
                </a:solidFill>
                <a:hlinkClick r:id="rId6"/>
              </a:rPr>
              <a:t>https://www.finanzen-und-steuern.de/ebook/18/index.html#zoom=z</a:t>
            </a:r>
            <a:r>
              <a:rPr lang="de-DE" sz="600" dirty="0">
                <a:solidFill>
                  <a:schemeClr val="dk1"/>
                </a:solidFill>
              </a:rPr>
              <a:t>, Stand: 03.01.2020</a:t>
            </a:r>
          </a:p>
          <a:p>
            <a:pPr lvl="0"/>
            <a:endParaRPr lang="de-DE" sz="10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de-DE" sz="1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7"/>
              </a:rPr>
              <a:t>https://www.bundeshaushalt.de/#/2019/soll/einnahmen/funktion.html</a:t>
            </a:r>
            <a:endParaRPr lang="de-DE" sz="10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0824BC-050D-4FB8-93D1-87ADAAE00058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9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71804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lang="de-DE" sz="1000" dirty="0"/>
                        <a:t>(unvollständig)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744416" cy="35283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92080" y="2708920"/>
            <a:ext cx="3600400" cy="35283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77696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784243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830838" y="2402984"/>
            <a:ext cx="5061642" cy="405035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834065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85090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6482" y="2393336"/>
            <a:ext cx="5457686" cy="44646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91173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  <a:p>
            <a:r>
              <a:rPr lang="de-DE" dirty="0"/>
              <a:t>Verhältnis der Staatsausgaben zum Bruttoinlandsprodukt</a:t>
            </a:r>
          </a:p>
          <a:p>
            <a:endParaRPr lang="de-DE" sz="1200" dirty="0"/>
          </a:p>
          <a:p>
            <a:r>
              <a:rPr lang="de-DE" dirty="0"/>
              <a:t>Staatsquote = Staatsausgaben/BIP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9115914-AB76-4BC5-AAE6-76CC1256F731}"/>
              </a:ext>
            </a:extLst>
          </p:cNvPr>
          <p:cNvSpPr/>
          <p:nvPr/>
        </p:nvSpPr>
        <p:spPr>
          <a:xfrm>
            <a:off x="5364088" y="5891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2"/>
              </a:rPr>
              <a:t>Quelle: https://de.wikipedia.org/wiki/Staatsquote</a:t>
            </a:r>
            <a:r>
              <a:rPr lang="de-DE" sz="800" dirty="0"/>
              <a:t>, Stand: 03.01.2020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C73D34-EE75-4D33-9DD9-E721183F8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173420"/>
              </p:ext>
            </p:extLst>
          </p:nvPr>
        </p:nvGraphicFramePr>
        <p:xfrm>
          <a:off x="258905" y="3007902"/>
          <a:ext cx="8629219" cy="258342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145296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24002051"/>
                    </a:ext>
                  </a:extLst>
                </a:gridCol>
                <a:gridCol w="551199">
                  <a:extLst>
                    <a:ext uri="{9D8B030D-6E8A-4147-A177-3AD203B41FA5}">
                      <a16:colId xmlns:a16="http://schemas.microsoft.com/office/drawing/2014/main" val="1194398060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22001761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133057111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68918609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961211462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7612774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109255359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231553335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423502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7563016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57699439"/>
                    </a:ext>
                  </a:extLst>
                </a:gridCol>
              </a:tblGrid>
              <a:tr h="329929"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Land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2008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2009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2010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2012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2013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2014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41359"/>
                  </a:ext>
                </a:extLst>
              </a:tr>
              <a:tr h="181056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Dänemark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53,5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74309"/>
                  </a:ext>
                </a:extLst>
              </a:tr>
              <a:tr h="19468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Deutschland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89913"/>
                  </a:ext>
                </a:extLst>
              </a:tr>
              <a:tr h="22014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Frankreich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55,9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94245"/>
                  </a:ext>
                </a:extLst>
              </a:tr>
              <a:tr h="215366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Irland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65,7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6167"/>
                  </a:ext>
                </a:extLst>
              </a:tr>
              <a:tr h="172849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Japan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11913"/>
                  </a:ext>
                </a:extLst>
              </a:tr>
              <a:tr h="207404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Niederlande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402296"/>
                  </a:ext>
                </a:extLst>
              </a:tr>
              <a:tr h="207413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Österreich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52959"/>
                  </a:ext>
                </a:extLst>
              </a:tr>
              <a:tr h="204422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Schweiz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32,9</a:t>
                      </a:r>
                      <a:r>
                        <a:rPr lang="de-DE" sz="1000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[13]</a:t>
                      </a:r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56556"/>
                  </a:ext>
                </a:extLst>
              </a:tr>
              <a:tr h="204444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Spanien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1443"/>
                  </a:ext>
                </a:extLst>
              </a:tr>
              <a:tr h="44571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Vereinigte Staaten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803801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34DEEF-1460-4EBC-B47C-C7E16AB795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1262</Words>
  <Application>Microsoft Office PowerPoint</Application>
  <PresentationFormat>Bildschirmpräsentation (4:3)</PresentationFormat>
  <Paragraphs>538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Arial</vt:lpstr>
      <vt:lpstr>BundesSans</vt:lpstr>
      <vt:lpstr>BundesSerif</vt:lpstr>
      <vt:lpstr>Calibri</vt:lpstr>
      <vt:lpstr>Century Gothic</vt:lpstr>
      <vt:lpstr>Garamond</vt:lpstr>
      <vt:lpstr>Times New Roman</vt:lpstr>
      <vt:lpstr>Savon</vt:lpstr>
      <vt:lpstr>Ausgaben und Einnahmen haushaltsorientierter Gebietskörperschaften am Beispiel des Bundeshaushalts - Lehrerlösung - 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638</cp:revision>
  <cp:lastPrinted>2015-09-14T08:52:43Z</cp:lastPrinted>
  <dcterms:created xsi:type="dcterms:W3CDTF">2011-10-04T05:43:25Z</dcterms:created>
  <dcterms:modified xsi:type="dcterms:W3CDTF">2021-04-14T18:10:37Z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