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4"/>
  </p:sldMasterIdLst>
  <p:notesMasterIdLst>
    <p:notesMasterId r:id="rId21"/>
  </p:notesMasterIdLst>
  <p:sldIdLst>
    <p:sldId id="276" r:id="rId5"/>
    <p:sldId id="277" r:id="rId6"/>
    <p:sldId id="295" r:id="rId7"/>
    <p:sldId id="290" r:id="rId8"/>
    <p:sldId id="297" r:id="rId9"/>
    <p:sldId id="291" r:id="rId10"/>
    <p:sldId id="278" r:id="rId11"/>
    <p:sldId id="280" r:id="rId12"/>
    <p:sldId id="281" r:id="rId13"/>
    <p:sldId id="279" r:id="rId14"/>
    <p:sldId id="285" r:id="rId15"/>
    <p:sldId id="282" r:id="rId16"/>
    <p:sldId id="283" r:id="rId17"/>
    <p:sldId id="286" r:id="rId18"/>
    <p:sldId id="287" r:id="rId19"/>
    <p:sldId id="288" r:id="rId2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rina Dworak" initials="SD" lastIdx="1" clrIdx="0">
    <p:extLst>
      <p:ext uri="{19B8F6BF-5375-455C-9EA6-DF929625EA0E}">
        <p15:presenceInfo xmlns:p15="http://schemas.microsoft.com/office/powerpoint/2012/main" userId="d255895f7a391fe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rina Dworak" userId="d255895f7a391fe7" providerId="LiveId" clId="{DE71A556-759B-4F5F-823F-C599046E617F}"/>
    <pc:docChg chg="modSld">
      <pc:chgData name="Sabrina Dworak" userId="d255895f7a391fe7" providerId="LiveId" clId="{DE71A556-759B-4F5F-823F-C599046E617F}" dt="2021-02-14T16:13:51.749" v="2" actId="20577"/>
      <pc:docMkLst>
        <pc:docMk/>
      </pc:docMkLst>
      <pc:sldChg chg="modSp mod">
        <pc:chgData name="Sabrina Dworak" userId="d255895f7a391fe7" providerId="LiveId" clId="{DE71A556-759B-4F5F-823F-C599046E617F}" dt="2021-02-14T16:13:51.749" v="2" actId="20577"/>
        <pc:sldMkLst>
          <pc:docMk/>
          <pc:sldMk cId="4041875937" sldId="283"/>
        </pc:sldMkLst>
        <pc:spChg chg="mod">
          <ac:chgData name="Sabrina Dworak" userId="d255895f7a391fe7" providerId="LiveId" clId="{DE71A556-759B-4F5F-823F-C599046E617F}" dt="2021-02-14T16:13:51.749" v="2" actId="20577"/>
          <ac:spMkLst>
            <pc:docMk/>
            <pc:sldMk cId="4041875937" sldId="283"/>
            <ac:spMk id="4" creationId="{871203D1-EEC9-4DFD-8CA4-9CCA4C2B531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0299AC-6E87-4ADC-83BF-6FF1BA1E71C9}" type="datetimeFigureOut">
              <a:rPr lang="de-DE"/>
              <a:pPr>
                <a:defRPr/>
              </a:pPr>
              <a:t>14.04.2021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28EE46-D6CE-4798-8DEA-94E0FE09B0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12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81DEC80-A329-4862-BDB4-0B3DEC896E9F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F90A993-AECB-4E6A-896C-599900BAFBE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856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74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47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33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49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5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12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5F21C7-1B34-4E54-9E8B-DB06887E7F8A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3D35B-E52A-467A-8DE9-4CBE5B27981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37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10BA-BEE7-4876-AB70-2F37F39D63D2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C0BE1-7A31-4AF3-A5F1-9138DA606DF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4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113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C537269E-08D1-41FB-AB5C-09EAC6D8A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4E74FA-C519-4F0F-87D2-E24F6560A36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76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61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" TargetMode="External"/><Relationship Id="rId3" Type="http://schemas.openxmlformats.org/officeDocument/2006/relationships/hyperlink" Target="https://wirtschaftslexikon.gabler.de/definition/gebietskoerperschaft-34279" TargetMode="External"/><Relationship Id="rId7" Type="http://schemas.openxmlformats.org/officeDocument/2006/relationships/hyperlink" Target="https://www.bundeshaushalt.de/#/2019/soll/ausgaben/funktion.html" TargetMode="External"/><Relationship Id="rId12" Type="http://schemas.openxmlformats.org/officeDocument/2006/relationships/hyperlink" Target="https://de.wikipedia.org/wiki/Sozialleistungsquote" TargetMode="External"/><Relationship Id="rId2" Type="http://schemas.openxmlformats.org/officeDocument/2006/relationships/hyperlink" Target="https://de.wikipedia.org/wiki/Gebietsk%C3%B6rperschaft_(Deutschland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esetze-im-internet.de/bho/__14.html" TargetMode="External"/><Relationship Id="rId11" Type="http://schemas.openxmlformats.org/officeDocument/2006/relationships/hyperlink" Target="https://de.wikipedia.org/wiki/Abgabenquote" TargetMode="External"/><Relationship Id="rId5" Type="http://schemas.openxmlformats.org/officeDocument/2006/relationships/hyperlink" Target="https://www.gesetze-im-internet.de/bho/__11.html" TargetMode="External"/><Relationship Id="rId10" Type="http://schemas.openxmlformats.org/officeDocument/2006/relationships/hyperlink" Target="https://de.wikipedia.org/wiki/Staatsquote" TargetMode="External"/><Relationship Id="rId4" Type="http://schemas.openxmlformats.org/officeDocument/2006/relationships/hyperlink" Target="https://www.finanzen-und-steuern.de/ebook/index.html#zoom=z" TargetMode="External"/><Relationship Id="rId9" Type="http://schemas.openxmlformats.org/officeDocument/2006/relationships/hyperlink" Target="https://www.bundeshaushalt.de/#/2019/soll/einnahmen/funktion.htm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65ED3B8-52BD-492D-8824-22D9C21D7C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3" y="309456"/>
            <a:ext cx="8387634" cy="446449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38350" y="4857756"/>
            <a:ext cx="8798965" cy="1746871"/>
          </a:xfrm>
        </p:spPr>
        <p:txBody>
          <a:bodyPr>
            <a:normAutofit/>
          </a:bodyPr>
          <a:lstStyle/>
          <a:p>
            <a:pPr algn="ctr"/>
            <a:r>
              <a:rPr lang="de-DE" sz="3600" b="1" dirty="0" err="1">
                <a:latin typeface="Century Gothic" pitchFamily="34" charset="0"/>
              </a:rPr>
              <a:t>Webquest</a:t>
            </a:r>
            <a:r>
              <a:rPr lang="de-DE" sz="3600" b="1" dirty="0">
                <a:latin typeface="Century Gothic" pitchFamily="34" charset="0"/>
              </a:rPr>
              <a:t> zum Thema</a:t>
            </a:r>
            <a:br>
              <a:rPr lang="de-DE" sz="3600" b="1" dirty="0">
                <a:latin typeface="Century Gothic" pitchFamily="34" charset="0"/>
              </a:rPr>
            </a:br>
            <a:r>
              <a:rPr lang="de-DE" sz="2200" b="1" dirty="0">
                <a:latin typeface="Century Gothic" pitchFamily="34" charset="0"/>
              </a:rPr>
              <a:t>Ausgaben und Einnahmen haushaltsorientierter Gebietskörperschaften am Beispiel des Bundeshaushalts</a:t>
            </a:r>
            <a:r>
              <a:rPr lang="de-DE" sz="3600" dirty="0">
                <a:latin typeface="Century Gothic" pitchFamily="34" charset="0"/>
              </a:rPr>
              <a:t/>
            </a:r>
            <a:br>
              <a:rPr lang="de-DE" sz="3600" dirty="0">
                <a:latin typeface="Century Gothic" pitchFamily="34" charset="0"/>
              </a:rPr>
            </a:br>
            <a:r>
              <a:rPr lang="de-DE" sz="2000" dirty="0">
                <a:latin typeface="Century Gothic" pitchFamily="34" charset="0"/>
              </a:rPr>
              <a:t>für die Jahrgangsstufe 2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411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C1D88937-59E6-4E4F-AD6C-3BCA00C5DAE4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4DFAA48-FDD4-432F-9D33-26F2330F00D8}"/>
              </a:ext>
            </a:extLst>
          </p:cNvPr>
          <p:cNvSpPr/>
          <p:nvPr/>
        </p:nvSpPr>
        <p:spPr>
          <a:xfrm>
            <a:off x="5333689" y="5042796"/>
            <a:ext cx="1476921" cy="407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B21BA11-ACBB-491B-8730-9255F450814B}"/>
              </a:ext>
            </a:extLst>
          </p:cNvPr>
          <p:cNvSpPr/>
          <p:nvPr/>
        </p:nvSpPr>
        <p:spPr>
          <a:xfrm>
            <a:off x="7284268" y="4737986"/>
            <a:ext cx="1296144" cy="3260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871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C1D88937-59E6-4E4F-AD6C-3BCA00C5DAE4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4DFAA48-FDD4-432F-9D33-26F2330F00D8}"/>
              </a:ext>
            </a:extLst>
          </p:cNvPr>
          <p:cNvSpPr/>
          <p:nvPr/>
        </p:nvSpPr>
        <p:spPr>
          <a:xfrm>
            <a:off x="5333689" y="5042796"/>
            <a:ext cx="1476921" cy="407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B21BA11-ACBB-491B-8730-9255F450814B}"/>
              </a:ext>
            </a:extLst>
          </p:cNvPr>
          <p:cNvSpPr/>
          <p:nvPr/>
        </p:nvSpPr>
        <p:spPr>
          <a:xfrm>
            <a:off x="7284268" y="4737986"/>
            <a:ext cx="1296144" cy="3260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D5788574-04C8-4833-BFF9-35661D6530B3}"/>
              </a:ext>
            </a:extLst>
          </p:cNvPr>
          <p:cNvSpPr/>
          <p:nvPr/>
        </p:nvSpPr>
        <p:spPr>
          <a:xfrm>
            <a:off x="5333689" y="3100788"/>
            <a:ext cx="1296144" cy="3260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0804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Aufgaben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4" y="1333667"/>
            <a:ext cx="868893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Analysieren Sie die Ausgaben haushaltsorientierter Gebietskörperschaften </a:t>
            </a:r>
          </a:p>
          <a:p>
            <a:r>
              <a:rPr lang="de-DE" sz="1400" b="1" dirty="0"/>
              <a:t>am Beispiel des Bundeshaushalts. </a:t>
            </a:r>
          </a:p>
          <a:p>
            <a:pPr marL="342900" indent="-342900">
              <a:buFont typeface="+mj-lt"/>
              <a:buAutoNum type="arabicPeriod"/>
            </a:pPr>
            <a:endParaRPr lang="de-DE" sz="1400" dirty="0"/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Informieren Sie sich </a:t>
            </a:r>
            <a:r>
              <a:rPr lang="de-DE" sz="1400" dirty="0" smtClean="0"/>
              <a:t>mithilfe </a:t>
            </a:r>
            <a:r>
              <a:rPr lang="de-DE" sz="1400" dirty="0"/>
              <a:t>der unter „Quellen“ angegebenen Links über die Ausgaben und Steuereinnahmen des Bundes.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Ergänzen Sie die Inhalte der roten Kästchen in dem bereits vorgegebenen Überblick in der Datei „Grundlagen-Bundeshaushalt-</a:t>
            </a:r>
            <a:r>
              <a:rPr lang="de-DE" sz="1400" dirty="0" err="1"/>
              <a:t>Ueberblick</a:t>
            </a:r>
            <a:r>
              <a:rPr lang="de-DE" sz="1400" dirty="0"/>
              <a:t>-leicht“.</a:t>
            </a:r>
            <a:br>
              <a:rPr lang="de-DE" sz="1400" dirty="0"/>
            </a:br>
            <a:r>
              <a:rPr lang="de-DE" sz="1400" dirty="0"/>
              <a:t>Sie sollten anschließend folgende Begriffe erklären können:</a:t>
            </a:r>
          </a:p>
          <a:p>
            <a:pPr lvl="1"/>
            <a:r>
              <a:rPr lang="de-DE" sz="1400" b="1" dirty="0"/>
              <a:t>Begriffe: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Gebietskörperschaften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haushalten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Haushalt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Bundeshaushalt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Budgetierung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Staatsausgaben nach Funktionalprinzip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Staatsquote, Abgabenquote, Sozialleistungsquote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Staatseinnahmen: Steuern und Gebühren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Nennen Sie die drei größten Ausgabenbereiche im Bundeshaushalt und geben Sie deren Wert in Euro und als Anteil an den Gesamtausgaben in Prozent an. 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Nennen Sie die drei größten Einnahmequellen des Bundes und geben Sie deren Wert in Euro und als Anteil an den Gesamteinnahmen in Prozent an.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Beurteilen Sie, ob der Bund seine Ausgaben durch die Steuereinnahmen decken kann.</a:t>
            </a:r>
          </a:p>
          <a:p>
            <a:pPr lvl="1"/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072961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Vorgehen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dirty="0"/>
              <a:t>Speichern Sie die </a:t>
            </a:r>
            <a:r>
              <a:rPr lang="de-DE" sz="1600" dirty="0" err="1"/>
              <a:t>Webquest</a:t>
            </a:r>
            <a:r>
              <a:rPr lang="de-DE" sz="1600" dirty="0"/>
              <a:t>-Datei in Ihrem persönlichen Bereich oder auf einem eigenen Datenträger!</a:t>
            </a:r>
          </a:p>
          <a:p>
            <a:pPr lvl="0"/>
            <a:endParaRPr lang="de-DE" sz="1600" dirty="0"/>
          </a:p>
          <a:p>
            <a:r>
              <a:rPr lang="de-DE" sz="1600" dirty="0"/>
              <a:t>Informieren Sie </a:t>
            </a:r>
            <a:r>
              <a:rPr lang="de-DE" sz="1600"/>
              <a:t>sich mithilfe </a:t>
            </a:r>
            <a:r>
              <a:rPr lang="de-DE" sz="1600" dirty="0"/>
              <a:t>der unter „Quellen“ angegebenen Links über das Thema.</a:t>
            </a:r>
          </a:p>
          <a:p>
            <a:endParaRPr lang="de-DE" sz="1600" dirty="0"/>
          </a:p>
          <a:p>
            <a:r>
              <a:rPr lang="de-DE" sz="1600" dirty="0"/>
              <a:t>Ergänzen Sie bei der Bearbeitung der Aufgaben die Inhalte der roten Kästchen in dem bereits vorgegebenen Überblick in der Datei „Grundlagen-Bundeshaushalt-</a:t>
            </a:r>
            <a:r>
              <a:rPr lang="de-DE" sz="1600" dirty="0" err="1"/>
              <a:t>Ueberblick</a:t>
            </a:r>
            <a:r>
              <a:rPr lang="de-DE" sz="1600" dirty="0"/>
              <a:t>-leicht“. </a:t>
            </a:r>
          </a:p>
          <a:p>
            <a:pPr lvl="0"/>
            <a:endParaRPr lang="de-DE" sz="1600" dirty="0"/>
          </a:p>
          <a:p>
            <a:r>
              <a:rPr lang="de-DE" sz="1600" dirty="0"/>
              <a:t>Bereiten Sie sich darauf vor, Ihre Ergebnisse in einer ca. 10-minütigen Präsentation zum Thema „</a:t>
            </a:r>
            <a:r>
              <a:rPr lang="de-DE" sz="1600" b="1" dirty="0"/>
              <a:t>Ausgaben und Einnahmen haushaltsorientierter Gebietskörperschaften am Beispiel des Bundeshaushalts“</a:t>
            </a:r>
            <a:r>
              <a:rPr lang="de-DE" sz="1600" dirty="0"/>
              <a:t> zu präsentieren</a:t>
            </a:r>
            <a:r>
              <a:rPr lang="de-DE" sz="1600" b="1" dirty="0"/>
              <a:t>. </a:t>
            </a:r>
          </a:p>
        </p:txBody>
      </p:sp>
      <p:pic>
        <p:nvPicPr>
          <p:cNvPr id="2050" name="Picture 2" descr="Wecker, Uhr, Zeit, Wake, Morgen">
            <a:extLst>
              <a:ext uri="{FF2B5EF4-FFF2-40B4-BE49-F238E27FC236}">
                <a16:creationId xmlns:a16="http://schemas.microsoft.com/office/drawing/2014/main" id="{5E5ED500-8C2B-401B-B0AB-348948628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887527"/>
            <a:ext cx="1259210" cy="125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D2FC069-1C5F-4A9C-BC13-F0F1DFEB6B09}"/>
              </a:ext>
            </a:extLst>
          </p:cNvPr>
          <p:cNvSpPr txBox="1"/>
          <p:nvPr/>
        </p:nvSpPr>
        <p:spPr>
          <a:xfrm>
            <a:off x="1567185" y="572904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100 Minuten</a:t>
            </a:r>
          </a:p>
        </p:txBody>
      </p:sp>
    </p:spTree>
    <p:extLst>
      <p:ext uri="{BB962C8B-B14F-4D97-AF65-F5344CB8AC3E}">
        <p14:creationId xmlns:p14="http://schemas.microsoft.com/office/powerpoint/2010/main" val="4041875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Quellen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2"/>
              </a:rPr>
              <a:t>https://de.wikipedia.org/wiki/Gebietsk%C3%B6rperschaft_(Deutschland)</a:t>
            </a:r>
            <a:endParaRPr lang="de-DE" sz="1200" dirty="0">
              <a:hlinkClick r:id="rId3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4"/>
              </a:rPr>
              <a:t>https://www.finanzen-und-steuern.de/ebook/index.html#zoom=z</a:t>
            </a:r>
            <a:r>
              <a:rPr lang="de-DE" sz="1200" dirty="0"/>
              <a:t> (S. 3, 4, 18, 19, 22, 23, 25)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5"/>
              </a:rPr>
              <a:t>https://www.gesetze-im-internet.de/bho/__11.html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6"/>
              </a:rPr>
              <a:t>https://www.gesetze-im-internet.de/bho/__14.html</a:t>
            </a:r>
            <a:r>
              <a:rPr lang="de-DE" sz="1200" dirty="0"/>
              <a:t>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>
                <a:hlinkClick r:id="rId7"/>
              </a:rPr>
              <a:t>https</a:t>
            </a:r>
            <a:r>
              <a:rPr lang="de-DE" sz="1200" dirty="0">
                <a:hlinkClick r:id="rId7"/>
              </a:rPr>
              <a:t>://www.bundeshaushalt.de/#/2019/soll/ausgaben/funktion.html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u="sng" dirty="0">
                <a:hlinkClick r:id="rId8"/>
              </a:rPr>
              <a:t>https://www.bundeshaushalt.de/#</a:t>
            </a:r>
            <a:endParaRPr lang="de-DE" sz="1200" u="sng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9"/>
              </a:rPr>
              <a:t>https://www.bundeshaushalt.de/#/2019/soll/einnahmen/funktion.html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0"/>
              </a:rPr>
              <a:t>https://de.wikipedia.org/wiki/Staatsquote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1"/>
              </a:rPr>
              <a:t>https://de.wikipedia.org/wiki/Abgabenquote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hlinkClick r:id="rId12"/>
              </a:rPr>
              <a:t>https://de.wikipedia.org/wiki/Sozialleistungsquote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976381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Bewertung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dirty="0"/>
              <a:t>Die Bewertung des Lernprozesses erfolgt durch Ihre/n </a:t>
            </a:r>
            <a:r>
              <a:rPr lang="de-DE" sz="1600" dirty="0" err="1"/>
              <a:t>LernpartnerIn</a:t>
            </a:r>
            <a:r>
              <a:rPr lang="de-DE" sz="1600" dirty="0"/>
              <a:t> oder/und den Lehrenden.</a:t>
            </a:r>
          </a:p>
        </p:txBody>
      </p:sp>
    </p:spTree>
    <p:extLst>
      <p:ext uri="{BB962C8B-B14F-4D97-AF65-F5344CB8AC3E}">
        <p14:creationId xmlns:p14="http://schemas.microsoft.com/office/powerpoint/2010/main" val="2067634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latin typeface="Arial" charset="0"/>
                <a:cs typeface="Arial" charset="0"/>
              </a:rPr>
              <a:t>Präsentation</a:t>
            </a: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227535" y="1556792"/>
            <a:ext cx="8688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dirty="0"/>
              <a:t>Die Präsentation der Ergebnisse erfolgt durch einen Kurzvortrag oder durch die Bereitstellung Ihrer Ergebnisse für Ihre Mitschülerinnen und Mitschüler.</a:t>
            </a:r>
          </a:p>
        </p:txBody>
      </p:sp>
    </p:spTree>
    <p:extLst>
      <p:ext uri="{BB962C8B-B14F-4D97-AF65-F5344CB8AC3E}">
        <p14:creationId xmlns:p14="http://schemas.microsoft.com/office/powerpoint/2010/main" val="2574348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prechblase: rechteckig mit abgerundeten Ecken 3">
            <a:extLst>
              <a:ext uri="{FF2B5EF4-FFF2-40B4-BE49-F238E27FC236}">
                <a16:creationId xmlns:a16="http://schemas.microsoft.com/office/drawing/2014/main" id="{F6EF634E-3EC7-4297-83A9-C86653BE7CBA}"/>
              </a:ext>
            </a:extLst>
          </p:cNvPr>
          <p:cNvSpPr/>
          <p:nvPr/>
        </p:nvSpPr>
        <p:spPr>
          <a:xfrm>
            <a:off x="1547664" y="1556792"/>
            <a:ext cx="2592288" cy="1532844"/>
          </a:xfrm>
          <a:prstGeom prst="wedgeRoundRectCallout">
            <a:avLst>
              <a:gd name="adj1" fmla="val 165044"/>
              <a:gd name="adj2" fmla="val 1035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/>
              <a:t>Wie sind Sie heute Morgen in die Schule gekommen?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049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prechblase: rechteckig mit abgerundeten Ecken 3">
            <a:extLst>
              <a:ext uri="{FF2B5EF4-FFF2-40B4-BE49-F238E27FC236}">
                <a16:creationId xmlns:a16="http://schemas.microsoft.com/office/drawing/2014/main" id="{F6EF634E-3EC7-4297-83A9-C86653BE7CBA}"/>
              </a:ext>
            </a:extLst>
          </p:cNvPr>
          <p:cNvSpPr/>
          <p:nvPr/>
        </p:nvSpPr>
        <p:spPr>
          <a:xfrm>
            <a:off x="1547664" y="1556792"/>
            <a:ext cx="2592288" cy="1532844"/>
          </a:xfrm>
          <a:prstGeom prst="wedgeRoundRectCallout">
            <a:avLst>
              <a:gd name="adj1" fmla="val 165044"/>
              <a:gd name="adj2" fmla="val 1035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/>
              <a:t>Wie sind Sie heute Morgen in die Schule gekommen?</a:t>
            </a:r>
            <a:endParaRPr lang="de-DE" dirty="0"/>
          </a:p>
        </p:txBody>
      </p:sp>
      <p:sp>
        <p:nvSpPr>
          <p:cNvPr id="8" name="Sprechblase: rechteckig mit abgerundeten Ecken 7">
            <a:extLst>
              <a:ext uri="{FF2B5EF4-FFF2-40B4-BE49-F238E27FC236}">
                <a16:creationId xmlns:a16="http://schemas.microsoft.com/office/drawing/2014/main" id="{CCC5A21A-DFFD-4A72-9C10-C9A1B2C6EDA6}"/>
              </a:ext>
            </a:extLst>
          </p:cNvPr>
          <p:cNvSpPr/>
          <p:nvPr/>
        </p:nvSpPr>
        <p:spPr>
          <a:xfrm>
            <a:off x="755576" y="3258388"/>
            <a:ext cx="2592288" cy="1296144"/>
          </a:xfrm>
          <a:prstGeom prst="wedgeRoundRectCallout">
            <a:avLst>
              <a:gd name="adj1" fmla="val 174253"/>
              <a:gd name="adj2" fmla="val 308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Wer hat die Straßen und den ÖPNV bezahlt?</a:t>
            </a:r>
          </a:p>
        </p:txBody>
      </p:sp>
    </p:spTree>
    <p:extLst>
      <p:ext uri="{BB962C8B-B14F-4D97-AF65-F5344CB8AC3E}">
        <p14:creationId xmlns:p14="http://schemas.microsoft.com/office/powerpoint/2010/main" val="2202590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prechblase: rechteckig mit abgerundeten Ecken 6">
            <a:extLst>
              <a:ext uri="{FF2B5EF4-FFF2-40B4-BE49-F238E27FC236}">
                <a16:creationId xmlns:a16="http://schemas.microsoft.com/office/drawing/2014/main" id="{5528E9BC-D011-4F5A-B25E-DC0972556E53}"/>
              </a:ext>
            </a:extLst>
          </p:cNvPr>
          <p:cNvSpPr/>
          <p:nvPr/>
        </p:nvSpPr>
        <p:spPr>
          <a:xfrm>
            <a:off x="1979712" y="1538942"/>
            <a:ext cx="3240360" cy="1241986"/>
          </a:xfrm>
          <a:prstGeom prst="wedgeRoundRectCallout">
            <a:avLst>
              <a:gd name="adj1" fmla="val 68821"/>
              <a:gd name="adj2" fmla="val 1150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Sitzen Sie gut? </a:t>
            </a:r>
          </a:p>
          <a:p>
            <a:r>
              <a:rPr lang="de-DE" dirty="0"/>
              <a:t>Wem gehören der Stuhl, </a:t>
            </a:r>
          </a:p>
          <a:p>
            <a:r>
              <a:rPr lang="de-DE" dirty="0"/>
              <a:t>die Tafel, das Gebäude?</a:t>
            </a:r>
          </a:p>
        </p:txBody>
      </p:sp>
    </p:spTree>
    <p:extLst>
      <p:ext uri="{BB962C8B-B14F-4D97-AF65-F5344CB8AC3E}">
        <p14:creationId xmlns:p14="http://schemas.microsoft.com/office/powerpoint/2010/main" val="2701570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prechblase: rechteckig mit abgerundeten Ecken 6">
            <a:extLst>
              <a:ext uri="{FF2B5EF4-FFF2-40B4-BE49-F238E27FC236}">
                <a16:creationId xmlns:a16="http://schemas.microsoft.com/office/drawing/2014/main" id="{5528E9BC-D011-4F5A-B25E-DC0972556E53}"/>
              </a:ext>
            </a:extLst>
          </p:cNvPr>
          <p:cNvSpPr/>
          <p:nvPr/>
        </p:nvSpPr>
        <p:spPr>
          <a:xfrm>
            <a:off x="1979712" y="1538942"/>
            <a:ext cx="3240360" cy="1241986"/>
          </a:xfrm>
          <a:prstGeom prst="wedgeRoundRectCallout">
            <a:avLst>
              <a:gd name="adj1" fmla="val 68821"/>
              <a:gd name="adj2" fmla="val 1150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Sitzen Sie gut? </a:t>
            </a:r>
          </a:p>
          <a:p>
            <a:r>
              <a:rPr lang="de-DE" dirty="0"/>
              <a:t>Wem gehören der Stuhl, </a:t>
            </a:r>
          </a:p>
          <a:p>
            <a:r>
              <a:rPr lang="de-DE" dirty="0"/>
              <a:t>die Tafel, das Gebäude?</a:t>
            </a:r>
          </a:p>
        </p:txBody>
      </p:sp>
      <p:sp>
        <p:nvSpPr>
          <p:cNvPr id="8" name="Sprechblase: rechteckig mit abgerundeten Ecken 7">
            <a:extLst>
              <a:ext uri="{FF2B5EF4-FFF2-40B4-BE49-F238E27FC236}">
                <a16:creationId xmlns:a16="http://schemas.microsoft.com/office/drawing/2014/main" id="{B10E3856-C8D3-492D-BDDD-C74E6BD6A86B}"/>
              </a:ext>
            </a:extLst>
          </p:cNvPr>
          <p:cNvSpPr/>
          <p:nvPr/>
        </p:nvSpPr>
        <p:spPr>
          <a:xfrm>
            <a:off x="1547664" y="3478532"/>
            <a:ext cx="2730899" cy="886572"/>
          </a:xfrm>
          <a:prstGeom prst="wedgeRoundRectCallout">
            <a:avLst>
              <a:gd name="adj1" fmla="val 109595"/>
              <a:gd name="adj2" fmla="val 517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Wer hat das bezahlt? Sie?</a:t>
            </a:r>
          </a:p>
        </p:txBody>
      </p:sp>
    </p:spTree>
    <p:extLst>
      <p:ext uri="{BB962C8B-B14F-4D97-AF65-F5344CB8AC3E}">
        <p14:creationId xmlns:p14="http://schemas.microsoft.com/office/powerpoint/2010/main" val="4257441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27398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Moe, Frau Mädchen, Manga, Anime, Cartoon">
            <a:extLst>
              <a:ext uri="{FF2B5EF4-FFF2-40B4-BE49-F238E27FC236}">
                <a16:creationId xmlns:a16="http://schemas.microsoft.com/office/drawing/2014/main" id="{33210C34-853A-4651-A4CA-DA92954B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46863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prechblase: rechteckig mit abgerundeten Ecken 8">
            <a:extLst>
              <a:ext uri="{FF2B5EF4-FFF2-40B4-BE49-F238E27FC236}">
                <a16:creationId xmlns:a16="http://schemas.microsoft.com/office/drawing/2014/main" id="{B7100F15-14FB-44DE-B8E8-4050372B051D}"/>
              </a:ext>
            </a:extLst>
          </p:cNvPr>
          <p:cNvSpPr/>
          <p:nvPr/>
        </p:nvSpPr>
        <p:spPr>
          <a:xfrm>
            <a:off x="2771800" y="1844824"/>
            <a:ext cx="2520280" cy="936104"/>
          </a:xfrm>
          <a:prstGeom prst="wedgeRoundRectCallout">
            <a:avLst>
              <a:gd name="adj1" fmla="val 113760"/>
              <a:gd name="adj2" fmla="val 13453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Wer bezahlt mich? Sie?</a:t>
            </a:r>
          </a:p>
        </p:txBody>
      </p:sp>
    </p:spTree>
    <p:extLst>
      <p:ext uri="{BB962C8B-B14F-4D97-AF65-F5344CB8AC3E}">
        <p14:creationId xmlns:p14="http://schemas.microsoft.com/office/powerpoint/2010/main" val="664208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</p:spTree>
    <p:extLst>
      <p:ext uri="{BB962C8B-B14F-4D97-AF65-F5344CB8AC3E}">
        <p14:creationId xmlns:p14="http://schemas.microsoft.com/office/powerpoint/2010/main" val="2037780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1C39FCE-1D4B-4BA9-9BFA-F7D0276666AC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928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27534" y="976470"/>
            <a:ext cx="8688932" cy="508314"/>
          </a:xfrm>
        </p:spPr>
        <p:txBody>
          <a:bodyPr>
            <a:normAutofit/>
          </a:bodyPr>
          <a:lstStyle/>
          <a:p>
            <a:r>
              <a:rPr lang="de-DE" altLang="de-DE" sz="2000" b="1" u="sng" dirty="0">
                <a:cs typeface="Arial" charset="0"/>
              </a:rPr>
              <a:t>Einleitung</a:t>
            </a: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Bild 3" descr="Die Infografik zeigt die Aufgabenverteilung zwischen Bund, Ländern und Gemeinden und listet die jeweiligen Zuständigkeiten und Aufgabenschwerpunkte auf.">
            <a:extLst>
              <a:ext uri="{FF2B5EF4-FFF2-40B4-BE49-F238E27FC236}">
                <a16:creationId xmlns:a16="http://schemas.microsoft.com/office/drawing/2014/main" id="{3E05710D-687F-45C5-9A69-4EA46F724D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34" y="1230627"/>
            <a:ext cx="568863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1203D1-EEC9-4DFD-8CA4-9CCA4C2B531C}"/>
              </a:ext>
            </a:extLst>
          </p:cNvPr>
          <p:cNvSpPr txBox="1"/>
          <p:nvPr/>
        </p:nvSpPr>
        <p:spPr>
          <a:xfrm>
            <a:off x="307975" y="1556792"/>
            <a:ext cx="2823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Wer bezahlt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Autobahn?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Straßenbahn?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das Schulgebäude?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die Lehrer?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1C39FCE-1D4B-4BA9-9BFA-F7D0276666AC}"/>
              </a:ext>
            </a:extLst>
          </p:cNvPr>
          <p:cNvSpPr/>
          <p:nvPr/>
        </p:nvSpPr>
        <p:spPr>
          <a:xfrm>
            <a:off x="3563888" y="5373216"/>
            <a:ext cx="1296144" cy="254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8A9692A-2B0E-4F80-8BD3-913D470F4EC2}"/>
              </a:ext>
            </a:extLst>
          </p:cNvPr>
          <p:cNvSpPr/>
          <p:nvPr/>
        </p:nvSpPr>
        <p:spPr>
          <a:xfrm>
            <a:off x="5333689" y="5042796"/>
            <a:ext cx="1476921" cy="407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78175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Blaugrü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2D2665B33772A45B6963DA869302AA8" ma:contentTypeVersion="" ma:contentTypeDescription="Ein neues Dokument erstellen." ma:contentTypeScope="" ma:versionID="fde2375ae71a15d3907ee42fe7e40b6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7F2F8E-286C-4BD5-AFFE-80EBD5639DB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44117A3-3A0E-4BDB-8E4B-E30811F41A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64263B-0B5B-40D1-9519-D6E0A2E75F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491</Words>
  <Application>Microsoft Office PowerPoint</Application>
  <PresentationFormat>Bildschirmpräsentation (4:3)</PresentationFormat>
  <Paragraphs>89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Garamond</vt:lpstr>
      <vt:lpstr>Savon</vt:lpstr>
      <vt:lpstr>Webquest zum Thema Ausgaben und Einnahmen haushaltsorientierter Gebietskörperschaften am Beispiel des Bundeshaushalts für die Jahrgangsstufe 2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Einleitung</vt:lpstr>
      <vt:lpstr>Aufgaben</vt:lpstr>
      <vt:lpstr>Vorgehen</vt:lpstr>
      <vt:lpstr>Quellen</vt:lpstr>
      <vt:lpstr>Bewertung</vt:lpstr>
      <vt:lpstr>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hans weyhersmüller</dc:creator>
  <cp:lastModifiedBy>txtbro_ strauss</cp:lastModifiedBy>
  <cp:revision>495</cp:revision>
  <cp:lastPrinted>2015-09-14T08:52:43Z</cp:lastPrinted>
  <dcterms:created xsi:type="dcterms:W3CDTF">2011-10-04T05:43:25Z</dcterms:created>
  <dcterms:modified xsi:type="dcterms:W3CDTF">2021-04-14T18:17:28Z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0x01010002D2665B33772A45B6963DA869302AA8</vt:lpwstr>
  </property>
</Properties>
</file>