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4"/>
  </p:sldMasterIdLst>
  <p:notesMasterIdLst>
    <p:notesMasterId r:id="rId14"/>
  </p:notesMasterIdLst>
  <p:sldIdLst>
    <p:sldId id="256" r:id="rId5"/>
    <p:sldId id="282" r:id="rId6"/>
    <p:sldId id="283" r:id="rId7"/>
    <p:sldId id="284" r:id="rId8"/>
    <p:sldId id="285" r:id="rId9"/>
    <p:sldId id="286" r:id="rId10"/>
    <p:sldId id="287" r:id="rId11"/>
    <p:sldId id="290" r:id="rId12"/>
    <p:sldId id="288" r:id="rId13"/>
  </p:sldIdLst>
  <p:sldSz cx="9144000" cy="6858000" type="screen4x3"/>
  <p:notesSz cx="7104063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53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4" d="100"/>
          <a:sy n="124" d="100"/>
        </p:scale>
        <p:origin x="122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44CF266C-BFC3-4F34-9CD5-FE370AFA3F1C}" type="datetimeFigureOut">
              <a:rPr lang="de-DE" smtClean="0"/>
              <a:t>11.05.2021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5363" y="768350"/>
            <a:ext cx="5113337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8312F633-50EA-403C-9453-FCF8704AAB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1596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2F633-50EA-403C-9453-FCF8704AABC5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0784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7" name="Rechteck 6"/>
          <p:cNvSpPr/>
          <p:nvPr userDrawn="1"/>
        </p:nvSpPr>
        <p:spPr>
          <a:xfrm>
            <a:off x="251520" y="6582544"/>
            <a:ext cx="843528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tabLst>
                <a:tab pos="3948113" algn="l"/>
                <a:tab pos="8434388" algn="dec"/>
              </a:tabLst>
            </a:pPr>
            <a:r>
              <a:rPr lang="de-DE" sz="900" dirty="0" smtClean="0">
                <a:solidFill>
                  <a:schemeClr val="bg1">
                    <a:lumMod val="50000"/>
                  </a:schemeClr>
                </a:solidFill>
              </a:rPr>
              <a:t>April 2020	</a:t>
            </a:r>
            <a:fld id="{BF80C643-87DE-4372-93A4-ECF7DF7A0051}" type="slidenum">
              <a:rPr lang="de-DE" sz="900" smtClean="0">
                <a:solidFill>
                  <a:schemeClr val="bg1">
                    <a:lumMod val="50000"/>
                  </a:schemeClr>
                </a:solidFill>
              </a:rPr>
              <a:pPr algn="l">
                <a:tabLst>
                  <a:tab pos="3948113" algn="l"/>
                  <a:tab pos="8434388" algn="dec"/>
                </a:tabLst>
              </a:pPr>
              <a:t>‹Nr.›</a:t>
            </a:fld>
            <a:r>
              <a:rPr lang="de-DE" sz="900" dirty="0" smtClean="0">
                <a:solidFill>
                  <a:schemeClr val="bg1">
                    <a:lumMod val="50000"/>
                  </a:schemeClr>
                </a:solidFill>
              </a:rPr>
              <a:t>	7_1_Einstieg_Strukturaufbau_Einkommensmultiplikator</a:t>
            </a:r>
            <a:endParaRPr lang="de-DE" sz="9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2115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EE7E1-6569-4D28-8D56-7BD30324C740}" type="datetime1">
              <a:rPr lang="de-DE" smtClean="0"/>
              <a:t>11.05.2021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April 2020 1 5_2_Einführung Grundpositionen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2538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CA0D1-E5ED-4538-BDE4-AA20FCFC3DF4}" type="datetime1">
              <a:rPr lang="de-DE" smtClean="0"/>
              <a:t>11.05.2021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April 2020 1 5_2_Einführung Grundpositionen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8476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hteck 5"/>
          <p:cNvSpPr/>
          <p:nvPr userDrawn="1"/>
        </p:nvSpPr>
        <p:spPr>
          <a:xfrm>
            <a:off x="251520" y="6582544"/>
            <a:ext cx="843528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tabLst>
                <a:tab pos="3948113" algn="l"/>
                <a:tab pos="8434388" algn="dec"/>
              </a:tabLst>
            </a:pPr>
            <a:r>
              <a:rPr lang="de-DE" sz="900" dirty="0" smtClean="0">
                <a:solidFill>
                  <a:schemeClr val="bg1">
                    <a:lumMod val="50000"/>
                  </a:schemeClr>
                </a:solidFill>
              </a:rPr>
              <a:t>April 2020	</a:t>
            </a:r>
            <a:fld id="{BF80C643-87DE-4372-93A4-ECF7DF7A0051}" type="slidenum">
              <a:rPr lang="de-DE" sz="900" smtClean="0">
                <a:solidFill>
                  <a:schemeClr val="bg1">
                    <a:lumMod val="50000"/>
                  </a:schemeClr>
                </a:solidFill>
              </a:rPr>
              <a:pPr algn="l">
                <a:tabLst>
                  <a:tab pos="3948113" algn="l"/>
                  <a:tab pos="8434388" algn="dec"/>
                </a:tabLst>
              </a:pPr>
              <a:t>‹Nr.›</a:t>
            </a:fld>
            <a:r>
              <a:rPr lang="de-DE" sz="900" dirty="0" smtClean="0">
                <a:solidFill>
                  <a:schemeClr val="bg1">
                    <a:lumMod val="50000"/>
                  </a:schemeClr>
                </a:solidFill>
              </a:rPr>
              <a:t>	7_1_Einstieg_Strukturaufbau_Einkommensmultiplikator</a:t>
            </a:r>
            <a:endParaRPr lang="de-DE" sz="9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7001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22477-1652-41C1-BF7D-349E5F1E6806}" type="datetime1">
              <a:rPr lang="de-DE" smtClean="0"/>
              <a:t>11.05.2021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April 2020 1 5_2_Einführung Grundpositionen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3378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43C5E-C14A-48F9-A8A9-4F8DE2D186A1}" type="datetime1">
              <a:rPr lang="de-DE" smtClean="0"/>
              <a:t>11.05.2021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April 2020 1 5_2_Einführung Grundpositionen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8358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D0917-99F4-41DE-8DCB-D88153575B56}" type="datetime1">
              <a:rPr lang="de-DE" smtClean="0"/>
              <a:t>11.05.2021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April 2020 1 5_2_Einführung Grundpositionen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5285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2333F-4E6E-4325-B077-515A6663152D}" type="datetime1">
              <a:rPr lang="de-DE" smtClean="0"/>
              <a:t>11.05.2021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April 2020 1 5_2_Einführung Grundpositionen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7664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7B4AD-714A-4A9C-8B87-77E234032C74}" type="datetime1">
              <a:rPr lang="de-DE" smtClean="0"/>
              <a:t>11.05.2021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April 2020 1 5_2_Einführung Grundpositionen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3729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37BC8-D0F7-4EFA-B3C8-F7FF4A834562}" type="datetime1">
              <a:rPr lang="de-DE" smtClean="0"/>
              <a:t>11.05.2021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April 2020 1 5_2_Einführung Grundpositionen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140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0DDB5-9E36-4EB5-AD72-774734312D9D}" type="datetime1">
              <a:rPr lang="de-DE" smtClean="0"/>
              <a:t>11.05.2021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April 2020 1 5_2_Einführung Grundpositionen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3516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857103-5A2B-49C7-8A9E-6B845C1FD05B}" type="datetime1">
              <a:rPr lang="de-DE" smtClean="0"/>
              <a:t>11.05.2021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April 2020 1 5_2_Einführung Grundpositionen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1EB90B-C29A-4D75-9B0F-59D89580C2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4157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1080120"/>
          </a:xfrm>
        </p:spPr>
        <p:txBody>
          <a:bodyPr>
            <a:normAutofit/>
          </a:bodyPr>
          <a:lstStyle/>
          <a:p>
            <a:r>
              <a:rPr lang="de-DE" sz="4800" b="1" dirty="0" smtClean="0"/>
              <a:t>Einkommensmultiplikator</a:t>
            </a:r>
            <a:endParaRPr lang="de-DE" sz="4800" b="1" dirty="0"/>
          </a:p>
        </p:txBody>
      </p:sp>
      <p:sp>
        <p:nvSpPr>
          <p:cNvPr id="4" name="Rechteck 3"/>
          <p:cNvSpPr/>
          <p:nvPr/>
        </p:nvSpPr>
        <p:spPr>
          <a:xfrm>
            <a:off x="1475656" y="5445224"/>
            <a:ext cx="50405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/>
              <a:t>https://pixabay.com/de/</a:t>
            </a:r>
            <a:r>
              <a:rPr lang="de-DE" sz="1000" dirty="0" err="1"/>
              <a:t>photos</a:t>
            </a:r>
            <a:r>
              <a:rPr lang="de-DE" sz="1000" dirty="0"/>
              <a:t>/geld-gewinn-finanzen-geschäft-2696228/</a:t>
            </a:r>
          </a:p>
        </p:txBody>
      </p:sp>
      <p:sp>
        <p:nvSpPr>
          <p:cNvPr id="5" name="Rechteck 4"/>
          <p:cNvSpPr/>
          <p:nvPr/>
        </p:nvSpPr>
        <p:spPr>
          <a:xfrm>
            <a:off x="683568" y="1301859"/>
            <a:ext cx="71287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2400" dirty="0">
                <a:solidFill>
                  <a:srgbClr val="003366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Welche Wirkung geht von einer Erhöhung der Staatsausgaben auf das verfügbare Einkommen </a:t>
            </a:r>
            <a:r>
              <a:rPr lang="de-DE" sz="2400" dirty="0" smtClean="0">
                <a:solidFill>
                  <a:srgbClr val="003366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aus?</a:t>
            </a:r>
            <a:endParaRPr lang="de-DE" sz="2400" dirty="0"/>
          </a:p>
        </p:txBody>
      </p:sp>
      <p:cxnSp>
        <p:nvCxnSpPr>
          <p:cNvPr id="6" name="Gerade Verbindung 6"/>
          <p:cNvCxnSpPr/>
          <p:nvPr/>
        </p:nvCxnSpPr>
        <p:spPr>
          <a:xfrm>
            <a:off x="251520" y="6597352"/>
            <a:ext cx="864096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276872"/>
            <a:ext cx="6480720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12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rafik 31" descr="Globus, Erde, Kontinente, Planeten, Blauer Planet, Welt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4981" y="4143362"/>
            <a:ext cx="961241" cy="97583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hteck 3"/>
          <p:cNvSpPr/>
          <p:nvPr/>
        </p:nvSpPr>
        <p:spPr>
          <a:xfrm>
            <a:off x="346428" y="992922"/>
            <a:ext cx="48965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Der Staat beschließt den Bau einer </a:t>
            </a:r>
            <a:r>
              <a:rPr lang="de-DE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Schule</a:t>
            </a:r>
            <a:br>
              <a:rPr lang="de-DE" sz="20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für 1 Mio. GE. </a:t>
            </a:r>
          </a:p>
        </p:txBody>
      </p:sp>
      <p:sp>
        <p:nvSpPr>
          <p:cNvPr id="5" name="Rechteck 4"/>
          <p:cNvSpPr/>
          <p:nvPr/>
        </p:nvSpPr>
        <p:spPr>
          <a:xfrm>
            <a:off x="323528" y="2601485"/>
            <a:ext cx="535142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Um wieviel GE wird sich dadurch das Einkommen der Bevölkerung verändern?</a:t>
            </a: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5088020"/>
              </p:ext>
            </p:extLst>
          </p:nvPr>
        </p:nvGraphicFramePr>
        <p:xfrm>
          <a:off x="395536" y="3645023"/>
          <a:ext cx="4176464" cy="13681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0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605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2000" b="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</a:t>
                      </a:r>
                      <a:endParaRPr lang="de-DE" sz="2000" b="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2000" b="0" i="1" kern="1200" dirty="0" smtClean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genau</a:t>
                      </a:r>
                      <a:r>
                        <a:rPr lang="de-DE" sz="2000" b="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um 1</a:t>
                      </a:r>
                      <a:r>
                        <a:rPr lang="de-DE" sz="2000" b="0" kern="12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Mio. G</a:t>
                      </a:r>
                      <a:r>
                        <a:rPr lang="de-DE" sz="2000" b="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E</a:t>
                      </a:r>
                      <a:endParaRPr lang="de-DE" sz="2000" b="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605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2000" b="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B</a:t>
                      </a:r>
                      <a:endParaRPr lang="de-DE" sz="2000" b="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2000" b="0" i="1" kern="1200" dirty="0" smtClean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weniger</a:t>
                      </a:r>
                      <a:r>
                        <a:rPr lang="de-DE" sz="2000" b="0" kern="1200" dirty="0" smtClean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de-DE" sz="2000" b="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als 1 Mio. GE</a:t>
                      </a:r>
                      <a:endParaRPr lang="de-DE" sz="2000" b="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605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2000" b="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</a:t>
                      </a:r>
                      <a:endParaRPr lang="de-DE" sz="2000" b="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2000" b="0" i="1" kern="1200" dirty="0" smtClean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mehr</a:t>
                      </a:r>
                      <a:r>
                        <a:rPr lang="de-DE" sz="2000" b="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als 1</a:t>
                      </a:r>
                      <a:r>
                        <a:rPr lang="de-DE" sz="2000" b="0" kern="12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Mio. GE</a:t>
                      </a:r>
                      <a:endParaRPr lang="de-DE" sz="2000" b="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cxnSp>
        <p:nvCxnSpPr>
          <p:cNvPr id="8" name="Gerade Verbindung 7"/>
          <p:cNvCxnSpPr/>
          <p:nvPr/>
        </p:nvCxnSpPr>
        <p:spPr>
          <a:xfrm>
            <a:off x="7901880" y="4077072"/>
            <a:ext cx="821552" cy="1151732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14"/>
          <p:cNvCxnSpPr/>
          <p:nvPr/>
        </p:nvCxnSpPr>
        <p:spPr>
          <a:xfrm flipV="1">
            <a:off x="7901880" y="4005064"/>
            <a:ext cx="821552" cy="122374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hteck 11"/>
          <p:cNvSpPr/>
          <p:nvPr/>
        </p:nvSpPr>
        <p:spPr>
          <a:xfrm>
            <a:off x="6215280" y="3737085"/>
            <a:ext cx="202119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smtClean="0">
                <a:latin typeface="Segoe UI Semilight" panose="020B0402040204020203" pitchFamily="34" charset="0"/>
                <a:cs typeface="Segoe UI Semilight" panose="020B0402040204020203" pitchFamily="34" charset="0"/>
              </a:rPr>
              <a:t>aus Vereinfachungsgründen</a:t>
            </a:r>
            <a:endParaRPr lang="de-DE" sz="1200" dirty="0"/>
          </a:p>
        </p:txBody>
      </p:sp>
      <p:sp>
        <p:nvSpPr>
          <p:cNvPr id="19" name="Rechteck 18"/>
          <p:cNvSpPr/>
          <p:nvPr/>
        </p:nvSpPr>
        <p:spPr>
          <a:xfrm>
            <a:off x="346427" y="1804754"/>
            <a:ext cx="50068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Ein Bauunternehmen führt 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den Auftrag durch.</a:t>
            </a:r>
          </a:p>
        </p:txBody>
      </p:sp>
      <p:sp>
        <p:nvSpPr>
          <p:cNvPr id="13" name="Rechteck 12"/>
          <p:cNvSpPr/>
          <p:nvPr/>
        </p:nvSpPr>
        <p:spPr>
          <a:xfrm>
            <a:off x="611560" y="4428401"/>
            <a:ext cx="3978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32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</a:t>
            </a:r>
            <a:endParaRPr lang="de-DE" sz="32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Rechteck 20"/>
          <p:cNvSpPr/>
          <p:nvPr/>
        </p:nvSpPr>
        <p:spPr>
          <a:xfrm>
            <a:off x="395536" y="5313402"/>
            <a:ext cx="50027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Weshalb kann die Einkommensveränderung höher sein als die einmalige Staatsausgabe? </a:t>
            </a:r>
            <a:endParaRPr lang="de-DE" sz="20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26" name="Picture 2" descr="https://cdn.pixabay.com/photo/2015/02/28/07/22/taxes-653255_960_72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288138"/>
            <a:ext cx="1187623" cy="712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8" name="Gerade Verbindung 17"/>
          <p:cNvCxnSpPr/>
          <p:nvPr/>
        </p:nvCxnSpPr>
        <p:spPr>
          <a:xfrm>
            <a:off x="6156176" y="4005064"/>
            <a:ext cx="1073740" cy="1152525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19"/>
          <p:cNvCxnSpPr/>
          <p:nvPr/>
        </p:nvCxnSpPr>
        <p:spPr>
          <a:xfrm flipV="1">
            <a:off x="6239316" y="4005064"/>
            <a:ext cx="821552" cy="122374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hteck 21"/>
          <p:cNvSpPr/>
          <p:nvPr/>
        </p:nvSpPr>
        <p:spPr>
          <a:xfrm>
            <a:off x="8464528" y="20524"/>
            <a:ext cx="66075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de-DE" sz="11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Einstieg </a:t>
            </a:r>
          </a:p>
        </p:txBody>
      </p:sp>
      <p:sp>
        <p:nvSpPr>
          <p:cNvPr id="23" name="Rechteck 22"/>
          <p:cNvSpPr/>
          <p:nvPr/>
        </p:nvSpPr>
        <p:spPr>
          <a:xfrm>
            <a:off x="395536" y="231031"/>
            <a:ext cx="60486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dirty="0" smtClean="0">
                <a:solidFill>
                  <a:srgbClr val="002060"/>
                </a:solidFill>
                <a:cs typeface="Segoe UI Semilight" panose="020B0402040204020203" pitchFamily="34" charset="0"/>
              </a:rPr>
              <a:t>Wirkung einer staatlichen Ausgabe</a:t>
            </a:r>
            <a:endParaRPr lang="de-DE" dirty="0">
              <a:solidFill>
                <a:srgbClr val="002060"/>
              </a:solidFill>
              <a:cs typeface="Segoe UI Semilight" panose="020B0402040204020203" pitchFamily="34" charset="0"/>
            </a:endParaRPr>
          </a:p>
        </p:txBody>
      </p:sp>
      <p:sp>
        <p:nvSpPr>
          <p:cNvPr id="2" name="Abgerundetes Rechteck 1"/>
          <p:cNvSpPr/>
          <p:nvPr/>
        </p:nvSpPr>
        <p:spPr>
          <a:xfrm>
            <a:off x="251520" y="3573016"/>
            <a:ext cx="3312368" cy="1512566"/>
          </a:xfrm>
          <a:prstGeom prst="roundRect">
            <a:avLst/>
          </a:prstGeom>
          <a:solidFill>
            <a:schemeClr val="bg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4" name="Gerade Verbindung 6"/>
          <p:cNvCxnSpPr/>
          <p:nvPr/>
        </p:nvCxnSpPr>
        <p:spPr>
          <a:xfrm>
            <a:off x="251520" y="6597352"/>
            <a:ext cx="864096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Grafi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38418" y="711723"/>
            <a:ext cx="1100898" cy="829386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5453333" y="1562308"/>
            <a:ext cx="5019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solidFill>
                  <a:schemeClr val="bg1">
                    <a:lumMod val="50000"/>
                  </a:schemeClr>
                </a:solidFill>
              </a:rPr>
              <a:t>Staat</a:t>
            </a: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5" name="Grafik 24" descr="Fabrik, Gebäude, Vektor, Clipart, Aufkleber, Symbol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252126"/>
            <a:ext cx="1104900" cy="1104900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Textfeld 25"/>
          <p:cNvSpPr txBox="1"/>
          <p:nvPr/>
        </p:nvSpPr>
        <p:spPr>
          <a:xfrm>
            <a:off x="6284182" y="2249822"/>
            <a:ext cx="10600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solidFill>
                  <a:schemeClr val="bg1">
                    <a:lumMod val="50000"/>
                  </a:schemeClr>
                </a:solidFill>
              </a:rPr>
              <a:t>Unternehmen</a:t>
            </a: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7" name="Grafik 26" descr="Silhouette, Familie, Stehen, Zusammen, Vater, Mutter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6614" y="2580665"/>
            <a:ext cx="805746" cy="682067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Textfeld 27"/>
          <p:cNvSpPr txBox="1"/>
          <p:nvPr/>
        </p:nvSpPr>
        <p:spPr>
          <a:xfrm>
            <a:off x="6823923" y="3233161"/>
            <a:ext cx="12805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solidFill>
                  <a:schemeClr val="bg1">
                    <a:lumMod val="50000"/>
                  </a:schemeClr>
                </a:solidFill>
              </a:rPr>
              <a:t>private Haushalte</a:t>
            </a: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945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19" grpId="0"/>
      <p:bldP spid="13" grpId="0"/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323528" y="692696"/>
            <a:ext cx="8064896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600"/>
              </a:spcAft>
              <a:tabLst>
                <a:tab pos="7446963" algn="r"/>
              </a:tabLst>
            </a:pPr>
            <a:r>
              <a:rPr lang="de-DE" sz="20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Das Bauunternehmen erhält </a:t>
            </a:r>
            <a:r>
              <a:rPr lang="de-DE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vom Staat 1 Mio. GE. </a:t>
            </a:r>
            <a:r>
              <a:rPr lang="de-DE" sz="20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de-DE" sz="20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sz="20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Dieser </a:t>
            </a:r>
            <a:r>
              <a:rPr lang="de-DE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Betrag fließt als erster Impuls in den </a:t>
            </a:r>
            <a:r>
              <a:rPr lang="de-DE" sz="20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Wirtschaftskreislauf</a:t>
            </a:r>
            <a:r>
              <a:rPr lang="de-DE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endParaRPr lang="de-DE" sz="2000" dirty="0" smtClean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spcAft>
                <a:spcPts val="600"/>
              </a:spcAft>
              <a:tabLst>
                <a:tab pos="7446963" algn="r"/>
              </a:tabLst>
            </a:pPr>
            <a:r>
              <a:rPr lang="de-DE" sz="20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Welche </a:t>
            </a:r>
            <a:r>
              <a:rPr lang="de-DE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Wirkungen können von diesen 1 Mio. GE ausgehen?</a:t>
            </a:r>
          </a:p>
        </p:txBody>
      </p:sp>
      <p:sp>
        <p:nvSpPr>
          <p:cNvPr id="2" name="Pfeil nach rechts 1"/>
          <p:cNvSpPr/>
          <p:nvPr/>
        </p:nvSpPr>
        <p:spPr>
          <a:xfrm>
            <a:off x="2771800" y="2760172"/>
            <a:ext cx="1008112" cy="360040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Pfeil nach rechts 10"/>
          <p:cNvSpPr/>
          <p:nvPr/>
        </p:nvSpPr>
        <p:spPr>
          <a:xfrm>
            <a:off x="5358669" y="2688164"/>
            <a:ext cx="1008112" cy="360040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Pfeil nach rechts 15"/>
          <p:cNvSpPr/>
          <p:nvPr/>
        </p:nvSpPr>
        <p:spPr>
          <a:xfrm>
            <a:off x="5404359" y="4211054"/>
            <a:ext cx="1008112" cy="360040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Pfeil nach rechts 17"/>
          <p:cNvSpPr/>
          <p:nvPr/>
        </p:nvSpPr>
        <p:spPr>
          <a:xfrm rot="9132989">
            <a:off x="5204039" y="3503933"/>
            <a:ext cx="1412279" cy="302584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Rechteck 2"/>
          <p:cNvSpPr/>
          <p:nvPr/>
        </p:nvSpPr>
        <p:spPr>
          <a:xfrm>
            <a:off x="2555776" y="2411596"/>
            <a:ext cx="11945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600" dirty="0" smtClean="0">
                <a:latin typeface="Segoe UI Semilight" panose="020B0402040204020203" pitchFamily="34" charset="0"/>
                <a:cs typeface="Segoe UI Semilight" panose="020B0402040204020203" pitchFamily="34" charset="0"/>
              </a:rPr>
              <a:t>+ 1 </a:t>
            </a:r>
            <a:r>
              <a:rPr lang="de-DE" sz="16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Mio. GE</a:t>
            </a:r>
            <a:endParaRPr lang="de-DE" sz="1600" dirty="0"/>
          </a:p>
        </p:txBody>
      </p:sp>
      <p:sp>
        <p:nvSpPr>
          <p:cNvPr id="20" name="Rechteck 19"/>
          <p:cNvSpPr/>
          <p:nvPr/>
        </p:nvSpPr>
        <p:spPr>
          <a:xfrm>
            <a:off x="5254038" y="2404890"/>
            <a:ext cx="8980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>
                <a:latin typeface="Segoe UI Semilight" panose="020B0402040204020203" pitchFamily="34" charset="0"/>
                <a:cs typeface="Segoe UI Semilight" panose="020B0402040204020203" pitchFamily="34" charset="0"/>
              </a:rPr>
              <a:t>+  ? </a:t>
            </a:r>
            <a:r>
              <a:rPr lang="de-DE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GE</a:t>
            </a:r>
            <a:endParaRPr lang="de-DE" dirty="0"/>
          </a:p>
        </p:txBody>
      </p:sp>
      <p:sp>
        <p:nvSpPr>
          <p:cNvPr id="21" name="Rechteck 20"/>
          <p:cNvSpPr/>
          <p:nvPr/>
        </p:nvSpPr>
        <p:spPr>
          <a:xfrm>
            <a:off x="5263109" y="3212976"/>
            <a:ext cx="82105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600" dirty="0" smtClean="0">
                <a:latin typeface="Segoe UI Semilight" panose="020B0402040204020203" pitchFamily="34" charset="0"/>
                <a:cs typeface="Segoe UI Semilight" panose="020B0402040204020203" pitchFamily="34" charset="0"/>
              </a:rPr>
              <a:t>+  ? </a:t>
            </a:r>
            <a:r>
              <a:rPr lang="de-DE" sz="16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GE</a:t>
            </a:r>
            <a:endParaRPr lang="de-DE" sz="1600" dirty="0"/>
          </a:p>
        </p:txBody>
      </p:sp>
      <p:sp>
        <p:nvSpPr>
          <p:cNvPr id="22" name="Pfeil nach rechts 21"/>
          <p:cNvSpPr/>
          <p:nvPr/>
        </p:nvSpPr>
        <p:spPr>
          <a:xfrm rot="9132989">
            <a:off x="5258838" y="5098203"/>
            <a:ext cx="1412279" cy="302584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Rechteck 22"/>
          <p:cNvSpPr/>
          <p:nvPr/>
        </p:nvSpPr>
        <p:spPr>
          <a:xfrm>
            <a:off x="5404359" y="4005064"/>
            <a:ext cx="82105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600" dirty="0" smtClean="0">
                <a:latin typeface="Segoe UI Semilight" panose="020B0402040204020203" pitchFamily="34" charset="0"/>
                <a:cs typeface="Segoe UI Semilight" panose="020B0402040204020203" pitchFamily="34" charset="0"/>
              </a:rPr>
              <a:t>+  ? </a:t>
            </a:r>
            <a:r>
              <a:rPr lang="de-DE" sz="16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GE</a:t>
            </a:r>
          </a:p>
        </p:txBody>
      </p:sp>
      <p:sp>
        <p:nvSpPr>
          <p:cNvPr id="25" name="Rechteck 24"/>
          <p:cNvSpPr/>
          <p:nvPr/>
        </p:nvSpPr>
        <p:spPr>
          <a:xfrm>
            <a:off x="5908415" y="5280452"/>
            <a:ext cx="6076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>
                <a:latin typeface="Segoe UI Semilight" panose="020B0402040204020203" pitchFamily="34" charset="0"/>
                <a:cs typeface="Segoe UI Semilight" panose="020B0402040204020203" pitchFamily="34" charset="0"/>
              </a:rPr>
              <a:t>usw.</a:t>
            </a:r>
            <a:endParaRPr lang="de-DE" dirty="0"/>
          </a:p>
        </p:txBody>
      </p:sp>
      <p:sp>
        <p:nvSpPr>
          <p:cNvPr id="27" name="Rechteck 26"/>
          <p:cNvSpPr/>
          <p:nvPr/>
        </p:nvSpPr>
        <p:spPr>
          <a:xfrm>
            <a:off x="5165683" y="2370366"/>
            <a:ext cx="1194558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sz="1600" dirty="0" smtClean="0">
                <a:latin typeface="Segoe UI Semilight" panose="020B0402040204020203" pitchFamily="34" charset="0"/>
                <a:cs typeface="Segoe UI Semilight" panose="020B0402040204020203" pitchFamily="34" charset="0"/>
              </a:rPr>
              <a:t>+ 1 </a:t>
            </a:r>
            <a:r>
              <a:rPr lang="de-DE" sz="16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Mio. GE</a:t>
            </a:r>
            <a:endParaRPr lang="de-DE" sz="1600" dirty="0"/>
          </a:p>
        </p:txBody>
      </p:sp>
      <p:sp>
        <p:nvSpPr>
          <p:cNvPr id="28" name="Rechteck 27"/>
          <p:cNvSpPr/>
          <p:nvPr/>
        </p:nvSpPr>
        <p:spPr>
          <a:xfrm>
            <a:off x="5266557" y="4856356"/>
            <a:ext cx="82105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600" dirty="0" smtClean="0">
                <a:latin typeface="Segoe UI Semilight" panose="020B0402040204020203" pitchFamily="34" charset="0"/>
                <a:cs typeface="Segoe UI Semilight" panose="020B0402040204020203" pitchFamily="34" charset="0"/>
              </a:rPr>
              <a:t>+  ? </a:t>
            </a:r>
            <a:r>
              <a:rPr lang="de-DE" sz="16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GE</a:t>
            </a:r>
            <a:endParaRPr lang="de-DE" sz="1600" dirty="0"/>
          </a:p>
        </p:txBody>
      </p:sp>
      <p:sp>
        <p:nvSpPr>
          <p:cNvPr id="29" name="Rechteck 28"/>
          <p:cNvSpPr/>
          <p:nvPr/>
        </p:nvSpPr>
        <p:spPr>
          <a:xfrm>
            <a:off x="251520" y="188640"/>
            <a:ext cx="77048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Produktionszuwachs </a:t>
            </a:r>
            <a:r>
              <a:rPr lang="de-DE" sz="2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 Einkommenszuwachs (Modell)</a:t>
            </a:r>
          </a:p>
        </p:txBody>
      </p:sp>
      <p:sp>
        <p:nvSpPr>
          <p:cNvPr id="30" name="Rechteck 29"/>
          <p:cNvSpPr/>
          <p:nvPr/>
        </p:nvSpPr>
        <p:spPr>
          <a:xfrm>
            <a:off x="7872653" y="21740"/>
            <a:ext cx="117211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1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Arbeitsblatt – A1</a:t>
            </a:r>
          </a:p>
        </p:txBody>
      </p:sp>
      <p:cxnSp>
        <p:nvCxnSpPr>
          <p:cNvPr id="24" name="Gerade Verbindung 6"/>
          <p:cNvCxnSpPr/>
          <p:nvPr/>
        </p:nvCxnSpPr>
        <p:spPr>
          <a:xfrm>
            <a:off x="251520" y="6597352"/>
            <a:ext cx="864096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6" name="Grafik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4878" y="2327245"/>
            <a:ext cx="1100898" cy="829386"/>
          </a:xfrm>
          <a:prstGeom prst="rect">
            <a:avLst/>
          </a:prstGeom>
        </p:spPr>
      </p:pic>
      <p:sp>
        <p:nvSpPr>
          <p:cNvPr id="31" name="Textfeld 30"/>
          <p:cNvSpPr txBox="1"/>
          <p:nvPr/>
        </p:nvSpPr>
        <p:spPr>
          <a:xfrm>
            <a:off x="1754328" y="3156631"/>
            <a:ext cx="5019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solidFill>
                  <a:schemeClr val="bg1">
                    <a:lumMod val="50000"/>
                  </a:schemeClr>
                </a:solidFill>
              </a:rPr>
              <a:t>Staat</a:t>
            </a: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2" name="Grafik 31" descr="Silhouette, Familie, Stehen, Zusammen, Vater, Mutter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6614" y="2580665"/>
            <a:ext cx="805746" cy="682067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Textfeld 32"/>
          <p:cNvSpPr txBox="1"/>
          <p:nvPr/>
        </p:nvSpPr>
        <p:spPr>
          <a:xfrm>
            <a:off x="6823923" y="3233161"/>
            <a:ext cx="12805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solidFill>
                  <a:schemeClr val="bg1">
                    <a:lumMod val="50000"/>
                  </a:schemeClr>
                </a:solidFill>
              </a:rPr>
              <a:t>private Haushalte</a:t>
            </a: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4" name="Grafik 33" descr="Silhouette, Familie, Stehen, Zusammen, Vater, Mutter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8675" y="3626104"/>
            <a:ext cx="805746" cy="682067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Textfeld 34"/>
          <p:cNvSpPr txBox="1"/>
          <p:nvPr/>
        </p:nvSpPr>
        <p:spPr>
          <a:xfrm>
            <a:off x="6835984" y="4278600"/>
            <a:ext cx="12805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solidFill>
                  <a:schemeClr val="bg1">
                    <a:lumMod val="50000"/>
                  </a:schemeClr>
                </a:solidFill>
              </a:rPr>
              <a:t>private Haushalte</a:t>
            </a: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6" name="Grafik 35" descr="Fabrik, Gebäude, Vektor, Clipart, Aufkleber, Symbol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0783" y="2135714"/>
            <a:ext cx="1104900" cy="1104900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Textfeld 36"/>
          <p:cNvSpPr txBox="1"/>
          <p:nvPr/>
        </p:nvSpPr>
        <p:spPr>
          <a:xfrm>
            <a:off x="4116781" y="3133410"/>
            <a:ext cx="10600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solidFill>
                  <a:schemeClr val="bg1">
                    <a:lumMod val="50000"/>
                  </a:schemeClr>
                </a:solidFill>
              </a:rPr>
              <a:t>Unternehmen</a:t>
            </a: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8" name="Grafik 37" descr="Fabrik, Gebäude, Vektor, Clipart, Aufkleber, Symbol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242" y="3369621"/>
            <a:ext cx="1104900" cy="1104900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Textfeld 38"/>
          <p:cNvSpPr txBox="1"/>
          <p:nvPr/>
        </p:nvSpPr>
        <p:spPr>
          <a:xfrm>
            <a:off x="4123240" y="4367317"/>
            <a:ext cx="10600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solidFill>
                  <a:schemeClr val="bg1">
                    <a:lumMod val="50000"/>
                  </a:schemeClr>
                </a:solidFill>
              </a:rPr>
              <a:t>Unternehmen</a:t>
            </a: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0" name="Grafik 39" descr="Fabrik, Gebäude, Vektor, Clipart, Aufkleber, Symbol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8374" y="4749314"/>
            <a:ext cx="1104900" cy="1104900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Textfeld 40"/>
          <p:cNvSpPr txBox="1"/>
          <p:nvPr/>
        </p:nvSpPr>
        <p:spPr>
          <a:xfrm>
            <a:off x="4134372" y="5747010"/>
            <a:ext cx="10600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solidFill>
                  <a:schemeClr val="bg1">
                    <a:lumMod val="50000"/>
                  </a:schemeClr>
                </a:solidFill>
              </a:rPr>
              <a:t>Unternehmen</a:t>
            </a: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273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  <p:bldP spid="16" grpId="0" animBg="1"/>
      <p:bldP spid="18" grpId="0" animBg="1"/>
      <p:bldP spid="3" grpId="0"/>
      <p:bldP spid="20" grpId="0"/>
      <p:bldP spid="21" grpId="0"/>
      <p:bldP spid="22" grpId="0" animBg="1"/>
      <p:bldP spid="23" grpId="0"/>
      <p:bldP spid="25" grpId="0"/>
      <p:bldP spid="27" grpId="0" animBg="1"/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5004048" y="924833"/>
            <a:ext cx="3744416" cy="1208023"/>
          </a:xfrm>
          <a:prstGeom prst="rect">
            <a:avLst/>
          </a:prstGeom>
          <a:solidFill>
            <a:srgbClr val="FFFF99"/>
          </a:solidFill>
          <a:ln w="3175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00"/>
              </a:spcAft>
              <a:tabLst>
                <a:tab pos="2868613" algn="r"/>
                <a:tab pos="3406775" algn="l"/>
                <a:tab pos="6550025" algn="r"/>
                <a:tab pos="7446963" algn="r"/>
              </a:tabLst>
            </a:pPr>
            <a:r>
              <a:rPr lang="de-DE" sz="14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Modellannahmen</a:t>
            </a:r>
          </a:p>
          <a:p>
            <a:pPr>
              <a:spcAft>
                <a:spcPts val="100"/>
              </a:spcAft>
              <a:tabLst>
                <a:tab pos="2868613" algn="r"/>
                <a:tab pos="3406775" algn="l"/>
                <a:tab pos="6550025" algn="r"/>
                <a:tab pos="7446963" algn="r"/>
              </a:tabLst>
            </a:pPr>
            <a:r>
              <a:rPr lang="de-DE" sz="14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Staatsausgabe:	1 Mio. GE</a:t>
            </a:r>
            <a:br>
              <a:rPr lang="de-DE" sz="14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sz="14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Konsumquote:	60 %</a:t>
            </a:r>
          </a:p>
          <a:p>
            <a:pPr lvl="0">
              <a:spcAft>
                <a:spcPts val="100"/>
              </a:spcAft>
              <a:tabLst>
                <a:tab pos="2868613" algn="r"/>
                <a:tab pos="3406775" algn="l"/>
                <a:tab pos="6550025" algn="r"/>
                <a:tab pos="7446963" algn="r"/>
              </a:tabLst>
            </a:pPr>
            <a:r>
              <a:rPr lang="de-DE" sz="14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Produktionszuwachs = Einkommenszuwachs</a:t>
            </a:r>
          </a:p>
          <a:p>
            <a:pPr lvl="0">
              <a:spcAft>
                <a:spcPts val="100"/>
              </a:spcAft>
              <a:tabLst>
                <a:tab pos="2868613" algn="r"/>
                <a:tab pos="3406775" algn="l"/>
                <a:tab pos="6550025" algn="r"/>
                <a:tab pos="7446963" algn="r"/>
              </a:tabLst>
            </a:pPr>
            <a:r>
              <a:rPr lang="de-DE" sz="14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ohne Ausland, ohne Steuern</a:t>
            </a:r>
            <a:endParaRPr lang="de-DE" sz="14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7565933"/>
              </p:ext>
            </p:extLst>
          </p:nvPr>
        </p:nvGraphicFramePr>
        <p:xfrm>
          <a:off x="2328998" y="2939800"/>
          <a:ext cx="5362736" cy="2865464"/>
        </p:xfrm>
        <a:graphic>
          <a:graphicData uri="http://schemas.openxmlformats.org/drawingml/2006/table">
            <a:tbl>
              <a:tblPr/>
              <a:tblGrid>
                <a:gridCol w="1995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807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860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09352">
                <a:tc>
                  <a:txBody>
                    <a:bodyPr/>
                    <a:lstStyle/>
                    <a:p>
                      <a:pPr algn="ctr" fontAlgn="b"/>
                      <a:endParaRPr lang="de-DE" sz="18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9352">
                <a:tc>
                  <a:txBody>
                    <a:bodyPr/>
                    <a:lstStyle/>
                    <a:p>
                      <a:pPr algn="ctr" fontAlgn="b"/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9352">
                <a:tc>
                  <a:txBody>
                    <a:bodyPr/>
                    <a:lstStyle/>
                    <a:p>
                      <a:pPr algn="ctr" fontAlgn="b"/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9352">
                <a:tc>
                  <a:txBody>
                    <a:bodyPr/>
                    <a:lstStyle/>
                    <a:p>
                      <a:pPr algn="ctr" fontAlgn="b"/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9352">
                <a:tc>
                  <a:txBody>
                    <a:bodyPr/>
                    <a:lstStyle/>
                    <a:p>
                      <a:pPr algn="ctr" fontAlgn="b"/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9352">
                <a:tc>
                  <a:txBody>
                    <a:bodyPr/>
                    <a:lstStyle/>
                    <a:p>
                      <a:pPr algn="ctr" fontAlgn="b"/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9352"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2781221"/>
              </p:ext>
            </p:extLst>
          </p:nvPr>
        </p:nvGraphicFramePr>
        <p:xfrm>
          <a:off x="2324464" y="2499747"/>
          <a:ext cx="5362736" cy="497205"/>
        </p:xfrm>
        <a:graphic>
          <a:graphicData uri="http://schemas.openxmlformats.org/drawingml/2006/table">
            <a:tbl>
              <a:tblPr/>
              <a:tblGrid>
                <a:gridCol w="1995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807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860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60851">
                <a:tc>
                  <a:txBody>
                    <a:bodyPr/>
                    <a:lstStyle/>
                    <a:p>
                      <a:pPr algn="ctr" fontAlgn="b"/>
                      <a:r>
                        <a:rPr lang="de-DE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sym typeface="Wingdings 3" panose="05040102010807070707" pitchFamily="18" charset="2"/>
                        </a:rPr>
                        <a:t> Produktion</a:t>
                      </a:r>
                    </a:p>
                    <a:p>
                      <a:pPr algn="ctr" fontAlgn="b"/>
                      <a:r>
                        <a:rPr lang="de-DE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sym typeface="Wingdings 3" panose="05040102010807070707" pitchFamily="18" charset="2"/>
                        </a:rPr>
                        <a:t> Einkommen</a:t>
                      </a:r>
                      <a:endParaRPr lang="de-DE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sym typeface="Wingdings 3" panose="05040102010807070707" pitchFamily="18" charset="2"/>
                        </a:rPr>
                        <a:t> Konsum</a:t>
                      </a:r>
                      <a:endParaRPr lang="de-DE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sym typeface="Wingdings 3" panose="05040102010807070707" pitchFamily="18" charset="2"/>
                        </a:rPr>
                        <a:t> Ersparnisse</a:t>
                      </a:r>
                      <a:endParaRPr lang="de-DE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" name="Rechteck 9"/>
          <p:cNvSpPr/>
          <p:nvPr/>
        </p:nvSpPr>
        <p:spPr>
          <a:xfrm>
            <a:off x="591393" y="2060848"/>
            <a:ext cx="1266116" cy="9079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algn="ctr" fontAlgn="b">
              <a:spcAft>
                <a:spcPts val="600"/>
              </a:spcAft>
              <a:buFont typeface="Wingdings 3" panose="05040102010807070707" pitchFamily="18" charset="2"/>
              <a:buChar char="r"/>
            </a:pPr>
            <a:r>
              <a:rPr lang="de-DE" sz="1600" dirty="0" smtClean="0">
                <a:solidFill>
                  <a:srgbClr val="000000"/>
                </a:solidFill>
                <a:latin typeface="Calibri" panose="020F0502020204030204" pitchFamily="34" charset="0"/>
                <a:sym typeface="Wingdings 3" panose="05040102010807070707" pitchFamily="18" charset="2"/>
              </a:rPr>
              <a:t>Staats-</a:t>
            </a:r>
            <a:br>
              <a:rPr lang="de-DE" sz="1600" dirty="0" smtClean="0">
                <a:solidFill>
                  <a:srgbClr val="000000"/>
                </a:solidFill>
                <a:latin typeface="Calibri" panose="020F0502020204030204" pitchFamily="34" charset="0"/>
                <a:sym typeface="Wingdings 3" panose="05040102010807070707" pitchFamily="18" charset="2"/>
              </a:rPr>
            </a:br>
            <a:r>
              <a:rPr lang="de-DE" sz="1600" dirty="0" smtClean="0">
                <a:solidFill>
                  <a:srgbClr val="000000"/>
                </a:solidFill>
                <a:latin typeface="Calibri" panose="020F0502020204030204" pitchFamily="34" charset="0"/>
                <a:sym typeface="Wingdings 3" panose="05040102010807070707" pitchFamily="18" charset="2"/>
              </a:rPr>
              <a:t>ausgaben</a:t>
            </a:r>
            <a:endParaRPr lang="de-DE" sz="1600" dirty="0">
              <a:solidFill>
                <a:srgbClr val="000000"/>
              </a:solidFill>
              <a:latin typeface="Calibri" panose="020F0502020204030204" pitchFamily="34" charset="0"/>
              <a:sym typeface="Wingdings 3" panose="05040102010807070707" pitchFamily="18" charset="2"/>
            </a:endParaRPr>
          </a:p>
          <a:p>
            <a:pPr algn="ctr" fontAlgn="b"/>
            <a:r>
              <a:rPr lang="de-DE" sz="1600" dirty="0" smtClean="0">
                <a:solidFill>
                  <a:srgbClr val="000000"/>
                </a:solidFill>
                <a:latin typeface="Calibri" panose="020F0502020204030204" pitchFamily="34" charset="0"/>
                <a:sym typeface="Wingdings 3" panose="05040102010807070707" pitchFamily="18" charset="2"/>
              </a:rPr>
              <a:t>1.000.000</a:t>
            </a:r>
            <a:endParaRPr lang="de-DE" sz="16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323528" y="836712"/>
            <a:ext cx="43204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600"/>
              </a:spcAft>
              <a:tabLst>
                <a:tab pos="7446963" algn="r"/>
              </a:tabLst>
            </a:pPr>
            <a:r>
              <a:rPr lang="de-DE" sz="20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Vervollständigen Sie die Tabelle unter Beachtung der Modellannahmen.</a:t>
            </a:r>
            <a:endParaRPr lang="de-DE" sz="20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Pfeil nach rechts 14"/>
          <p:cNvSpPr/>
          <p:nvPr/>
        </p:nvSpPr>
        <p:spPr>
          <a:xfrm>
            <a:off x="1872979" y="2662620"/>
            <a:ext cx="397904" cy="252215"/>
          </a:xfrm>
          <a:prstGeom prst="rightArrow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/>
          <p:cNvSpPr/>
          <p:nvPr/>
        </p:nvSpPr>
        <p:spPr>
          <a:xfrm>
            <a:off x="251520" y="188640"/>
            <a:ext cx="82957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Tabellarische </a:t>
            </a:r>
            <a:r>
              <a:rPr lang="de-DE" sz="2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Darstellung der Wirkungskette (Modell)</a:t>
            </a:r>
          </a:p>
        </p:txBody>
      </p:sp>
      <p:sp>
        <p:nvSpPr>
          <p:cNvPr id="17" name="Rechteck 16"/>
          <p:cNvSpPr/>
          <p:nvPr/>
        </p:nvSpPr>
        <p:spPr>
          <a:xfrm>
            <a:off x="7872653" y="21740"/>
            <a:ext cx="127470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1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Arbeitsblatt – </a:t>
            </a:r>
            <a:r>
              <a:rPr lang="de-DE" sz="11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A2/1</a:t>
            </a:r>
            <a:endParaRPr lang="de-DE" sz="11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Rechteck 17"/>
          <p:cNvSpPr/>
          <p:nvPr/>
        </p:nvSpPr>
        <p:spPr>
          <a:xfrm>
            <a:off x="1255076" y="4983559"/>
            <a:ext cx="12286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Summe nach</a:t>
            </a:r>
            <a:br>
              <a:rPr lang="de-DE" sz="12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sz="12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 Stationen</a:t>
            </a:r>
            <a:endParaRPr lang="de-DE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2" name="Gerade Verbindung 6"/>
          <p:cNvCxnSpPr/>
          <p:nvPr/>
        </p:nvCxnSpPr>
        <p:spPr>
          <a:xfrm>
            <a:off x="251520" y="6597352"/>
            <a:ext cx="864096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6557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  <p:bldP spid="15" grpId="0" animBg="1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390980" y="764704"/>
            <a:ext cx="84294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600"/>
              </a:spcAft>
              <a:tabLst>
                <a:tab pos="7446963" algn="r"/>
              </a:tabLst>
            </a:pPr>
            <a:r>
              <a:rPr lang="de-DE" sz="20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Die </a:t>
            </a:r>
            <a:r>
              <a:rPr lang="de-DE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Wirkungskette ist </a:t>
            </a:r>
            <a:r>
              <a:rPr lang="de-DE" sz="20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„unendlich“ lang.   Welches Einkommen wird insgesamt als Folge der ursprünglichen Staatsausgabe geschaffen?</a:t>
            </a:r>
            <a:endParaRPr lang="de-DE" sz="2000" i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/>
          </p:nvPr>
        </p:nvGraphicFramePr>
        <p:xfrm>
          <a:off x="2301314" y="1628800"/>
          <a:ext cx="5362736" cy="558165"/>
        </p:xfrm>
        <a:graphic>
          <a:graphicData uri="http://schemas.openxmlformats.org/drawingml/2006/table">
            <a:tbl>
              <a:tblPr/>
              <a:tblGrid>
                <a:gridCol w="1995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807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860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60851"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sym typeface="Wingdings 3" panose="05040102010807070707" pitchFamily="18" charset="2"/>
                        </a:rPr>
                        <a:t> Produktion</a:t>
                      </a:r>
                    </a:p>
                    <a:p>
                      <a:pPr algn="ctr" fontAlgn="b"/>
                      <a:r>
                        <a:rPr lang="de-DE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sym typeface="Wingdings 3" panose="05040102010807070707" pitchFamily="18" charset="2"/>
                        </a:rPr>
                        <a:t> Einkommen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sym typeface="Wingdings 3" panose="05040102010807070707" pitchFamily="18" charset="2"/>
                        </a:rPr>
                        <a:t> Konsum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sym typeface="Wingdings 3" panose="05040102010807070707" pitchFamily="18" charset="2"/>
                        </a:rPr>
                        <a:t> Ersparnisse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9" name="Tabelle 8"/>
          <p:cNvGraphicFramePr>
            <a:graphicFrameLocks noGrp="1"/>
          </p:cNvGraphicFramePr>
          <p:nvPr>
            <p:extLst/>
          </p:nvPr>
        </p:nvGraphicFramePr>
        <p:xfrm>
          <a:off x="2305608" y="2193290"/>
          <a:ext cx="5362736" cy="2304255"/>
        </p:xfrm>
        <a:graphic>
          <a:graphicData uri="http://schemas.openxmlformats.org/drawingml/2006/table">
            <a:tbl>
              <a:tblPr/>
              <a:tblGrid>
                <a:gridCol w="1995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807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860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60851"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1.000.000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600.000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400.000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851"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600.000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360.000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240.000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0851"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360.000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216.000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144.000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0851"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216.000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129.600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86.400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0851"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129.600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77.760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51.840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0" name="Tabelle 9"/>
          <p:cNvGraphicFramePr>
            <a:graphicFrameLocks noGrp="1"/>
          </p:cNvGraphicFramePr>
          <p:nvPr>
            <p:extLst/>
          </p:nvPr>
        </p:nvGraphicFramePr>
        <p:xfrm>
          <a:off x="2339752" y="5416421"/>
          <a:ext cx="5362736" cy="460851"/>
        </p:xfrm>
        <a:graphic>
          <a:graphicData uri="http://schemas.openxmlformats.org/drawingml/2006/table">
            <a:tbl>
              <a:tblPr/>
              <a:tblGrid>
                <a:gridCol w="1995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807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860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60851"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?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?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?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Tabelle 10"/>
          <p:cNvGraphicFramePr>
            <a:graphicFrameLocks noGrp="1"/>
          </p:cNvGraphicFramePr>
          <p:nvPr>
            <p:extLst/>
          </p:nvPr>
        </p:nvGraphicFramePr>
        <p:xfrm>
          <a:off x="2314044" y="4497545"/>
          <a:ext cx="5362736" cy="460851"/>
        </p:xfrm>
        <a:graphic>
          <a:graphicData uri="http://schemas.openxmlformats.org/drawingml/2006/table">
            <a:tbl>
              <a:tblPr/>
              <a:tblGrid>
                <a:gridCol w="1995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807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860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60851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de-DE" sz="1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2.305.600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de-DE" sz="1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1.383.360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de-DE" sz="1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922.240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Rechteck 1"/>
          <p:cNvSpPr/>
          <p:nvPr/>
        </p:nvSpPr>
        <p:spPr>
          <a:xfrm>
            <a:off x="1116731" y="4511947"/>
            <a:ext cx="12286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Summe nach</a:t>
            </a:r>
            <a:br>
              <a:rPr lang="de-DE" sz="12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sz="12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 Stationen</a:t>
            </a:r>
            <a:endParaRPr lang="de-DE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2" name="Tabelle 11"/>
          <p:cNvGraphicFramePr>
            <a:graphicFrameLocks noGrp="1"/>
          </p:cNvGraphicFramePr>
          <p:nvPr>
            <p:extLst/>
          </p:nvPr>
        </p:nvGraphicFramePr>
        <p:xfrm>
          <a:off x="2339752" y="4941168"/>
          <a:ext cx="5362736" cy="460851"/>
        </p:xfrm>
        <a:graphic>
          <a:graphicData uri="http://schemas.openxmlformats.org/drawingml/2006/table">
            <a:tbl>
              <a:tblPr/>
              <a:tblGrid>
                <a:gridCol w="1995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807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860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60851">
                <a:tc>
                  <a:txBody>
                    <a:bodyPr/>
                    <a:lstStyle/>
                    <a:p>
                      <a:pPr algn="ctr" fontAlgn="b"/>
                      <a:r>
                        <a:rPr lang="de-DE" sz="1600" b="0" i="0" u="none" strike="noStrike" kern="1200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100 %</a:t>
                      </a:r>
                      <a:endParaRPr lang="de-DE" sz="1600" b="0" i="0" u="none" strike="noStrike" kern="12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6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60 %</a:t>
                      </a:r>
                      <a:endParaRPr lang="de-DE" sz="16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6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40 %</a:t>
                      </a:r>
                      <a:endParaRPr lang="de-DE" sz="16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3" name="Rechteck 12"/>
          <p:cNvSpPr/>
          <p:nvPr/>
        </p:nvSpPr>
        <p:spPr>
          <a:xfrm>
            <a:off x="1345263" y="5380363"/>
            <a:ext cx="7784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Gesamt-</a:t>
            </a:r>
            <a:br>
              <a:rPr lang="de-DE" sz="12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sz="12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summe</a:t>
            </a:r>
            <a:endParaRPr lang="de-DE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4" name="Tabelle 13"/>
          <p:cNvGraphicFramePr>
            <a:graphicFrameLocks noGrp="1"/>
          </p:cNvGraphicFramePr>
          <p:nvPr>
            <p:extLst/>
          </p:nvPr>
        </p:nvGraphicFramePr>
        <p:xfrm>
          <a:off x="2339752" y="5876288"/>
          <a:ext cx="5362736" cy="460851"/>
        </p:xfrm>
        <a:graphic>
          <a:graphicData uri="http://schemas.openxmlformats.org/drawingml/2006/table">
            <a:tbl>
              <a:tblPr/>
              <a:tblGrid>
                <a:gridCol w="1995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807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860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60851">
                <a:tc>
                  <a:txBody>
                    <a:bodyPr/>
                    <a:lstStyle/>
                    <a:p>
                      <a:pPr algn="ctr" fontAlgn="b"/>
                      <a:endParaRPr lang="de-DE" sz="1600" b="0" i="0" u="none" strike="noStrike" kern="12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6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Konsumquote</a:t>
                      </a:r>
                      <a:endParaRPr lang="de-DE" sz="16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6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Sparquote</a:t>
                      </a:r>
                      <a:endParaRPr lang="de-DE" sz="16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5" name="Rechteck 14"/>
          <p:cNvSpPr/>
          <p:nvPr/>
        </p:nvSpPr>
        <p:spPr>
          <a:xfrm>
            <a:off x="251520" y="188640"/>
            <a:ext cx="82957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Herleitung </a:t>
            </a:r>
            <a:r>
              <a:rPr lang="de-DE" sz="2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 „Einkommensmultiplikators“ (Modell)</a:t>
            </a:r>
          </a:p>
        </p:txBody>
      </p:sp>
      <p:sp>
        <p:nvSpPr>
          <p:cNvPr id="16" name="Rechteck 15"/>
          <p:cNvSpPr/>
          <p:nvPr/>
        </p:nvSpPr>
        <p:spPr>
          <a:xfrm>
            <a:off x="7872653" y="21740"/>
            <a:ext cx="127470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1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Arbeitsblatt – </a:t>
            </a:r>
            <a:r>
              <a:rPr lang="de-DE" sz="11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A2/2</a:t>
            </a:r>
            <a:endParaRPr lang="de-DE" sz="11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7" name="Gerade Verbindung 6"/>
          <p:cNvCxnSpPr/>
          <p:nvPr/>
        </p:nvCxnSpPr>
        <p:spPr>
          <a:xfrm>
            <a:off x="251520" y="6597352"/>
            <a:ext cx="864096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6099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161596" y="1268760"/>
            <a:ext cx="46077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600"/>
              </a:spcAft>
              <a:tabLst>
                <a:tab pos="7446963" algn="r"/>
              </a:tabLst>
            </a:pPr>
            <a:r>
              <a:rPr lang="de-DE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Nebenstehend der Stand der Wirkungskette nach zwanzig Stationen. 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1057" y="26298"/>
            <a:ext cx="3381209" cy="5552909"/>
          </a:xfrm>
          <a:prstGeom prst="rect">
            <a:avLst/>
          </a:prstGeom>
        </p:spPr>
      </p:pic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1567180"/>
              </p:ext>
            </p:extLst>
          </p:nvPr>
        </p:nvGraphicFramePr>
        <p:xfrm>
          <a:off x="5420002" y="5632445"/>
          <a:ext cx="2824906" cy="316835"/>
        </p:xfrm>
        <a:graphic>
          <a:graphicData uri="http://schemas.openxmlformats.org/drawingml/2006/table">
            <a:tbl>
              <a:tblPr/>
              <a:tblGrid>
                <a:gridCol w="10513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53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81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6835"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?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?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?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7308304" y="5589240"/>
            <a:ext cx="936604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fontAlgn="b"/>
            <a:r>
              <a:rPr lang="de-DE" sz="1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1.000.000</a:t>
            </a:r>
            <a:endParaRPr lang="de-DE" sz="14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5442667" y="5589240"/>
            <a:ext cx="941775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fontAlgn="b"/>
            <a:r>
              <a:rPr lang="de-DE" sz="1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2.500.000</a:t>
            </a:r>
            <a:endParaRPr lang="de-DE" sz="14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6384246" y="5589240"/>
            <a:ext cx="940737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fontAlgn="b"/>
            <a:r>
              <a:rPr lang="de-DE" sz="1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1.500.000</a:t>
            </a:r>
            <a:endParaRPr lang="de-DE" sz="14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Nach oben gekrümmter Pfeil 11"/>
          <p:cNvSpPr/>
          <p:nvPr/>
        </p:nvSpPr>
        <p:spPr>
          <a:xfrm rot="5400000">
            <a:off x="2201055" y="2889609"/>
            <a:ext cx="5362288" cy="757058"/>
          </a:xfrm>
          <a:prstGeom prst="curvedUpArrow">
            <a:avLst>
              <a:gd name="adj1" fmla="val 25000"/>
              <a:gd name="adj2" fmla="val 50000"/>
              <a:gd name="adj3" fmla="val 3188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161595" y="2024841"/>
            <a:ext cx="4382453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de-DE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Der Faktor, der angibt, auf das </a:t>
            </a:r>
            <a:r>
              <a:rPr lang="de-DE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Wievielfache</a:t>
            </a:r>
            <a:r>
              <a:rPr lang="de-DE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der </a:t>
            </a:r>
            <a:r>
              <a:rPr lang="de-DE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ursprünglichen Staatsausgabe sich das Einkommen der privaten Haushalte erhöht, </a:t>
            </a:r>
            <a:r>
              <a:rPr lang="de-DE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wird als </a:t>
            </a:r>
            <a:r>
              <a:rPr lang="de-DE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Einkommensmultiplikator</a:t>
            </a:r>
            <a:r>
              <a:rPr lang="de-DE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[m] </a:t>
            </a:r>
            <a:r>
              <a:rPr lang="de-DE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bezeichnet.</a:t>
            </a:r>
          </a:p>
          <a:p>
            <a:pPr>
              <a:spcAft>
                <a:spcPts val="600"/>
              </a:spcAft>
            </a:pPr>
            <a:r>
              <a:rPr lang="de-DE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2,5 Mio. / 1 Mio. = </a:t>
            </a:r>
            <a:r>
              <a:rPr lang="de-DE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2,5</a:t>
            </a:r>
          </a:p>
        </p:txBody>
      </p:sp>
      <p:cxnSp>
        <p:nvCxnSpPr>
          <p:cNvPr id="15" name="Gerade Verbindung mit Pfeil 14"/>
          <p:cNvCxnSpPr/>
          <p:nvPr/>
        </p:nvCxnSpPr>
        <p:spPr>
          <a:xfrm>
            <a:off x="6316872" y="750436"/>
            <a:ext cx="1139338" cy="4882009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Tabel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4254262"/>
              </p:ext>
            </p:extLst>
          </p:nvPr>
        </p:nvGraphicFramePr>
        <p:xfrm>
          <a:off x="5436096" y="5935558"/>
          <a:ext cx="2824906" cy="445770"/>
        </p:xfrm>
        <a:graphic>
          <a:graphicData uri="http://schemas.openxmlformats.org/drawingml/2006/table">
            <a:tbl>
              <a:tblPr/>
              <a:tblGrid>
                <a:gridCol w="10513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53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81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14949"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100 %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60 %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40 %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4949">
                <a:tc>
                  <a:txBody>
                    <a:bodyPr/>
                    <a:lstStyle/>
                    <a:p>
                      <a:pPr algn="ctr" fontAlgn="b"/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9" name="Rechteck 18"/>
          <p:cNvSpPr/>
          <p:nvPr/>
        </p:nvSpPr>
        <p:spPr>
          <a:xfrm>
            <a:off x="174390" y="4084910"/>
            <a:ext cx="4221655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600"/>
              </a:spcAft>
              <a:tabLst>
                <a:tab pos="7446963" algn="r"/>
              </a:tabLst>
            </a:pPr>
            <a:r>
              <a:rPr lang="de-DE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Der </a:t>
            </a:r>
            <a:r>
              <a:rPr lang="de-DE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Einkommensmultiplikator ist 2,5. </a:t>
            </a:r>
            <a:br>
              <a:rPr lang="de-DE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Er </a:t>
            </a:r>
            <a:r>
              <a:rPr lang="de-DE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ergibt sich als Kehrwert </a:t>
            </a:r>
            <a:r>
              <a:rPr lang="de-DE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der Sparquote s. </a:t>
            </a:r>
          </a:p>
          <a:p>
            <a:pPr lvl="0">
              <a:spcAft>
                <a:spcPts val="600"/>
              </a:spcAft>
              <a:tabLst>
                <a:tab pos="7446963" algn="r"/>
              </a:tabLst>
            </a:pPr>
            <a:r>
              <a:rPr lang="de-DE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 </a:t>
            </a:r>
            <a:r>
              <a:rPr lang="de-DE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 </a:t>
            </a:r>
            <a:r>
              <a:rPr lang="de-DE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1/s </a:t>
            </a:r>
            <a:r>
              <a:rPr lang="de-DE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 </a:t>
            </a:r>
            <a:r>
              <a:rPr lang="de-DE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1/0,4 </a:t>
            </a:r>
            <a:r>
              <a:rPr lang="de-DE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 </a:t>
            </a:r>
            <a:r>
              <a:rPr lang="de-DE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2,5</a:t>
            </a:r>
          </a:p>
        </p:txBody>
      </p:sp>
      <p:sp>
        <p:nvSpPr>
          <p:cNvPr id="23" name="Rechteck 22"/>
          <p:cNvSpPr/>
          <p:nvPr/>
        </p:nvSpPr>
        <p:spPr>
          <a:xfrm>
            <a:off x="1907704" y="5733256"/>
            <a:ext cx="29525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6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Wie hoch sind die „Grenzwerte“?</a:t>
            </a:r>
            <a:endParaRPr lang="de-DE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Rechteck 23"/>
          <p:cNvSpPr/>
          <p:nvPr/>
        </p:nvSpPr>
        <p:spPr>
          <a:xfrm>
            <a:off x="4592291" y="3064957"/>
            <a:ext cx="3658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de-DE" sz="3200" b="1" dirty="0" smtClean="0">
                <a:solidFill>
                  <a:srgbClr val="002060"/>
                </a:solidFill>
                <a:latin typeface="Segoe UI Semilight" panose="020B0402040204020203" pitchFamily="34" charset="0"/>
                <a:cs typeface="Segoe UI Semilight" panose="020B0402040204020203" pitchFamily="34" charset="0"/>
                <a:sym typeface="Wingdings" panose="05000000000000000000" pitchFamily="2" charset="2"/>
              </a:rPr>
              <a:t>?</a:t>
            </a:r>
            <a:endParaRPr lang="de-DE" sz="3200" b="1" dirty="0">
              <a:solidFill>
                <a:srgbClr val="002060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25" name="Rechteck 24"/>
          <p:cNvSpPr/>
          <p:nvPr/>
        </p:nvSpPr>
        <p:spPr>
          <a:xfrm>
            <a:off x="4545146" y="3172906"/>
            <a:ext cx="697627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de-DE" sz="20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 </a:t>
            </a:r>
            <a:r>
              <a:rPr lang="de-DE" sz="20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2,5</a:t>
            </a:r>
            <a:endParaRPr lang="de-DE" sz="2000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251520" y="188640"/>
            <a:ext cx="82957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Ökonomische</a:t>
            </a:r>
            <a:r>
              <a:rPr lang="de-DE" sz="24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Herleitung des</a:t>
            </a:r>
            <a:br>
              <a:rPr lang="de-DE" sz="2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sz="2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Einkommensmultiplikators</a:t>
            </a:r>
          </a:p>
        </p:txBody>
      </p:sp>
      <p:cxnSp>
        <p:nvCxnSpPr>
          <p:cNvPr id="17" name="Gerade Verbindung 6"/>
          <p:cNvCxnSpPr/>
          <p:nvPr/>
        </p:nvCxnSpPr>
        <p:spPr>
          <a:xfrm>
            <a:off x="251520" y="6597352"/>
            <a:ext cx="864096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4618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/>
      <p:bldP spid="19" grpId="0"/>
      <p:bldP spid="23" grpId="0"/>
      <p:bldP spid="24" grpId="0"/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266398" y="942299"/>
            <a:ext cx="856895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de-DE" dirty="0"/>
              <a:t>Die Entwicklung der </a:t>
            </a:r>
            <a:r>
              <a:rPr lang="de-DE" dirty="0" smtClean="0"/>
              <a:t>zusätzlichen Einkommens [Y] in </a:t>
            </a:r>
            <a:r>
              <a:rPr lang="de-DE" dirty="0"/>
              <a:t>der Tabelle </a:t>
            </a:r>
            <a:r>
              <a:rPr lang="de-DE" dirty="0" smtClean="0"/>
              <a:t>folgt </a:t>
            </a:r>
            <a:r>
              <a:rPr lang="de-DE" dirty="0"/>
              <a:t>einer </a:t>
            </a:r>
            <a:r>
              <a:rPr lang="de-DE" dirty="0" smtClean="0"/>
              <a:t>mathematischen Gesetzmäßigkeit</a:t>
            </a:r>
            <a:r>
              <a:rPr lang="de-DE" dirty="0"/>
              <a:t>. </a:t>
            </a:r>
            <a:endParaRPr lang="de-DE" dirty="0" smtClean="0"/>
          </a:p>
          <a:p>
            <a:pPr>
              <a:spcAft>
                <a:spcPts val="1200"/>
              </a:spcAft>
            </a:pPr>
            <a:r>
              <a:rPr lang="de-DE" dirty="0" smtClean="0"/>
              <a:t>Bei einer Staatsausgabe [G = 1 Mio. €], einer Konsumquote [c = 0,6] und einer Sparquote [s = 1 – c = 0,4] ergibt sich folgender </a:t>
            </a:r>
            <a:r>
              <a:rPr lang="de-DE" dirty="0"/>
              <a:t>Zusammenhang:</a:t>
            </a:r>
          </a:p>
          <a:p>
            <a:r>
              <a:rPr lang="de-DE" dirty="0"/>
              <a:t>Y = 1.000.000 + 600.000 + 360.000 + 216.000 + </a:t>
            </a:r>
            <a:r>
              <a:rPr lang="de-DE" dirty="0" smtClean="0"/>
              <a:t>…</a:t>
            </a:r>
          </a:p>
          <a:p>
            <a:r>
              <a:rPr lang="de-DE" dirty="0" smtClean="0"/>
              <a:t>Y = 1.000.000 + 1.000.000 </a:t>
            </a:r>
            <a:r>
              <a:rPr lang="de-DE" dirty="0" smtClean="0">
                <a:sym typeface="Wingdings" panose="05000000000000000000" pitchFamily="2" charset="2"/>
              </a:rPr>
              <a:t></a:t>
            </a:r>
            <a:r>
              <a:rPr lang="de-DE" dirty="0" smtClean="0"/>
              <a:t> </a:t>
            </a:r>
            <a:r>
              <a:rPr lang="de-DE" dirty="0" smtClean="0">
                <a:solidFill>
                  <a:srgbClr val="C00000"/>
                </a:solidFill>
              </a:rPr>
              <a:t>(0,6)</a:t>
            </a:r>
            <a:r>
              <a:rPr lang="de-DE" dirty="0" smtClean="0"/>
              <a:t> + 1.000.000 </a:t>
            </a:r>
            <a:r>
              <a:rPr lang="de-DE" dirty="0" smtClean="0">
                <a:sym typeface="Wingdings" panose="05000000000000000000" pitchFamily="2" charset="2"/>
              </a:rPr>
              <a:t> </a:t>
            </a:r>
            <a:r>
              <a:rPr lang="de-DE" dirty="0" smtClean="0">
                <a:solidFill>
                  <a:srgbClr val="C00000"/>
                </a:solidFill>
              </a:rPr>
              <a:t>(0,6)</a:t>
            </a:r>
            <a:r>
              <a:rPr lang="de-DE" baseline="30000" dirty="0" smtClean="0">
                <a:solidFill>
                  <a:srgbClr val="C00000"/>
                </a:solidFill>
              </a:rPr>
              <a:t>2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smtClean="0"/>
              <a:t>+ </a:t>
            </a:r>
            <a:r>
              <a:rPr lang="de-DE" dirty="0"/>
              <a:t>1.000.000 </a:t>
            </a:r>
            <a:r>
              <a:rPr lang="de-DE" dirty="0" smtClean="0">
                <a:sym typeface="Wingdings" panose="05000000000000000000" pitchFamily="2" charset="2"/>
              </a:rPr>
              <a:t> </a:t>
            </a:r>
            <a:r>
              <a:rPr lang="de-DE" dirty="0" smtClean="0">
                <a:solidFill>
                  <a:srgbClr val="C00000"/>
                </a:solidFill>
              </a:rPr>
              <a:t>(0,6)</a:t>
            </a:r>
            <a:r>
              <a:rPr lang="de-DE" baseline="30000" dirty="0" smtClean="0">
                <a:solidFill>
                  <a:srgbClr val="C00000"/>
                </a:solidFill>
              </a:rPr>
              <a:t>3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  <a:r>
              <a:rPr lang="de-DE" dirty="0" smtClean="0"/>
              <a:t>+ …</a:t>
            </a:r>
            <a:endParaRPr lang="de-DE" dirty="0"/>
          </a:p>
        </p:txBody>
      </p:sp>
      <p:sp>
        <p:nvSpPr>
          <p:cNvPr id="3" name="Rechteck 2"/>
          <p:cNvSpPr/>
          <p:nvPr/>
        </p:nvSpPr>
        <p:spPr>
          <a:xfrm>
            <a:off x="251520" y="5703134"/>
            <a:ext cx="71287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3406775" algn="r"/>
              </a:tabLst>
            </a:pPr>
            <a:r>
              <a:rPr lang="de-DE" dirty="0">
                <a:sym typeface="Wingdings" panose="05000000000000000000" pitchFamily="2" charset="2"/>
              </a:rPr>
              <a:t></a:t>
            </a:r>
            <a:r>
              <a:rPr lang="de-DE" dirty="0"/>
              <a:t>	Gesamter Einkommenszuwachs	= </a:t>
            </a:r>
            <a:r>
              <a:rPr lang="de-DE" dirty="0" smtClean="0"/>
              <a:t>   2,5 </a:t>
            </a:r>
            <a:r>
              <a:rPr lang="de-DE" dirty="0"/>
              <a:t>· 1.000.000 = </a:t>
            </a:r>
            <a:r>
              <a:rPr lang="de-DE" b="1" dirty="0"/>
              <a:t>2.500.000</a:t>
            </a:r>
          </a:p>
        </p:txBody>
      </p:sp>
      <p:sp>
        <p:nvSpPr>
          <p:cNvPr id="5" name="Rechteck 4"/>
          <p:cNvSpPr/>
          <p:nvPr/>
        </p:nvSpPr>
        <p:spPr>
          <a:xfrm>
            <a:off x="266398" y="3260010"/>
            <a:ext cx="8568952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tabLst>
                <a:tab pos="3771900" algn="l"/>
              </a:tabLst>
            </a:pPr>
            <a:r>
              <a:rPr lang="de-DE" dirty="0" smtClean="0"/>
              <a:t>Diese </a:t>
            </a:r>
            <a:r>
              <a:rPr lang="de-DE" dirty="0"/>
              <a:t>Folge entspricht einer </a:t>
            </a:r>
            <a:r>
              <a:rPr lang="de-DE" u="sng" dirty="0">
                <a:solidFill>
                  <a:srgbClr val="002060"/>
                </a:solidFill>
              </a:rPr>
              <a:t>unendlichen geometrischen </a:t>
            </a:r>
            <a:r>
              <a:rPr lang="de-DE" u="sng" dirty="0" smtClean="0">
                <a:solidFill>
                  <a:srgbClr val="002060"/>
                </a:solidFill>
              </a:rPr>
              <a:t>Reihe </a:t>
            </a:r>
            <a:r>
              <a:rPr lang="de-DE" dirty="0"/>
              <a:t>der </a:t>
            </a:r>
            <a:r>
              <a:rPr lang="de-DE" dirty="0" smtClean="0"/>
              <a:t>Form</a:t>
            </a:r>
          </a:p>
          <a:p>
            <a:pPr>
              <a:spcAft>
                <a:spcPts val="600"/>
              </a:spcAft>
              <a:tabLst>
                <a:tab pos="3771900" algn="l"/>
              </a:tabLst>
            </a:pPr>
            <a:r>
              <a:rPr lang="de-DE" b="1" dirty="0" smtClean="0"/>
              <a:t>	a </a:t>
            </a:r>
            <a:r>
              <a:rPr lang="de-DE" b="1" dirty="0"/>
              <a:t>+ a · </a:t>
            </a:r>
            <a:r>
              <a:rPr lang="de-DE" b="1" dirty="0">
                <a:solidFill>
                  <a:srgbClr val="C00000"/>
                </a:solidFill>
              </a:rPr>
              <a:t>q</a:t>
            </a:r>
            <a:r>
              <a:rPr lang="de-DE" b="1" dirty="0"/>
              <a:t> + a · </a:t>
            </a:r>
            <a:r>
              <a:rPr lang="de-DE" b="1" dirty="0">
                <a:solidFill>
                  <a:srgbClr val="C00000"/>
                </a:solidFill>
              </a:rPr>
              <a:t>q</a:t>
            </a:r>
            <a:r>
              <a:rPr lang="de-DE" b="1" baseline="30000" dirty="0">
                <a:solidFill>
                  <a:srgbClr val="C00000"/>
                </a:solidFill>
              </a:rPr>
              <a:t>2</a:t>
            </a:r>
            <a:r>
              <a:rPr lang="de-DE" b="1" dirty="0"/>
              <a:t> + a · </a:t>
            </a:r>
            <a:r>
              <a:rPr lang="de-DE" b="1" dirty="0">
                <a:solidFill>
                  <a:srgbClr val="C00000"/>
                </a:solidFill>
              </a:rPr>
              <a:t>q</a:t>
            </a:r>
            <a:r>
              <a:rPr lang="de-DE" b="1" baseline="30000" dirty="0">
                <a:solidFill>
                  <a:srgbClr val="C00000"/>
                </a:solidFill>
              </a:rPr>
              <a:t>3</a:t>
            </a:r>
            <a:r>
              <a:rPr lang="de-DE" b="1" dirty="0"/>
              <a:t> + … a · </a:t>
            </a:r>
            <a:r>
              <a:rPr lang="de-DE" b="1" dirty="0" smtClean="0">
                <a:solidFill>
                  <a:srgbClr val="C00000"/>
                </a:solidFill>
              </a:rPr>
              <a:t>q</a:t>
            </a:r>
            <a:r>
              <a:rPr lang="de-DE" b="1" baseline="30000" dirty="0" smtClean="0">
                <a:solidFill>
                  <a:srgbClr val="C00000"/>
                </a:solidFill>
              </a:rPr>
              <a:t>n-1</a:t>
            </a:r>
            <a:endParaRPr lang="de-DE" b="1" dirty="0" smtClean="0">
              <a:solidFill>
                <a:srgbClr val="C00000"/>
              </a:solidFill>
            </a:endParaRPr>
          </a:p>
          <a:p>
            <a:pPr>
              <a:tabLst>
                <a:tab pos="3771900" algn="l"/>
              </a:tabLst>
            </a:pPr>
            <a:r>
              <a:rPr lang="de-DE" dirty="0" smtClean="0"/>
              <a:t>Die </a:t>
            </a:r>
            <a:r>
              <a:rPr lang="de-DE" dirty="0"/>
              <a:t>allgemeine </a:t>
            </a:r>
            <a:r>
              <a:rPr lang="de-DE" dirty="0" smtClean="0"/>
              <a:t>Summenformel lautet:  	</a:t>
            </a:r>
            <a:r>
              <a:rPr lang="de-DE" b="1" dirty="0" smtClean="0"/>
              <a:t>1 / (1 - </a:t>
            </a:r>
            <a:r>
              <a:rPr lang="de-DE" b="1" dirty="0" smtClean="0">
                <a:solidFill>
                  <a:srgbClr val="C00000"/>
                </a:solidFill>
              </a:rPr>
              <a:t>q</a:t>
            </a:r>
            <a:r>
              <a:rPr lang="de-DE" b="1" dirty="0" smtClean="0"/>
              <a:t>) · a</a:t>
            </a:r>
          </a:p>
          <a:p>
            <a:endParaRPr lang="de-DE" dirty="0"/>
          </a:p>
          <a:p>
            <a:pPr>
              <a:tabLst>
                <a:tab pos="3771900" algn="l"/>
              </a:tabLst>
            </a:pPr>
            <a:r>
              <a:rPr lang="de-DE" dirty="0"/>
              <a:t>u</a:t>
            </a:r>
            <a:r>
              <a:rPr lang="de-DE" dirty="0" smtClean="0"/>
              <a:t>nd übertragen auf das Beispiel:	1 / (1- c) </a:t>
            </a:r>
            <a:r>
              <a:rPr lang="de-DE" b="1" dirty="0" smtClean="0"/>
              <a:t>· G </a:t>
            </a:r>
            <a:r>
              <a:rPr lang="de-DE" dirty="0" smtClean="0"/>
              <a:t>= 1 / s </a:t>
            </a:r>
            <a:r>
              <a:rPr lang="de-DE" b="1" dirty="0"/>
              <a:t>· </a:t>
            </a:r>
            <a:r>
              <a:rPr lang="de-DE" b="1" dirty="0" smtClean="0"/>
              <a:t>G</a:t>
            </a:r>
            <a:endParaRPr lang="de-DE" dirty="0" smtClean="0"/>
          </a:p>
          <a:p>
            <a:endParaRPr lang="de-DE" dirty="0"/>
          </a:p>
          <a:p>
            <a:r>
              <a:rPr lang="de-DE" dirty="0" smtClean="0"/>
              <a:t>Der Einkommensmultiplikator lautet:	  1 /s = 1 / 0,4 = </a:t>
            </a:r>
            <a:r>
              <a:rPr lang="de-DE" b="1" dirty="0" smtClean="0"/>
              <a:t>2,5</a:t>
            </a:r>
            <a:endParaRPr lang="de-DE" b="1" dirty="0"/>
          </a:p>
        </p:txBody>
      </p:sp>
      <p:sp>
        <p:nvSpPr>
          <p:cNvPr id="6" name="Rechteck 5"/>
          <p:cNvSpPr/>
          <p:nvPr/>
        </p:nvSpPr>
        <p:spPr>
          <a:xfrm>
            <a:off x="251520" y="188640"/>
            <a:ext cx="82957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Mathematische</a:t>
            </a:r>
            <a:r>
              <a:rPr lang="de-DE" sz="24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Herleitung des Einkommensmultiplikators</a:t>
            </a:r>
          </a:p>
        </p:txBody>
      </p:sp>
      <p:cxnSp>
        <p:nvCxnSpPr>
          <p:cNvPr id="7" name="Gerade Verbindung 6"/>
          <p:cNvCxnSpPr/>
          <p:nvPr/>
        </p:nvCxnSpPr>
        <p:spPr>
          <a:xfrm>
            <a:off x="251520" y="6597352"/>
            <a:ext cx="864096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8889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395536" y="980728"/>
            <a:ext cx="8064896" cy="44396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de-DE" sz="2000" dirty="0">
                <a:ea typeface="Calibri" panose="020F0502020204030204" pitchFamily="34" charset="0"/>
                <a:cs typeface="Times New Roman" panose="02020603050405020304" pitchFamily="18" charset="0"/>
              </a:rPr>
              <a:t>Der Faktor, der angibt, auf das </a:t>
            </a:r>
            <a:r>
              <a:rPr lang="de-DE" sz="2000" dirty="0" err="1">
                <a:ea typeface="Calibri" panose="020F0502020204030204" pitchFamily="34" charset="0"/>
                <a:cs typeface="Times New Roman" panose="02020603050405020304" pitchFamily="18" charset="0"/>
              </a:rPr>
              <a:t>Wievielfache</a:t>
            </a:r>
            <a:r>
              <a:rPr lang="de-DE" sz="2000" dirty="0">
                <a:ea typeface="Calibri" panose="020F0502020204030204" pitchFamily="34" charset="0"/>
                <a:cs typeface="Times New Roman" panose="02020603050405020304" pitchFamily="18" charset="0"/>
              </a:rPr>
              <a:t> der ursprünglichen Staatsausgabe sich das Einkommen der privaten Haushalte erhöht, wird als Einkommensmultiplikator [m] bezeichnet.</a:t>
            </a:r>
            <a:br>
              <a:rPr lang="de-DE" sz="2000" dirty="0"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de-DE" sz="2000" dirty="0">
                <a:ea typeface="Calibri" panose="020F0502020204030204" pitchFamily="34" charset="0"/>
                <a:cs typeface="Times New Roman" panose="02020603050405020304" pitchFamily="18" charset="0"/>
              </a:rPr>
              <a:t>Der Einkommensmultiplikator ergibt sich als Kehrwert der Sparquote s.</a:t>
            </a:r>
            <a:endParaRPr lang="de-DE" sz="20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de-DE" sz="2000" dirty="0">
                <a:ea typeface="Calibri" panose="020F0502020204030204" pitchFamily="34" charset="0"/>
                <a:cs typeface="Times New Roman" panose="02020603050405020304" pitchFamily="18" charset="0"/>
              </a:rPr>
              <a:t>Ermitteln </a:t>
            </a:r>
            <a:r>
              <a:rPr lang="de-DE" sz="2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Sie </a:t>
            </a:r>
            <a:r>
              <a:rPr lang="de-DE" sz="2000" dirty="0">
                <a:ea typeface="Calibri" panose="020F0502020204030204" pitchFamily="34" charset="0"/>
                <a:cs typeface="Times New Roman" panose="02020603050405020304" pitchFamily="18" charset="0"/>
              </a:rPr>
              <a:t>für den vorliegenden Fall die nachfolgenden Größen:</a:t>
            </a:r>
            <a:endParaRPr lang="de-DE" sz="20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de-DE" sz="2000" dirty="0"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de-DE" sz="20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300"/>
              </a:spcAft>
              <a:tabLst>
                <a:tab pos="3681413" algn="ctr"/>
                <a:tab pos="4213225" algn="l"/>
              </a:tabLst>
            </a:pPr>
            <a:r>
              <a:rPr lang="de-DE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Ursprüngliche Staatsausgabe [G]	=	1.000.000 GE</a:t>
            </a:r>
            <a:endParaRPr lang="de-DE" sz="20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300"/>
              </a:spcAft>
              <a:tabLst>
                <a:tab pos="3681413" algn="ctr"/>
                <a:tab pos="4213225" algn="l"/>
              </a:tabLst>
            </a:pPr>
            <a:r>
              <a:rPr lang="de-DE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Konsumquote [c]	=	</a:t>
            </a:r>
            <a:endParaRPr lang="de-DE" sz="20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  <a:tabLst>
                <a:tab pos="3681413" algn="ctr"/>
                <a:tab pos="4213225" algn="l"/>
              </a:tabLst>
            </a:pPr>
            <a:r>
              <a:rPr lang="de-DE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Sparquote [s]	=	</a:t>
            </a:r>
            <a:endParaRPr lang="de-DE" sz="20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  <a:tabLst>
                <a:tab pos="3681413" algn="ctr"/>
                <a:tab pos="4213225" algn="l"/>
              </a:tabLst>
            </a:pPr>
            <a:r>
              <a:rPr lang="de-DE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de-DE" sz="20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  <a:spcAft>
                <a:spcPts val="900"/>
              </a:spcAft>
              <a:tabLst>
                <a:tab pos="3681413" algn="ctr"/>
                <a:tab pos="4213225" algn="l"/>
              </a:tabLst>
            </a:pPr>
            <a:r>
              <a:rPr lang="de-DE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Einkommensmultiplikator [m]	=	</a:t>
            </a:r>
            <a:endParaRPr lang="de-DE" sz="20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3681413" algn="ctr"/>
                <a:tab pos="4213225" algn="l"/>
              </a:tabLst>
            </a:pPr>
            <a:r>
              <a:rPr lang="de-DE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Einkommenserhöhung	=	</a:t>
            </a:r>
            <a:endParaRPr lang="de-DE" sz="20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7872653" y="21740"/>
            <a:ext cx="114807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1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Arbeitsblatt – </a:t>
            </a:r>
            <a:r>
              <a:rPr lang="de-DE" sz="11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A3</a:t>
            </a:r>
            <a:endParaRPr lang="de-DE" sz="11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251520" y="188640"/>
            <a:ext cx="82957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Herleitung </a:t>
            </a:r>
            <a:r>
              <a:rPr lang="de-DE" sz="2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 „Einkommensmultiplikators“ (Modell)</a:t>
            </a:r>
          </a:p>
        </p:txBody>
      </p:sp>
      <p:cxnSp>
        <p:nvCxnSpPr>
          <p:cNvPr id="7" name="Gerade Verbindung 6"/>
          <p:cNvCxnSpPr/>
          <p:nvPr/>
        </p:nvCxnSpPr>
        <p:spPr>
          <a:xfrm>
            <a:off x="251520" y="6597352"/>
            <a:ext cx="864096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0267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bgerundetes Rechteck 1"/>
          <p:cNvSpPr/>
          <p:nvPr/>
        </p:nvSpPr>
        <p:spPr>
          <a:xfrm>
            <a:off x="971600" y="1052736"/>
            <a:ext cx="2304256" cy="9361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 3" panose="05040102010807070707" pitchFamily="18" charset="2"/>
              <a:buChar char="r"/>
            </a:pPr>
            <a:r>
              <a:rPr lang="de-DE" dirty="0" smtClean="0">
                <a:solidFill>
                  <a:srgbClr val="002060"/>
                </a:solidFill>
                <a:sym typeface="Wingdings 3" panose="05040102010807070707" pitchFamily="18" charset="2"/>
              </a:rPr>
              <a:t>Staatsausgaben</a:t>
            </a:r>
          </a:p>
          <a:p>
            <a:pPr algn="ctr"/>
            <a:r>
              <a:rPr lang="de-DE" dirty="0" smtClean="0">
                <a:solidFill>
                  <a:srgbClr val="002060"/>
                </a:solidFill>
                <a:sym typeface="Wingdings 3" panose="05040102010807070707" pitchFamily="18" charset="2"/>
              </a:rPr>
              <a:t>+ 1 Mio. GE</a:t>
            </a:r>
            <a:endParaRPr lang="de-DE" dirty="0">
              <a:solidFill>
                <a:srgbClr val="002060"/>
              </a:solidFill>
            </a:endParaRPr>
          </a:p>
        </p:txBody>
      </p:sp>
      <p:sp>
        <p:nvSpPr>
          <p:cNvPr id="8" name="Abgerundetes Rechteck 7"/>
          <p:cNvSpPr/>
          <p:nvPr/>
        </p:nvSpPr>
        <p:spPr>
          <a:xfrm>
            <a:off x="4860032" y="1051666"/>
            <a:ext cx="2304256" cy="93717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 3" panose="05040102010807070707" pitchFamily="18" charset="2"/>
              <a:buChar char="r"/>
            </a:pPr>
            <a:r>
              <a:rPr lang="de-DE" dirty="0" smtClean="0">
                <a:solidFill>
                  <a:srgbClr val="002060"/>
                </a:solidFill>
                <a:sym typeface="Wingdings 3" panose="05040102010807070707" pitchFamily="18" charset="2"/>
              </a:rPr>
              <a:t>Einkommen</a:t>
            </a:r>
          </a:p>
          <a:p>
            <a:pPr algn="ctr"/>
            <a:r>
              <a:rPr lang="de-DE" dirty="0" smtClean="0">
                <a:solidFill>
                  <a:srgbClr val="002060"/>
                </a:solidFill>
                <a:sym typeface="Wingdings 3" panose="05040102010807070707" pitchFamily="18" charset="2"/>
              </a:rPr>
              <a:t>+ 2,5 Mio. GE</a:t>
            </a:r>
            <a:endParaRPr lang="de-DE" dirty="0">
              <a:solidFill>
                <a:srgbClr val="002060"/>
              </a:solidFill>
            </a:endParaRPr>
          </a:p>
        </p:txBody>
      </p:sp>
      <p:sp>
        <p:nvSpPr>
          <p:cNvPr id="3" name="Pfeil nach rechts 2"/>
          <p:cNvSpPr/>
          <p:nvPr/>
        </p:nvSpPr>
        <p:spPr>
          <a:xfrm>
            <a:off x="3347864" y="1340768"/>
            <a:ext cx="1440160" cy="360040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3688268" y="1654444"/>
            <a:ext cx="595035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de-DE" sz="1600" dirty="0">
                <a:solidFill>
                  <a:srgbClr val="C00000"/>
                </a:solidFill>
                <a:latin typeface="Segoe UI Semilight" panose="020B0402040204020203" pitchFamily="34" charset="0"/>
                <a:cs typeface="Segoe UI Semilight" panose="020B0402040204020203" pitchFamily="34" charset="0"/>
                <a:sym typeface="Wingdings" panose="05000000000000000000" pitchFamily="2" charset="2"/>
              </a:rPr>
              <a:t> </a:t>
            </a:r>
            <a:r>
              <a:rPr lang="de-DE" sz="1600" dirty="0">
                <a:solidFill>
                  <a:srgbClr val="C0000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2,5</a:t>
            </a:r>
          </a:p>
        </p:txBody>
      </p:sp>
      <p:sp>
        <p:nvSpPr>
          <p:cNvPr id="11" name="Rechteck 10"/>
          <p:cNvSpPr/>
          <p:nvPr/>
        </p:nvSpPr>
        <p:spPr>
          <a:xfrm>
            <a:off x="3356414" y="1043444"/>
            <a:ext cx="129394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600" dirty="0" smtClean="0">
                <a:solidFill>
                  <a:srgbClr val="C0000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Multiplikator</a:t>
            </a:r>
            <a:endParaRPr lang="de-DE" sz="1600" dirty="0">
              <a:solidFill>
                <a:srgbClr val="C00000"/>
              </a:solidFill>
            </a:endParaRPr>
          </a:p>
        </p:txBody>
      </p:sp>
      <p:sp>
        <p:nvSpPr>
          <p:cNvPr id="12" name="Abgerundetes Rechteck 11"/>
          <p:cNvSpPr/>
          <p:nvPr/>
        </p:nvSpPr>
        <p:spPr>
          <a:xfrm>
            <a:off x="971600" y="2564904"/>
            <a:ext cx="2304256" cy="9361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285750" indent="-285750" algn="ctr">
              <a:buFont typeface="Wingdings 3" panose="05040102010807070707" pitchFamily="18" charset="2"/>
              <a:buChar char="r"/>
            </a:pPr>
            <a:r>
              <a:rPr lang="de-DE" dirty="0" smtClean="0">
                <a:solidFill>
                  <a:srgbClr val="002060"/>
                </a:solidFill>
                <a:sym typeface="Wingdings 3" panose="05040102010807070707" pitchFamily="18" charset="2"/>
              </a:rPr>
              <a:t>Investitionen</a:t>
            </a:r>
          </a:p>
        </p:txBody>
      </p:sp>
      <p:sp>
        <p:nvSpPr>
          <p:cNvPr id="13" name="Abgerundetes Rechteck 12"/>
          <p:cNvSpPr/>
          <p:nvPr/>
        </p:nvSpPr>
        <p:spPr>
          <a:xfrm>
            <a:off x="4860032" y="2563834"/>
            <a:ext cx="2304256" cy="93717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285750" indent="-285750" algn="ctr">
              <a:buFont typeface="Wingdings 3" panose="05040102010807070707" pitchFamily="18" charset="2"/>
              <a:buChar char="r"/>
            </a:pPr>
            <a:r>
              <a:rPr lang="de-DE" dirty="0" smtClean="0">
                <a:solidFill>
                  <a:srgbClr val="002060"/>
                </a:solidFill>
                <a:sym typeface="Wingdings 3" panose="05040102010807070707" pitchFamily="18" charset="2"/>
              </a:rPr>
              <a:t>Einkommen</a:t>
            </a:r>
          </a:p>
        </p:txBody>
      </p:sp>
      <p:sp>
        <p:nvSpPr>
          <p:cNvPr id="14" name="Pfeil nach rechts 13"/>
          <p:cNvSpPr/>
          <p:nvPr/>
        </p:nvSpPr>
        <p:spPr>
          <a:xfrm>
            <a:off x="3347864" y="2704762"/>
            <a:ext cx="1440160" cy="360040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/>
          <p:cNvSpPr/>
          <p:nvPr/>
        </p:nvSpPr>
        <p:spPr>
          <a:xfrm>
            <a:off x="3419872" y="2370366"/>
            <a:ext cx="129394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600" dirty="0" smtClean="0">
                <a:solidFill>
                  <a:srgbClr val="C0000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Multiplikator</a:t>
            </a:r>
            <a:endParaRPr lang="de-DE" sz="1600" dirty="0">
              <a:solidFill>
                <a:srgbClr val="C00000"/>
              </a:solidFill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435612" y="3827075"/>
            <a:ext cx="8429492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600"/>
              </a:spcAft>
              <a:tabLst>
                <a:tab pos="7446963" algn="r"/>
              </a:tabLst>
            </a:pPr>
            <a:r>
              <a:rPr lang="de-DE" sz="2000" dirty="0">
                <a:solidFill>
                  <a:srgbClr val="00206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Beschreiben Sie die Bedeutung von Multiplikatoren im Rahmen volkswirtschaftlicher Modelle. </a:t>
            </a:r>
          </a:p>
          <a:p>
            <a:pPr lvl="0">
              <a:spcAft>
                <a:spcPts val="600"/>
              </a:spcAft>
              <a:tabLst>
                <a:tab pos="7446963" algn="r"/>
              </a:tabLst>
            </a:pPr>
            <a:r>
              <a:rPr lang="de-DE" sz="2000" dirty="0">
                <a:solidFill>
                  <a:srgbClr val="00206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Beispiel: </a:t>
            </a:r>
            <a:r>
              <a:rPr lang="de-DE" sz="2000" dirty="0" smtClean="0">
                <a:solidFill>
                  <a:srgbClr val="00206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Der </a:t>
            </a:r>
            <a:r>
              <a:rPr lang="de-DE" sz="2000" dirty="0">
                <a:solidFill>
                  <a:srgbClr val="00206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Investitionsmultiplikator beträgt 3.</a:t>
            </a:r>
          </a:p>
        </p:txBody>
      </p:sp>
      <p:sp>
        <p:nvSpPr>
          <p:cNvPr id="7" name="Rechteck 6"/>
          <p:cNvSpPr/>
          <p:nvPr/>
        </p:nvSpPr>
        <p:spPr>
          <a:xfrm>
            <a:off x="1441066" y="3003049"/>
            <a:ext cx="1476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dirty="0">
                <a:solidFill>
                  <a:srgbClr val="002060"/>
                </a:solidFill>
                <a:sym typeface="Wingdings 3" panose="05040102010807070707" pitchFamily="18" charset="2"/>
              </a:rPr>
              <a:t>+ </a:t>
            </a:r>
            <a:r>
              <a:rPr lang="de-DE" dirty="0" smtClean="0">
                <a:solidFill>
                  <a:srgbClr val="002060"/>
                </a:solidFill>
                <a:sym typeface="Wingdings 3" panose="05040102010807070707" pitchFamily="18" charset="2"/>
              </a:rPr>
              <a:t>700.000 GE</a:t>
            </a:r>
            <a:endParaRPr lang="de-DE" dirty="0">
              <a:solidFill>
                <a:srgbClr val="002060"/>
              </a:solidFill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251520" y="188640"/>
            <a:ext cx="56886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Allgemeine </a:t>
            </a:r>
            <a:r>
              <a:rPr lang="de-DE" sz="2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Bedeutung von Multiplikatoren</a:t>
            </a:r>
          </a:p>
        </p:txBody>
      </p:sp>
      <p:sp>
        <p:nvSpPr>
          <p:cNvPr id="21" name="Rechteck 20"/>
          <p:cNvSpPr/>
          <p:nvPr/>
        </p:nvSpPr>
        <p:spPr>
          <a:xfrm>
            <a:off x="7872653" y="21740"/>
            <a:ext cx="114807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1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Arbeitsblatt – </a:t>
            </a:r>
            <a:r>
              <a:rPr lang="de-DE" sz="11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A4</a:t>
            </a:r>
            <a:endParaRPr lang="de-DE" sz="11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5" name="Gerade Verbindung 6"/>
          <p:cNvCxnSpPr/>
          <p:nvPr/>
        </p:nvCxnSpPr>
        <p:spPr>
          <a:xfrm>
            <a:off x="251520" y="6597352"/>
            <a:ext cx="864096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5316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6" grpId="0"/>
      <p:bldP spid="17" grpId="0"/>
      <p:bldP spid="7" grpId="0"/>
    </p:bld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B2830A739FA194184E26CBE2DEC022C" ma:contentTypeVersion="" ma:contentTypeDescription="Ein neues Dokument erstellen." ma:contentTypeScope="" ma:versionID="3d4a65edfb735a3e88cd33807e53f7e2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402b5aa344d9f8ab2c8dc62f307f3dd3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70D4C48-0231-416B-B59E-AD09B4A7769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696b60-0389-45c2-bb8c-032517eb46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CE696F1-61B8-4F1F-B49C-2E65E814559E}">
  <ds:schemaRefs>
    <ds:schemaRef ds:uri="http://purl.org/dc/elements/1.1/"/>
    <ds:schemaRef ds:uri="http://schemas.microsoft.com/office/2006/metadata/properties"/>
    <ds:schemaRef ds:uri="55696b60-0389-45c2-bb8c-032517eb46a2"/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70C9A6B0-EE80-4D03-8AED-58AB537C6B6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723</Words>
  <Application>Microsoft Office PowerPoint</Application>
  <PresentationFormat>Bildschirmpräsentation (4:3)</PresentationFormat>
  <Paragraphs>148</Paragraphs>
  <Slides>9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6" baseType="lpstr">
      <vt:lpstr>Arial</vt:lpstr>
      <vt:lpstr>Calibri</vt:lpstr>
      <vt:lpstr>Segoe UI Semilight</vt:lpstr>
      <vt:lpstr>Times New Roman</vt:lpstr>
      <vt:lpstr>Wingdings</vt:lpstr>
      <vt:lpstr>Wingdings 3</vt:lpstr>
      <vt:lpstr>Larissa</vt:lpstr>
      <vt:lpstr>Einkommensmultiplikator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Andreas</dc:creator>
  <cp:lastModifiedBy>Barbian, Markus (ZSL)</cp:lastModifiedBy>
  <cp:revision>127</cp:revision>
  <cp:lastPrinted>2020-04-15T20:21:06Z</cp:lastPrinted>
  <dcterms:created xsi:type="dcterms:W3CDTF">2020-01-02T09:16:21Z</dcterms:created>
  <dcterms:modified xsi:type="dcterms:W3CDTF">2021-05-11T14:07:34Z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0x0101003B2830A739FA194184E26CBE2DEC022C</vt:lpwstr>
  </property>
</Properties>
</file>