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74" r:id="rId6"/>
    <p:sldId id="259" r:id="rId7"/>
    <p:sldId id="258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7" r:id="rId22"/>
    <p:sldId id="275" r:id="rId23"/>
    <p:sldId id="276" r:id="rId24"/>
  </p:sldIdLst>
  <p:sldSz cx="12192000" cy="6858000"/>
  <p:notesSz cx="9872663" cy="67421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Tabelle5!$C$5</c:f>
              <c:strCache>
                <c:ptCount val="1"/>
                <c:pt idx="0">
                  <c:v>50%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Tabelle5!$F$3:$I$3</c:f>
              <c:numCache>
                <c:formatCode>0%</c:formatCode>
                <c:ptCount val="4"/>
                <c:pt idx="0">
                  <c:v>0.05</c:v>
                </c:pt>
                <c:pt idx="1">
                  <c:v>0.01</c:v>
                </c:pt>
                <c:pt idx="2">
                  <c:v>0.1</c:v>
                </c:pt>
                <c:pt idx="3">
                  <c:v>0.15</c:v>
                </c:pt>
              </c:numCache>
            </c:numRef>
          </c:xVal>
          <c:yVal>
            <c:numRef>
              <c:f>Tabelle5!$F$12:$I$12</c:f>
              <c:numCache>
                <c:formatCode>General</c:formatCode>
                <c:ptCount val="4"/>
                <c:pt idx="0">
                  <c:v>12.5</c:v>
                </c:pt>
                <c:pt idx="1">
                  <c:v>2.5</c:v>
                </c:pt>
                <c:pt idx="2">
                  <c:v>25</c:v>
                </c:pt>
                <c:pt idx="3">
                  <c:v>37.499999999999993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C0E-4080-8975-95A41F5D7B6C}"/>
            </c:ext>
          </c:extLst>
        </c:ser>
        <c:ser>
          <c:idx val="1"/>
          <c:order val="1"/>
          <c:tx>
            <c:strRef>
              <c:f>Tabelle5!$C$18</c:f>
              <c:strCache>
                <c:ptCount val="1"/>
                <c:pt idx="0">
                  <c:v>25%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Tabelle5!$F$16:$I$16</c:f>
              <c:numCache>
                <c:formatCode>0%</c:formatCode>
                <c:ptCount val="4"/>
                <c:pt idx="0">
                  <c:v>0.01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</c:numCache>
            </c:numRef>
          </c:xVal>
          <c:yVal>
            <c:numRef>
              <c:f>Tabelle5!$F$23:$I$23</c:f>
              <c:numCache>
                <c:formatCode>General</c:formatCode>
                <c:ptCount val="4"/>
                <c:pt idx="0">
                  <c:v>1.25</c:v>
                </c:pt>
                <c:pt idx="1">
                  <c:v>6.25</c:v>
                </c:pt>
                <c:pt idx="2">
                  <c:v>12.5</c:v>
                </c:pt>
                <c:pt idx="3">
                  <c:v>18.75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C0E-4080-8975-95A41F5D7B6C}"/>
            </c:ext>
          </c:extLst>
        </c:ser>
        <c:ser>
          <c:idx val="2"/>
          <c:order val="2"/>
          <c:tx>
            <c:strRef>
              <c:f>Tabelle5!$C$31</c:f>
              <c:strCache>
                <c:ptCount val="1"/>
                <c:pt idx="0">
                  <c:v>75%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Tabelle5!$F$29:$I$29</c:f>
              <c:numCache>
                <c:formatCode>0%</c:formatCode>
                <c:ptCount val="4"/>
                <c:pt idx="0">
                  <c:v>0.01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</c:numCache>
            </c:numRef>
          </c:xVal>
          <c:yVal>
            <c:numRef>
              <c:f>Tabelle5!$F$36:$I$36</c:f>
              <c:numCache>
                <c:formatCode>General</c:formatCode>
                <c:ptCount val="4"/>
                <c:pt idx="0">
                  <c:v>3.75</c:v>
                </c:pt>
                <c:pt idx="1">
                  <c:v>18.75</c:v>
                </c:pt>
                <c:pt idx="2">
                  <c:v>37.5</c:v>
                </c:pt>
                <c:pt idx="3">
                  <c:v>56.25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C0E-4080-8975-95A41F5D7B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546384"/>
        <c:axId val="190551376"/>
      </c:scatterChart>
      <c:valAx>
        <c:axId val="1905463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dirty="0" err="1" smtClean="0"/>
                  <a:t>Senkung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der </a:t>
                </a:r>
                <a:r>
                  <a:rPr lang="en-US" sz="2400" dirty="0" err="1"/>
                  <a:t>Materialkosten</a:t>
                </a:r>
                <a:r>
                  <a:rPr lang="en-US" sz="2400" dirty="0"/>
                  <a:t> in 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0551376"/>
        <c:crosses val="autoZero"/>
        <c:crossBetween val="midCat"/>
      </c:valAx>
      <c:valAx>
        <c:axId val="190551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2400" dirty="0"/>
                  <a:t>Notwendige Umsatzsteigerung in %</a:t>
                </a:r>
              </a:p>
            </c:rich>
          </c:tx>
          <c:layout>
            <c:manualLayout>
              <c:xMode val="edge"/>
              <c:yMode val="edge"/>
              <c:x val="9.0807942485450119E-4"/>
              <c:y val="0.166847530575652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905463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</c:legendEntry>
      <c:layout>
        <c:manualLayout>
          <c:xMode val="edge"/>
          <c:yMode val="edge"/>
          <c:x val="0.90641893948039098"/>
          <c:y val="0.44539771445013004"/>
          <c:w val="9.3581060519608961E-2"/>
          <c:h val="0.306475387570443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831B1-5E44-4A83-B016-13C98C5C956A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EDD39-B363-4F17-B1A4-A65E0208E1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362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05A76-C19C-46EF-89B0-6DED59C9FE51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267" y="3244642"/>
            <a:ext cx="7898130" cy="26547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185FF-1D9A-434D-BC86-332FC96E1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84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3860-7211-4B26-B5B6-32942011D38C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886226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4965B-F835-48BE-BD85-341EFBCAF039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790652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3965-3C84-498E-BEA9-66DF5517799C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084702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D12D-498D-46BA-8D9D-05882B9464FE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76386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75D0-3381-4C76-8803-70E519520BD1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723835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8C755-F7F1-4FAD-920B-9B4AC752339C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627307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221A-BDA2-4A1F-87FD-5E7AEF6EBDE8}" type="datetime1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5557357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6433-B515-41D5-9E25-B88CF726C508}" type="datetime1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966084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B03-6A62-427A-8CA1-518D1D030404}" type="datetime1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948680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8A73-F9B6-4D3C-98D2-AD9A8B6652FA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11604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C8C1-670E-4E02-BE1F-07F9E5B88E8F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29680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A4DCE-55A3-4CCA-AA6F-BDE86B130A78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ABBBD-E3B8-4BB2-8A1E-5169C66468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43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vectors/warenkorb-einkaufswagen-einkaufen-1105049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hyperlink" Target="https://pixabay.com/de/vectors/warenkorb-einkaufswagen-einkaufen-1105049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ixabay.com/de/vectors/warenkorb-einkaufswagen-einkaufen-1105049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hyperlink" Target="https://pixabay.com/de/vectors/warenkorb-einkaufswagen-einkaufen-1105049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ixabay.com/de/vectors/warenkorb-einkaufswagen-einkaufen-110504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ixabay.com/de/vectors/warenkorb-einkaufswagen-einkaufen-110504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hyperlink" Target="https://pixabay.com/de/vectors/warenkorb-einkaufswagen-einkaufen-1105049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ixabay.com/de/vectors/warenkorb-einkaufswagen-einkaufen-110504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pixabay.com/de/vectors/warenkorb-einkaufswagen-einkaufen-1105049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vectors/warenkorb-einkaufswagen-einkaufen-1105049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ixabay.com/de/vectors/warenkorb-einkaufswagen-einkaufen-110504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ixabay.com/de/vectors/warenkorb-einkaufswagen-einkaufen-110504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74471" y="566779"/>
            <a:ext cx="9144000" cy="2387600"/>
          </a:xfrm>
        </p:spPr>
        <p:txBody>
          <a:bodyPr/>
          <a:lstStyle/>
          <a:p>
            <a:r>
              <a:rPr lang="de-DE" dirty="0" smtClean="0"/>
              <a:t>Was führt zu einem höheren Gewinn…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19828" y="3640650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de-DE" sz="3600" dirty="0" smtClean="0"/>
              <a:t>…Kosten um 5 % senken?</a:t>
            </a:r>
          </a:p>
          <a:p>
            <a:endParaRPr lang="de-DE" sz="3600" i="1" dirty="0" smtClean="0"/>
          </a:p>
          <a:p>
            <a:r>
              <a:rPr lang="de-DE" sz="3600" dirty="0" smtClean="0"/>
              <a:t>…Umsatz um 5 % steigern?</a:t>
            </a:r>
            <a:endParaRPr lang="de-DE" sz="36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387" y="4523877"/>
            <a:ext cx="1202445" cy="1115671"/>
          </a:xfrm>
          <a:prstGeom prst="rect">
            <a:avLst/>
          </a:prstGeom>
        </p:spPr>
      </p:pic>
      <p:pic>
        <p:nvPicPr>
          <p:cNvPr id="5" name="Bild 1" descr="Warenkorb, Einkaufswagen, Einkaufen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824" y="3297514"/>
            <a:ext cx="1033573" cy="10374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</a:t>
            </a:fld>
            <a:r>
              <a:rPr lang="de-DE" sz="900" dirty="0" smtClean="0"/>
              <a:t>	                                        1_1_Einstieg_Erlaeuterungen</a:t>
            </a:r>
            <a:endParaRPr lang="de-DE" sz="900" dirty="0"/>
          </a:p>
        </p:txBody>
      </p:sp>
      <p:cxnSp>
        <p:nvCxnSpPr>
          <p:cNvPr id="8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35571"/>
            <a:ext cx="1672213" cy="167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18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59633" cy="1325563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2. Welche Bedeutung hat der </a:t>
            </a:r>
            <a:r>
              <a:rPr lang="de-DE" b="1" dirty="0" smtClean="0">
                <a:solidFill>
                  <a:srgbClr val="0070C0"/>
                </a:solidFill>
              </a:rPr>
              <a:t>Materialkostenanteil</a:t>
            </a:r>
            <a:r>
              <a:rPr lang="de-DE" dirty="0" smtClean="0"/>
              <a:t> für den </a:t>
            </a:r>
            <a:r>
              <a:rPr lang="de-DE" b="1" dirty="0" smtClean="0">
                <a:solidFill>
                  <a:srgbClr val="0070C0"/>
                </a:solidFill>
              </a:rPr>
              <a:t>Gewinnbeitrag des Einkaufs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4" name="Bild 1" descr="Warenkorb, Einkaufswagen, Einkaufen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879" y="3194348"/>
            <a:ext cx="1222095" cy="12504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eck 4"/>
          <p:cNvSpPr/>
          <p:nvPr/>
        </p:nvSpPr>
        <p:spPr>
          <a:xfrm>
            <a:off x="2505973" y="4415602"/>
            <a:ext cx="12018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/>
              <a:t>50 %</a:t>
            </a:r>
          </a:p>
        </p:txBody>
      </p:sp>
      <p:pic>
        <p:nvPicPr>
          <p:cNvPr id="6" name="Inhaltsplatzhalter 3" descr="Abc, Alphabet, Buchstaben, Lesen, Lernen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2288334" y="2702851"/>
            <a:ext cx="724382" cy="7220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Bild 1" descr="Warenkorb, Einkaufswagen, Einkaufen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418" y="2569692"/>
            <a:ext cx="1842791" cy="187509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/>
          <p:cNvSpPr/>
          <p:nvPr/>
        </p:nvSpPr>
        <p:spPr>
          <a:xfrm>
            <a:off x="4481278" y="4415601"/>
            <a:ext cx="12018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 smtClean="0"/>
              <a:t>75 </a:t>
            </a:r>
            <a:r>
              <a:rPr lang="de-DE" sz="3200" dirty="0"/>
              <a:t>%</a:t>
            </a:r>
          </a:p>
        </p:txBody>
      </p:sp>
      <p:pic>
        <p:nvPicPr>
          <p:cNvPr id="9" name="Grafik 8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3" t="19778" r="26428" b="23179"/>
          <a:stretch/>
        </p:blipFill>
        <p:spPr bwMode="auto">
          <a:xfrm>
            <a:off x="3949471" y="2140942"/>
            <a:ext cx="835794" cy="8574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Bild 1" descr="Warenkorb, Einkaufswagen, Einkaufen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76" y="3420963"/>
            <a:ext cx="945441" cy="99463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hteck 10"/>
          <p:cNvSpPr/>
          <p:nvPr/>
        </p:nvSpPr>
        <p:spPr>
          <a:xfrm>
            <a:off x="995276" y="4334464"/>
            <a:ext cx="12018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 smtClean="0"/>
              <a:t>25 </a:t>
            </a:r>
            <a:r>
              <a:rPr lang="de-DE" sz="3200" dirty="0"/>
              <a:t>%</a:t>
            </a:r>
          </a:p>
        </p:txBody>
      </p:sp>
      <p:pic>
        <p:nvPicPr>
          <p:cNvPr id="13" name="Grafik 12" descr="Abc, Alphabet, Buchstaben, Lesen, Lernen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7" t="16482" r="12729" b="22593"/>
          <a:stretch/>
        </p:blipFill>
        <p:spPr bwMode="auto">
          <a:xfrm>
            <a:off x="861491" y="3092879"/>
            <a:ext cx="503681" cy="6561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6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10</a:t>
            </a:fld>
            <a:r>
              <a:rPr lang="de-DE" sz="900" dirty="0" smtClean="0"/>
              <a:t>	                                        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17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Grafik 17"/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108" y="2160606"/>
            <a:ext cx="2758633" cy="275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860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71861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Arbeitsteilige Partnerarbeit 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b="1" dirty="0" smtClean="0"/>
              <a:t>Arbeitsauftrag:</a:t>
            </a:r>
          </a:p>
          <a:p>
            <a:pPr>
              <a:buFontTx/>
              <a:buChar char="-"/>
            </a:pPr>
            <a:r>
              <a:rPr lang="de-DE" dirty="0" smtClean="0"/>
              <a:t>Tabelle vervollständigen</a:t>
            </a:r>
          </a:p>
          <a:p>
            <a:pPr lvl="1">
              <a:buFontTx/>
              <a:buChar char="-"/>
            </a:pPr>
            <a:r>
              <a:rPr lang="de-DE" dirty="0" smtClean="0"/>
              <a:t>Hilfsmittel: </a:t>
            </a:r>
            <a:r>
              <a:rPr lang="de-DE" dirty="0" err="1" smtClean="0"/>
              <a:t>Learningsnack</a:t>
            </a:r>
            <a:endParaRPr lang="de-DE" dirty="0" smtClean="0"/>
          </a:p>
          <a:p>
            <a:pPr lvl="1">
              <a:buFontTx/>
              <a:buChar char="-"/>
            </a:pPr>
            <a:r>
              <a:rPr lang="de-DE" dirty="0" smtClean="0"/>
              <a:t>Kontrolle: Excel-Datei</a:t>
            </a:r>
          </a:p>
          <a:p>
            <a:pPr>
              <a:buFontTx/>
              <a:buChar char="-"/>
            </a:pPr>
            <a:r>
              <a:rPr lang="de-DE" dirty="0" smtClean="0"/>
              <a:t>Ergebnisse austauschen</a:t>
            </a:r>
          </a:p>
          <a:p>
            <a:pPr>
              <a:buFontTx/>
              <a:buChar char="-"/>
            </a:pPr>
            <a:r>
              <a:rPr lang="de-DE" dirty="0" smtClean="0"/>
              <a:t>Regel formulieren</a:t>
            </a:r>
          </a:p>
          <a:p>
            <a:pPr lvl="1">
              <a:buFontTx/>
              <a:buChar char="-"/>
            </a:pPr>
            <a:r>
              <a:rPr lang="de-DE" dirty="0" smtClean="0"/>
              <a:t>Hilfsmittel: Wortpuzzle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63805" cy="1325563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2. Welche Bedeutung hat der </a:t>
            </a:r>
            <a:r>
              <a:rPr lang="de-DE" dirty="0" smtClean="0">
                <a:solidFill>
                  <a:srgbClr val="0070C0"/>
                </a:solidFill>
              </a:rPr>
              <a:t>Materialkostenanteil</a:t>
            </a:r>
            <a:r>
              <a:rPr lang="de-DE" dirty="0" smtClean="0"/>
              <a:t> für den </a:t>
            </a:r>
            <a:r>
              <a:rPr lang="de-DE" dirty="0" smtClean="0">
                <a:solidFill>
                  <a:srgbClr val="0070C0"/>
                </a:solidFill>
              </a:rPr>
              <a:t>Gewinnbeitrag des Einkaufs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12" name="Bild 1" descr="Warenkorb, Einkaufswagen, Einkaufen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472" y="1747041"/>
            <a:ext cx="1842791" cy="187509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hteck 12"/>
          <p:cNvSpPr/>
          <p:nvPr/>
        </p:nvSpPr>
        <p:spPr>
          <a:xfrm>
            <a:off x="9769021" y="3579086"/>
            <a:ext cx="12018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 smtClean="0"/>
              <a:t>75 </a:t>
            </a:r>
            <a:r>
              <a:rPr lang="de-DE" sz="3200" dirty="0"/>
              <a:t>%</a:t>
            </a:r>
          </a:p>
        </p:txBody>
      </p:sp>
      <p:pic>
        <p:nvPicPr>
          <p:cNvPr id="14" name="Grafik 1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3" t="19778" r="26428" b="23179"/>
          <a:stretch/>
        </p:blipFill>
        <p:spPr bwMode="auto">
          <a:xfrm>
            <a:off x="9164453" y="1550878"/>
            <a:ext cx="835794" cy="8574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Bild 1" descr="Warenkorb, Einkaufswagen, Einkaufen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116" y="2475897"/>
            <a:ext cx="945441" cy="99463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hteck 15"/>
          <p:cNvSpPr/>
          <p:nvPr/>
        </p:nvSpPr>
        <p:spPr>
          <a:xfrm>
            <a:off x="8050581" y="3549120"/>
            <a:ext cx="12018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 smtClean="0"/>
              <a:t>25 </a:t>
            </a:r>
            <a:r>
              <a:rPr lang="de-DE" sz="3200" dirty="0"/>
              <a:t>%</a:t>
            </a:r>
          </a:p>
        </p:txBody>
      </p:sp>
      <p:pic>
        <p:nvPicPr>
          <p:cNvPr id="17" name="Grafik 16" descr="Abc, Alphabet, Buchstaben, Lesen, Lernen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7" t="16482" r="12729" b="22593"/>
          <a:stretch/>
        </p:blipFill>
        <p:spPr bwMode="auto">
          <a:xfrm>
            <a:off x="7868861" y="2147813"/>
            <a:ext cx="503681" cy="6561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11</a:t>
            </a:fld>
            <a:r>
              <a:rPr lang="de-DE" sz="900" dirty="0" smtClean="0"/>
              <a:t>	                                        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21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526" y="4334305"/>
            <a:ext cx="1672213" cy="167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7649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4821" y="31316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2. Welche Bedeutung hat der </a:t>
            </a:r>
            <a:r>
              <a:rPr lang="de-DE" b="1" dirty="0" smtClean="0">
                <a:solidFill>
                  <a:srgbClr val="0070C0"/>
                </a:solidFill>
              </a:rPr>
              <a:t>Materialkostenanteil </a:t>
            </a:r>
            <a:r>
              <a:rPr lang="de-DE" dirty="0" smtClean="0"/>
              <a:t>für den </a:t>
            </a:r>
            <a:r>
              <a:rPr lang="de-DE" dirty="0" smtClean="0">
                <a:solidFill>
                  <a:srgbClr val="0070C0"/>
                </a:solidFill>
              </a:rPr>
              <a:t>Gewinnbeitrag des Einkaufs?</a:t>
            </a:r>
            <a:endParaRPr lang="de-DE" dirty="0">
              <a:solidFill>
                <a:srgbClr val="0070C0"/>
              </a:solidFill>
            </a:endParaRPr>
          </a:p>
        </p:txBody>
      </p:sp>
      <p:pic>
        <p:nvPicPr>
          <p:cNvPr id="10" name="Bild 1" descr="Warenkorb, Einkaufswagen, Einkaufen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480" y="1751879"/>
            <a:ext cx="571549" cy="55903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hteck 10"/>
          <p:cNvSpPr/>
          <p:nvPr/>
        </p:nvSpPr>
        <p:spPr>
          <a:xfrm>
            <a:off x="5061740" y="1814354"/>
            <a:ext cx="979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25 </a:t>
            </a:r>
            <a:r>
              <a:rPr lang="de-DE" sz="2400" dirty="0"/>
              <a:t>%</a:t>
            </a:r>
          </a:p>
        </p:txBody>
      </p:sp>
      <p:pic>
        <p:nvPicPr>
          <p:cNvPr id="12" name="Grafik 11" descr="Abc, Alphabet, Buchstaben, Lesen, Lernen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7" t="16482" r="12729" b="22593"/>
          <a:stretch/>
        </p:blipFill>
        <p:spPr bwMode="auto">
          <a:xfrm>
            <a:off x="5126622" y="1617584"/>
            <a:ext cx="353096" cy="3212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389475"/>
              </p:ext>
            </p:extLst>
          </p:nvPr>
        </p:nvGraphicFramePr>
        <p:xfrm>
          <a:off x="4464914" y="2348263"/>
          <a:ext cx="5518558" cy="391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8558">
                  <a:extLst>
                    <a:ext uri="{9D8B030D-6E8A-4147-A177-3AD203B41FA5}">
                      <a16:colId xmlns:a16="http://schemas.microsoft.com/office/drawing/2014/main" val="134433227"/>
                    </a:ext>
                  </a:extLst>
                </a:gridCol>
              </a:tblGrid>
              <a:tr h="391991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Senkung der Materialkosten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567232"/>
                  </a:ext>
                </a:extLst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172510"/>
              </p:ext>
            </p:extLst>
          </p:nvPr>
        </p:nvGraphicFramePr>
        <p:xfrm>
          <a:off x="1412110" y="2703257"/>
          <a:ext cx="8542118" cy="333652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77646">
                  <a:extLst>
                    <a:ext uri="{9D8B030D-6E8A-4147-A177-3AD203B41FA5}">
                      <a16:colId xmlns:a16="http://schemas.microsoft.com/office/drawing/2014/main" val="901526651"/>
                    </a:ext>
                  </a:extLst>
                </a:gridCol>
                <a:gridCol w="927657">
                  <a:extLst>
                    <a:ext uri="{9D8B030D-6E8A-4147-A177-3AD203B41FA5}">
                      <a16:colId xmlns:a16="http://schemas.microsoft.com/office/drawing/2014/main" val="1950454771"/>
                    </a:ext>
                  </a:extLst>
                </a:gridCol>
                <a:gridCol w="1365928">
                  <a:extLst>
                    <a:ext uri="{9D8B030D-6E8A-4147-A177-3AD203B41FA5}">
                      <a16:colId xmlns:a16="http://schemas.microsoft.com/office/drawing/2014/main" val="1919605003"/>
                    </a:ext>
                  </a:extLst>
                </a:gridCol>
                <a:gridCol w="1456874">
                  <a:extLst>
                    <a:ext uri="{9D8B030D-6E8A-4147-A177-3AD203B41FA5}">
                      <a16:colId xmlns:a16="http://schemas.microsoft.com/office/drawing/2014/main" val="3318932716"/>
                    </a:ext>
                  </a:extLst>
                </a:gridCol>
                <a:gridCol w="1982799">
                  <a:extLst>
                    <a:ext uri="{9D8B030D-6E8A-4147-A177-3AD203B41FA5}">
                      <a16:colId xmlns:a16="http://schemas.microsoft.com/office/drawing/2014/main" val="3776761816"/>
                    </a:ext>
                  </a:extLst>
                </a:gridCol>
                <a:gridCol w="2031214">
                  <a:extLst>
                    <a:ext uri="{9D8B030D-6E8A-4147-A177-3AD203B41FA5}">
                      <a16:colId xmlns:a16="http://schemas.microsoft.com/office/drawing/2014/main" val="4175545005"/>
                    </a:ext>
                  </a:extLst>
                </a:gridCol>
              </a:tblGrid>
              <a:tr h="353116">
                <a:tc rowSpan="2" gridSpan="2"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Materialkosten-senkung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1 %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138938"/>
                  </a:ext>
                </a:extLst>
              </a:tr>
              <a:tr h="353116">
                <a:tc gridSpan="2"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2.500 €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5.000 €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7.500 €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123892"/>
                  </a:ext>
                </a:extLst>
              </a:tr>
              <a:tr h="140962">
                <a:tc gridSpan="2">
                  <a:txBody>
                    <a:bodyPr/>
                    <a:lstStyle/>
                    <a:p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155928"/>
                  </a:ext>
                </a:extLst>
              </a:tr>
              <a:tr h="27162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Umsatz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805324"/>
                  </a:ext>
                </a:extLst>
              </a:tr>
              <a:tr h="2716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Materialk</a:t>
                      </a:r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247.500 €</a:t>
                      </a:r>
                      <a:endParaRPr lang="de-D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495.000 €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742.500 €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438725"/>
                  </a:ext>
                </a:extLst>
              </a:tr>
              <a:tr h="2716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Sonstige K.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550.000 €</a:t>
                      </a:r>
                      <a:endParaRPr lang="de-D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779994"/>
                  </a:ext>
                </a:extLst>
              </a:tr>
              <a:tr h="543255">
                <a:tc gridSpan="2">
                  <a:txBody>
                    <a:bodyPr/>
                    <a:lstStyle/>
                    <a:p>
                      <a:endParaRPr lang="de-DE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Gewinn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de-DE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202.500 €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207.500 €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903748"/>
                  </a:ext>
                </a:extLst>
              </a:tr>
              <a:tr h="135814">
                <a:tc gridSpan="2">
                  <a:txBody>
                    <a:bodyPr/>
                    <a:lstStyle/>
                    <a:p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058004"/>
                  </a:ext>
                </a:extLst>
              </a:tr>
              <a:tr h="271627">
                <a:tc rowSpan="2" gridSpan="2"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</a:rPr>
                        <a:t>Gewinnbeitrag</a:t>
                      </a:r>
                      <a:r>
                        <a:rPr lang="de-DE" b="1" baseline="0" dirty="0" smtClean="0">
                          <a:solidFill>
                            <a:schemeClr val="tx1"/>
                          </a:solidFill>
                        </a:rPr>
                        <a:t> des Einkaufs</a:t>
                      </a:r>
                      <a:endParaRPr lang="de-DE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7.500 €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373064"/>
                  </a:ext>
                </a:extLst>
              </a:tr>
              <a:tr h="410442">
                <a:tc gridSpan="2" vMerge="1"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1,25%</a:t>
                      </a:r>
                      <a:endParaRPr lang="de-DE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2,5 %</a:t>
                      </a:r>
                      <a:endParaRPr lang="de-DE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3,75 %</a:t>
                      </a:r>
                      <a:endParaRPr lang="de-DE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308779"/>
                  </a:ext>
                </a:extLst>
              </a:tr>
            </a:tbl>
          </a:graphicData>
        </a:graphic>
      </p:graphicFrame>
      <p:sp>
        <p:nvSpPr>
          <p:cNvPr id="16" name="Rechteck 15"/>
          <p:cNvSpPr/>
          <p:nvPr/>
        </p:nvSpPr>
        <p:spPr>
          <a:xfrm>
            <a:off x="6750256" y="1812221"/>
            <a:ext cx="979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50 </a:t>
            </a:r>
            <a:r>
              <a:rPr lang="de-DE" sz="2400" dirty="0"/>
              <a:t>%</a:t>
            </a:r>
          </a:p>
        </p:txBody>
      </p:sp>
      <p:sp>
        <p:nvSpPr>
          <p:cNvPr id="17" name="Rechteck 16"/>
          <p:cNvSpPr/>
          <p:nvPr/>
        </p:nvSpPr>
        <p:spPr>
          <a:xfrm>
            <a:off x="8842088" y="1777535"/>
            <a:ext cx="979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7</a:t>
            </a:r>
            <a:r>
              <a:rPr lang="de-DE" sz="2400" dirty="0" smtClean="0"/>
              <a:t>5 </a:t>
            </a:r>
            <a:r>
              <a:rPr lang="de-DE" sz="2400" dirty="0"/>
              <a:t>%</a:t>
            </a:r>
          </a:p>
        </p:txBody>
      </p:sp>
      <p:pic>
        <p:nvPicPr>
          <p:cNvPr id="18" name="Bild 1" descr="Warenkorb, Einkaufswagen, Einkaufen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828" y="1535519"/>
            <a:ext cx="719428" cy="747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Bild 1" descr="Warenkorb, Einkaufswagen, Einkaufen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756" y="1459688"/>
            <a:ext cx="856025" cy="82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nhaltsplatzhalter 3" descr="Abc, Alphabet, Buchstaben, Lesen, Lernen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6841832" y="1563258"/>
            <a:ext cx="459534" cy="3067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Grafik 20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3" t="19778" r="26428" b="23179"/>
          <a:stretch/>
        </p:blipFill>
        <p:spPr bwMode="auto">
          <a:xfrm>
            <a:off x="8912781" y="1535519"/>
            <a:ext cx="300667" cy="3559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Rechteck 21"/>
          <p:cNvSpPr/>
          <p:nvPr/>
        </p:nvSpPr>
        <p:spPr>
          <a:xfrm>
            <a:off x="4495445" y="1458202"/>
            <a:ext cx="5489314" cy="89006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499010" y="1511378"/>
            <a:ext cx="3953149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Je höher der Materialkostenanteil in Prozent vom Umsatz ist,</a:t>
            </a:r>
            <a:endParaRPr lang="de-DE" sz="3200" b="1" dirty="0"/>
          </a:p>
        </p:txBody>
      </p:sp>
      <p:sp>
        <p:nvSpPr>
          <p:cNvPr id="24" name="Textfeld 23"/>
          <p:cNvSpPr txBox="1"/>
          <p:nvPr/>
        </p:nvSpPr>
        <p:spPr>
          <a:xfrm>
            <a:off x="509895" y="3442356"/>
            <a:ext cx="395502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desto stärker wirkt sich die Senkung der Materialkosten</a:t>
            </a:r>
            <a:endParaRPr lang="de-DE" sz="3200" b="1" dirty="0"/>
          </a:p>
        </p:txBody>
      </p:sp>
      <p:sp>
        <p:nvSpPr>
          <p:cNvPr id="25" name="Rechteck 24"/>
          <p:cNvSpPr/>
          <p:nvPr/>
        </p:nvSpPr>
        <p:spPr>
          <a:xfrm>
            <a:off x="4495445" y="3116540"/>
            <a:ext cx="5489314" cy="35267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5631" y="3949767"/>
            <a:ext cx="5547841" cy="354533"/>
          </a:xfrm>
          <a:prstGeom prst="rect">
            <a:avLst/>
          </a:prstGeom>
        </p:spPr>
      </p:pic>
      <p:sp>
        <p:nvSpPr>
          <p:cNvPr id="27" name="Rechteck 26"/>
          <p:cNvSpPr/>
          <p:nvPr/>
        </p:nvSpPr>
        <p:spPr>
          <a:xfrm>
            <a:off x="4464894" y="3964202"/>
            <a:ext cx="5489314" cy="61047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509895" y="4858178"/>
            <a:ext cx="3969641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3200" b="1" dirty="0"/>
              <a:t>a</a:t>
            </a:r>
            <a:r>
              <a:rPr lang="de-DE" sz="3200" b="1" dirty="0" smtClean="0"/>
              <a:t>uf den Gewinnbeitrag aus.</a:t>
            </a:r>
          </a:p>
          <a:p>
            <a:endParaRPr lang="de-DE" sz="2000" b="1" dirty="0"/>
          </a:p>
        </p:txBody>
      </p:sp>
      <p:sp>
        <p:nvSpPr>
          <p:cNvPr id="29" name="Rechteck 28"/>
          <p:cNvSpPr/>
          <p:nvPr/>
        </p:nvSpPr>
        <p:spPr>
          <a:xfrm>
            <a:off x="4497697" y="5320541"/>
            <a:ext cx="5485775" cy="71923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Pfeil nach rechts 29"/>
          <p:cNvSpPr/>
          <p:nvPr/>
        </p:nvSpPr>
        <p:spPr>
          <a:xfrm rot="19168474">
            <a:off x="9147330" y="5589052"/>
            <a:ext cx="1456470" cy="3341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11"/>
          <p:cNvSpPr txBox="1"/>
          <p:nvPr/>
        </p:nvSpPr>
        <p:spPr>
          <a:xfrm rot="20382095">
            <a:off x="3043547" y="5528871"/>
            <a:ext cx="1849196" cy="95903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de-DE" sz="4400" b="1" spc="50" dirty="0">
                <a:ln>
                  <a:noFill/>
                </a:ln>
                <a:gradFill>
                  <a:gsLst>
                    <a:gs pos="25000">
                      <a:srgbClr val="FF7300"/>
                    </a:gs>
                    <a:gs pos="100000">
                      <a:srgbClr val="D24D00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Merke</a:t>
            </a:r>
            <a:endParaRPr lang="de-DE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Fußzeilenplatzhalt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3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12</a:t>
            </a:fld>
            <a:r>
              <a:rPr lang="de-DE" sz="900" dirty="0" smtClean="0"/>
              <a:t>	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34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5" name="Grafik 34"/>
          <p:cNvPicPr>
            <a:picLocks noChangeAspect="1"/>
          </p:cNvPicPr>
          <p:nvPr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382" y="4571084"/>
            <a:ext cx="1672213" cy="167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9821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4" grpId="0" animBg="1"/>
      <p:bldP spid="25" grpId="0" animBg="1"/>
      <p:bldP spid="25" grpId="1" animBg="1"/>
      <p:bldP spid="27" grpId="0" animBg="1"/>
      <p:bldP spid="27" grpId="1" animBg="1"/>
      <p:bldP spid="28" grpId="0" animBg="1"/>
      <p:bldP spid="29" grpId="0" animBg="1"/>
      <p:bldP spid="30" grpId="0" animBg="1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2993" y="65515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de-DE" sz="4000" b="1" dirty="0" smtClean="0"/>
              <a:t>3. Wie stark müsste </a:t>
            </a:r>
            <a:r>
              <a:rPr lang="de-DE" sz="4000" b="1" dirty="0"/>
              <a:t>der </a:t>
            </a:r>
            <a:r>
              <a:rPr lang="de-DE" sz="4000" b="1" dirty="0" smtClean="0">
                <a:solidFill>
                  <a:srgbClr val="0070C0"/>
                </a:solidFill>
              </a:rPr>
              <a:t>Umsatz </a:t>
            </a:r>
            <a:r>
              <a:rPr lang="de-DE" sz="4000" b="1" dirty="0" smtClean="0"/>
              <a:t>in Euro und Prozent </a:t>
            </a:r>
            <a:r>
              <a:rPr lang="de-DE" sz="4000" b="1" dirty="0" smtClean="0">
                <a:solidFill>
                  <a:srgbClr val="0070C0"/>
                </a:solidFill>
              </a:rPr>
              <a:t>steigen</a:t>
            </a:r>
            <a:r>
              <a:rPr lang="de-DE" sz="4000" b="1" dirty="0" smtClean="0"/>
              <a:t>, </a:t>
            </a:r>
            <a:r>
              <a:rPr lang="de-DE" sz="4000" b="1" dirty="0"/>
              <a:t>um </a:t>
            </a:r>
            <a:r>
              <a:rPr lang="de-DE" sz="4000" b="1" dirty="0" smtClean="0">
                <a:solidFill>
                  <a:srgbClr val="0070C0"/>
                </a:solidFill>
              </a:rPr>
              <a:t>die gleiche </a:t>
            </a:r>
            <a:r>
              <a:rPr lang="de-DE" sz="4000" b="1" dirty="0">
                <a:solidFill>
                  <a:srgbClr val="0070C0"/>
                </a:solidFill>
              </a:rPr>
              <a:t>Gewinnerhöhung </a:t>
            </a:r>
            <a:r>
              <a:rPr lang="de-DE" sz="4000" b="1" dirty="0"/>
              <a:t>wie bei einer Senkung der Materialkosten zu erreichen? 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Textfeld 55"/>
          <p:cNvSpPr txBox="1">
            <a:spLocks noChangeArrowheads="1"/>
          </p:cNvSpPr>
          <p:nvPr/>
        </p:nvSpPr>
        <p:spPr bwMode="auto">
          <a:xfrm>
            <a:off x="2512163" y="5323680"/>
            <a:ext cx="9565994" cy="598487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3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Umsatzsteigerung</a:t>
            </a:r>
            <a:r>
              <a:rPr kumimoji="0" lang="de-DE" altLang="de-DE" sz="3200" b="0" i="0" u="none" strike="noStrike" cap="none" normalizeH="0" baseline="-3000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relativ</a:t>
            </a:r>
            <a:r>
              <a:rPr kumimoji="0" lang="de-DE" altLang="de-DE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kumimoji="0" lang="de-DE" altLang="de-DE" sz="3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(Umsatz</a:t>
            </a:r>
            <a:r>
              <a:rPr kumimoji="0" lang="de-DE" altLang="de-DE" sz="3200" b="0" i="0" u="sng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 </a:t>
            </a:r>
            <a:r>
              <a:rPr kumimoji="0" lang="de-DE" altLang="de-DE" sz="3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Umsatz</a:t>
            </a:r>
            <a:r>
              <a:rPr kumimoji="0" lang="de-DE" altLang="de-DE" sz="3200" b="0" i="0" u="sng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alt</a:t>
            </a:r>
            <a:r>
              <a:rPr kumimoji="0" lang="de-DE" altLang="de-DE" sz="3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x 100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Umsatz</a:t>
            </a:r>
            <a:r>
              <a:rPr kumimoji="0" lang="de-DE" altLang="de-DE" sz="32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17"/>
          <p:cNvSpPr txBox="1">
            <a:spLocks noChangeArrowheads="1"/>
          </p:cNvSpPr>
          <p:nvPr/>
        </p:nvSpPr>
        <p:spPr bwMode="auto">
          <a:xfrm>
            <a:off x="346357" y="3079063"/>
            <a:ext cx="3519326" cy="527754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Umsatzrentabilität</a:t>
            </a:r>
            <a:endParaRPr kumimoji="0" lang="de-DE" altLang="de-DE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feld 18"/>
          <p:cNvSpPr txBox="1">
            <a:spLocks noChangeArrowheads="1"/>
          </p:cNvSpPr>
          <p:nvPr/>
        </p:nvSpPr>
        <p:spPr bwMode="auto">
          <a:xfrm>
            <a:off x="4320462" y="2326361"/>
            <a:ext cx="2052899" cy="579649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Gewinn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feld 19"/>
          <p:cNvSpPr txBox="1">
            <a:spLocks noChangeArrowheads="1"/>
          </p:cNvSpPr>
          <p:nvPr/>
        </p:nvSpPr>
        <p:spPr bwMode="auto">
          <a:xfrm>
            <a:off x="4400119" y="3962418"/>
            <a:ext cx="1762965" cy="56991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Division 8"/>
          <p:cNvSpPr/>
          <p:nvPr/>
        </p:nvSpPr>
        <p:spPr>
          <a:xfrm>
            <a:off x="4978426" y="3216509"/>
            <a:ext cx="524957" cy="494217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0" name="Geschweifte Klammer links 9"/>
          <p:cNvSpPr/>
          <p:nvPr/>
        </p:nvSpPr>
        <p:spPr>
          <a:xfrm>
            <a:off x="4027866" y="2178466"/>
            <a:ext cx="477419" cy="2605556"/>
          </a:xfrm>
          <a:prstGeom prst="leftBrace">
            <a:avLst>
              <a:gd name="adj1" fmla="val 16345"/>
              <a:gd name="adj2" fmla="val 4783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2" name="Textfeld 23"/>
          <p:cNvSpPr txBox="1">
            <a:spLocks noChangeArrowheads="1"/>
          </p:cNvSpPr>
          <p:nvPr/>
        </p:nvSpPr>
        <p:spPr bwMode="auto">
          <a:xfrm>
            <a:off x="7863173" y="3961231"/>
            <a:ext cx="3743841" cy="795415"/>
          </a:xfrm>
          <a:prstGeom prst="rect">
            <a:avLst/>
          </a:prstGeom>
          <a:solidFill>
            <a:srgbClr val="D0CECE"/>
          </a:solidFill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2400" b="0" i="0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Gewinnsteigerung</a:t>
            </a:r>
            <a:r>
              <a:rPr kumimoji="0" lang="de-DE" altLang="de-DE" sz="24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durch Umsatzsteigerung</a:t>
            </a:r>
            <a:endParaRPr kumimoji="0" lang="de-DE" alt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feld 27"/>
          <p:cNvSpPr txBox="1">
            <a:spLocks noChangeArrowheads="1"/>
          </p:cNvSpPr>
          <p:nvPr/>
        </p:nvSpPr>
        <p:spPr bwMode="auto">
          <a:xfrm>
            <a:off x="6193254" y="2071923"/>
            <a:ext cx="739982" cy="5088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199" name="Picture 7" descr="Bestätigung, Symbol, Green, Genehmigen, Zustimm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575" y="1850728"/>
            <a:ext cx="453321" cy="45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50"/>
          <p:cNvSpPr txBox="1">
            <a:spLocks noChangeArrowheads="1"/>
          </p:cNvSpPr>
          <p:nvPr/>
        </p:nvSpPr>
        <p:spPr bwMode="auto">
          <a:xfrm>
            <a:off x="9372760" y="3234619"/>
            <a:ext cx="2318161" cy="651068"/>
          </a:xfrm>
          <a:prstGeom prst="rect">
            <a:avLst/>
          </a:prstGeom>
          <a:solidFill>
            <a:srgbClr val="FFFFFF"/>
          </a:solid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soll zur gleichen</a:t>
            </a:r>
            <a:endParaRPr kumimoji="0" lang="de-DE" altLang="de-DE" sz="4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feld 54"/>
          <p:cNvSpPr txBox="1">
            <a:spLocks noChangeArrowheads="1"/>
          </p:cNvSpPr>
          <p:nvPr/>
        </p:nvSpPr>
        <p:spPr bwMode="auto">
          <a:xfrm>
            <a:off x="5696523" y="5260970"/>
            <a:ext cx="6464470" cy="468681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</a:t>
            </a:r>
            <a:r>
              <a:rPr kumimoji="0" lang="de-DE" altLang="de-DE" sz="28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 </a:t>
            </a: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Gewinn</a:t>
            </a:r>
            <a:r>
              <a:rPr kumimoji="0" lang="de-DE" altLang="de-DE" sz="28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</a:t>
            </a:r>
            <a:r>
              <a:rPr lang="de-DE" altLang="de-DE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kumimoji="0" lang="de-DE" altLang="de-DE" sz="2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Umsatzrentabilität</a:t>
            </a:r>
            <a:endParaRPr kumimoji="0" lang="de-DE" altLang="de-DE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1006997" y="240753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1" name="Rectangle 38"/>
          <p:cNvSpPr>
            <a:spLocks noChangeArrowheads="1"/>
          </p:cNvSpPr>
          <p:nvPr/>
        </p:nvSpPr>
        <p:spPr bwMode="auto">
          <a:xfrm>
            <a:off x="1006997" y="286473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9" name="Textfeld 27"/>
          <p:cNvSpPr txBox="1">
            <a:spLocks noChangeArrowheads="1"/>
          </p:cNvSpPr>
          <p:nvPr/>
        </p:nvSpPr>
        <p:spPr bwMode="auto">
          <a:xfrm>
            <a:off x="6232729" y="2759309"/>
            <a:ext cx="739982" cy="5088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202" name="Bild 1" descr="Bestätigung, Symbol, Green, Genehmigen, Zustimmu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149" y="3013746"/>
            <a:ext cx="441747" cy="44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feld 27"/>
          <p:cNvSpPr txBox="1">
            <a:spLocks noChangeArrowheads="1"/>
          </p:cNvSpPr>
          <p:nvPr/>
        </p:nvSpPr>
        <p:spPr bwMode="auto">
          <a:xfrm>
            <a:off x="6095485" y="3717031"/>
            <a:ext cx="739982" cy="5088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Textfeld 27"/>
          <p:cNvSpPr txBox="1">
            <a:spLocks noChangeArrowheads="1"/>
          </p:cNvSpPr>
          <p:nvPr/>
        </p:nvSpPr>
        <p:spPr bwMode="auto">
          <a:xfrm>
            <a:off x="6110793" y="4391656"/>
            <a:ext cx="739982" cy="5088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2" name="Bild 1" descr="Bestätigung, Symbol, Green, Genehmigen, Zustimmu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720" y="4611777"/>
            <a:ext cx="441747" cy="44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feld 27"/>
          <p:cNvSpPr txBox="1">
            <a:spLocks noChangeArrowheads="1"/>
          </p:cNvSpPr>
          <p:nvPr/>
        </p:nvSpPr>
        <p:spPr bwMode="auto">
          <a:xfrm>
            <a:off x="3331757" y="3545958"/>
            <a:ext cx="739982" cy="5088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194" name="Picture 2" descr="Falsch, Fehler, Fehlt, Fehlend, Error, X, Red, Cro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1" t="15436" r="15254" b="14774"/>
          <a:stretch>
            <a:fillRect/>
          </a:stretch>
        </p:blipFill>
        <p:spPr bwMode="auto">
          <a:xfrm>
            <a:off x="3791915" y="3821145"/>
            <a:ext cx="377231" cy="38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hteck 21"/>
          <p:cNvSpPr/>
          <p:nvPr/>
        </p:nvSpPr>
        <p:spPr>
          <a:xfrm>
            <a:off x="8070716" y="2176170"/>
            <a:ext cx="2456506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de-DE" altLang="de-DE" sz="2400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Gewinnsteigerung</a:t>
            </a:r>
            <a:endParaRPr lang="de-DE" sz="2400" dirty="0">
              <a:solidFill>
                <a:srgbClr val="0070C0"/>
              </a:solidFill>
            </a:endParaRPr>
          </a:p>
        </p:txBody>
      </p:sp>
      <p:sp>
        <p:nvSpPr>
          <p:cNvPr id="36" name="Textfeld 50"/>
          <p:cNvSpPr txBox="1">
            <a:spLocks noChangeArrowheads="1"/>
          </p:cNvSpPr>
          <p:nvPr/>
        </p:nvSpPr>
        <p:spPr bwMode="auto">
          <a:xfrm>
            <a:off x="9302359" y="1614498"/>
            <a:ext cx="2318161" cy="65106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ühren.</a:t>
            </a:r>
            <a:endParaRPr kumimoji="0" lang="de-DE" altLang="de-DE" sz="4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889357" y="3134316"/>
            <a:ext cx="0" cy="65817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9" name="Picture 2" descr="Falsch, Fehler, Fehlt, Fehlend, Error, X, Red, Cro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1" t="15436" r="15254" b="14774"/>
          <a:stretch>
            <a:fillRect/>
          </a:stretch>
        </p:blipFill>
        <p:spPr bwMode="auto">
          <a:xfrm>
            <a:off x="6655780" y="3565840"/>
            <a:ext cx="441747" cy="44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feld 26"/>
          <p:cNvSpPr txBox="1"/>
          <p:nvPr/>
        </p:nvSpPr>
        <p:spPr>
          <a:xfrm>
            <a:off x="789346" y="4766100"/>
            <a:ext cx="2986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6">
                    <a:lumMod val="75000"/>
                  </a:schemeClr>
                </a:solidFill>
              </a:rPr>
              <a:t>Ausgangssituation</a:t>
            </a:r>
            <a:endParaRPr lang="de-DE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782748" y="5257281"/>
            <a:ext cx="2986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6">
                    <a:lumMod val="75000"/>
                  </a:schemeClr>
                </a:solidFill>
              </a:rPr>
              <a:t>Aufgabe 1</a:t>
            </a:r>
            <a:endParaRPr lang="de-DE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79283" y="4756646"/>
            <a:ext cx="449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(Gewinn</a:t>
            </a:r>
            <a:r>
              <a:rPr lang="de-DE" altLang="de-DE" sz="2800" baseline="-250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</a:t>
            </a:r>
            <a:r>
              <a:rPr lang="de-DE" altLang="de-DE" sz="28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Umsatz</a:t>
            </a:r>
            <a:r>
              <a:rPr lang="de-DE" altLang="de-DE" sz="2800" baseline="-300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</a:t>
            </a:r>
            <a:r>
              <a:rPr lang="de-DE" altLang="de-DE" sz="28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x 100</a:t>
            </a:r>
            <a:endParaRPr kumimoji="0" lang="de-DE" altLang="de-DE" sz="4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464149" y="5194797"/>
            <a:ext cx="51185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8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(200.000 € : 1.000.000 €) x 100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2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= 20 %</a:t>
            </a:r>
            <a:endParaRPr kumimoji="0" lang="de-DE" altLang="de-DE" sz="4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4" name="Bild 1" descr="Bestätigung, Symbol, Green, Genehmigen, Zustimmu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469" y="3796718"/>
            <a:ext cx="441747" cy="44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Bild 1" descr="Bestätigung, Symbol, Green, Genehmigen, Zustimmu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127" y="3567014"/>
            <a:ext cx="441747" cy="44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Falsch, Fehler, Fehlt, Fehlend, Error, X, Red, Cro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1" t="15436" r="15254" b="14774"/>
          <a:stretch>
            <a:fillRect/>
          </a:stretch>
        </p:blipFill>
        <p:spPr bwMode="auto">
          <a:xfrm>
            <a:off x="11309901" y="4454770"/>
            <a:ext cx="441747" cy="44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hteck 34"/>
          <p:cNvSpPr/>
          <p:nvPr/>
        </p:nvSpPr>
        <p:spPr>
          <a:xfrm>
            <a:off x="2523338" y="4913953"/>
            <a:ext cx="79424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32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Umsatzsteigerung</a:t>
            </a:r>
            <a:r>
              <a:rPr lang="de-DE" altLang="de-DE" sz="3200" baseline="-30000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absolut</a:t>
            </a:r>
            <a:r>
              <a:rPr lang="de-DE" altLang="de-DE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Umsatz</a:t>
            </a:r>
            <a:r>
              <a:rPr lang="de-DE" altLang="de-DE" sz="3200" baseline="-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 </a:t>
            </a:r>
            <a:r>
              <a:rPr lang="de-DE" altLang="de-DE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Umsatz</a:t>
            </a:r>
            <a:r>
              <a:rPr lang="de-DE" altLang="de-DE" sz="3200" baseline="-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alt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50" name="Picture 7" descr="Bestätigung, Symbol, Green, Genehmigen, Zustimm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113" y="4447210"/>
            <a:ext cx="453321" cy="45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Fußzeilenplatzhalt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2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13</a:t>
            </a:fld>
            <a:r>
              <a:rPr lang="de-DE" sz="900" dirty="0" smtClean="0"/>
              <a:t>	                                        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53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feld 22"/>
          <p:cNvSpPr txBox="1">
            <a:spLocks noChangeArrowheads="1"/>
          </p:cNvSpPr>
          <p:nvPr/>
        </p:nvSpPr>
        <p:spPr bwMode="auto">
          <a:xfrm>
            <a:off x="7863173" y="2137952"/>
            <a:ext cx="3743841" cy="753078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Gewinnsteigerung</a:t>
            </a:r>
            <a:r>
              <a:rPr kumimoji="0" lang="de-DE" altLang="de-DE" sz="24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durch Senkung der Materialkosten</a:t>
            </a:r>
            <a:endParaRPr kumimoji="0" lang="de-DE" alt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6" name="Picture 7" descr="Bestätigung, Symbol, Green, Genehmigen, Zustimm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115" y="1943937"/>
            <a:ext cx="453321" cy="45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6357" y="1946223"/>
            <a:ext cx="899553" cy="82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219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8" grpId="0" animBg="1"/>
      <p:bldP spid="19" grpId="0" animBg="1"/>
      <p:bldP spid="19" grpId="1" animBg="1"/>
      <p:bldP spid="22" grpId="0" animBg="1"/>
      <p:bldP spid="36" grpId="0" animBg="1"/>
      <p:bldP spid="27" grpId="0"/>
      <p:bldP spid="27" grpId="1"/>
      <p:bldP spid="41" grpId="0"/>
      <p:bldP spid="41" grpId="1"/>
      <p:bldP spid="41" grpId="2"/>
      <p:bldP spid="41" grpId="3"/>
      <p:bldP spid="28" grpId="0"/>
      <p:bldP spid="28" grpId="1"/>
      <p:bldP spid="43" grpId="0"/>
      <p:bldP spid="43" grpId="1"/>
      <p:bldP spid="35" grpId="0"/>
      <p:bldP spid="3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b="1" dirty="0" smtClean="0"/>
              <a:t>3. Wie stark müsste der </a:t>
            </a:r>
            <a:r>
              <a:rPr lang="de-DE" sz="3600" b="1" dirty="0" smtClean="0">
                <a:solidFill>
                  <a:srgbClr val="0070C0"/>
                </a:solidFill>
              </a:rPr>
              <a:t>Umsatz in Euro </a:t>
            </a:r>
            <a:r>
              <a:rPr lang="de-DE" sz="3600" b="1" dirty="0" smtClean="0"/>
              <a:t>und Prozent steigen, um die gleiche Gewinnerhöhung wie bei einer Senkung der Materialkosten zu erreichen?</a:t>
            </a:r>
            <a:endParaRPr lang="de-DE" sz="36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68734"/>
              </p:ext>
            </p:extLst>
          </p:nvPr>
        </p:nvGraphicFramePr>
        <p:xfrm>
          <a:off x="838200" y="2037938"/>
          <a:ext cx="4051139" cy="1341120"/>
        </p:xfrm>
        <a:graphic>
          <a:graphicData uri="http://schemas.openxmlformats.org/drawingml/2006/table">
            <a:tbl>
              <a:tblPr firstRow="1" firstCol="1" bandRow="1"/>
              <a:tblGrid>
                <a:gridCol w="2280213">
                  <a:extLst>
                    <a:ext uri="{9D8B030D-6E8A-4147-A177-3AD203B41FA5}">
                      <a16:colId xmlns:a16="http://schemas.microsoft.com/office/drawing/2014/main" val="315855134"/>
                    </a:ext>
                  </a:extLst>
                </a:gridCol>
                <a:gridCol w="1770926">
                  <a:extLst>
                    <a:ext uri="{9D8B030D-6E8A-4147-A177-3AD203B41FA5}">
                      <a16:colId xmlns:a16="http://schemas.microsoft.com/office/drawing/2014/main" val="1165369321"/>
                    </a:ext>
                  </a:extLst>
                </a:gridCol>
              </a:tblGrid>
              <a:tr h="15542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Ausgangssituation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167607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Umsatz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1.000.000 €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251306"/>
                  </a:ext>
                </a:extLst>
              </a:tr>
              <a:tr h="1554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704102"/>
                  </a:ext>
                </a:extLst>
              </a:tr>
              <a:tr h="1695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Umsatzrentabilität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20 %</a:t>
                      </a:r>
                      <a:endParaRPr lang="de-DE" sz="28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582439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467292"/>
              </p:ext>
            </p:extLst>
          </p:nvPr>
        </p:nvGraphicFramePr>
        <p:xfrm>
          <a:off x="2214923" y="3036865"/>
          <a:ext cx="9683852" cy="1790660"/>
        </p:xfrm>
        <a:graphic>
          <a:graphicData uri="http://schemas.openxmlformats.org/drawingml/2006/table">
            <a:tbl>
              <a:tblPr firstRow="1" firstCol="1" bandRow="1"/>
              <a:tblGrid>
                <a:gridCol w="1661833">
                  <a:extLst>
                    <a:ext uri="{9D8B030D-6E8A-4147-A177-3AD203B41FA5}">
                      <a16:colId xmlns:a16="http://schemas.microsoft.com/office/drawing/2014/main" val="2519736601"/>
                    </a:ext>
                  </a:extLst>
                </a:gridCol>
                <a:gridCol w="1560513">
                  <a:extLst>
                    <a:ext uri="{9D8B030D-6E8A-4147-A177-3AD203B41FA5}">
                      <a16:colId xmlns:a16="http://schemas.microsoft.com/office/drawing/2014/main" val="4007178009"/>
                    </a:ext>
                  </a:extLst>
                </a:gridCol>
                <a:gridCol w="1611713">
                  <a:extLst>
                    <a:ext uri="{9D8B030D-6E8A-4147-A177-3AD203B41FA5}">
                      <a16:colId xmlns:a16="http://schemas.microsoft.com/office/drawing/2014/main" val="450162025"/>
                    </a:ext>
                  </a:extLst>
                </a:gridCol>
                <a:gridCol w="1562583">
                  <a:extLst>
                    <a:ext uri="{9D8B030D-6E8A-4147-A177-3AD203B41FA5}">
                      <a16:colId xmlns:a16="http://schemas.microsoft.com/office/drawing/2014/main" val="2188276819"/>
                    </a:ext>
                  </a:extLst>
                </a:gridCol>
                <a:gridCol w="1597306">
                  <a:extLst>
                    <a:ext uri="{9D8B030D-6E8A-4147-A177-3AD203B41FA5}">
                      <a16:colId xmlns:a16="http://schemas.microsoft.com/office/drawing/2014/main" val="2061784229"/>
                    </a:ext>
                  </a:extLst>
                </a:gridCol>
                <a:gridCol w="1689904">
                  <a:extLst>
                    <a:ext uri="{9D8B030D-6E8A-4147-A177-3AD203B41FA5}">
                      <a16:colId xmlns:a16="http://schemas.microsoft.com/office/drawing/2014/main" val="2141973055"/>
                    </a:ext>
                  </a:extLst>
                </a:gridCol>
              </a:tblGrid>
              <a:tr h="358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Senkung der Materialkosten um…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844855"/>
                  </a:ext>
                </a:extLst>
              </a:tr>
              <a:tr h="358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397601"/>
                  </a:ext>
                </a:extLst>
              </a:tr>
              <a:tr h="35813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205.000 €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225.000 €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250.000 €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275.000 €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282299"/>
                  </a:ext>
                </a:extLst>
              </a:tr>
              <a:tr h="358132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Gewinn-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erhöhung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826796"/>
                  </a:ext>
                </a:extLst>
              </a:tr>
              <a:tr h="35813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2,5 %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12,5 %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37,5 %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511123"/>
                  </a:ext>
                </a:extLst>
              </a:tr>
            </a:tbl>
          </a:graphicData>
        </a:graphic>
      </p:graphicFrame>
      <p:pic>
        <p:nvPicPr>
          <p:cNvPr id="7" name="Grafik 6" descr="Abc, Alphabet, Buchstaben, Lesen, Lerne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5954111" y="2189654"/>
            <a:ext cx="716915" cy="631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6898512" y="2523832"/>
            <a:ext cx="3530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Aufgabe 1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8285" y="1631818"/>
            <a:ext cx="1202445" cy="1115671"/>
          </a:xfrm>
          <a:prstGeom prst="rect">
            <a:avLst/>
          </a:prstGeom>
        </p:spPr>
      </p:pic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75551"/>
              </p:ext>
            </p:extLst>
          </p:nvPr>
        </p:nvGraphicFramePr>
        <p:xfrm>
          <a:off x="2214924" y="4971226"/>
          <a:ext cx="9683850" cy="545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9513">
                  <a:extLst>
                    <a:ext uri="{9D8B030D-6E8A-4147-A177-3AD203B41FA5}">
                      <a16:colId xmlns:a16="http://schemas.microsoft.com/office/drawing/2014/main" val="1145279503"/>
                    </a:ext>
                  </a:extLst>
                </a:gridCol>
                <a:gridCol w="1544545">
                  <a:extLst>
                    <a:ext uri="{9D8B030D-6E8A-4147-A177-3AD203B41FA5}">
                      <a16:colId xmlns:a16="http://schemas.microsoft.com/office/drawing/2014/main" val="4178587529"/>
                    </a:ext>
                  </a:extLst>
                </a:gridCol>
                <a:gridCol w="1597307">
                  <a:extLst>
                    <a:ext uri="{9D8B030D-6E8A-4147-A177-3AD203B41FA5}">
                      <a16:colId xmlns:a16="http://schemas.microsoft.com/office/drawing/2014/main" val="199933332"/>
                    </a:ext>
                  </a:extLst>
                </a:gridCol>
                <a:gridCol w="1666754">
                  <a:extLst>
                    <a:ext uri="{9D8B030D-6E8A-4147-A177-3AD203B41FA5}">
                      <a16:colId xmlns:a16="http://schemas.microsoft.com/office/drawing/2014/main" val="1855458475"/>
                    </a:ext>
                  </a:extLst>
                </a:gridCol>
                <a:gridCol w="1585731">
                  <a:extLst>
                    <a:ext uri="{9D8B030D-6E8A-4147-A177-3AD203B41FA5}">
                      <a16:colId xmlns:a16="http://schemas.microsoft.com/office/drawing/2014/main" val="3618755779"/>
                    </a:ext>
                  </a:extLst>
                </a:gridCol>
              </a:tblGrid>
              <a:tr h="545742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Notwendiger Umsatz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8732720"/>
                  </a:ext>
                </a:extLst>
              </a:tr>
            </a:tbl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5431875" y="3735440"/>
            <a:ext cx="1624974" cy="33566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6" name="Textfeld 54"/>
          <p:cNvSpPr txBox="1">
            <a:spLocks noChangeArrowheads="1"/>
          </p:cNvSpPr>
          <p:nvPr/>
        </p:nvSpPr>
        <p:spPr bwMode="auto">
          <a:xfrm>
            <a:off x="3638224" y="5955198"/>
            <a:ext cx="1956122" cy="376986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205.000 €</a:t>
            </a:r>
            <a:endParaRPr kumimoji="0" lang="de-DE" altLang="de-DE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feld 54"/>
          <p:cNvSpPr txBox="1">
            <a:spLocks noChangeArrowheads="1"/>
          </p:cNvSpPr>
          <p:nvPr/>
        </p:nvSpPr>
        <p:spPr bwMode="auto">
          <a:xfrm>
            <a:off x="5567423" y="5935289"/>
            <a:ext cx="1956122" cy="376986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20%</a:t>
            </a:r>
            <a:endParaRPr kumimoji="0" lang="de-DE" altLang="de-DE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feld 54"/>
          <p:cNvSpPr txBox="1">
            <a:spLocks noChangeArrowheads="1"/>
          </p:cNvSpPr>
          <p:nvPr/>
        </p:nvSpPr>
        <p:spPr bwMode="auto">
          <a:xfrm>
            <a:off x="5527835" y="5041127"/>
            <a:ext cx="1451353" cy="366538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1.025.000 €</a:t>
            </a:r>
            <a:endParaRPr kumimoji="0" lang="de-DE" altLang="de-DE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125165" y="2982360"/>
            <a:ext cx="1764174" cy="39669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20" name="Textfeld 54"/>
          <p:cNvSpPr txBox="1">
            <a:spLocks noChangeArrowheads="1"/>
          </p:cNvSpPr>
          <p:nvPr/>
        </p:nvSpPr>
        <p:spPr bwMode="auto">
          <a:xfrm>
            <a:off x="7072132" y="5052431"/>
            <a:ext cx="1451353" cy="366538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1.125.000 €</a:t>
            </a:r>
            <a:endParaRPr kumimoji="0" lang="de-DE" altLang="de-DE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feld 54"/>
          <p:cNvSpPr txBox="1">
            <a:spLocks noChangeArrowheads="1"/>
          </p:cNvSpPr>
          <p:nvPr/>
        </p:nvSpPr>
        <p:spPr bwMode="auto">
          <a:xfrm>
            <a:off x="6963801" y="5915380"/>
            <a:ext cx="1956122" cy="376986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225.000 €</a:t>
            </a:r>
            <a:endParaRPr kumimoji="0" lang="de-DE" altLang="de-DE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feld 54"/>
          <p:cNvSpPr txBox="1">
            <a:spLocks noChangeArrowheads="1"/>
          </p:cNvSpPr>
          <p:nvPr/>
        </p:nvSpPr>
        <p:spPr bwMode="auto">
          <a:xfrm>
            <a:off x="8919923" y="5894484"/>
            <a:ext cx="1956122" cy="376986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20%</a:t>
            </a:r>
            <a:endParaRPr kumimoji="0" lang="de-DE" altLang="de-DE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056849" y="3722369"/>
            <a:ext cx="1556683" cy="36412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26" name="Textfeld 54"/>
          <p:cNvSpPr txBox="1">
            <a:spLocks noChangeArrowheads="1"/>
          </p:cNvSpPr>
          <p:nvPr/>
        </p:nvSpPr>
        <p:spPr bwMode="auto">
          <a:xfrm>
            <a:off x="8759776" y="5043415"/>
            <a:ext cx="1451353" cy="366538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1.250.000 €</a:t>
            </a:r>
            <a:endParaRPr kumimoji="0" lang="de-DE" altLang="de-DE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Textfeld 54"/>
          <p:cNvSpPr txBox="1">
            <a:spLocks noChangeArrowheads="1"/>
          </p:cNvSpPr>
          <p:nvPr/>
        </p:nvSpPr>
        <p:spPr bwMode="auto">
          <a:xfrm>
            <a:off x="10402841" y="5046002"/>
            <a:ext cx="1451353" cy="366538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1.375.000 €</a:t>
            </a:r>
            <a:endParaRPr kumimoji="0" lang="de-DE" altLang="de-DE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9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14</a:t>
            </a:fld>
            <a:r>
              <a:rPr lang="de-DE" sz="900" dirty="0" smtClean="0"/>
              <a:t>	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30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Grafik 30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069" y="1508040"/>
            <a:ext cx="1312895" cy="1312895"/>
          </a:xfrm>
          <a:prstGeom prst="rect">
            <a:avLst/>
          </a:prstGeom>
        </p:spPr>
      </p:pic>
      <p:sp>
        <p:nvSpPr>
          <p:cNvPr id="14" name="Textfeld 54"/>
          <p:cNvSpPr txBox="1">
            <a:spLocks noChangeArrowheads="1"/>
          </p:cNvSpPr>
          <p:nvPr/>
        </p:nvSpPr>
        <p:spPr bwMode="auto">
          <a:xfrm>
            <a:off x="2199181" y="5538706"/>
            <a:ext cx="6464470" cy="468681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</a:t>
            </a:r>
            <a:r>
              <a:rPr kumimoji="0" lang="de-DE" altLang="de-DE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 </a:t>
            </a: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Gewinn</a:t>
            </a:r>
            <a:r>
              <a:rPr kumimoji="0" lang="de-DE" altLang="de-DE" sz="28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</a:t>
            </a:r>
            <a:r>
              <a:rPr lang="de-DE" altLang="de-DE" sz="2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kumimoji="0" lang="de-DE" altLang="de-DE" sz="28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altLang="de-DE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Umsatzrentabilität</a:t>
            </a:r>
            <a:endParaRPr kumimoji="0" lang="de-DE" altLang="de-DE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7672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9" grpId="0" animBg="1"/>
      <p:bldP spid="19" grpId="1" animBg="1"/>
      <p:bldP spid="19" grpId="2" animBg="1"/>
      <p:bldP spid="19" grpId="3" animBg="1"/>
      <p:bldP spid="20" grpId="0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7" grpId="0" animBg="1"/>
      <p:bldP spid="14" grpId="0" animBg="1"/>
      <p:bldP spid="1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b="1" dirty="0" smtClean="0"/>
              <a:t>3. Wie stark müsste der </a:t>
            </a:r>
            <a:r>
              <a:rPr lang="de-DE" sz="3600" b="1" dirty="0" smtClean="0">
                <a:solidFill>
                  <a:srgbClr val="0070C0"/>
                </a:solidFill>
              </a:rPr>
              <a:t>Umsatz in Euro und Prozent steigen</a:t>
            </a:r>
            <a:r>
              <a:rPr lang="de-DE" sz="3600" b="1" dirty="0" smtClean="0"/>
              <a:t>, um die gleiche Gewinnerhöhung wie bei einer Senkung der Materialkosten zu erreichen?</a:t>
            </a:r>
            <a:endParaRPr lang="de-DE" sz="36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824992"/>
              </p:ext>
            </p:extLst>
          </p:nvPr>
        </p:nvGraphicFramePr>
        <p:xfrm>
          <a:off x="838200" y="2037938"/>
          <a:ext cx="4051139" cy="695637"/>
        </p:xfrm>
        <a:graphic>
          <a:graphicData uri="http://schemas.openxmlformats.org/drawingml/2006/table">
            <a:tbl>
              <a:tblPr firstRow="1" firstCol="1" bandRow="1"/>
              <a:tblGrid>
                <a:gridCol w="2280213">
                  <a:extLst>
                    <a:ext uri="{9D8B030D-6E8A-4147-A177-3AD203B41FA5}">
                      <a16:colId xmlns:a16="http://schemas.microsoft.com/office/drawing/2014/main" val="315855134"/>
                    </a:ext>
                  </a:extLst>
                </a:gridCol>
                <a:gridCol w="1770926">
                  <a:extLst>
                    <a:ext uri="{9D8B030D-6E8A-4147-A177-3AD203B41FA5}">
                      <a16:colId xmlns:a16="http://schemas.microsoft.com/office/drawing/2014/main" val="1165369321"/>
                    </a:ext>
                  </a:extLst>
                </a:gridCol>
              </a:tblGrid>
              <a:tr h="15542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Ausgangssituation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167607"/>
                  </a:ext>
                </a:extLst>
              </a:tr>
              <a:tr h="3908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Umsatz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1.000.000 €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251306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890414"/>
              </p:ext>
            </p:extLst>
          </p:nvPr>
        </p:nvGraphicFramePr>
        <p:xfrm>
          <a:off x="2289975" y="2927194"/>
          <a:ext cx="9683852" cy="716264"/>
        </p:xfrm>
        <a:graphic>
          <a:graphicData uri="http://schemas.openxmlformats.org/drawingml/2006/table">
            <a:tbl>
              <a:tblPr firstRow="1" firstCol="1" bandRow="1"/>
              <a:tblGrid>
                <a:gridCol w="1661833">
                  <a:extLst>
                    <a:ext uri="{9D8B030D-6E8A-4147-A177-3AD203B41FA5}">
                      <a16:colId xmlns:a16="http://schemas.microsoft.com/office/drawing/2014/main" val="2519736601"/>
                    </a:ext>
                  </a:extLst>
                </a:gridCol>
                <a:gridCol w="1598069">
                  <a:extLst>
                    <a:ext uri="{9D8B030D-6E8A-4147-A177-3AD203B41FA5}">
                      <a16:colId xmlns:a16="http://schemas.microsoft.com/office/drawing/2014/main" val="4007178009"/>
                    </a:ext>
                  </a:extLst>
                </a:gridCol>
                <a:gridCol w="1574157">
                  <a:extLst>
                    <a:ext uri="{9D8B030D-6E8A-4147-A177-3AD203B41FA5}">
                      <a16:colId xmlns:a16="http://schemas.microsoft.com/office/drawing/2014/main" val="450162025"/>
                    </a:ext>
                  </a:extLst>
                </a:gridCol>
                <a:gridCol w="1562583">
                  <a:extLst>
                    <a:ext uri="{9D8B030D-6E8A-4147-A177-3AD203B41FA5}">
                      <a16:colId xmlns:a16="http://schemas.microsoft.com/office/drawing/2014/main" val="2188276819"/>
                    </a:ext>
                  </a:extLst>
                </a:gridCol>
                <a:gridCol w="1597306">
                  <a:extLst>
                    <a:ext uri="{9D8B030D-6E8A-4147-A177-3AD203B41FA5}">
                      <a16:colId xmlns:a16="http://schemas.microsoft.com/office/drawing/2014/main" val="2061784229"/>
                    </a:ext>
                  </a:extLst>
                </a:gridCol>
                <a:gridCol w="1689904">
                  <a:extLst>
                    <a:ext uri="{9D8B030D-6E8A-4147-A177-3AD203B41FA5}">
                      <a16:colId xmlns:a16="http://schemas.microsoft.com/office/drawing/2014/main" val="2141973055"/>
                    </a:ext>
                  </a:extLst>
                </a:gridCol>
              </a:tblGrid>
              <a:tr h="358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Senkung der Materialkosten um…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844855"/>
                  </a:ext>
                </a:extLst>
              </a:tr>
              <a:tr h="358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397601"/>
                  </a:ext>
                </a:extLst>
              </a:tr>
            </a:tbl>
          </a:graphicData>
        </a:graphic>
      </p:graphicFrame>
      <p:pic>
        <p:nvPicPr>
          <p:cNvPr id="7" name="Grafik 6" descr="Abc, Alphabet, Buchstaben, Lesen, Lerne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5973591" y="1993978"/>
            <a:ext cx="716915" cy="631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6845173" y="2303337"/>
            <a:ext cx="3530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Aufgabe 1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8285" y="1631818"/>
            <a:ext cx="1202445" cy="1115671"/>
          </a:xfrm>
          <a:prstGeom prst="rect">
            <a:avLst/>
          </a:prstGeom>
        </p:spPr>
      </p:pic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310129"/>
              </p:ext>
            </p:extLst>
          </p:nvPr>
        </p:nvGraphicFramePr>
        <p:xfrm>
          <a:off x="2212673" y="3644325"/>
          <a:ext cx="9761151" cy="545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8600">
                  <a:extLst>
                    <a:ext uri="{9D8B030D-6E8A-4147-A177-3AD203B41FA5}">
                      <a16:colId xmlns:a16="http://schemas.microsoft.com/office/drawing/2014/main" val="1145279503"/>
                    </a:ext>
                  </a:extLst>
                </a:gridCol>
                <a:gridCol w="1549472">
                  <a:extLst>
                    <a:ext uri="{9D8B030D-6E8A-4147-A177-3AD203B41FA5}">
                      <a16:colId xmlns:a16="http://schemas.microsoft.com/office/drawing/2014/main" val="4178587529"/>
                    </a:ext>
                  </a:extLst>
                </a:gridCol>
                <a:gridCol w="1559292">
                  <a:extLst>
                    <a:ext uri="{9D8B030D-6E8A-4147-A177-3AD203B41FA5}">
                      <a16:colId xmlns:a16="http://schemas.microsoft.com/office/drawing/2014/main" val="199933332"/>
                    </a:ext>
                  </a:extLst>
                </a:gridCol>
                <a:gridCol w="1607419">
                  <a:extLst>
                    <a:ext uri="{9D8B030D-6E8A-4147-A177-3AD203B41FA5}">
                      <a16:colId xmlns:a16="http://schemas.microsoft.com/office/drawing/2014/main" val="1855458475"/>
                    </a:ext>
                  </a:extLst>
                </a:gridCol>
                <a:gridCol w="1686368">
                  <a:extLst>
                    <a:ext uri="{9D8B030D-6E8A-4147-A177-3AD203B41FA5}">
                      <a16:colId xmlns:a16="http://schemas.microsoft.com/office/drawing/2014/main" val="3618755779"/>
                    </a:ext>
                  </a:extLst>
                </a:gridCol>
              </a:tblGrid>
              <a:tr h="545742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Notwendiger Umsatz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8732720"/>
                  </a:ext>
                </a:extLst>
              </a:tr>
            </a:tbl>
          </a:graphicData>
        </a:graphic>
      </p:graphicFrame>
      <p:sp>
        <p:nvSpPr>
          <p:cNvPr id="18" name="Textfeld 54"/>
          <p:cNvSpPr txBox="1">
            <a:spLocks noChangeArrowheads="1"/>
          </p:cNvSpPr>
          <p:nvPr/>
        </p:nvSpPr>
        <p:spPr bwMode="auto">
          <a:xfrm>
            <a:off x="5641895" y="3728057"/>
            <a:ext cx="1451353" cy="366538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1.025.000 €</a:t>
            </a:r>
            <a:endParaRPr kumimoji="0" lang="de-DE" altLang="de-DE" sz="3600" b="1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125165" y="2317159"/>
            <a:ext cx="1764174" cy="39669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20" name="Textfeld 54"/>
          <p:cNvSpPr txBox="1">
            <a:spLocks noChangeArrowheads="1"/>
          </p:cNvSpPr>
          <p:nvPr/>
        </p:nvSpPr>
        <p:spPr bwMode="auto">
          <a:xfrm>
            <a:off x="7166625" y="3720078"/>
            <a:ext cx="1451353" cy="366538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1.125.000 €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5563004" y="3662864"/>
            <a:ext cx="1543956" cy="51366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26" name="Textfeld 54"/>
          <p:cNvSpPr txBox="1">
            <a:spLocks noChangeArrowheads="1"/>
          </p:cNvSpPr>
          <p:nvPr/>
        </p:nvSpPr>
        <p:spPr bwMode="auto">
          <a:xfrm>
            <a:off x="8767066" y="3724669"/>
            <a:ext cx="1439561" cy="300588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1.250.000 €</a:t>
            </a:r>
          </a:p>
        </p:txBody>
      </p:sp>
      <p:sp>
        <p:nvSpPr>
          <p:cNvPr id="27" name="Textfeld 54"/>
          <p:cNvSpPr txBox="1">
            <a:spLocks noChangeArrowheads="1"/>
          </p:cNvSpPr>
          <p:nvPr/>
        </p:nvSpPr>
        <p:spPr bwMode="auto">
          <a:xfrm>
            <a:off x="10489658" y="3705577"/>
            <a:ext cx="1451353" cy="366538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1.375.000 €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416341"/>
              </p:ext>
            </p:extLst>
          </p:nvPr>
        </p:nvGraphicFramePr>
        <p:xfrm>
          <a:off x="2212674" y="4346194"/>
          <a:ext cx="9761150" cy="1032106"/>
        </p:xfrm>
        <a:graphic>
          <a:graphicData uri="http://schemas.openxmlformats.org/drawingml/2006/table">
            <a:tbl>
              <a:tblPr firstRow="1" firstCol="1" bandRow="1"/>
              <a:tblGrid>
                <a:gridCol w="1862541">
                  <a:extLst>
                    <a:ext uri="{9D8B030D-6E8A-4147-A177-3AD203B41FA5}">
                      <a16:colId xmlns:a16="http://schemas.microsoft.com/office/drawing/2014/main" val="739194645"/>
                    </a:ext>
                  </a:extLst>
                </a:gridCol>
                <a:gridCol w="1477343">
                  <a:extLst>
                    <a:ext uri="{9D8B030D-6E8A-4147-A177-3AD203B41FA5}">
                      <a16:colId xmlns:a16="http://schemas.microsoft.com/office/drawing/2014/main" val="3827406019"/>
                    </a:ext>
                  </a:extLst>
                </a:gridCol>
                <a:gridCol w="1527981">
                  <a:extLst>
                    <a:ext uri="{9D8B030D-6E8A-4147-A177-3AD203B41FA5}">
                      <a16:colId xmlns:a16="http://schemas.microsoft.com/office/drawing/2014/main" val="1650595962"/>
                    </a:ext>
                  </a:extLst>
                </a:gridCol>
                <a:gridCol w="1590964">
                  <a:extLst>
                    <a:ext uri="{9D8B030D-6E8A-4147-A177-3AD203B41FA5}">
                      <a16:colId xmlns:a16="http://schemas.microsoft.com/office/drawing/2014/main" val="984138888"/>
                    </a:ext>
                  </a:extLst>
                </a:gridCol>
                <a:gridCol w="1607696">
                  <a:extLst>
                    <a:ext uri="{9D8B030D-6E8A-4147-A177-3AD203B41FA5}">
                      <a16:colId xmlns:a16="http://schemas.microsoft.com/office/drawing/2014/main" val="2243588407"/>
                    </a:ext>
                  </a:extLst>
                </a:gridCol>
                <a:gridCol w="1694625">
                  <a:extLst>
                    <a:ext uri="{9D8B030D-6E8A-4147-A177-3AD203B41FA5}">
                      <a16:colId xmlns:a16="http://schemas.microsoft.com/office/drawing/2014/main" val="2830770353"/>
                    </a:ext>
                  </a:extLst>
                </a:gridCol>
              </a:tblGrid>
              <a:tr h="51605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Notwendige Umsatzsteigerung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067928"/>
                  </a:ext>
                </a:extLst>
              </a:tr>
              <a:tr h="51605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480341"/>
                  </a:ext>
                </a:extLst>
              </a:tr>
            </a:tbl>
          </a:graphicData>
        </a:graphic>
      </p:graphicFrame>
      <p:sp>
        <p:nvSpPr>
          <p:cNvPr id="24" name="Rechteck 23"/>
          <p:cNvSpPr/>
          <p:nvPr/>
        </p:nvSpPr>
        <p:spPr>
          <a:xfrm>
            <a:off x="2194345" y="5373810"/>
            <a:ext cx="79424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32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Umsatzsteigerung</a:t>
            </a:r>
            <a:r>
              <a:rPr lang="de-DE" altLang="de-DE" sz="3200" baseline="-300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absolut</a:t>
            </a:r>
            <a:r>
              <a:rPr lang="de-DE" altLang="de-DE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Umsatz</a:t>
            </a:r>
            <a:r>
              <a:rPr lang="de-DE" altLang="de-DE" sz="3200" baseline="-30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 </a:t>
            </a:r>
            <a:r>
              <a:rPr lang="de-DE" altLang="de-DE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Umsatz</a:t>
            </a:r>
            <a:r>
              <a:rPr lang="de-DE" altLang="de-DE" sz="3200" baseline="-30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alt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28" name="Textfeld 54"/>
          <p:cNvSpPr txBox="1">
            <a:spLocks noChangeArrowheads="1"/>
          </p:cNvSpPr>
          <p:nvPr/>
        </p:nvSpPr>
        <p:spPr bwMode="auto">
          <a:xfrm>
            <a:off x="5650099" y="4398071"/>
            <a:ext cx="1369766" cy="36039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29" name="Textfeld 54"/>
          <p:cNvSpPr txBox="1">
            <a:spLocks noChangeArrowheads="1"/>
          </p:cNvSpPr>
          <p:nvPr/>
        </p:nvSpPr>
        <p:spPr bwMode="auto">
          <a:xfrm>
            <a:off x="7166625" y="4399932"/>
            <a:ext cx="1369766" cy="25916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125.000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30" name="Textfeld 54"/>
          <p:cNvSpPr txBox="1">
            <a:spLocks noChangeArrowheads="1"/>
          </p:cNvSpPr>
          <p:nvPr/>
        </p:nvSpPr>
        <p:spPr bwMode="auto">
          <a:xfrm>
            <a:off x="8806221" y="4392023"/>
            <a:ext cx="1369766" cy="35480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250.000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31" name="Textfeld 54"/>
          <p:cNvSpPr txBox="1">
            <a:spLocks noChangeArrowheads="1"/>
          </p:cNvSpPr>
          <p:nvPr/>
        </p:nvSpPr>
        <p:spPr bwMode="auto">
          <a:xfrm>
            <a:off x="10489658" y="4383120"/>
            <a:ext cx="1369766" cy="36588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375.000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32" name="Textfeld 54"/>
          <p:cNvSpPr txBox="1">
            <a:spLocks noChangeArrowheads="1"/>
          </p:cNvSpPr>
          <p:nvPr/>
        </p:nvSpPr>
        <p:spPr bwMode="auto">
          <a:xfrm>
            <a:off x="5610944" y="4885793"/>
            <a:ext cx="1369766" cy="360395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2,5 %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Textfeld 54"/>
          <p:cNvSpPr txBox="1">
            <a:spLocks noChangeArrowheads="1"/>
          </p:cNvSpPr>
          <p:nvPr/>
        </p:nvSpPr>
        <p:spPr bwMode="auto">
          <a:xfrm>
            <a:off x="7127470" y="4887654"/>
            <a:ext cx="1369766" cy="259168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12,5 %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Textfeld 54"/>
          <p:cNvSpPr txBox="1">
            <a:spLocks noChangeArrowheads="1"/>
          </p:cNvSpPr>
          <p:nvPr/>
        </p:nvSpPr>
        <p:spPr bwMode="auto">
          <a:xfrm>
            <a:off x="8767066" y="4879745"/>
            <a:ext cx="1369766" cy="354804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Textfeld 54"/>
          <p:cNvSpPr txBox="1">
            <a:spLocks noChangeArrowheads="1"/>
          </p:cNvSpPr>
          <p:nvPr/>
        </p:nvSpPr>
        <p:spPr bwMode="auto">
          <a:xfrm>
            <a:off x="10450503" y="4870842"/>
            <a:ext cx="1369766" cy="365883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37,5 %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Textfeld 55"/>
          <p:cNvSpPr txBox="1">
            <a:spLocks noChangeArrowheads="1"/>
          </p:cNvSpPr>
          <p:nvPr/>
        </p:nvSpPr>
        <p:spPr bwMode="auto">
          <a:xfrm>
            <a:off x="2044107" y="5425633"/>
            <a:ext cx="9873205" cy="598487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32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Umsatzsteigerung</a:t>
            </a:r>
            <a:r>
              <a:rPr kumimoji="0" lang="de-DE" altLang="de-DE" sz="3200" b="0" i="0" u="none" strike="noStrike" cap="none" normalizeH="0" baseline="-3000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relativ</a:t>
            </a:r>
            <a:r>
              <a:rPr kumimoji="0" lang="de-DE" altLang="de-DE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kumimoji="0" lang="de-DE" altLang="de-DE" sz="3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(Umsatz</a:t>
            </a:r>
            <a:r>
              <a:rPr kumimoji="0" lang="de-DE" altLang="de-DE" sz="3200" b="0" i="0" u="sng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 </a:t>
            </a:r>
            <a:r>
              <a:rPr kumimoji="0" lang="de-DE" altLang="de-DE" sz="3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Umsatz</a:t>
            </a:r>
            <a:r>
              <a:rPr kumimoji="0" lang="de-DE" altLang="de-DE" sz="3200" b="0" i="0" u="sng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alt</a:t>
            </a:r>
            <a:r>
              <a:rPr kumimoji="0" lang="de-DE" altLang="de-DE" sz="3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kumimoji="0" lang="de-DE" altLang="de-DE" sz="3200" b="0" i="0" u="sng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x </a:t>
            </a:r>
            <a:r>
              <a:rPr kumimoji="0" lang="de-DE" altLang="de-DE" sz="3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Umsatz</a:t>
            </a:r>
            <a:r>
              <a:rPr kumimoji="0" lang="de-DE" altLang="de-DE" sz="3200" b="0" i="0" u="none" strike="noStrike" cap="none" normalizeH="0" baseline="-3000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1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15</a:t>
            </a:fld>
            <a:r>
              <a:rPr lang="de-DE" sz="900" dirty="0" smtClean="0"/>
              <a:t>	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42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" name="Grafik 42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116" y="1338428"/>
            <a:ext cx="1478745" cy="147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05537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19" grpId="3" animBg="1"/>
      <p:bldP spid="23" grpId="0" animBg="1"/>
      <p:bldP spid="23" grpId="1" animBg="1"/>
      <p:bldP spid="23" grpId="2" animBg="1"/>
      <p:bldP spid="23" grpId="3" animBg="1"/>
      <p:bldP spid="24" grpId="0"/>
      <p:bldP spid="24" grpId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b="1" dirty="0" smtClean="0"/>
              <a:t>3. Wie stark müsste der </a:t>
            </a:r>
            <a:r>
              <a:rPr lang="de-DE" sz="3600" b="1" dirty="0" smtClean="0">
                <a:solidFill>
                  <a:srgbClr val="0070C0"/>
                </a:solidFill>
              </a:rPr>
              <a:t>Umsatz in Euro und Prozent </a:t>
            </a:r>
            <a:r>
              <a:rPr lang="de-DE" sz="3600" b="1" dirty="0" smtClean="0"/>
              <a:t>steigen, um die gleiche </a:t>
            </a:r>
            <a:r>
              <a:rPr lang="de-DE" sz="3600" b="1" dirty="0" smtClean="0">
                <a:solidFill>
                  <a:srgbClr val="0070C0"/>
                </a:solidFill>
              </a:rPr>
              <a:t>Gewinnerhöhung</a:t>
            </a:r>
            <a:r>
              <a:rPr lang="de-DE" sz="3600" b="1" dirty="0" smtClean="0"/>
              <a:t> wie bei einer Senkung der Materialkosten zu erreichen?</a:t>
            </a:r>
            <a:endParaRPr lang="de-DE" sz="36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338392"/>
              </p:ext>
            </p:extLst>
          </p:nvPr>
        </p:nvGraphicFramePr>
        <p:xfrm>
          <a:off x="405114" y="1858524"/>
          <a:ext cx="10112704" cy="1431900"/>
        </p:xfrm>
        <a:graphic>
          <a:graphicData uri="http://schemas.openxmlformats.org/drawingml/2006/table">
            <a:tbl>
              <a:tblPr firstRow="1" firstCol="1" bandRow="1"/>
              <a:tblGrid>
                <a:gridCol w="1908018">
                  <a:extLst>
                    <a:ext uri="{9D8B030D-6E8A-4147-A177-3AD203B41FA5}">
                      <a16:colId xmlns:a16="http://schemas.microsoft.com/office/drawing/2014/main" val="2519736601"/>
                    </a:ext>
                  </a:extLst>
                </a:gridCol>
                <a:gridCol w="1596047">
                  <a:extLst>
                    <a:ext uri="{9D8B030D-6E8A-4147-A177-3AD203B41FA5}">
                      <a16:colId xmlns:a16="http://schemas.microsoft.com/office/drawing/2014/main" val="4007178009"/>
                    </a:ext>
                  </a:extLst>
                </a:gridCol>
                <a:gridCol w="1648413">
                  <a:extLst>
                    <a:ext uri="{9D8B030D-6E8A-4147-A177-3AD203B41FA5}">
                      <a16:colId xmlns:a16="http://schemas.microsoft.com/office/drawing/2014/main" val="450162025"/>
                    </a:ext>
                  </a:extLst>
                </a:gridCol>
                <a:gridCol w="1598164">
                  <a:extLst>
                    <a:ext uri="{9D8B030D-6E8A-4147-A177-3AD203B41FA5}">
                      <a16:colId xmlns:a16="http://schemas.microsoft.com/office/drawing/2014/main" val="2188276819"/>
                    </a:ext>
                  </a:extLst>
                </a:gridCol>
                <a:gridCol w="1633678">
                  <a:extLst>
                    <a:ext uri="{9D8B030D-6E8A-4147-A177-3AD203B41FA5}">
                      <a16:colId xmlns:a16="http://schemas.microsoft.com/office/drawing/2014/main" val="2061784229"/>
                    </a:ext>
                  </a:extLst>
                </a:gridCol>
                <a:gridCol w="1728384">
                  <a:extLst>
                    <a:ext uri="{9D8B030D-6E8A-4147-A177-3AD203B41FA5}">
                      <a16:colId xmlns:a16="http://schemas.microsoft.com/office/drawing/2014/main" val="2141973055"/>
                    </a:ext>
                  </a:extLst>
                </a:gridCol>
              </a:tblGrid>
              <a:tr h="357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Senkung der Materialkosten um…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844855"/>
                  </a:ext>
                </a:extLst>
              </a:tr>
              <a:tr h="357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397601"/>
                  </a:ext>
                </a:extLst>
              </a:tr>
              <a:tr h="35797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Gewinn-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erhöhung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826796"/>
                  </a:ext>
                </a:extLst>
              </a:tr>
              <a:tr h="357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2,5 %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12,5 %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37,5 %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511123"/>
                  </a:ext>
                </a:extLst>
              </a:tr>
            </a:tbl>
          </a:graphicData>
        </a:graphic>
      </p:graphicFrame>
      <p:pic>
        <p:nvPicPr>
          <p:cNvPr id="7" name="Grafik 6" descr="Abc, Alphabet, Buchstaben, Lesen, Lerne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1856465" y="1837628"/>
            <a:ext cx="716915" cy="631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578" y="3424530"/>
            <a:ext cx="1202445" cy="1115671"/>
          </a:xfrm>
          <a:prstGeom prst="rect">
            <a:avLst/>
          </a:prstGeom>
        </p:spPr>
      </p:pic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678029"/>
              </p:ext>
            </p:extLst>
          </p:nvPr>
        </p:nvGraphicFramePr>
        <p:xfrm>
          <a:off x="391379" y="3440229"/>
          <a:ext cx="10112705" cy="1032106"/>
        </p:xfrm>
        <a:graphic>
          <a:graphicData uri="http://schemas.openxmlformats.org/drawingml/2006/table">
            <a:tbl>
              <a:tblPr firstRow="1" firstCol="1" bandRow="1"/>
              <a:tblGrid>
                <a:gridCol w="1913228">
                  <a:extLst>
                    <a:ext uri="{9D8B030D-6E8A-4147-A177-3AD203B41FA5}">
                      <a16:colId xmlns:a16="http://schemas.microsoft.com/office/drawing/2014/main" val="739194645"/>
                    </a:ext>
                  </a:extLst>
                </a:gridCol>
                <a:gridCol w="1592495">
                  <a:extLst>
                    <a:ext uri="{9D8B030D-6E8A-4147-A177-3AD203B41FA5}">
                      <a16:colId xmlns:a16="http://schemas.microsoft.com/office/drawing/2014/main" val="3827406019"/>
                    </a:ext>
                  </a:extLst>
                </a:gridCol>
                <a:gridCol w="1660733">
                  <a:extLst>
                    <a:ext uri="{9D8B030D-6E8A-4147-A177-3AD203B41FA5}">
                      <a16:colId xmlns:a16="http://schemas.microsoft.com/office/drawing/2014/main" val="1650595962"/>
                    </a:ext>
                  </a:extLst>
                </a:gridCol>
                <a:gridCol w="1570010">
                  <a:extLst>
                    <a:ext uri="{9D8B030D-6E8A-4147-A177-3AD203B41FA5}">
                      <a16:colId xmlns:a16="http://schemas.microsoft.com/office/drawing/2014/main" val="984138888"/>
                    </a:ext>
                  </a:extLst>
                </a:gridCol>
                <a:gridCol w="1643605">
                  <a:extLst>
                    <a:ext uri="{9D8B030D-6E8A-4147-A177-3AD203B41FA5}">
                      <a16:colId xmlns:a16="http://schemas.microsoft.com/office/drawing/2014/main" val="2243588407"/>
                    </a:ext>
                  </a:extLst>
                </a:gridCol>
                <a:gridCol w="1732634">
                  <a:extLst>
                    <a:ext uri="{9D8B030D-6E8A-4147-A177-3AD203B41FA5}">
                      <a16:colId xmlns:a16="http://schemas.microsoft.com/office/drawing/2014/main" val="2830770353"/>
                    </a:ext>
                  </a:extLst>
                </a:gridCol>
              </a:tblGrid>
              <a:tr h="51605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Notwendige Umsatzsteigerung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067928"/>
                  </a:ext>
                </a:extLst>
              </a:tr>
              <a:tr h="51605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480341"/>
                  </a:ext>
                </a:extLst>
              </a:tr>
            </a:tbl>
          </a:graphicData>
        </a:graphic>
      </p:graphicFrame>
      <p:sp>
        <p:nvSpPr>
          <p:cNvPr id="25" name="Textfeld 54"/>
          <p:cNvSpPr txBox="1">
            <a:spLocks noChangeArrowheads="1"/>
          </p:cNvSpPr>
          <p:nvPr/>
        </p:nvSpPr>
        <p:spPr bwMode="auto">
          <a:xfrm>
            <a:off x="4027182" y="3479603"/>
            <a:ext cx="1369766" cy="36039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28" name="Textfeld 54"/>
          <p:cNvSpPr txBox="1">
            <a:spLocks noChangeArrowheads="1"/>
          </p:cNvSpPr>
          <p:nvPr/>
        </p:nvSpPr>
        <p:spPr bwMode="auto">
          <a:xfrm>
            <a:off x="5688698" y="3484778"/>
            <a:ext cx="1369766" cy="25916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125.000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29" name="Textfeld 54"/>
          <p:cNvSpPr txBox="1">
            <a:spLocks noChangeArrowheads="1"/>
          </p:cNvSpPr>
          <p:nvPr/>
        </p:nvSpPr>
        <p:spPr bwMode="auto">
          <a:xfrm>
            <a:off x="7372136" y="3479603"/>
            <a:ext cx="1369766" cy="35480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250.000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30" name="Textfeld 54"/>
          <p:cNvSpPr txBox="1">
            <a:spLocks noChangeArrowheads="1"/>
          </p:cNvSpPr>
          <p:nvPr/>
        </p:nvSpPr>
        <p:spPr bwMode="auto">
          <a:xfrm>
            <a:off x="9055574" y="3468524"/>
            <a:ext cx="1369766" cy="36588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375.000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31" name="Textfeld 54"/>
          <p:cNvSpPr txBox="1">
            <a:spLocks noChangeArrowheads="1"/>
          </p:cNvSpPr>
          <p:nvPr/>
        </p:nvSpPr>
        <p:spPr bwMode="auto">
          <a:xfrm>
            <a:off x="4027182" y="4012747"/>
            <a:ext cx="1369766" cy="360395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2,5 %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extfeld 54"/>
          <p:cNvSpPr txBox="1">
            <a:spLocks noChangeArrowheads="1"/>
          </p:cNvSpPr>
          <p:nvPr/>
        </p:nvSpPr>
        <p:spPr bwMode="auto">
          <a:xfrm>
            <a:off x="5621149" y="4046549"/>
            <a:ext cx="1369766" cy="259168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12,5 %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Textfeld 54"/>
          <p:cNvSpPr txBox="1">
            <a:spLocks noChangeArrowheads="1"/>
          </p:cNvSpPr>
          <p:nvPr/>
        </p:nvSpPr>
        <p:spPr bwMode="auto">
          <a:xfrm>
            <a:off x="7303343" y="4039399"/>
            <a:ext cx="1369766" cy="354804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Textfeld 54"/>
          <p:cNvSpPr txBox="1">
            <a:spLocks noChangeArrowheads="1"/>
          </p:cNvSpPr>
          <p:nvPr/>
        </p:nvSpPr>
        <p:spPr bwMode="auto">
          <a:xfrm>
            <a:off x="8992013" y="4018809"/>
            <a:ext cx="1369766" cy="365883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37,5 %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47029" y="5143292"/>
            <a:ext cx="5183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Um eine Gewinnerhöhung von   </a:t>
            </a:r>
            <a:r>
              <a:rPr lang="de-DE" sz="2400" b="1" dirty="0" smtClean="0">
                <a:solidFill>
                  <a:srgbClr val="0070C0"/>
                </a:solidFill>
              </a:rPr>
              <a:t>2,5 % </a:t>
            </a:r>
            <a:r>
              <a:rPr lang="de-DE" dirty="0" smtClean="0"/>
              <a:t>zu erzielen, 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5294542" y="5150035"/>
            <a:ext cx="6337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</a:t>
            </a:r>
            <a:r>
              <a:rPr lang="de-DE" dirty="0" smtClean="0"/>
              <a:t>üsste das Unternehmen seinen Umsatz um   </a:t>
            </a:r>
            <a:r>
              <a:rPr lang="de-DE" sz="2400" b="1" dirty="0" smtClean="0">
                <a:solidFill>
                  <a:srgbClr val="0070C0"/>
                </a:solidFill>
              </a:rPr>
              <a:t>2,5 % </a:t>
            </a:r>
            <a:r>
              <a:rPr lang="de-DE" dirty="0" smtClean="0"/>
              <a:t>steigern.</a:t>
            </a:r>
            <a:endParaRPr lang="de-DE" b="1" dirty="0">
              <a:solidFill>
                <a:srgbClr val="0070C0"/>
              </a:solidFill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028079"/>
              </p:ext>
            </p:extLst>
          </p:nvPr>
        </p:nvGraphicFramePr>
        <p:xfrm>
          <a:off x="413238" y="4721975"/>
          <a:ext cx="10698457" cy="406179"/>
        </p:xfrm>
        <a:graphic>
          <a:graphicData uri="http://schemas.openxmlformats.org/drawingml/2006/table">
            <a:tbl>
              <a:tblPr firstRow="1" firstCol="1" bandRow="1"/>
              <a:tblGrid>
                <a:gridCol w="10698457">
                  <a:extLst>
                    <a:ext uri="{9D8B030D-6E8A-4147-A177-3AD203B41FA5}">
                      <a16:colId xmlns:a16="http://schemas.microsoft.com/office/drawing/2014/main" val="3046115741"/>
                    </a:ext>
                  </a:extLst>
                </a:gridCol>
              </a:tblGrid>
              <a:tr h="4061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Materialkostenersparnis und Umsatzsteigerung im relativen Vergleich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488853"/>
                  </a:ext>
                </a:extLst>
              </a:tr>
            </a:tbl>
          </a:graphicData>
        </a:graphic>
      </p:graphicFrame>
      <p:sp>
        <p:nvSpPr>
          <p:cNvPr id="37" name="Textfeld 36"/>
          <p:cNvSpPr txBox="1"/>
          <p:nvPr/>
        </p:nvSpPr>
        <p:spPr>
          <a:xfrm>
            <a:off x="3893776" y="2907107"/>
            <a:ext cx="1636578" cy="40236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38" name="Textfeld 37"/>
          <p:cNvSpPr txBox="1"/>
          <p:nvPr/>
        </p:nvSpPr>
        <p:spPr>
          <a:xfrm>
            <a:off x="3875536" y="3953963"/>
            <a:ext cx="1654817" cy="52511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39" name="Textfeld 38"/>
          <p:cNvSpPr txBox="1"/>
          <p:nvPr/>
        </p:nvSpPr>
        <p:spPr>
          <a:xfrm>
            <a:off x="347030" y="5492126"/>
            <a:ext cx="5049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Um eine Gewinnerhöhung von </a:t>
            </a:r>
            <a:r>
              <a:rPr lang="de-DE" sz="2400" b="1" dirty="0">
                <a:solidFill>
                  <a:srgbClr val="0070C0"/>
                </a:solidFill>
              </a:rPr>
              <a:t>1</a:t>
            </a:r>
            <a:r>
              <a:rPr lang="de-DE" sz="2400" b="1" dirty="0" smtClean="0">
                <a:solidFill>
                  <a:srgbClr val="0070C0"/>
                </a:solidFill>
              </a:rPr>
              <a:t>2,5 % </a:t>
            </a:r>
            <a:r>
              <a:rPr lang="de-DE" dirty="0" smtClean="0"/>
              <a:t>zu erzielen, 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5294542" y="5492126"/>
            <a:ext cx="6337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</a:t>
            </a:r>
            <a:r>
              <a:rPr lang="de-DE" dirty="0" smtClean="0"/>
              <a:t>üsste das Unternehmen seinen Umsatz um </a:t>
            </a:r>
            <a:r>
              <a:rPr lang="de-DE" sz="2400" b="1" dirty="0" smtClean="0">
                <a:solidFill>
                  <a:srgbClr val="0070C0"/>
                </a:solidFill>
              </a:rPr>
              <a:t>12,5 % </a:t>
            </a:r>
            <a:r>
              <a:rPr lang="de-DE" dirty="0" smtClean="0"/>
              <a:t>steigern.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62616" y="5821245"/>
            <a:ext cx="5167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Um eine Gewinnerhöhung von     </a:t>
            </a:r>
            <a:r>
              <a:rPr lang="de-DE" sz="2400" b="1" dirty="0" smtClean="0">
                <a:solidFill>
                  <a:srgbClr val="0070C0"/>
                </a:solidFill>
              </a:rPr>
              <a:t>25 % </a:t>
            </a:r>
            <a:r>
              <a:rPr lang="de-DE" dirty="0" smtClean="0"/>
              <a:t>zu erzielen, 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5294541" y="5843125"/>
            <a:ext cx="6337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</a:t>
            </a:r>
            <a:r>
              <a:rPr lang="de-DE" dirty="0" smtClean="0"/>
              <a:t>üsste das Unternehmen seinen Umsatz um     </a:t>
            </a:r>
            <a:r>
              <a:rPr lang="de-DE" sz="2400" b="1" dirty="0" smtClean="0">
                <a:solidFill>
                  <a:srgbClr val="0070C0"/>
                </a:solidFill>
              </a:rPr>
              <a:t>25 % </a:t>
            </a:r>
            <a:r>
              <a:rPr lang="de-DE" dirty="0" smtClean="0"/>
              <a:t>steigern.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391379" y="4610093"/>
            <a:ext cx="112853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Gewinnbeitrag des Einkaufs, ausgewiesen als entsprechende Umsatzsteigerung: </a:t>
            </a:r>
            <a:endParaRPr lang="de-DE" sz="2400" b="1" dirty="0" smtClean="0"/>
          </a:p>
          <a:p>
            <a:r>
              <a:rPr lang="de-DE" sz="2400" dirty="0" smtClean="0"/>
              <a:t>Soll </a:t>
            </a:r>
            <a:r>
              <a:rPr lang="de-DE" sz="2400" dirty="0"/>
              <a:t>die gleiche Gewinnerhöhung über eine Umsatzsteigerung – und nicht über eine Materialkosteneinsparung – erreicht werden, bedeutet dies, dass der </a:t>
            </a:r>
            <a:r>
              <a:rPr lang="de-DE" sz="2400" b="1" dirty="0"/>
              <a:t>Umsatz prozentual um die gleiche Höhe ansteigen muss wie der Gewinn.</a:t>
            </a:r>
          </a:p>
        </p:txBody>
      </p:sp>
      <p:sp>
        <p:nvSpPr>
          <p:cNvPr id="44" name="Textfeld 69"/>
          <p:cNvSpPr txBox="1"/>
          <p:nvPr/>
        </p:nvSpPr>
        <p:spPr>
          <a:xfrm rot="20382095">
            <a:off x="10261343" y="5452899"/>
            <a:ext cx="1845766" cy="81983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de-DE" sz="4400" b="1" spc="50" dirty="0">
                <a:ln>
                  <a:noFill/>
                </a:ln>
                <a:gradFill>
                  <a:gsLst>
                    <a:gs pos="25000">
                      <a:srgbClr val="FF7300"/>
                    </a:gs>
                    <a:gs pos="100000">
                      <a:srgbClr val="D24D00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Merke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Fußzeilenplatzhalt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6" name="Grafik 45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589" y="2134716"/>
            <a:ext cx="1228421" cy="1228421"/>
          </a:xfrm>
          <a:prstGeom prst="rect">
            <a:avLst/>
          </a:prstGeom>
        </p:spPr>
      </p:pic>
      <p:sp>
        <p:nvSpPr>
          <p:cNvPr id="35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16</a:t>
            </a:fld>
            <a:r>
              <a:rPr lang="de-DE" sz="900" dirty="0" smtClean="0"/>
              <a:t>	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47" name="Gerade Verbindung 10"/>
          <p:cNvCxnSpPr/>
          <p:nvPr/>
        </p:nvCxnSpPr>
        <p:spPr>
          <a:xfrm>
            <a:off x="251520" y="6365782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714321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36" grpId="0"/>
      <p:bldP spid="36" grpId="1"/>
      <p:bldP spid="37" grpId="0" animBg="1"/>
      <p:bldP spid="37" grpId="1" animBg="1"/>
      <p:bldP spid="38" grpId="0" animBg="1"/>
      <p:bldP spid="38" grpId="1" animBg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b="1" dirty="0" smtClean="0"/>
              <a:t>3. Wie stark müsste der </a:t>
            </a:r>
            <a:r>
              <a:rPr lang="de-DE" sz="3600" b="1" dirty="0" smtClean="0">
                <a:solidFill>
                  <a:srgbClr val="0070C0"/>
                </a:solidFill>
              </a:rPr>
              <a:t>Umsatz in Euro und Prozent </a:t>
            </a:r>
            <a:r>
              <a:rPr lang="de-DE" sz="3600" b="1" dirty="0" smtClean="0"/>
              <a:t>steigen, um die gleiche </a:t>
            </a:r>
            <a:r>
              <a:rPr lang="de-DE" sz="3600" b="1" dirty="0" smtClean="0">
                <a:solidFill>
                  <a:srgbClr val="0070C0"/>
                </a:solidFill>
              </a:rPr>
              <a:t>Gewinnerhöhung</a:t>
            </a:r>
            <a:r>
              <a:rPr lang="de-DE" sz="3600" b="1" dirty="0" smtClean="0"/>
              <a:t> wie bei einer Senkung der Materialkosten zu erreichen?</a:t>
            </a:r>
            <a:endParaRPr lang="de-DE" sz="36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52122"/>
              </p:ext>
            </p:extLst>
          </p:nvPr>
        </p:nvGraphicFramePr>
        <p:xfrm>
          <a:off x="405114" y="1858524"/>
          <a:ext cx="10112704" cy="1789875"/>
        </p:xfrm>
        <a:graphic>
          <a:graphicData uri="http://schemas.openxmlformats.org/drawingml/2006/table">
            <a:tbl>
              <a:tblPr firstRow="1" firstCol="1" bandRow="1"/>
              <a:tblGrid>
                <a:gridCol w="1908018">
                  <a:extLst>
                    <a:ext uri="{9D8B030D-6E8A-4147-A177-3AD203B41FA5}">
                      <a16:colId xmlns:a16="http://schemas.microsoft.com/office/drawing/2014/main" val="2519736601"/>
                    </a:ext>
                  </a:extLst>
                </a:gridCol>
                <a:gridCol w="1596047">
                  <a:extLst>
                    <a:ext uri="{9D8B030D-6E8A-4147-A177-3AD203B41FA5}">
                      <a16:colId xmlns:a16="http://schemas.microsoft.com/office/drawing/2014/main" val="4007178009"/>
                    </a:ext>
                  </a:extLst>
                </a:gridCol>
                <a:gridCol w="1648413">
                  <a:extLst>
                    <a:ext uri="{9D8B030D-6E8A-4147-A177-3AD203B41FA5}">
                      <a16:colId xmlns:a16="http://schemas.microsoft.com/office/drawing/2014/main" val="450162025"/>
                    </a:ext>
                  </a:extLst>
                </a:gridCol>
                <a:gridCol w="1598164">
                  <a:extLst>
                    <a:ext uri="{9D8B030D-6E8A-4147-A177-3AD203B41FA5}">
                      <a16:colId xmlns:a16="http://schemas.microsoft.com/office/drawing/2014/main" val="2188276819"/>
                    </a:ext>
                  </a:extLst>
                </a:gridCol>
                <a:gridCol w="1633678">
                  <a:extLst>
                    <a:ext uri="{9D8B030D-6E8A-4147-A177-3AD203B41FA5}">
                      <a16:colId xmlns:a16="http://schemas.microsoft.com/office/drawing/2014/main" val="2061784229"/>
                    </a:ext>
                  </a:extLst>
                </a:gridCol>
                <a:gridCol w="1728384">
                  <a:extLst>
                    <a:ext uri="{9D8B030D-6E8A-4147-A177-3AD203B41FA5}">
                      <a16:colId xmlns:a16="http://schemas.microsoft.com/office/drawing/2014/main" val="2141973055"/>
                    </a:ext>
                  </a:extLst>
                </a:gridCol>
              </a:tblGrid>
              <a:tr h="357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Senkung der Materialkosten um…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844855"/>
                  </a:ext>
                </a:extLst>
              </a:tr>
              <a:tr h="35797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Materialkosten-senkung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15 %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397601"/>
                  </a:ext>
                </a:extLst>
              </a:tr>
              <a:tr h="357975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004137"/>
                  </a:ext>
                </a:extLst>
              </a:tr>
              <a:tr h="35797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Gewinn-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erhöhung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75.000 €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826796"/>
                  </a:ext>
                </a:extLst>
              </a:tr>
              <a:tr h="3579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2,5 %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12,5 %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37,5 %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511123"/>
                  </a:ext>
                </a:extLst>
              </a:tr>
            </a:tbl>
          </a:graphicData>
        </a:graphic>
      </p:graphicFrame>
      <p:pic>
        <p:nvPicPr>
          <p:cNvPr id="7" name="Grafik 6" descr="Abc, Alphabet, Buchstaben, Lesen, Lerne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363407" y="1542611"/>
            <a:ext cx="716915" cy="631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9622" y="3772785"/>
            <a:ext cx="1202445" cy="1115671"/>
          </a:xfrm>
          <a:prstGeom prst="rect">
            <a:avLst/>
          </a:prstGeom>
        </p:spPr>
      </p:pic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404795"/>
              </p:ext>
            </p:extLst>
          </p:nvPr>
        </p:nvGraphicFramePr>
        <p:xfrm>
          <a:off x="405114" y="3738500"/>
          <a:ext cx="10128270" cy="900000"/>
        </p:xfrm>
        <a:graphic>
          <a:graphicData uri="http://schemas.openxmlformats.org/drawingml/2006/table">
            <a:tbl>
              <a:tblPr firstRow="1" firstCol="1" bandRow="1"/>
              <a:tblGrid>
                <a:gridCol w="1921397">
                  <a:extLst>
                    <a:ext uri="{9D8B030D-6E8A-4147-A177-3AD203B41FA5}">
                      <a16:colId xmlns:a16="http://schemas.microsoft.com/office/drawing/2014/main" val="739194645"/>
                    </a:ext>
                  </a:extLst>
                </a:gridCol>
                <a:gridCol w="1589722">
                  <a:extLst>
                    <a:ext uri="{9D8B030D-6E8A-4147-A177-3AD203B41FA5}">
                      <a16:colId xmlns:a16="http://schemas.microsoft.com/office/drawing/2014/main" val="3827406019"/>
                    </a:ext>
                  </a:extLst>
                </a:gridCol>
                <a:gridCol w="1587102">
                  <a:extLst>
                    <a:ext uri="{9D8B030D-6E8A-4147-A177-3AD203B41FA5}">
                      <a16:colId xmlns:a16="http://schemas.microsoft.com/office/drawing/2014/main" val="1650595962"/>
                    </a:ext>
                  </a:extLst>
                </a:gridCol>
                <a:gridCol w="1591073">
                  <a:extLst>
                    <a:ext uri="{9D8B030D-6E8A-4147-A177-3AD203B41FA5}">
                      <a16:colId xmlns:a16="http://schemas.microsoft.com/office/drawing/2014/main" val="984138888"/>
                    </a:ext>
                  </a:extLst>
                </a:gridCol>
                <a:gridCol w="1719488">
                  <a:extLst>
                    <a:ext uri="{9D8B030D-6E8A-4147-A177-3AD203B41FA5}">
                      <a16:colId xmlns:a16="http://schemas.microsoft.com/office/drawing/2014/main" val="2243588407"/>
                    </a:ext>
                  </a:extLst>
                </a:gridCol>
                <a:gridCol w="1719488">
                  <a:extLst>
                    <a:ext uri="{9D8B030D-6E8A-4147-A177-3AD203B41FA5}">
                      <a16:colId xmlns:a16="http://schemas.microsoft.com/office/drawing/2014/main" val="2830770353"/>
                    </a:ext>
                  </a:extLst>
                </a:gridCol>
              </a:tblGrid>
              <a:tr h="45000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Notwendige Umsatzsteigerung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</a:t>
                      </a: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067928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480341"/>
                  </a:ext>
                </a:extLst>
              </a:tr>
            </a:tbl>
          </a:graphicData>
        </a:graphic>
      </p:graphicFrame>
      <p:sp>
        <p:nvSpPr>
          <p:cNvPr id="25" name="Textfeld 54"/>
          <p:cNvSpPr txBox="1">
            <a:spLocks noChangeArrowheads="1"/>
          </p:cNvSpPr>
          <p:nvPr/>
        </p:nvSpPr>
        <p:spPr bwMode="auto">
          <a:xfrm>
            <a:off x="4027182" y="3780553"/>
            <a:ext cx="1369766" cy="36039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28" name="Textfeld 54"/>
          <p:cNvSpPr txBox="1">
            <a:spLocks noChangeArrowheads="1"/>
          </p:cNvSpPr>
          <p:nvPr/>
        </p:nvSpPr>
        <p:spPr bwMode="auto">
          <a:xfrm>
            <a:off x="5688698" y="3820441"/>
            <a:ext cx="1369766" cy="25916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125.000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29" name="Textfeld 54"/>
          <p:cNvSpPr txBox="1">
            <a:spLocks noChangeArrowheads="1"/>
          </p:cNvSpPr>
          <p:nvPr/>
        </p:nvSpPr>
        <p:spPr bwMode="auto">
          <a:xfrm>
            <a:off x="7372136" y="3815266"/>
            <a:ext cx="1369766" cy="354804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250.000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30" name="Textfeld 54"/>
          <p:cNvSpPr txBox="1">
            <a:spLocks noChangeArrowheads="1"/>
          </p:cNvSpPr>
          <p:nvPr/>
        </p:nvSpPr>
        <p:spPr bwMode="auto">
          <a:xfrm>
            <a:off x="9055574" y="3804187"/>
            <a:ext cx="1369766" cy="36588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375.000 </a:t>
            </a:r>
            <a:r>
              <a:rPr lang="de-DE" altLang="de-DE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31" name="Textfeld 54"/>
          <p:cNvSpPr txBox="1">
            <a:spLocks noChangeArrowheads="1"/>
          </p:cNvSpPr>
          <p:nvPr/>
        </p:nvSpPr>
        <p:spPr bwMode="auto">
          <a:xfrm>
            <a:off x="4027182" y="4255810"/>
            <a:ext cx="1369766" cy="360395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2,5 %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extfeld 54"/>
          <p:cNvSpPr txBox="1">
            <a:spLocks noChangeArrowheads="1"/>
          </p:cNvSpPr>
          <p:nvPr/>
        </p:nvSpPr>
        <p:spPr bwMode="auto">
          <a:xfrm>
            <a:off x="5621149" y="4289612"/>
            <a:ext cx="1369766" cy="259168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12,5 %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Textfeld 54"/>
          <p:cNvSpPr txBox="1">
            <a:spLocks noChangeArrowheads="1"/>
          </p:cNvSpPr>
          <p:nvPr/>
        </p:nvSpPr>
        <p:spPr bwMode="auto">
          <a:xfrm>
            <a:off x="7303343" y="4282462"/>
            <a:ext cx="1369766" cy="354804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Textfeld 54"/>
          <p:cNvSpPr txBox="1">
            <a:spLocks noChangeArrowheads="1"/>
          </p:cNvSpPr>
          <p:nvPr/>
        </p:nvSpPr>
        <p:spPr bwMode="auto">
          <a:xfrm>
            <a:off x="8992013" y="4261872"/>
            <a:ext cx="1369766" cy="365883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37,5 %</a:t>
            </a:r>
            <a:endParaRPr lang="de-DE" altLang="de-DE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47030" y="5050693"/>
            <a:ext cx="4201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Für eine Gewinnerhöhung von  </a:t>
            </a:r>
            <a:r>
              <a:rPr lang="de-DE" sz="2400" b="1" dirty="0" smtClean="0">
                <a:solidFill>
                  <a:srgbClr val="0070C0"/>
                </a:solidFill>
              </a:rPr>
              <a:t>5.000 €</a:t>
            </a:r>
            <a:r>
              <a:rPr lang="de-DE" dirty="0" smtClean="0"/>
              <a:t> 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11884" y="5013184"/>
            <a:ext cx="6711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</a:t>
            </a:r>
            <a:r>
              <a:rPr lang="de-DE" dirty="0" smtClean="0"/>
              <a:t>üsste das Unternehmen seinen Umsatz um </a:t>
            </a:r>
            <a:r>
              <a:rPr lang="de-DE" sz="2400" b="1" dirty="0" smtClean="0">
                <a:solidFill>
                  <a:srgbClr val="0070C0"/>
                </a:solidFill>
              </a:rPr>
              <a:t>25.000 € </a:t>
            </a:r>
            <a:r>
              <a:rPr lang="de-DE" dirty="0" smtClean="0"/>
              <a:t>steigern.</a:t>
            </a:r>
            <a:endParaRPr lang="de-DE" b="1" dirty="0">
              <a:solidFill>
                <a:srgbClr val="0070C0"/>
              </a:solidFill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506799"/>
              </p:ext>
            </p:extLst>
          </p:nvPr>
        </p:nvGraphicFramePr>
        <p:xfrm>
          <a:off x="405114" y="4770312"/>
          <a:ext cx="10112704" cy="304960"/>
        </p:xfrm>
        <a:graphic>
          <a:graphicData uri="http://schemas.openxmlformats.org/drawingml/2006/table">
            <a:tbl>
              <a:tblPr firstRow="1" firstCol="1" bandRow="1"/>
              <a:tblGrid>
                <a:gridCol w="10112704">
                  <a:extLst>
                    <a:ext uri="{9D8B030D-6E8A-4147-A177-3AD203B41FA5}">
                      <a16:colId xmlns:a16="http://schemas.microsoft.com/office/drawing/2014/main" val="3046115741"/>
                    </a:ext>
                  </a:extLst>
                </a:gridCol>
              </a:tblGrid>
              <a:tr h="304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Materialkostenersparnis und Umsatzsteigerung im </a:t>
                      </a:r>
                      <a:r>
                        <a:rPr lang="de-DE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absoluten </a:t>
                      </a: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Vergleich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488853"/>
                  </a:ext>
                </a:extLst>
              </a:tr>
            </a:tbl>
          </a:graphicData>
        </a:graphic>
      </p:graphicFrame>
      <p:sp>
        <p:nvSpPr>
          <p:cNvPr id="37" name="Textfeld 36"/>
          <p:cNvSpPr txBox="1"/>
          <p:nvPr/>
        </p:nvSpPr>
        <p:spPr>
          <a:xfrm>
            <a:off x="3893776" y="2552281"/>
            <a:ext cx="1636578" cy="40236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38" name="Textfeld 37"/>
          <p:cNvSpPr txBox="1"/>
          <p:nvPr/>
        </p:nvSpPr>
        <p:spPr>
          <a:xfrm>
            <a:off x="3905643" y="3787146"/>
            <a:ext cx="1612844" cy="36000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5961702" y="5299369"/>
            <a:ext cx="6337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o</a:t>
            </a:r>
            <a:r>
              <a:rPr lang="de-DE" dirty="0" smtClean="0"/>
              <a:t>der seine Materialkosten um </a:t>
            </a:r>
            <a:r>
              <a:rPr lang="de-DE" sz="2400" b="1" dirty="0" smtClean="0">
                <a:solidFill>
                  <a:srgbClr val="0070C0"/>
                </a:solidFill>
              </a:rPr>
              <a:t>5.000 € </a:t>
            </a:r>
            <a:r>
              <a:rPr lang="de-DE" dirty="0" smtClean="0"/>
              <a:t>senken.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4" name="Textfeld 69"/>
          <p:cNvSpPr txBox="1"/>
          <p:nvPr/>
        </p:nvSpPr>
        <p:spPr>
          <a:xfrm rot="20382095">
            <a:off x="9406830" y="5471926"/>
            <a:ext cx="1845766" cy="81983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de-DE" sz="4400" b="1" spc="50" dirty="0">
                <a:ln>
                  <a:noFill/>
                </a:ln>
                <a:gradFill>
                  <a:gsLst>
                    <a:gs pos="25000">
                      <a:srgbClr val="FF7300"/>
                    </a:gs>
                    <a:gs pos="100000">
                      <a:srgbClr val="D24D00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Merke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893776" y="2913836"/>
            <a:ext cx="1636578" cy="40236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347030" y="5686720"/>
            <a:ext cx="4201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Für eine Gewinnerhöhung von  </a:t>
            </a:r>
            <a:r>
              <a:rPr lang="de-DE" sz="2400" b="1" dirty="0" smtClean="0">
                <a:solidFill>
                  <a:srgbClr val="0070C0"/>
                </a:solidFill>
              </a:rPr>
              <a:t>25.000 €</a:t>
            </a:r>
            <a:r>
              <a:rPr lang="de-DE" dirty="0" smtClean="0"/>
              <a:t> 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411884" y="5651296"/>
            <a:ext cx="6711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</a:t>
            </a:r>
            <a:r>
              <a:rPr lang="de-DE" dirty="0" smtClean="0"/>
              <a:t>üsste das Unternehmen seinen Umsatz um </a:t>
            </a:r>
            <a:r>
              <a:rPr lang="de-DE" sz="2400" b="1" dirty="0" smtClean="0">
                <a:solidFill>
                  <a:srgbClr val="0070C0"/>
                </a:solidFill>
              </a:rPr>
              <a:t>125.000 € </a:t>
            </a:r>
            <a:r>
              <a:rPr lang="de-DE" dirty="0" smtClean="0"/>
              <a:t>steigern.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984852" y="5946971"/>
            <a:ext cx="6337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o</a:t>
            </a:r>
            <a:r>
              <a:rPr lang="de-DE" dirty="0" smtClean="0"/>
              <a:t>der seine Materialkosten um </a:t>
            </a:r>
            <a:r>
              <a:rPr lang="de-DE" sz="2400" b="1" dirty="0" smtClean="0">
                <a:solidFill>
                  <a:srgbClr val="0070C0"/>
                </a:solidFill>
              </a:rPr>
              <a:t>25.000 € </a:t>
            </a:r>
            <a:r>
              <a:rPr lang="de-DE" dirty="0" smtClean="0"/>
              <a:t>senken.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47030" y="4920378"/>
            <a:ext cx="10211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Während jede Kosteneinsparung im Einkauf den Gewinn in gleicher Höhe ansteigen lässt, ist ein Vielfaches an Umsatzsteigerung notwendig, um alternativ den gleichen Gewinn zu erreichen.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7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17</a:t>
            </a:fld>
            <a:r>
              <a:rPr lang="de-DE" sz="900" dirty="0" smtClean="0"/>
              <a:t>	                                        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48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9" name="Grafik 48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446" y="2110439"/>
            <a:ext cx="1193577" cy="119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85382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36" grpId="0"/>
      <p:bldP spid="36" grpId="1"/>
      <p:bldP spid="37" grpId="0" animBg="1"/>
      <p:bldP spid="37" grpId="1" animBg="1"/>
      <p:bldP spid="38" grpId="0" animBg="1"/>
      <p:bldP spid="38" grpId="1" animBg="1"/>
      <p:bldP spid="40" grpId="0"/>
      <p:bldP spid="40" grpId="1"/>
      <p:bldP spid="44" grpId="0"/>
      <p:bldP spid="27" grpId="0" animBg="1"/>
      <p:bldP spid="27" grpId="1" animBg="1"/>
      <p:bldP spid="35" grpId="0"/>
      <p:bldP spid="35" grpId="1"/>
      <p:bldP spid="45" grpId="0"/>
      <p:bldP spid="45" grpId="1"/>
      <p:bldP spid="46" grpId="0"/>
      <p:bldP spid="46" grpId="1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b="1" dirty="0"/>
              <a:t>3. Wie stark müsste der </a:t>
            </a:r>
            <a:r>
              <a:rPr lang="de-DE" sz="3600" b="1" dirty="0">
                <a:solidFill>
                  <a:srgbClr val="0070C0"/>
                </a:solidFill>
              </a:rPr>
              <a:t>Umsatz in </a:t>
            </a:r>
            <a:r>
              <a:rPr lang="de-DE" sz="3600" b="1" dirty="0"/>
              <a:t>Euro und </a:t>
            </a:r>
            <a:r>
              <a:rPr lang="de-DE" sz="3600" b="1" dirty="0">
                <a:solidFill>
                  <a:srgbClr val="0070C0"/>
                </a:solidFill>
              </a:rPr>
              <a:t>Prozent </a:t>
            </a:r>
            <a:r>
              <a:rPr lang="de-DE" sz="3600" b="1" dirty="0"/>
              <a:t>steigen, um die gleiche Gewinnerhöhung wie bei einer </a:t>
            </a:r>
            <a:r>
              <a:rPr lang="de-DE" sz="3600" b="1" dirty="0">
                <a:solidFill>
                  <a:srgbClr val="0070C0"/>
                </a:solidFill>
              </a:rPr>
              <a:t>Senkung der Materialkosten </a:t>
            </a:r>
            <a:r>
              <a:rPr lang="de-DE" sz="3600" b="1" dirty="0"/>
              <a:t>zu erreichen?</a:t>
            </a:r>
            <a:endParaRPr lang="de-DE" sz="3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715010"/>
              </p:ext>
            </p:extLst>
          </p:nvPr>
        </p:nvGraphicFramePr>
        <p:xfrm>
          <a:off x="710879" y="1847850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Inhaltsplatzhalter 3" descr="Abc, Alphabet, Buchstaben, Lesen, Lernen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11353800" y="3784859"/>
            <a:ext cx="354106" cy="3030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3" t="19778" r="26428" b="23179"/>
          <a:stretch/>
        </p:blipFill>
        <p:spPr bwMode="auto">
          <a:xfrm>
            <a:off x="11352128" y="4803360"/>
            <a:ext cx="355778" cy="360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7" descr="Abc, Alphabet, Buchstaben, Lesen, Lernen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7" t="16482" r="12729" b="22593"/>
          <a:stretch/>
        </p:blipFill>
        <p:spPr bwMode="auto">
          <a:xfrm>
            <a:off x="11387986" y="4278389"/>
            <a:ext cx="285070" cy="3636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18</a:t>
            </a:fld>
            <a:r>
              <a:rPr lang="de-DE" sz="900" dirty="0" smtClean="0"/>
              <a:t>	                                        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10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382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4027" y="1027906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5400" dirty="0" smtClean="0"/>
              <a:t>Welchen Beitrag leistet der Einkauf zum Unternehmenserfolg?</a:t>
            </a:r>
            <a:endParaRPr lang="de-DE" sz="5400" dirty="0"/>
          </a:p>
        </p:txBody>
      </p:sp>
      <p:pic>
        <p:nvPicPr>
          <p:cNvPr id="4" name="Bild 1" descr="Warenkorb, Einkaufswagen, Einkaufen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535" y="2715828"/>
            <a:ext cx="2074818" cy="211265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1241441" y="5028781"/>
            <a:ext cx="97091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 smtClean="0">
                <a:solidFill>
                  <a:srgbClr val="0070C0"/>
                </a:solidFill>
              </a:rPr>
              <a:t>Der Gewinn liegt auch im Einkauf! </a:t>
            </a:r>
          </a:p>
          <a:p>
            <a:endParaRPr lang="de-DE" sz="5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19</a:t>
            </a:fld>
            <a:r>
              <a:rPr lang="de-DE" sz="900" dirty="0" smtClean="0"/>
              <a:t>	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8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610" y="2715828"/>
            <a:ext cx="2112660" cy="211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1935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4027" y="1027906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6000" dirty="0" smtClean="0"/>
              <a:t>Welchen Beitrag leistet der Einkauf zum Unternehmenserfolg?</a:t>
            </a:r>
            <a:endParaRPr lang="de-DE" sz="6000" dirty="0"/>
          </a:p>
        </p:txBody>
      </p:sp>
      <p:pic>
        <p:nvPicPr>
          <p:cNvPr id="4" name="Bild 1" descr="Warenkorb, Einkaufswagen, Einkaufen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670" y="3895210"/>
            <a:ext cx="1666754" cy="159438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2</a:t>
            </a:fld>
            <a:r>
              <a:rPr lang="de-DE" sz="900" dirty="0" smtClean="0"/>
              <a:t>	                                        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8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95210"/>
            <a:ext cx="1672213" cy="167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5532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74471" y="566779"/>
            <a:ext cx="9144000" cy="2387600"/>
          </a:xfrm>
        </p:spPr>
        <p:txBody>
          <a:bodyPr/>
          <a:lstStyle/>
          <a:p>
            <a:r>
              <a:rPr lang="de-DE" dirty="0" smtClean="0"/>
              <a:t>Was führt zu einem höheren Gewinn…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15349" y="3703842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de-DE" sz="3600" dirty="0" smtClean="0"/>
              <a:t>…Kosten um 5 % senken?</a:t>
            </a:r>
          </a:p>
          <a:p>
            <a:endParaRPr lang="de-DE" sz="3600" i="1" dirty="0" smtClean="0"/>
          </a:p>
          <a:p>
            <a:r>
              <a:rPr lang="de-DE" sz="3600" dirty="0" smtClean="0"/>
              <a:t>…Umsatz um 5 % steigern?</a:t>
            </a:r>
            <a:endParaRPr lang="de-DE" sz="3600" dirty="0"/>
          </a:p>
        </p:txBody>
      </p:sp>
      <p:pic>
        <p:nvPicPr>
          <p:cNvPr id="6" name="Grafik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4775"/>
            <a:ext cx="4608894" cy="3043255"/>
          </a:xfrm>
          <a:prstGeom prst="rect">
            <a:avLst/>
          </a:prstGeom>
        </p:spPr>
      </p:pic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20</a:t>
            </a:fld>
            <a:r>
              <a:rPr lang="de-DE" sz="900" smtClean="0"/>
              <a:t>	</a:t>
            </a:r>
            <a:r>
              <a:rPr lang="de-DE" sz="900"/>
              <a:t> 1_1_Einstieg_Erlaeuterungen</a:t>
            </a:r>
            <a:endParaRPr lang="de-DE" sz="900" dirty="0"/>
          </a:p>
        </p:txBody>
      </p:sp>
      <p:cxnSp>
        <p:nvCxnSpPr>
          <p:cNvPr id="9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3565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Ausgangssituation</a:t>
            </a:r>
            <a:endParaRPr lang="de-DE" dirty="0"/>
          </a:p>
        </p:txBody>
      </p:sp>
      <p:pic>
        <p:nvPicPr>
          <p:cNvPr id="4" name="Inhaltsplatzhalter 3" descr="Abc, Alphabet, Buchstaben, Lesen, Lernen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4181325" y="1790048"/>
            <a:ext cx="763296" cy="5968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Grafik 4" descr="Abc, Alphabet, Buchstaben, Lesen, Lernen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7" t="16482" r="12729" b="22593"/>
          <a:stretch/>
        </p:blipFill>
        <p:spPr bwMode="auto">
          <a:xfrm>
            <a:off x="5942748" y="1790047"/>
            <a:ext cx="610603" cy="5968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Abc, Alphabet, Buchstaben, Klein Geschrieben, Lesen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3" t="19778" r="26428" b="23179"/>
          <a:stretch/>
        </p:blipFill>
        <p:spPr bwMode="auto">
          <a:xfrm>
            <a:off x="7621116" y="1806201"/>
            <a:ext cx="581645" cy="5645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767361" y="1752728"/>
            <a:ext cx="3121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Gemeinsamkeiten:</a:t>
            </a:r>
            <a:endParaRPr lang="de-DE" sz="2800" dirty="0"/>
          </a:p>
        </p:txBody>
      </p:sp>
      <p:sp>
        <p:nvSpPr>
          <p:cNvPr id="8" name="Textfeld 7"/>
          <p:cNvSpPr txBox="1"/>
          <p:nvPr/>
        </p:nvSpPr>
        <p:spPr>
          <a:xfrm>
            <a:off x="2467383" y="3488343"/>
            <a:ext cx="4850535" cy="5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Jahresumsatz: 	1.000.000 €</a:t>
            </a:r>
            <a:endParaRPr lang="de-DE" sz="28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938" y="2725003"/>
            <a:ext cx="1202445" cy="111567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961" y="4426493"/>
            <a:ext cx="717849" cy="977034"/>
          </a:xfrm>
          <a:prstGeom prst="rect">
            <a:avLst/>
          </a:prstGeom>
        </p:spPr>
      </p:pic>
      <p:pic>
        <p:nvPicPr>
          <p:cNvPr id="13" name="Bild 1" descr="Warenkorb, Einkaufswagen, Einkaufen">
            <a:hlinkClick r:id="rId7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3192" y="4009730"/>
            <a:ext cx="733689" cy="78012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feld 16"/>
          <p:cNvSpPr txBox="1"/>
          <p:nvPr/>
        </p:nvSpPr>
        <p:spPr>
          <a:xfrm>
            <a:off x="2529960" y="4118439"/>
            <a:ext cx="5020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Kosten: 	           	   800.000 €</a:t>
            </a:r>
            <a:endParaRPr lang="de-DE" sz="2800" dirty="0"/>
          </a:p>
        </p:txBody>
      </p:sp>
      <p:sp>
        <p:nvSpPr>
          <p:cNvPr id="19" name="Minus 18"/>
          <p:cNvSpPr/>
          <p:nvPr/>
        </p:nvSpPr>
        <p:spPr>
          <a:xfrm>
            <a:off x="1903143" y="4243502"/>
            <a:ext cx="385010" cy="36598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Gerader Verbinder 20"/>
          <p:cNvCxnSpPr/>
          <p:nvPr/>
        </p:nvCxnSpPr>
        <p:spPr>
          <a:xfrm>
            <a:off x="1903143" y="4965309"/>
            <a:ext cx="629961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2617185" y="5085925"/>
            <a:ext cx="4850535" cy="54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Gewinn: 	             200.000 €</a:t>
            </a:r>
            <a:endParaRPr lang="de-DE" sz="2800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3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3</a:t>
            </a:fld>
            <a:r>
              <a:rPr lang="de-DE" sz="900" dirty="0" smtClean="0"/>
              <a:t>	                                        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24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Grafik 24"/>
          <p:cNvPicPr>
            <a:picLocks noChangeAspect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69" y="4945934"/>
            <a:ext cx="1329342" cy="132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3400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Wie wirkt sich eine Einsparung der Materialkosten auf den Gewinn aus?</a:t>
            </a:r>
            <a:endParaRPr lang="de-DE" dirty="0"/>
          </a:p>
        </p:txBody>
      </p:sp>
      <p:pic>
        <p:nvPicPr>
          <p:cNvPr id="4" name="Bild 1" descr="Warenkorb, Einkaufswagen, Einkaufen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901" y="2544646"/>
            <a:ext cx="2009685" cy="194072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feil nach unten 4"/>
          <p:cNvSpPr/>
          <p:nvPr/>
        </p:nvSpPr>
        <p:spPr>
          <a:xfrm>
            <a:off x="3320715" y="2752594"/>
            <a:ext cx="1020277" cy="17826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8851223" y="1629874"/>
            <a:ext cx="177104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3900" dirty="0" smtClean="0">
                <a:solidFill>
                  <a:srgbClr val="0070C0"/>
                </a:solidFill>
              </a:rPr>
              <a:t>?</a:t>
            </a:r>
            <a:endParaRPr lang="de-DE" sz="23900" dirty="0">
              <a:solidFill>
                <a:srgbClr val="0070C0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4</a:t>
            </a:fld>
            <a:r>
              <a:rPr lang="de-DE" sz="900" dirty="0" smtClean="0"/>
              <a:t>	                                        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710" y="2544646"/>
            <a:ext cx="1981513" cy="198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7997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Wie wirkt sich eine Einsparung der </a:t>
            </a:r>
            <a:r>
              <a:rPr lang="de-DE" b="1" dirty="0" smtClean="0">
                <a:solidFill>
                  <a:srgbClr val="0070C0"/>
                </a:solidFill>
              </a:rPr>
              <a:t>Materialkosten</a:t>
            </a:r>
            <a:r>
              <a:rPr lang="de-DE" dirty="0" smtClean="0"/>
              <a:t> auf den Gewinn aus?</a:t>
            </a:r>
            <a:endParaRPr lang="de-DE" dirty="0"/>
          </a:p>
        </p:txBody>
      </p:sp>
      <p:pic>
        <p:nvPicPr>
          <p:cNvPr id="4" name="Inhaltsplatzhalter 3" descr="Abc, Alphabet, Buchstaben, Lesen, Lernen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838200" y="2078982"/>
            <a:ext cx="1023178" cy="895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282277" y="2896360"/>
            <a:ext cx="69109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Materialkostenanteil vom Umsatz: 50 %</a:t>
            </a:r>
            <a:endParaRPr lang="de-DE" sz="3200" dirty="0"/>
          </a:p>
        </p:txBody>
      </p:sp>
      <p:sp>
        <p:nvSpPr>
          <p:cNvPr id="6" name="Textfeld 5"/>
          <p:cNvSpPr txBox="1"/>
          <p:nvPr/>
        </p:nvSpPr>
        <p:spPr>
          <a:xfrm>
            <a:off x="2282277" y="2139399"/>
            <a:ext cx="61697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Materialkosten?</a:t>
            </a:r>
            <a:endParaRPr lang="de-DE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2401378" y="3869430"/>
            <a:ext cx="768589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800" dirty="0" smtClean="0"/>
              <a:t>Materialkosten = Materialkostenanteil x Umsatz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2401377" y="4758483"/>
                <a:ext cx="7685897" cy="6409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2800" dirty="0" smtClean="0"/>
                  <a:t>Materialkosten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800" b="0" i="0" smtClean="0">
                            <a:latin typeface="Cambria Math" panose="02040503050406030204" pitchFamily="18" charset="0"/>
                          </a:rPr>
                          <m:t>50 %</m:t>
                        </m:r>
                      </m:num>
                      <m:den>
                        <m:r>
                          <a:rPr lang="de-DE" sz="2800" b="0" i="0" smtClean="0">
                            <a:latin typeface="Cambria Math" panose="02040503050406030204" pitchFamily="18" charset="0"/>
                          </a:rPr>
                          <m:t>100 %</m:t>
                        </m:r>
                      </m:den>
                    </m:f>
                    <m:r>
                      <a:rPr lang="de-DE" sz="2800" b="0" i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de-DE" sz="2800" dirty="0" smtClean="0"/>
                  <a:t>x </a:t>
                </a:r>
                <a:r>
                  <a:rPr lang="de-DE" sz="2800" dirty="0"/>
                  <a:t>1.000.000 </a:t>
                </a:r>
                <a:r>
                  <a:rPr lang="de-DE" sz="2800" dirty="0" smtClean="0"/>
                  <a:t>€</a:t>
                </a:r>
                <a:endParaRPr lang="de-DE" sz="2800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377" y="4758483"/>
                <a:ext cx="7685897" cy="640945"/>
              </a:xfrm>
              <a:prstGeom prst="rect">
                <a:avLst/>
              </a:prstGeom>
              <a:blipFill>
                <a:blip r:embed="rId3"/>
                <a:stretch>
                  <a:fillRect l="-2855" b="-171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/>
          <p:cNvSpPr txBox="1"/>
          <p:nvPr/>
        </p:nvSpPr>
        <p:spPr>
          <a:xfrm>
            <a:off x="2401378" y="5685523"/>
            <a:ext cx="65501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800" dirty="0" smtClean="0"/>
              <a:t>Materialkosten = 500.000 €</a:t>
            </a:r>
            <a:endParaRPr lang="de-DE" sz="2800" dirty="0"/>
          </a:p>
        </p:txBody>
      </p:sp>
      <p:pic>
        <p:nvPicPr>
          <p:cNvPr id="11" name="Bild 1" descr="Warenkorb, Einkaufswagen, Einkaufen">
            <a:hlinkClick r:id="rId4"/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115" y="1600281"/>
            <a:ext cx="2009685" cy="194072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5</a:t>
            </a:fld>
            <a:r>
              <a:rPr lang="de-DE" sz="900" dirty="0" smtClean="0"/>
              <a:t>	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14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88652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Wie wirkt sich eine </a:t>
            </a:r>
            <a:r>
              <a:rPr lang="de-DE" b="1" dirty="0" smtClean="0"/>
              <a:t>Einsparung der </a:t>
            </a:r>
            <a:r>
              <a:rPr lang="de-DE" b="1" dirty="0" smtClean="0">
                <a:solidFill>
                  <a:srgbClr val="0070C0"/>
                </a:solidFill>
              </a:rPr>
              <a:t>Materialkosten</a:t>
            </a:r>
            <a:r>
              <a:rPr lang="de-DE" dirty="0" smtClean="0"/>
              <a:t> auf den Gewinn aus?</a:t>
            </a:r>
            <a:endParaRPr lang="de-DE" dirty="0"/>
          </a:p>
        </p:txBody>
      </p:sp>
      <p:pic>
        <p:nvPicPr>
          <p:cNvPr id="4" name="Inhaltsplatzhalter 3" descr="Abc, Alphabet, Buchstaben, Lesen, Lernen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838200" y="2078982"/>
            <a:ext cx="1023178" cy="895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282277" y="2139399"/>
            <a:ext cx="61697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Materialkostensenkung</a:t>
            </a:r>
            <a:endParaRPr lang="de-DE" sz="3200" dirty="0"/>
          </a:p>
        </p:txBody>
      </p:sp>
      <p:sp>
        <p:nvSpPr>
          <p:cNvPr id="10" name="Textfeld 9"/>
          <p:cNvSpPr txBox="1"/>
          <p:nvPr/>
        </p:nvSpPr>
        <p:spPr>
          <a:xfrm>
            <a:off x="2358846" y="2969577"/>
            <a:ext cx="655011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3200" dirty="0" smtClean="0"/>
              <a:t>Materialkosten = 500.000 €</a:t>
            </a:r>
            <a:endParaRPr lang="de-DE" sz="3200" dirty="0"/>
          </a:p>
        </p:txBody>
      </p:sp>
      <p:pic>
        <p:nvPicPr>
          <p:cNvPr id="11" name="Bild 1" descr="Warenkorb, Einkaufswagen, Einkaufen">
            <a:hlinkClick r:id="rId3"/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115" y="1600281"/>
            <a:ext cx="2009685" cy="194072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Pfeil nach unten 11"/>
          <p:cNvSpPr/>
          <p:nvPr/>
        </p:nvSpPr>
        <p:spPr>
          <a:xfrm>
            <a:off x="11024422" y="2813873"/>
            <a:ext cx="1020277" cy="17826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859639"/>
              </p:ext>
            </p:extLst>
          </p:nvPr>
        </p:nvGraphicFramePr>
        <p:xfrm>
          <a:off x="3109696" y="3901850"/>
          <a:ext cx="7415328" cy="1469590"/>
        </p:xfrm>
        <a:graphic>
          <a:graphicData uri="http://schemas.openxmlformats.org/drawingml/2006/table">
            <a:tbl>
              <a:tblPr firstRow="1" firstCol="1" bandRow="1"/>
              <a:tblGrid>
                <a:gridCol w="1853832">
                  <a:extLst>
                    <a:ext uri="{9D8B030D-6E8A-4147-A177-3AD203B41FA5}">
                      <a16:colId xmlns:a16="http://schemas.microsoft.com/office/drawing/2014/main" val="396842945"/>
                    </a:ext>
                  </a:extLst>
                </a:gridCol>
                <a:gridCol w="1853832">
                  <a:extLst>
                    <a:ext uri="{9D8B030D-6E8A-4147-A177-3AD203B41FA5}">
                      <a16:colId xmlns:a16="http://schemas.microsoft.com/office/drawing/2014/main" val="1224806151"/>
                    </a:ext>
                  </a:extLst>
                </a:gridCol>
                <a:gridCol w="1853832">
                  <a:extLst>
                    <a:ext uri="{9D8B030D-6E8A-4147-A177-3AD203B41FA5}">
                      <a16:colId xmlns:a16="http://schemas.microsoft.com/office/drawing/2014/main" val="3327824309"/>
                    </a:ext>
                  </a:extLst>
                </a:gridCol>
                <a:gridCol w="1853832">
                  <a:extLst>
                    <a:ext uri="{9D8B030D-6E8A-4147-A177-3AD203B41FA5}">
                      <a16:colId xmlns:a16="http://schemas.microsoft.com/office/drawing/2014/main" val="336711903"/>
                    </a:ext>
                  </a:extLst>
                </a:gridCol>
              </a:tblGrid>
              <a:tr h="476624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Senkung der Materialkosten um…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382484"/>
                  </a:ext>
                </a:extLst>
              </a:tr>
              <a:tr h="4766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1 %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5 %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10 %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15 %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942045"/>
                  </a:ext>
                </a:extLst>
              </a:tr>
              <a:tr h="5163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51376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626299" y="4815997"/>
            <a:ext cx="3465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500.000 € x 0,01 =</a:t>
            </a:r>
            <a:endParaRPr lang="de-DE" sz="2800" dirty="0"/>
          </a:p>
        </p:txBody>
      </p:sp>
      <p:sp>
        <p:nvSpPr>
          <p:cNvPr id="14" name="Textfeld 13"/>
          <p:cNvSpPr txBox="1"/>
          <p:nvPr/>
        </p:nvSpPr>
        <p:spPr>
          <a:xfrm>
            <a:off x="3216643" y="4846003"/>
            <a:ext cx="1694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5.000 €</a:t>
            </a:r>
          </a:p>
        </p:txBody>
      </p:sp>
      <p:sp>
        <p:nvSpPr>
          <p:cNvPr id="15" name="Rechteck 14"/>
          <p:cNvSpPr/>
          <p:nvPr/>
        </p:nvSpPr>
        <p:spPr>
          <a:xfrm>
            <a:off x="5180768" y="4848220"/>
            <a:ext cx="1454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25.000 €</a:t>
            </a:r>
          </a:p>
        </p:txBody>
      </p:sp>
      <p:sp>
        <p:nvSpPr>
          <p:cNvPr id="16" name="Rechteck 15"/>
          <p:cNvSpPr/>
          <p:nvPr/>
        </p:nvSpPr>
        <p:spPr>
          <a:xfrm>
            <a:off x="7007727" y="4848221"/>
            <a:ext cx="1454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50.000 €</a:t>
            </a:r>
          </a:p>
        </p:txBody>
      </p:sp>
      <p:sp>
        <p:nvSpPr>
          <p:cNvPr id="17" name="Rechteck 16"/>
          <p:cNvSpPr/>
          <p:nvPr/>
        </p:nvSpPr>
        <p:spPr>
          <a:xfrm>
            <a:off x="8908962" y="4848220"/>
            <a:ext cx="1454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75.000 €</a:t>
            </a:r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9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6</a:t>
            </a:fld>
            <a:r>
              <a:rPr lang="de-DE" sz="900" dirty="0" smtClean="0"/>
              <a:t>	                                        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20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82473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el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96422"/>
              </p:ext>
            </p:extLst>
          </p:nvPr>
        </p:nvGraphicFramePr>
        <p:xfrm>
          <a:off x="4716379" y="2990783"/>
          <a:ext cx="7124524" cy="1260392"/>
        </p:xfrm>
        <a:graphic>
          <a:graphicData uri="http://schemas.openxmlformats.org/drawingml/2006/table">
            <a:tbl>
              <a:tblPr firstRow="1" firstCol="1" bandRow="1"/>
              <a:tblGrid>
                <a:gridCol w="1781131">
                  <a:extLst>
                    <a:ext uri="{9D8B030D-6E8A-4147-A177-3AD203B41FA5}">
                      <a16:colId xmlns:a16="http://schemas.microsoft.com/office/drawing/2014/main" val="396842945"/>
                    </a:ext>
                  </a:extLst>
                </a:gridCol>
                <a:gridCol w="1781131">
                  <a:extLst>
                    <a:ext uri="{9D8B030D-6E8A-4147-A177-3AD203B41FA5}">
                      <a16:colId xmlns:a16="http://schemas.microsoft.com/office/drawing/2014/main" val="1224806151"/>
                    </a:ext>
                  </a:extLst>
                </a:gridCol>
                <a:gridCol w="1781131">
                  <a:extLst>
                    <a:ext uri="{9D8B030D-6E8A-4147-A177-3AD203B41FA5}">
                      <a16:colId xmlns:a16="http://schemas.microsoft.com/office/drawing/2014/main" val="3327824309"/>
                    </a:ext>
                  </a:extLst>
                </a:gridCol>
                <a:gridCol w="1781131">
                  <a:extLst>
                    <a:ext uri="{9D8B030D-6E8A-4147-A177-3AD203B41FA5}">
                      <a16:colId xmlns:a16="http://schemas.microsoft.com/office/drawing/2014/main" val="336711903"/>
                    </a:ext>
                  </a:extLst>
                </a:gridCol>
              </a:tblGrid>
              <a:tr h="43106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Senkung der Materialkosten um…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382484"/>
                  </a:ext>
                </a:extLst>
              </a:tr>
              <a:tr h="3980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1 %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5 %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10 %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15 %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942045"/>
                  </a:ext>
                </a:extLst>
              </a:tr>
              <a:tr h="4312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25.000 €</a:t>
                      </a:r>
                      <a:endParaRPr lang="de-DE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51376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Wie wirkt sich eine Einsparung der Materialkosten auf den </a:t>
            </a:r>
            <a:r>
              <a:rPr lang="de-DE" b="1" dirty="0" smtClean="0">
                <a:solidFill>
                  <a:srgbClr val="0070C0"/>
                </a:solidFill>
              </a:rPr>
              <a:t>Gewinn</a:t>
            </a:r>
            <a:r>
              <a:rPr lang="de-DE" dirty="0" smtClean="0"/>
              <a:t> aus?</a:t>
            </a:r>
            <a:endParaRPr lang="de-DE" dirty="0"/>
          </a:p>
        </p:txBody>
      </p:sp>
      <p:pic>
        <p:nvPicPr>
          <p:cNvPr id="4" name="Inhaltsplatzhalter 3" descr="Abc, Alphabet, Buchstaben, Lesen, Lernen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4" t="23529" r="8291" b="27886"/>
          <a:stretch/>
        </p:blipFill>
        <p:spPr bwMode="auto">
          <a:xfrm>
            <a:off x="838200" y="1828950"/>
            <a:ext cx="1023178" cy="895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420395" y="1828950"/>
            <a:ext cx="173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Gewinn?</a:t>
            </a:r>
            <a:endParaRPr lang="de-DE" sz="32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673780"/>
              </p:ext>
            </p:extLst>
          </p:nvPr>
        </p:nvGraphicFramePr>
        <p:xfrm>
          <a:off x="664936" y="4261167"/>
          <a:ext cx="4055802" cy="1640206"/>
        </p:xfrm>
        <a:graphic>
          <a:graphicData uri="http://schemas.openxmlformats.org/drawingml/2006/table">
            <a:tbl>
              <a:tblPr firstRow="1" firstCol="1" bandRow="1"/>
              <a:tblGrid>
                <a:gridCol w="1069068">
                  <a:extLst>
                    <a:ext uri="{9D8B030D-6E8A-4147-A177-3AD203B41FA5}">
                      <a16:colId xmlns:a16="http://schemas.microsoft.com/office/drawing/2014/main" val="2851072589"/>
                    </a:ext>
                  </a:extLst>
                </a:gridCol>
                <a:gridCol w="1211403">
                  <a:extLst>
                    <a:ext uri="{9D8B030D-6E8A-4147-A177-3AD203B41FA5}">
                      <a16:colId xmlns:a16="http://schemas.microsoft.com/office/drawing/2014/main" val="4093524528"/>
                    </a:ext>
                  </a:extLst>
                </a:gridCol>
                <a:gridCol w="1775331">
                  <a:extLst>
                    <a:ext uri="{9D8B030D-6E8A-4147-A177-3AD203B41FA5}">
                      <a16:colId xmlns:a16="http://schemas.microsoft.com/office/drawing/2014/main" val="740723343"/>
                    </a:ext>
                  </a:extLst>
                </a:gridCol>
              </a:tblGrid>
              <a:tr h="334611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Umsatz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1.000.000 €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034829"/>
                  </a:ext>
                </a:extLst>
              </a:tr>
              <a:tr h="4015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81075" algn="l"/>
                        </a:tabLs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Kosten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500.000 €</a:t>
                      </a:r>
                      <a:endParaRPr lang="de-D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03835"/>
                  </a:ext>
                </a:extLst>
              </a:tr>
              <a:tr h="4015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Sonstige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924554"/>
                  </a:ext>
                </a:extLst>
              </a:tr>
              <a:tr h="47138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</a:t>
                      </a:r>
                      <a:endParaRPr lang="de-DE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200.000 €</a:t>
                      </a:r>
                      <a:endParaRPr lang="de-D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392785"/>
                  </a:ext>
                </a:extLst>
              </a:tr>
            </a:tbl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2783482" y="3795446"/>
            <a:ext cx="405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Ausgangssituation: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2420395" y="2467419"/>
            <a:ext cx="4995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Hinweis: Sonstige Kosten bleiben konstant</a:t>
            </a:r>
            <a:endParaRPr lang="de-DE" dirty="0"/>
          </a:p>
        </p:txBody>
      </p:sp>
      <p:sp>
        <p:nvSpPr>
          <p:cNvPr id="22" name="Geschweifte Klammer rechts 21"/>
          <p:cNvSpPr/>
          <p:nvPr/>
        </p:nvSpPr>
        <p:spPr>
          <a:xfrm>
            <a:off x="4827252" y="4587824"/>
            <a:ext cx="81280" cy="8636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5484443" y="4566121"/>
            <a:ext cx="3479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Kosten:               800.000 €  </a:t>
            </a:r>
            <a:endParaRPr lang="de-DE" sz="2400" dirty="0"/>
          </a:p>
        </p:txBody>
      </p:sp>
      <p:sp>
        <p:nvSpPr>
          <p:cNvPr id="24" name="Textfeld 23"/>
          <p:cNvSpPr txBox="1"/>
          <p:nvPr/>
        </p:nvSpPr>
        <p:spPr>
          <a:xfrm>
            <a:off x="5381120" y="4931881"/>
            <a:ext cx="3789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- Materialkosten 500.000 €</a:t>
            </a:r>
            <a:endParaRPr lang="de-DE" sz="2400" dirty="0"/>
          </a:p>
        </p:txBody>
      </p:sp>
      <p:sp>
        <p:nvSpPr>
          <p:cNvPr id="25" name="Textfeld 24"/>
          <p:cNvSpPr txBox="1"/>
          <p:nvPr/>
        </p:nvSpPr>
        <p:spPr>
          <a:xfrm>
            <a:off x="3336934" y="4992977"/>
            <a:ext cx="146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300.000 €</a:t>
            </a:r>
            <a:endParaRPr lang="de-DE" sz="2400" dirty="0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723413"/>
              </p:ext>
            </p:extLst>
          </p:nvPr>
        </p:nvGraphicFramePr>
        <p:xfrm>
          <a:off x="6491984" y="5428687"/>
          <a:ext cx="5348919" cy="464809"/>
        </p:xfrm>
        <a:graphic>
          <a:graphicData uri="http://schemas.openxmlformats.org/drawingml/2006/table">
            <a:tbl>
              <a:tblPr firstRow="1" firstCol="1" bandRow="1"/>
              <a:tblGrid>
                <a:gridCol w="1782973">
                  <a:extLst>
                    <a:ext uri="{9D8B030D-6E8A-4147-A177-3AD203B41FA5}">
                      <a16:colId xmlns:a16="http://schemas.microsoft.com/office/drawing/2014/main" val="1292218989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32363976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768545478"/>
                    </a:ext>
                  </a:extLst>
                </a:gridCol>
              </a:tblGrid>
              <a:tr h="46480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225.000 €</a:t>
                      </a:r>
                      <a:endParaRPr lang="de-DE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250.000 €</a:t>
                      </a:r>
                      <a:endParaRPr lang="de-DE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275.000 €</a:t>
                      </a:r>
                      <a:endParaRPr lang="de-DE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047503"/>
                  </a:ext>
                </a:extLst>
              </a:tr>
            </a:tbl>
          </a:graphicData>
        </a:graphic>
      </p:graphicFrame>
      <p:graphicFrame>
        <p:nvGraphicFramePr>
          <p:cNvPr id="28" name="Tabel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76222"/>
              </p:ext>
            </p:extLst>
          </p:nvPr>
        </p:nvGraphicFramePr>
        <p:xfrm>
          <a:off x="4716379" y="4265699"/>
          <a:ext cx="7124524" cy="365760"/>
        </p:xfrm>
        <a:graphic>
          <a:graphicData uri="http://schemas.openxmlformats.org/drawingml/2006/table">
            <a:tbl>
              <a:tblPr firstRow="1" firstCol="1" bandRow="1"/>
              <a:tblGrid>
                <a:gridCol w="1775605">
                  <a:extLst>
                    <a:ext uri="{9D8B030D-6E8A-4147-A177-3AD203B41FA5}">
                      <a16:colId xmlns:a16="http://schemas.microsoft.com/office/drawing/2014/main" val="103736684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3440971030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4010214093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2170079290"/>
                    </a:ext>
                  </a:extLst>
                </a:gridCol>
              </a:tblGrid>
              <a:tr h="35308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1.000.000 €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1.000.000 €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1.000.000 €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1.000.000 €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509519"/>
                  </a:ext>
                </a:extLst>
              </a:tr>
            </a:tbl>
          </a:graphicData>
        </a:graphic>
      </p:graphicFrame>
      <p:graphicFrame>
        <p:nvGraphicFramePr>
          <p:cNvPr id="30" name="Tabel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626270"/>
              </p:ext>
            </p:extLst>
          </p:nvPr>
        </p:nvGraphicFramePr>
        <p:xfrm>
          <a:off x="4720738" y="5027786"/>
          <a:ext cx="7124524" cy="402858"/>
        </p:xfrm>
        <a:graphic>
          <a:graphicData uri="http://schemas.openxmlformats.org/drawingml/2006/table">
            <a:tbl>
              <a:tblPr firstRow="1" firstCol="1" bandRow="1"/>
              <a:tblGrid>
                <a:gridCol w="1775605">
                  <a:extLst>
                    <a:ext uri="{9D8B030D-6E8A-4147-A177-3AD203B41FA5}">
                      <a16:colId xmlns:a16="http://schemas.microsoft.com/office/drawing/2014/main" val="720893684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1849167997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2406481170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450062812"/>
                    </a:ext>
                  </a:extLst>
                </a:gridCol>
              </a:tblGrid>
              <a:tr h="40285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300.000 €</a:t>
                      </a:r>
                      <a:endParaRPr lang="de-D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300.000 €</a:t>
                      </a:r>
                      <a:endParaRPr lang="de-D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300.000 €</a:t>
                      </a:r>
                      <a:endParaRPr lang="de-D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300.000 €</a:t>
                      </a:r>
                      <a:endParaRPr lang="de-DE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398268"/>
                  </a:ext>
                </a:extLst>
              </a:tr>
            </a:tbl>
          </a:graphicData>
        </a:graphic>
      </p:graphicFrame>
      <p:graphicFrame>
        <p:nvGraphicFramePr>
          <p:cNvPr id="33" name="Tabel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380542"/>
              </p:ext>
            </p:extLst>
          </p:nvPr>
        </p:nvGraphicFramePr>
        <p:xfrm>
          <a:off x="6496343" y="4638557"/>
          <a:ext cx="5348919" cy="389229"/>
        </p:xfrm>
        <a:graphic>
          <a:graphicData uri="http://schemas.openxmlformats.org/drawingml/2006/table">
            <a:tbl>
              <a:tblPr firstRow="1" firstCol="1" bandRow="1"/>
              <a:tblGrid>
                <a:gridCol w="1782973">
                  <a:extLst>
                    <a:ext uri="{9D8B030D-6E8A-4147-A177-3AD203B41FA5}">
                      <a16:colId xmlns:a16="http://schemas.microsoft.com/office/drawing/2014/main" val="2570526993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1644156850"/>
                    </a:ext>
                  </a:extLst>
                </a:gridCol>
                <a:gridCol w="1782973">
                  <a:extLst>
                    <a:ext uri="{9D8B030D-6E8A-4147-A177-3AD203B41FA5}">
                      <a16:colId xmlns:a16="http://schemas.microsoft.com/office/drawing/2014/main" val="2161958297"/>
                    </a:ext>
                  </a:extLst>
                </a:gridCol>
              </a:tblGrid>
              <a:tr h="38922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475.000 €</a:t>
                      </a:r>
                      <a:endParaRPr lang="de-DE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450.000 €</a:t>
                      </a:r>
                      <a:endParaRPr lang="de-DE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4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425.000 €</a:t>
                      </a:r>
                      <a:endParaRPr lang="de-DE" sz="24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9205689"/>
                  </a:ext>
                </a:extLst>
              </a:tr>
            </a:tbl>
          </a:graphicData>
        </a:graphic>
      </p:graphicFrame>
      <p:sp>
        <p:nvSpPr>
          <p:cNvPr id="34" name="Rechteck 33"/>
          <p:cNvSpPr/>
          <p:nvPr/>
        </p:nvSpPr>
        <p:spPr>
          <a:xfrm>
            <a:off x="4720738" y="4632121"/>
            <a:ext cx="1762784" cy="396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de-DE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495.000 €</a:t>
            </a:r>
            <a:endParaRPr lang="de-DE" sz="2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2945133" y="4615643"/>
            <a:ext cx="1762784" cy="428956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4716379" y="3805509"/>
            <a:ext cx="1762784" cy="428956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Minus 36"/>
          <p:cNvSpPr/>
          <p:nvPr/>
        </p:nvSpPr>
        <p:spPr>
          <a:xfrm>
            <a:off x="4823710" y="3913357"/>
            <a:ext cx="188880" cy="184666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4729200" y="5431831"/>
            <a:ext cx="1762784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de-DE" sz="24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205.000 €</a:t>
            </a:r>
            <a:endParaRPr lang="de-DE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Fußzeilenplatzhalt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1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7</a:t>
            </a:fld>
            <a:r>
              <a:rPr lang="de-DE" sz="900" dirty="0" smtClean="0"/>
              <a:t>	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42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" name="Grafik 42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473" y="966361"/>
            <a:ext cx="1672213" cy="167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42253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  <p:bldP spid="22" grpId="1" animBg="1"/>
      <p:bldP spid="23" grpId="0"/>
      <p:bldP spid="23" grpId="1"/>
      <p:bldP spid="24" grpId="0"/>
      <p:bldP spid="24" grpId="1"/>
      <p:bldP spid="25" grpId="0"/>
      <p:bldP spid="34" grpId="0" animBg="1"/>
      <p:bldP spid="35" grpId="0" animBg="1"/>
      <p:bldP spid="35" grpId="1" animBg="1"/>
      <p:bldP spid="36" grpId="0" animBg="1"/>
      <p:bldP spid="37" grpId="0" animBg="1"/>
      <p:bldP spid="37" grpId="1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2456" y="1690688"/>
            <a:ext cx="10515600" cy="4351338"/>
          </a:xfrm>
        </p:spPr>
        <p:txBody>
          <a:bodyPr/>
          <a:lstStyle/>
          <a:p>
            <a:r>
              <a:rPr lang="de-DE" dirty="0" smtClean="0"/>
              <a:t>Absolute Betrachtung:</a:t>
            </a:r>
          </a:p>
          <a:p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</a:t>
            </a:r>
            <a:r>
              <a:rPr lang="de-DE" b="1" dirty="0" smtClean="0"/>
              <a:t>Wie wirkt sich eine </a:t>
            </a:r>
            <a:r>
              <a:rPr lang="de-DE" b="1" dirty="0" smtClean="0">
                <a:solidFill>
                  <a:srgbClr val="0070C0"/>
                </a:solidFill>
              </a:rPr>
              <a:t>Einsparung der Materialkosten</a:t>
            </a:r>
            <a:r>
              <a:rPr lang="de-DE" b="1" dirty="0" smtClean="0"/>
              <a:t> auf den </a:t>
            </a:r>
            <a:r>
              <a:rPr lang="de-DE" b="1" dirty="0" smtClean="0">
                <a:solidFill>
                  <a:srgbClr val="0070C0"/>
                </a:solidFill>
              </a:rPr>
              <a:t>Gewinn</a:t>
            </a:r>
            <a:r>
              <a:rPr lang="de-DE" b="1" dirty="0" smtClean="0"/>
              <a:t> aus?</a:t>
            </a:r>
            <a:endParaRPr lang="de-DE" b="1" dirty="0"/>
          </a:p>
        </p:txBody>
      </p:sp>
      <p:pic>
        <p:nvPicPr>
          <p:cNvPr id="5" name="Bild 1" descr="Warenkorb, Einkaufswagen, Einkaufen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638" y="1242191"/>
            <a:ext cx="1130486" cy="113610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feil nach unten 5"/>
          <p:cNvSpPr/>
          <p:nvPr/>
        </p:nvSpPr>
        <p:spPr>
          <a:xfrm>
            <a:off x="10016470" y="1359182"/>
            <a:ext cx="573925" cy="10435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444682"/>
              </p:ext>
            </p:extLst>
          </p:nvPr>
        </p:nvGraphicFramePr>
        <p:xfrm>
          <a:off x="838200" y="3507233"/>
          <a:ext cx="10180899" cy="925377"/>
        </p:xfrm>
        <a:graphic>
          <a:graphicData uri="http://schemas.openxmlformats.org/drawingml/2006/table">
            <a:tbl>
              <a:tblPr firstRow="1" firstCol="1" bandRow="1"/>
              <a:tblGrid>
                <a:gridCol w="2123809">
                  <a:extLst>
                    <a:ext uri="{9D8B030D-6E8A-4147-A177-3AD203B41FA5}">
                      <a16:colId xmlns:a16="http://schemas.microsoft.com/office/drawing/2014/main" val="1482962636"/>
                    </a:ext>
                  </a:extLst>
                </a:gridCol>
                <a:gridCol w="1689903">
                  <a:extLst>
                    <a:ext uri="{9D8B030D-6E8A-4147-A177-3AD203B41FA5}">
                      <a16:colId xmlns:a16="http://schemas.microsoft.com/office/drawing/2014/main" val="2867362625"/>
                    </a:ext>
                  </a:extLst>
                </a:gridCol>
                <a:gridCol w="1626225">
                  <a:extLst>
                    <a:ext uri="{9D8B030D-6E8A-4147-A177-3AD203B41FA5}">
                      <a16:colId xmlns:a16="http://schemas.microsoft.com/office/drawing/2014/main" val="1307997630"/>
                    </a:ext>
                  </a:extLst>
                </a:gridCol>
                <a:gridCol w="1583473">
                  <a:extLst>
                    <a:ext uri="{9D8B030D-6E8A-4147-A177-3AD203B41FA5}">
                      <a16:colId xmlns:a16="http://schemas.microsoft.com/office/drawing/2014/main" val="696853473"/>
                    </a:ext>
                  </a:extLst>
                </a:gridCol>
                <a:gridCol w="1594624">
                  <a:extLst>
                    <a:ext uri="{9D8B030D-6E8A-4147-A177-3AD203B41FA5}">
                      <a16:colId xmlns:a16="http://schemas.microsoft.com/office/drawing/2014/main" val="911912024"/>
                    </a:ext>
                  </a:extLst>
                </a:gridCol>
                <a:gridCol w="1562865">
                  <a:extLst>
                    <a:ext uri="{9D8B030D-6E8A-4147-A177-3AD203B41FA5}">
                      <a16:colId xmlns:a16="http://schemas.microsoft.com/office/drawing/2014/main" val="1858209200"/>
                    </a:ext>
                  </a:extLst>
                </a:gridCol>
              </a:tblGrid>
              <a:tr h="357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915729"/>
                  </a:ext>
                </a:extLst>
              </a:tr>
              <a:tr h="129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204221"/>
                  </a:ext>
                </a:extLst>
              </a:tr>
              <a:tr h="4390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Gewinnerhöhung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de-DE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99755"/>
                  </a:ext>
                </a:extLst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897574"/>
              </p:ext>
            </p:extLst>
          </p:nvPr>
        </p:nvGraphicFramePr>
        <p:xfrm>
          <a:off x="2947142" y="2529559"/>
          <a:ext cx="8071957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1685839">
                  <a:extLst>
                    <a:ext uri="{9D8B030D-6E8A-4147-A177-3AD203B41FA5}">
                      <a16:colId xmlns:a16="http://schemas.microsoft.com/office/drawing/2014/main" val="2334903407"/>
                    </a:ext>
                  </a:extLst>
                </a:gridCol>
                <a:gridCol w="1629219">
                  <a:extLst>
                    <a:ext uri="{9D8B030D-6E8A-4147-A177-3AD203B41FA5}">
                      <a16:colId xmlns:a16="http://schemas.microsoft.com/office/drawing/2014/main" val="2011107208"/>
                    </a:ext>
                  </a:extLst>
                </a:gridCol>
                <a:gridCol w="1589054">
                  <a:extLst>
                    <a:ext uri="{9D8B030D-6E8A-4147-A177-3AD203B41FA5}">
                      <a16:colId xmlns:a16="http://schemas.microsoft.com/office/drawing/2014/main" val="3894438873"/>
                    </a:ext>
                  </a:extLst>
                </a:gridCol>
                <a:gridCol w="1589054">
                  <a:extLst>
                    <a:ext uri="{9D8B030D-6E8A-4147-A177-3AD203B41FA5}">
                      <a16:colId xmlns:a16="http://schemas.microsoft.com/office/drawing/2014/main" val="2774803756"/>
                    </a:ext>
                  </a:extLst>
                </a:gridCol>
                <a:gridCol w="1578791">
                  <a:extLst>
                    <a:ext uri="{9D8B030D-6E8A-4147-A177-3AD203B41FA5}">
                      <a16:colId xmlns:a16="http://schemas.microsoft.com/office/drawing/2014/main" val="194110631"/>
                    </a:ext>
                  </a:extLst>
                </a:gridCol>
              </a:tblGrid>
              <a:tr h="2741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Senkung der Materialkosten um…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116291"/>
                  </a:ext>
                </a:extLst>
              </a:tr>
              <a:tr h="274172">
                <a:tc>
                  <a:txBody>
                    <a:bodyPr/>
                    <a:lstStyle/>
                    <a:p>
                      <a:pPr marL="88900" indent="-88900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1 %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5 %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10 %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15 %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477234"/>
                  </a:ext>
                </a:extLst>
              </a:tr>
              <a:tr h="297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5.000 €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25.000 €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50.000 €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75.000 €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791048"/>
                  </a:ext>
                </a:extLst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4650059" y="3484996"/>
            <a:ext cx="1605772" cy="384471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2947142" y="3507233"/>
            <a:ext cx="1663012" cy="362234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Minus 12"/>
          <p:cNvSpPr/>
          <p:nvPr/>
        </p:nvSpPr>
        <p:spPr>
          <a:xfrm>
            <a:off x="3324743" y="3625626"/>
            <a:ext cx="188880" cy="184666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034987" y="3955730"/>
            <a:ext cx="11343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de-DE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5.000 €</a:t>
            </a:r>
          </a:p>
        </p:txBody>
      </p:sp>
      <p:sp>
        <p:nvSpPr>
          <p:cNvPr id="15" name="Rechteck 14"/>
          <p:cNvSpPr/>
          <p:nvPr/>
        </p:nvSpPr>
        <p:spPr>
          <a:xfrm>
            <a:off x="6375062" y="3955729"/>
            <a:ext cx="1342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de-DE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25.000 </a:t>
            </a:r>
            <a:r>
              <a:rPr lang="de-DE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16" name="Rechteck 15"/>
          <p:cNvSpPr/>
          <p:nvPr/>
        </p:nvSpPr>
        <p:spPr>
          <a:xfrm>
            <a:off x="7923482" y="3964006"/>
            <a:ext cx="1342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de-DE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50.000 </a:t>
            </a:r>
            <a:r>
              <a:rPr lang="de-DE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17" name="Rechteck 16"/>
          <p:cNvSpPr/>
          <p:nvPr/>
        </p:nvSpPr>
        <p:spPr>
          <a:xfrm>
            <a:off x="9632101" y="3936189"/>
            <a:ext cx="1342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de-DE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de-DE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5.000 </a:t>
            </a:r>
            <a:r>
              <a:rPr lang="de-DE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792456" y="4769812"/>
            <a:ext cx="4855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Eine Senkung der Materialkosten um    </a:t>
            </a:r>
            <a:r>
              <a:rPr lang="de-DE" sz="2400" b="1" dirty="0" smtClean="0">
                <a:solidFill>
                  <a:srgbClr val="0070C0"/>
                </a:solidFill>
              </a:rPr>
              <a:t>5.000 €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792455" y="5124638"/>
            <a:ext cx="4832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Eine Senkung der Materialkosten um  </a:t>
            </a:r>
            <a:r>
              <a:rPr lang="de-DE" sz="2400" b="1" dirty="0">
                <a:solidFill>
                  <a:srgbClr val="0070C0"/>
                </a:solidFill>
              </a:rPr>
              <a:t>25</a:t>
            </a:r>
            <a:r>
              <a:rPr lang="de-DE" sz="2400" b="1" dirty="0" smtClean="0">
                <a:solidFill>
                  <a:srgbClr val="0070C0"/>
                </a:solidFill>
              </a:rPr>
              <a:t>.000 €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804030" y="5512125"/>
            <a:ext cx="4832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Eine Senkung der Materialkosten um  </a:t>
            </a:r>
            <a:r>
              <a:rPr lang="de-DE" sz="2400" b="1" dirty="0" smtClean="0">
                <a:solidFill>
                  <a:srgbClr val="0070C0"/>
                </a:solidFill>
              </a:rPr>
              <a:t>50.000 €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5540039" y="4736396"/>
            <a:ext cx="4855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</a:t>
            </a:r>
            <a:r>
              <a:rPr lang="de-DE" dirty="0" smtClean="0"/>
              <a:t>ührt zu einer Gewinnerhöhung von  </a:t>
            </a:r>
            <a:r>
              <a:rPr lang="de-DE" sz="2400" b="1" dirty="0" smtClean="0">
                <a:solidFill>
                  <a:srgbClr val="0070C0"/>
                </a:solidFill>
              </a:rPr>
              <a:t>5.000 €.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5528464" y="5119988"/>
            <a:ext cx="4855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</a:t>
            </a:r>
            <a:r>
              <a:rPr lang="de-DE" dirty="0" smtClean="0"/>
              <a:t>ührt zu einer Gewinnerhöhung von </a:t>
            </a:r>
            <a:r>
              <a:rPr lang="de-DE" sz="2400" b="1" dirty="0">
                <a:solidFill>
                  <a:srgbClr val="0070C0"/>
                </a:solidFill>
              </a:rPr>
              <a:t>2</a:t>
            </a:r>
            <a:r>
              <a:rPr lang="de-DE" sz="2400" b="1" dirty="0" smtClean="0">
                <a:solidFill>
                  <a:srgbClr val="0070C0"/>
                </a:solidFill>
              </a:rPr>
              <a:t>5.000 €.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5493739" y="5470164"/>
            <a:ext cx="4855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</a:t>
            </a:r>
            <a:r>
              <a:rPr lang="de-DE" dirty="0" smtClean="0"/>
              <a:t>ührt zu einer Gewinnerhöhung von  </a:t>
            </a:r>
            <a:r>
              <a:rPr lang="de-DE" sz="2400" b="1" dirty="0" smtClean="0">
                <a:solidFill>
                  <a:srgbClr val="0070C0"/>
                </a:solidFill>
              </a:rPr>
              <a:t>50.000 €.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4650059" y="3119746"/>
            <a:ext cx="1605774" cy="319251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4650059" y="4006399"/>
            <a:ext cx="1605773" cy="391455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1271341" y="4526559"/>
            <a:ext cx="95578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/>
              <a:t>Gewinnbeitrag des Einkaufs</a:t>
            </a:r>
            <a:r>
              <a:rPr lang="de-DE" sz="3200" dirty="0"/>
              <a:t> bedeutet, dass jede Kosteneinsparung im Einkauf den Gewinn in gleicher Höhe ansteigen </a:t>
            </a:r>
            <a:r>
              <a:rPr lang="de-DE" sz="3200" dirty="0" smtClean="0"/>
              <a:t>lässt.</a:t>
            </a:r>
            <a:endParaRPr lang="de-DE" sz="3200" dirty="0"/>
          </a:p>
        </p:txBody>
      </p:sp>
      <p:sp>
        <p:nvSpPr>
          <p:cNvPr id="27" name="Textfeld 11"/>
          <p:cNvSpPr txBox="1"/>
          <p:nvPr/>
        </p:nvSpPr>
        <p:spPr>
          <a:xfrm rot="20382095">
            <a:off x="9016640" y="5452312"/>
            <a:ext cx="1849196" cy="95903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de-DE" sz="4400" b="1" spc="50" dirty="0">
                <a:ln>
                  <a:noFill/>
                </a:ln>
                <a:gradFill>
                  <a:gsLst>
                    <a:gs pos="25000">
                      <a:srgbClr val="FF7300"/>
                    </a:gs>
                    <a:gs pos="100000">
                      <a:srgbClr val="D24D00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Merke</a:t>
            </a:r>
            <a:endParaRPr lang="de-DE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9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8</a:t>
            </a:fld>
            <a:r>
              <a:rPr lang="de-DE" sz="900" dirty="0" smtClean="0"/>
              <a:t>	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30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Grafik 30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687" y="478022"/>
            <a:ext cx="1297707" cy="129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0858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/>
      <p:bldP spid="15" grpId="0"/>
      <p:bldP spid="16" grpId="0"/>
      <p:bldP spid="17" grpId="0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2456" y="1690688"/>
            <a:ext cx="10515600" cy="3631353"/>
          </a:xfrm>
        </p:spPr>
        <p:txBody>
          <a:bodyPr/>
          <a:lstStyle/>
          <a:p>
            <a:r>
              <a:rPr lang="de-DE" dirty="0" smtClean="0"/>
              <a:t>Relative Betrachtung:</a:t>
            </a:r>
          </a:p>
          <a:p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</a:t>
            </a:r>
            <a:r>
              <a:rPr lang="de-DE" b="1" dirty="0" smtClean="0"/>
              <a:t>Wie wirkt sich eine </a:t>
            </a:r>
            <a:r>
              <a:rPr lang="de-DE" b="1" dirty="0" smtClean="0">
                <a:solidFill>
                  <a:srgbClr val="0070C0"/>
                </a:solidFill>
              </a:rPr>
              <a:t>Einsparung der Materialkosten</a:t>
            </a:r>
            <a:r>
              <a:rPr lang="de-DE" b="1" dirty="0" smtClean="0"/>
              <a:t> auf den </a:t>
            </a:r>
            <a:r>
              <a:rPr lang="de-DE" b="1" dirty="0" smtClean="0">
                <a:solidFill>
                  <a:srgbClr val="0070C0"/>
                </a:solidFill>
              </a:rPr>
              <a:t>Gewinn</a:t>
            </a:r>
            <a:r>
              <a:rPr lang="de-DE" b="1" dirty="0" smtClean="0"/>
              <a:t> aus?</a:t>
            </a:r>
            <a:endParaRPr lang="de-DE" b="1" dirty="0"/>
          </a:p>
        </p:txBody>
      </p:sp>
      <p:pic>
        <p:nvPicPr>
          <p:cNvPr id="5" name="Bild 1" descr="Warenkorb, Einkaufswagen, Einkaufen">
            <a:hlinkClick r:id="rId2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638" y="1242191"/>
            <a:ext cx="1130486" cy="113610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feil nach unten 5"/>
          <p:cNvSpPr/>
          <p:nvPr/>
        </p:nvSpPr>
        <p:spPr>
          <a:xfrm>
            <a:off x="10085031" y="1368078"/>
            <a:ext cx="573925" cy="10435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779816"/>
              </p:ext>
            </p:extLst>
          </p:nvPr>
        </p:nvGraphicFramePr>
        <p:xfrm>
          <a:off x="746713" y="3507233"/>
          <a:ext cx="10295074" cy="1065955"/>
        </p:xfrm>
        <a:graphic>
          <a:graphicData uri="http://schemas.openxmlformats.org/drawingml/2006/table">
            <a:tbl>
              <a:tblPr firstRow="1" firstCol="1" bandRow="1"/>
              <a:tblGrid>
                <a:gridCol w="2193257">
                  <a:extLst>
                    <a:ext uri="{9D8B030D-6E8A-4147-A177-3AD203B41FA5}">
                      <a16:colId xmlns:a16="http://schemas.microsoft.com/office/drawing/2014/main" val="1482962636"/>
                    </a:ext>
                  </a:extLst>
                </a:gridCol>
                <a:gridCol w="1678329">
                  <a:extLst>
                    <a:ext uri="{9D8B030D-6E8A-4147-A177-3AD203B41FA5}">
                      <a16:colId xmlns:a16="http://schemas.microsoft.com/office/drawing/2014/main" val="2867362625"/>
                    </a:ext>
                  </a:extLst>
                </a:gridCol>
                <a:gridCol w="1665413">
                  <a:extLst>
                    <a:ext uri="{9D8B030D-6E8A-4147-A177-3AD203B41FA5}">
                      <a16:colId xmlns:a16="http://schemas.microsoft.com/office/drawing/2014/main" val="1307997630"/>
                    </a:ext>
                  </a:extLst>
                </a:gridCol>
                <a:gridCol w="1583473">
                  <a:extLst>
                    <a:ext uri="{9D8B030D-6E8A-4147-A177-3AD203B41FA5}">
                      <a16:colId xmlns:a16="http://schemas.microsoft.com/office/drawing/2014/main" val="696853473"/>
                    </a:ext>
                  </a:extLst>
                </a:gridCol>
                <a:gridCol w="1594625">
                  <a:extLst>
                    <a:ext uri="{9D8B030D-6E8A-4147-A177-3AD203B41FA5}">
                      <a16:colId xmlns:a16="http://schemas.microsoft.com/office/drawing/2014/main" val="911912024"/>
                    </a:ext>
                  </a:extLst>
                </a:gridCol>
                <a:gridCol w="1579977">
                  <a:extLst>
                    <a:ext uri="{9D8B030D-6E8A-4147-A177-3AD203B41FA5}">
                      <a16:colId xmlns:a16="http://schemas.microsoft.com/office/drawing/2014/main" val="1858209200"/>
                    </a:ext>
                  </a:extLst>
                </a:gridCol>
              </a:tblGrid>
              <a:tr h="357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275.000 €</a:t>
                      </a:r>
                      <a:endParaRPr lang="de-DE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915729"/>
                  </a:ext>
                </a:extLst>
              </a:tr>
              <a:tr h="129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204221"/>
                  </a:ext>
                </a:extLst>
              </a:tr>
              <a:tr h="5795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Gewinnerhöhung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41404"/>
                  </a:ext>
                </a:extLst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665762"/>
              </p:ext>
            </p:extLst>
          </p:nvPr>
        </p:nvGraphicFramePr>
        <p:xfrm>
          <a:off x="2966224" y="2529849"/>
          <a:ext cx="8075564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1655956">
                  <a:extLst>
                    <a:ext uri="{9D8B030D-6E8A-4147-A177-3AD203B41FA5}">
                      <a16:colId xmlns:a16="http://schemas.microsoft.com/office/drawing/2014/main" val="2334903407"/>
                    </a:ext>
                  </a:extLst>
                </a:gridCol>
                <a:gridCol w="1656373">
                  <a:extLst>
                    <a:ext uri="{9D8B030D-6E8A-4147-A177-3AD203B41FA5}">
                      <a16:colId xmlns:a16="http://schemas.microsoft.com/office/drawing/2014/main" val="2011107208"/>
                    </a:ext>
                  </a:extLst>
                </a:gridCol>
                <a:gridCol w="1587745">
                  <a:extLst>
                    <a:ext uri="{9D8B030D-6E8A-4147-A177-3AD203B41FA5}">
                      <a16:colId xmlns:a16="http://schemas.microsoft.com/office/drawing/2014/main" val="3894438873"/>
                    </a:ext>
                  </a:extLst>
                </a:gridCol>
                <a:gridCol w="1587745">
                  <a:extLst>
                    <a:ext uri="{9D8B030D-6E8A-4147-A177-3AD203B41FA5}">
                      <a16:colId xmlns:a16="http://schemas.microsoft.com/office/drawing/2014/main" val="2774803756"/>
                    </a:ext>
                  </a:extLst>
                </a:gridCol>
                <a:gridCol w="1587745">
                  <a:extLst>
                    <a:ext uri="{9D8B030D-6E8A-4147-A177-3AD203B41FA5}">
                      <a16:colId xmlns:a16="http://schemas.microsoft.com/office/drawing/2014/main" val="194110631"/>
                    </a:ext>
                  </a:extLst>
                </a:gridCol>
              </a:tblGrid>
              <a:tr h="2741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Senkung der Materialkosten um…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116291"/>
                  </a:ext>
                </a:extLst>
              </a:tr>
              <a:tr h="2741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 (in 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1 %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5 %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10 %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15 %</a:t>
                      </a:r>
                      <a:endParaRPr lang="de-D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477234"/>
                  </a:ext>
                </a:extLst>
              </a:tr>
              <a:tr h="297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absolut (in 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5.000 €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25.000 €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50.000 €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75.000 €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791048"/>
                  </a:ext>
                </a:extLst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4675137" y="3513590"/>
            <a:ext cx="1559152" cy="377961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4802157" y="4040210"/>
            <a:ext cx="11343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de-DE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2,5 %</a:t>
            </a:r>
            <a:endParaRPr lang="de-DE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6462933" y="4038866"/>
            <a:ext cx="1342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12,5 %</a:t>
            </a:r>
            <a:endParaRPr lang="de-DE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8032263" y="4040210"/>
            <a:ext cx="1342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25%</a:t>
            </a:r>
            <a:endParaRPr lang="de-DE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9537025" y="4047716"/>
            <a:ext cx="1342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37,5%</a:t>
            </a:r>
            <a:endParaRPr lang="de-DE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436510" y="4707555"/>
            <a:ext cx="345188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800" u="sng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205.000 € - 200.000 €</a:t>
            </a:r>
            <a:endParaRPr lang="de-DE" sz="28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2800" dirty="0" smtClean="0"/>
              <a:t>	200.000 €</a:t>
            </a:r>
            <a:endParaRPr lang="de-DE" sz="2800" dirty="0"/>
          </a:p>
        </p:txBody>
      </p:sp>
      <p:sp>
        <p:nvSpPr>
          <p:cNvPr id="18" name="Rechteck 17"/>
          <p:cNvSpPr/>
          <p:nvPr/>
        </p:nvSpPr>
        <p:spPr>
          <a:xfrm>
            <a:off x="2275311" y="4683931"/>
            <a:ext cx="3593189" cy="1002953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6309578" y="3513590"/>
            <a:ext cx="1559152" cy="375118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2960138" y="3504193"/>
            <a:ext cx="1650380" cy="389469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4223123" y="4692393"/>
            <a:ext cx="3593189" cy="1002953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4432108" y="4396260"/>
            <a:ext cx="344794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/>
          </a:p>
          <a:p>
            <a:r>
              <a:rPr lang="de-DE" sz="2800" u="sng" dirty="0" smtClean="0"/>
              <a:t>225.000 € - 200.000 €</a:t>
            </a:r>
          </a:p>
          <a:p>
            <a:r>
              <a:rPr lang="de-DE" sz="2800" dirty="0" smtClean="0"/>
              <a:t>	200.000 €</a:t>
            </a:r>
            <a:endParaRPr lang="de-DE" sz="2800" dirty="0"/>
          </a:p>
        </p:txBody>
      </p:sp>
      <p:sp>
        <p:nvSpPr>
          <p:cNvPr id="23" name="Textfeld 22"/>
          <p:cNvSpPr txBox="1"/>
          <p:nvPr/>
        </p:nvSpPr>
        <p:spPr>
          <a:xfrm>
            <a:off x="935400" y="4529969"/>
            <a:ext cx="955783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Gewinnbeitrag des Einkaufs</a:t>
            </a:r>
            <a:r>
              <a:rPr lang="de-DE" sz="2000" dirty="0"/>
              <a:t> bedeutet, dass jede Kosteneinsparung im Einkauf den Gewinn in gleicher Höhe ansteigen </a:t>
            </a:r>
            <a:r>
              <a:rPr lang="de-DE" sz="2000" dirty="0" smtClean="0"/>
              <a:t>lässt. </a:t>
            </a:r>
            <a:r>
              <a:rPr lang="de-DE" sz="3200" dirty="0"/>
              <a:t>Die prozentuale Gewinnerhöhung ist dabei um ein Vielfaches größer als die prozentuale Materialkosteneinsparung.</a:t>
            </a:r>
          </a:p>
        </p:txBody>
      </p:sp>
      <p:sp>
        <p:nvSpPr>
          <p:cNvPr id="24" name="Textfeld 11"/>
          <p:cNvSpPr txBox="1"/>
          <p:nvPr/>
        </p:nvSpPr>
        <p:spPr>
          <a:xfrm rot="20382095">
            <a:off x="9144120" y="5478830"/>
            <a:ext cx="1849196" cy="95903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de-DE" sz="4400" b="1" spc="50" dirty="0">
                <a:ln>
                  <a:noFill/>
                </a:ln>
                <a:gradFill>
                  <a:gsLst>
                    <a:gs pos="25000">
                      <a:srgbClr val="FF7300"/>
                    </a:gs>
                    <a:gs pos="100000">
                      <a:srgbClr val="D24D00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Merke</a:t>
            </a:r>
            <a:endParaRPr lang="de-DE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5" name="Tabel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22881"/>
              </p:ext>
            </p:extLst>
          </p:nvPr>
        </p:nvGraphicFramePr>
        <p:xfrm>
          <a:off x="671117" y="4863857"/>
          <a:ext cx="10313044" cy="679318"/>
        </p:xfrm>
        <a:graphic>
          <a:graphicData uri="http://schemas.openxmlformats.org/drawingml/2006/table">
            <a:tbl>
              <a:tblPr firstRow="1" firstCol="1" bandRow="1"/>
              <a:tblGrid>
                <a:gridCol w="3639782">
                  <a:extLst>
                    <a:ext uri="{9D8B030D-6E8A-4147-A177-3AD203B41FA5}">
                      <a16:colId xmlns:a16="http://schemas.microsoft.com/office/drawing/2014/main" val="1698938734"/>
                    </a:ext>
                  </a:extLst>
                </a:gridCol>
                <a:gridCol w="1252038">
                  <a:extLst>
                    <a:ext uri="{9D8B030D-6E8A-4147-A177-3AD203B41FA5}">
                      <a16:colId xmlns:a16="http://schemas.microsoft.com/office/drawing/2014/main" val="1877681352"/>
                    </a:ext>
                  </a:extLst>
                </a:gridCol>
                <a:gridCol w="3492889">
                  <a:extLst>
                    <a:ext uri="{9D8B030D-6E8A-4147-A177-3AD203B41FA5}">
                      <a16:colId xmlns:a16="http://schemas.microsoft.com/office/drawing/2014/main" val="615502909"/>
                    </a:ext>
                  </a:extLst>
                </a:gridCol>
                <a:gridCol w="1928335">
                  <a:extLst>
                    <a:ext uri="{9D8B030D-6E8A-4147-A177-3AD203B41FA5}">
                      <a16:colId xmlns:a16="http://schemas.microsoft.com/office/drawing/2014/main" val="216762596"/>
                    </a:ext>
                  </a:extLst>
                </a:gridCol>
              </a:tblGrid>
              <a:tr h="6793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Eine Senkung der Materialkosten um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1 </a:t>
                      </a:r>
                      <a:r>
                        <a:rPr lang="de-DE" sz="24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de-DE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führt zu einer Gewinnerhöhung von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de-DE" sz="2400" b="1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2,5 %.</a:t>
                      </a:r>
                      <a:endParaRPr lang="de-DE" sz="2400" b="1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47441"/>
                  </a:ext>
                </a:extLst>
              </a:tr>
            </a:tbl>
          </a:graphicData>
        </a:graphic>
      </p:graphicFrame>
      <p:graphicFrame>
        <p:nvGraphicFramePr>
          <p:cNvPr id="26" name="Tabel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913028"/>
              </p:ext>
            </p:extLst>
          </p:nvPr>
        </p:nvGraphicFramePr>
        <p:xfrm>
          <a:off x="838200" y="5533239"/>
          <a:ext cx="10104699" cy="365760"/>
        </p:xfrm>
        <a:graphic>
          <a:graphicData uri="http://schemas.openxmlformats.org/drawingml/2006/table">
            <a:tbl>
              <a:tblPr/>
              <a:tblGrid>
                <a:gridCol w="10104699">
                  <a:extLst>
                    <a:ext uri="{9D8B030D-6E8A-4147-A177-3AD203B41FA5}">
                      <a16:colId xmlns:a16="http://schemas.microsoft.com/office/drawing/2014/main" val="11657978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974710"/>
                  </a:ext>
                </a:extLst>
              </a:tr>
            </a:tbl>
          </a:graphicData>
        </a:graphic>
      </p:graphicFrame>
      <p:graphicFrame>
        <p:nvGraphicFramePr>
          <p:cNvPr id="27" name="Tabelle 26"/>
          <p:cNvGraphicFramePr>
            <a:graphicFrameLocks noGrp="1"/>
          </p:cNvGraphicFramePr>
          <p:nvPr/>
        </p:nvGraphicFramePr>
        <p:xfrm>
          <a:off x="10903352" y="4930815"/>
          <a:ext cx="208280" cy="648182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428196703"/>
                    </a:ext>
                  </a:extLst>
                </a:gridCol>
              </a:tblGrid>
              <a:tr h="648182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981829"/>
                  </a:ext>
                </a:extLst>
              </a:tr>
            </a:tbl>
          </a:graphicData>
        </a:graphic>
      </p:graphicFrame>
      <p:sp>
        <p:nvSpPr>
          <p:cNvPr id="28" name="Rechteck 27"/>
          <p:cNvSpPr/>
          <p:nvPr/>
        </p:nvSpPr>
        <p:spPr>
          <a:xfrm>
            <a:off x="4625406" y="2838110"/>
            <a:ext cx="1644497" cy="308456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4625406" y="4030729"/>
            <a:ext cx="1660776" cy="507731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0" name="Tabel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232694"/>
              </p:ext>
            </p:extLst>
          </p:nvPr>
        </p:nvGraphicFramePr>
        <p:xfrm>
          <a:off x="671117" y="5200650"/>
          <a:ext cx="10313044" cy="679318"/>
        </p:xfrm>
        <a:graphic>
          <a:graphicData uri="http://schemas.openxmlformats.org/drawingml/2006/table">
            <a:tbl>
              <a:tblPr firstRow="1" firstCol="1" bandRow="1"/>
              <a:tblGrid>
                <a:gridCol w="3639782">
                  <a:extLst>
                    <a:ext uri="{9D8B030D-6E8A-4147-A177-3AD203B41FA5}">
                      <a16:colId xmlns:a16="http://schemas.microsoft.com/office/drawing/2014/main" val="1698938734"/>
                    </a:ext>
                  </a:extLst>
                </a:gridCol>
                <a:gridCol w="1252038">
                  <a:extLst>
                    <a:ext uri="{9D8B030D-6E8A-4147-A177-3AD203B41FA5}">
                      <a16:colId xmlns:a16="http://schemas.microsoft.com/office/drawing/2014/main" val="1877681352"/>
                    </a:ext>
                  </a:extLst>
                </a:gridCol>
                <a:gridCol w="3492889">
                  <a:extLst>
                    <a:ext uri="{9D8B030D-6E8A-4147-A177-3AD203B41FA5}">
                      <a16:colId xmlns:a16="http://schemas.microsoft.com/office/drawing/2014/main" val="615502909"/>
                    </a:ext>
                  </a:extLst>
                </a:gridCol>
                <a:gridCol w="1928335">
                  <a:extLst>
                    <a:ext uri="{9D8B030D-6E8A-4147-A177-3AD203B41FA5}">
                      <a16:colId xmlns:a16="http://schemas.microsoft.com/office/drawing/2014/main" val="216762596"/>
                    </a:ext>
                  </a:extLst>
                </a:gridCol>
              </a:tblGrid>
              <a:tr h="6793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Eine Senkung der Materialkosten um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5 </a:t>
                      </a:r>
                      <a:r>
                        <a:rPr lang="de-DE" sz="24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de-DE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führt zu einer Gewinnerhöhung von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de-DE" sz="2400" b="1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12,5 %.</a:t>
                      </a:r>
                      <a:endParaRPr lang="de-DE" sz="2400" b="1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47441"/>
                  </a:ext>
                </a:extLst>
              </a:tr>
            </a:tbl>
          </a:graphicData>
        </a:graphic>
      </p:graphicFrame>
      <p:sp>
        <p:nvSpPr>
          <p:cNvPr id="31" name="Rechteck 30"/>
          <p:cNvSpPr/>
          <p:nvPr/>
        </p:nvSpPr>
        <p:spPr>
          <a:xfrm>
            <a:off x="6269902" y="2838110"/>
            <a:ext cx="1598827" cy="308456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6306244" y="4030729"/>
            <a:ext cx="1580491" cy="507731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3" name="Tabel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456611"/>
              </p:ext>
            </p:extLst>
          </p:nvPr>
        </p:nvGraphicFramePr>
        <p:xfrm>
          <a:off x="671117" y="5565323"/>
          <a:ext cx="10313044" cy="419437"/>
        </p:xfrm>
        <a:graphic>
          <a:graphicData uri="http://schemas.openxmlformats.org/drawingml/2006/table">
            <a:tbl>
              <a:tblPr firstRow="1" firstCol="1" bandRow="1"/>
              <a:tblGrid>
                <a:gridCol w="3639782">
                  <a:extLst>
                    <a:ext uri="{9D8B030D-6E8A-4147-A177-3AD203B41FA5}">
                      <a16:colId xmlns:a16="http://schemas.microsoft.com/office/drawing/2014/main" val="1698938734"/>
                    </a:ext>
                  </a:extLst>
                </a:gridCol>
                <a:gridCol w="1252038">
                  <a:extLst>
                    <a:ext uri="{9D8B030D-6E8A-4147-A177-3AD203B41FA5}">
                      <a16:colId xmlns:a16="http://schemas.microsoft.com/office/drawing/2014/main" val="1877681352"/>
                    </a:ext>
                  </a:extLst>
                </a:gridCol>
                <a:gridCol w="3492889">
                  <a:extLst>
                    <a:ext uri="{9D8B030D-6E8A-4147-A177-3AD203B41FA5}">
                      <a16:colId xmlns:a16="http://schemas.microsoft.com/office/drawing/2014/main" val="615502909"/>
                    </a:ext>
                  </a:extLst>
                </a:gridCol>
                <a:gridCol w="1928335">
                  <a:extLst>
                    <a:ext uri="{9D8B030D-6E8A-4147-A177-3AD203B41FA5}">
                      <a16:colId xmlns:a16="http://schemas.microsoft.com/office/drawing/2014/main" val="216762596"/>
                    </a:ext>
                  </a:extLst>
                </a:gridCol>
              </a:tblGrid>
              <a:tr h="419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Eine Senkung der Materialkosten um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de-DE" sz="2400" b="1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2400" b="1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de-DE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führt zu einer Gewinnerhöhung von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de-DE" sz="2400" b="1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25 %.</a:t>
                      </a:r>
                      <a:endParaRPr lang="de-DE" sz="2400" b="1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47441"/>
                  </a:ext>
                </a:extLst>
              </a:tr>
            </a:tbl>
          </a:graphicData>
        </a:graphic>
      </p:graphicFrame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26797"/>
              </p:ext>
            </p:extLst>
          </p:nvPr>
        </p:nvGraphicFramePr>
        <p:xfrm>
          <a:off x="671117" y="5908014"/>
          <a:ext cx="10313044" cy="679318"/>
        </p:xfrm>
        <a:graphic>
          <a:graphicData uri="http://schemas.openxmlformats.org/drawingml/2006/table">
            <a:tbl>
              <a:tblPr firstRow="1" firstCol="1" bandRow="1"/>
              <a:tblGrid>
                <a:gridCol w="3639782">
                  <a:extLst>
                    <a:ext uri="{9D8B030D-6E8A-4147-A177-3AD203B41FA5}">
                      <a16:colId xmlns:a16="http://schemas.microsoft.com/office/drawing/2014/main" val="1698938734"/>
                    </a:ext>
                  </a:extLst>
                </a:gridCol>
                <a:gridCol w="1252038">
                  <a:extLst>
                    <a:ext uri="{9D8B030D-6E8A-4147-A177-3AD203B41FA5}">
                      <a16:colId xmlns:a16="http://schemas.microsoft.com/office/drawing/2014/main" val="1877681352"/>
                    </a:ext>
                  </a:extLst>
                </a:gridCol>
                <a:gridCol w="3492889">
                  <a:extLst>
                    <a:ext uri="{9D8B030D-6E8A-4147-A177-3AD203B41FA5}">
                      <a16:colId xmlns:a16="http://schemas.microsoft.com/office/drawing/2014/main" val="615502909"/>
                    </a:ext>
                  </a:extLst>
                </a:gridCol>
                <a:gridCol w="1928335">
                  <a:extLst>
                    <a:ext uri="{9D8B030D-6E8A-4147-A177-3AD203B41FA5}">
                      <a16:colId xmlns:a16="http://schemas.microsoft.com/office/drawing/2014/main" val="216762596"/>
                    </a:ext>
                  </a:extLst>
                </a:gridCol>
              </a:tblGrid>
              <a:tr h="6793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Eine Senkung der Materialkosten um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400" b="1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 </a:t>
                      </a:r>
                      <a:r>
                        <a:rPr lang="de-DE" sz="24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de-DE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führt zu einer Gewinnerhöhung von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de-DE" sz="2400" b="1" kern="12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37,5 %.</a:t>
                      </a:r>
                      <a:endParaRPr lang="de-DE" sz="2400" b="1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47441"/>
                  </a:ext>
                </a:extLst>
              </a:tr>
            </a:tbl>
          </a:graphicData>
        </a:graphic>
      </p:graphicFrame>
      <p:sp>
        <p:nvSpPr>
          <p:cNvPr id="35" name="Fußzeilenplatzhalt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6" name="Fußzeilenplatzhalter 4"/>
          <p:cNvSpPr txBox="1">
            <a:spLocks/>
          </p:cNvSpPr>
          <p:nvPr/>
        </p:nvSpPr>
        <p:spPr>
          <a:xfrm>
            <a:off x="251520" y="6409756"/>
            <a:ext cx="11722307" cy="373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4216400" algn="l"/>
                <a:tab pos="10847388" algn="dec"/>
              </a:tabLst>
            </a:pPr>
            <a:r>
              <a:rPr lang="de-DE" sz="900" dirty="0" smtClean="0"/>
              <a:t>April 2020	                                                            </a:t>
            </a:r>
            <a:fld id="{BF80C643-87DE-4372-93A4-ECF7DF7A0051}" type="slidenum">
              <a:rPr lang="de-DE" sz="900" smtClean="0"/>
              <a:pPr algn="l">
                <a:tabLst>
                  <a:tab pos="4216400" algn="l"/>
                  <a:tab pos="10847388" algn="dec"/>
                </a:tabLst>
              </a:pPr>
              <a:t>9</a:t>
            </a:fld>
            <a:r>
              <a:rPr lang="de-DE" sz="900" dirty="0" smtClean="0"/>
              <a:t>	</a:t>
            </a:r>
            <a:r>
              <a:rPr lang="de-DE" sz="900" dirty="0"/>
              <a:t> 1_1_Einstieg_Erlaeuterungen</a:t>
            </a:r>
          </a:p>
        </p:txBody>
      </p:sp>
      <p:cxnSp>
        <p:nvCxnSpPr>
          <p:cNvPr id="37" name="Gerade Verbindung 10"/>
          <p:cNvCxnSpPr/>
          <p:nvPr/>
        </p:nvCxnSpPr>
        <p:spPr>
          <a:xfrm>
            <a:off x="251520" y="6356350"/>
            <a:ext cx="1172230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Grafik 37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9664" y="389844"/>
            <a:ext cx="1264474" cy="126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79673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4" grpId="0"/>
      <p:bldP spid="15" grpId="0"/>
      <p:bldP spid="16" grpId="0"/>
      <p:bldP spid="17" grpId="0"/>
      <p:bldP spid="2" grpId="0"/>
      <p:bldP spid="2" grpId="1"/>
      <p:bldP spid="18" grpId="0" animBg="1"/>
      <p:bldP spid="18" grpId="1" animBg="1"/>
      <p:bldP spid="19" grpId="0" animBg="1"/>
      <p:bldP spid="19" grpId="1" animBg="1"/>
      <p:bldP spid="20" grpId="1" animBg="1"/>
      <p:bldP spid="20" grpId="2" animBg="1"/>
      <p:bldP spid="20" grpId="3" animBg="1"/>
      <p:bldP spid="20" grpId="4" animBg="1"/>
      <p:bldP spid="21" grpId="0" animBg="1"/>
      <p:bldP spid="21" grpId="1" animBg="1"/>
      <p:bldP spid="22" grpId="0"/>
      <p:bldP spid="22" grpId="1"/>
      <p:bldP spid="23" grpId="0"/>
      <p:bldP spid="24" grpId="0"/>
      <p:bldP spid="28" grpId="0" animBg="1"/>
      <p:bldP spid="28" grpId="1" animBg="1"/>
      <p:bldP spid="29" grpId="0" animBg="1"/>
      <p:bldP spid="29" grpId="1" animBg="1"/>
      <p:bldP spid="31" grpId="0" animBg="1"/>
      <p:bldP spid="31" grpId="1" animBg="1"/>
      <p:bldP spid="32" grpId="0" animBg="1"/>
      <p:bldP spid="32" grpId="1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2830A739FA194184E26CBE2DEC022C" ma:contentTypeVersion="" ma:contentTypeDescription="Ein neues Dokument erstellen." ma:contentTypeScope="" ma:versionID="3d4a65edfb735a3e88cd33807e53f7e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CD52363-7C63-42F7-AD17-BFCFFFEC0E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25AB29-A869-4E41-BD72-F7284419E4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8D8BA7-9DF8-49E7-8406-866CAB9A41A6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55696b60-0389-45c2-bb8c-032517eb46a2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1711</Words>
  <Application>Microsoft Office PowerPoint</Application>
  <PresentationFormat>Breitbild</PresentationFormat>
  <Paragraphs>445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Times New Roman</vt:lpstr>
      <vt:lpstr>Office</vt:lpstr>
      <vt:lpstr>Was führt zu einem höheren Gewinn…</vt:lpstr>
      <vt:lpstr>PowerPoint-Präsentation</vt:lpstr>
      <vt:lpstr>Ausgangssituation</vt:lpstr>
      <vt:lpstr>1. Wie wirkt sich eine Einsparung der Materialkosten auf den Gewinn aus?</vt:lpstr>
      <vt:lpstr>1. Wie wirkt sich eine Einsparung der Materialkosten auf den Gewinn aus?</vt:lpstr>
      <vt:lpstr>1. Wie wirkt sich eine Einsparung der Materialkosten auf den Gewinn aus?</vt:lpstr>
      <vt:lpstr>1. Wie wirkt sich eine Einsparung der Materialkosten auf den Gewinn aus?</vt:lpstr>
      <vt:lpstr>1. Wie wirkt sich eine Einsparung der Materialkosten auf den Gewinn aus?</vt:lpstr>
      <vt:lpstr>1. Wie wirkt sich eine Einsparung der Materialkosten auf den Gewinn aus?</vt:lpstr>
      <vt:lpstr>2. Welche Bedeutung hat der Materialkostenanteil für den Gewinnbeitrag des Einkaufs?</vt:lpstr>
      <vt:lpstr>2. Welche Bedeutung hat der Materialkostenanteil für den Gewinnbeitrag des Einkaufs?</vt:lpstr>
      <vt:lpstr>2. Welche Bedeutung hat der Materialkostenanteil für den Gewinnbeitrag des Einkaufs?</vt:lpstr>
      <vt:lpstr>3. Wie stark müsste der Umsatz in Euro und Prozent steigen, um die gleiche Gewinnerhöhung wie bei einer Senkung der Materialkosten zu erreichen?  </vt:lpstr>
      <vt:lpstr>3. Wie stark müsste der Umsatz in Euro und Prozent steigen, um die gleiche Gewinnerhöhung wie bei einer Senkung der Materialkosten zu erreichen?</vt:lpstr>
      <vt:lpstr>3. Wie stark müsste der Umsatz in Euro und Prozent steigen, um die gleiche Gewinnerhöhung wie bei einer Senkung der Materialkosten zu erreichen?</vt:lpstr>
      <vt:lpstr>3. Wie stark müsste der Umsatz in Euro und Prozent steigen, um die gleiche Gewinnerhöhung wie bei einer Senkung der Materialkosten zu erreichen?</vt:lpstr>
      <vt:lpstr>3. Wie stark müsste der Umsatz in Euro und Prozent steigen, um die gleiche Gewinnerhöhung wie bei einer Senkung der Materialkosten zu erreichen?</vt:lpstr>
      <vt:lpstr>3. Wie stark müsste der Umsatz in Euro und Prozent steigen, um die gleiche Gewinnerhöhung wie bei einer Senkung der Materialkosten zu erreichen?</vt:lpstr>
      <vt:lpstr>PowerPoint-Präsentation</vt:lpstr>
      <vt:lpstr>Was führt zu einem höheren Gewinn…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Anja Volz</dc:creator>
  <cp:lastModifiedBy>Barbian, Markus (ZSL)</cp:lastModifiedBy>
  <cp:revision>85</cp:revision>
  <cp:lastPrinted>2021-05-11T08:14:13Z</cp:lastPrinted>
  <dcterms:created xsi:type="dcterms:W3CDTF">2020-04-03T09:59:06Z</dcterms:created>
  <dcterms:modified xsi:type="dcterms:W3CDTF">2021-05-11T08:15:29Z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0x0101003B2830A739FA194184E26CBE2DEC022C</vt:lpwstr>
  </property>
</Properties>
</file>