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4"/>
  </p:sldMasterIdLst>
  <p:notesMasterIdLst>
    <p:notesMasterId r:id="rId7"/>
  </p:notesMasterIdLst>
  <p:sldIdLst>
    <p:sldId id="279" r:id="rId5"/>
    <p:sldId id="278" r:id="rId6"/>
  </p:sldIdLst>
  <p:sldSz cx="9144000" cy="6858000" type="screen4x3"/>
  <p:notesSz cx="7104063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53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4" d="100"/>
          <a:sy n="124" d="100"/>
        </p:scale>
        <p:origin x="1224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44CF266C-BFC3-4F34-9CD5-FE370AFA3F1C}" type="datetimeFigureOut">
              <a:rPr lang="de-DE" smtClean="0"/>
              <a:t>11.05.2021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69938"/>
            <a:ext cx="5113337" cy="3835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10407" y="4861442"/>
            <a:ext cx="5683250" cy="4605576"/>
          </a:xfrm>
          <a:prstGeom prst="rect">
            <a:avLst/>
          </a:prstGeom>
        </p:spPr>
        <p:txBody>
          <a:bodyPr vert="horz" lIns="99066" tIns="49533" rIns="99066" bIns="49533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8427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3993" y="9721107"/>
            <a:ext cx="3078427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8312F633-50EA-403C-9453-FCF8704AAB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1596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3930B-A9BB-45B4-953C-7CC9E0C8B370}" type="datetime1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April 2020 1 5_2_Einführung Grundpositionen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3211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EE7E1-6569-4D28-8D56-7BD30324C740}" type="datetime1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April 2020 1 5_2_Einführung Grundpositionen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2538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CA0D1-E5ED-4538-BDE4-AA20FCFC3DF4}" type="datetime1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April 2020 1 5_2_Einführung Grundpositionen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8476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hteck 6"/>
          <p:cNvSpPr/>
          <p:nvPr userDrawn="1"/>
        </p:nvSpPr>
        <p:spPr>
          <a:xfrm>
            <a:off x="251520" y="6510536"/>
            <a:ext cx="843528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tabLst>
                <a:tab pos="3948113" algn="l"/>
                <a:tab pos="8434388" algn="dec"/>
              </a:tabLst>
            </a:pPr>
            <a:r>
              <a:rPr lang="de-DE" sz="900" dirty="0">
                <a:solidFill>
                  <a:schemeClr val="bg1">
                    <a:lumMod val="50000"/>
                  </a:schemeClr>
                </a:solidFill>
              </a:rPr>
              <a:t>April 2020	</a:t>
            </a:r>
            <a:fld id="{BF80C643-87DE-4372-93A4-ECF7DF7A0051}" type="slidenum">
              <a:rPr lang="de-DE" sz="900" smtClean="0">
                <a:solidFill>
                  <a:schemeClr val="bg1">
                    <a:lumMod val="50000"/>
                  </a:schemeClr>
                </a:solidFill>
              </a:rPr>
              <a:pPr algn="l">
                <a:tabLst>
                  <a:tab pos="3948113" algn="l"/>
                  <a:tab pos="8434388" algn="dec"/>
                </a:tabLst>
              </a:pPr>
              <a:t>‹Nr.›</a:t>
            </a:fld>
            <a:r>
              <a:rPr lang="de-DE" sz="900" dirty="0">
                <a:solidFill>
                  <a:schemeClr val="bg1">
                    <a:lumMod val="50000"/>
                  </a:schemeClr>
                </a:solidFill>
              </a:rPr>
              <a:t>	6_3_Übungsaufgabe_Ergebnissicherung_Konsumfunktion</a:t>
            </a:r>
          </a:p>
        </p:txBody>
      </p:sp>
    </p:spTree>
    <p:extLst>
      <p:ext uri="{BB962C8B-B14F-4D97-AF65-F5344CB8AC3E}">
        <p14:creationId xmlns:p14="http://schemas.microsoft.com/office/powerpoint/2010/main" val="2149700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22477-1652-41C1-BF7D-349E5F1E6806}" type="datetime1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April 2020 1 5_2_Einführung Grundpositionen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3378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43C5E-C14A-48F9-A8A9-4F8DE2D186A1}" type="datetime1">
              <a:rPr lang="de-DE" smtClean="0"/>
              <a:t>11.05.2021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April 2020 1 5_2_Einführung Grundpositionen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8358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D0917-99F4-41DE-8DCB-D88153575B56}" type="datetime1">
              <a:rPr lang="de-DE" smtClean="0"/>
              <a:t>11.05.2021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April 2020 1 5_2_Einführung Grundpositionen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5285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2333F-4E6E-4325-B077-515A6663152D}" type="datetime1">
              <a:rPr lang="de-DE" smtClean="0"/>
              <a:t>11.05.2021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April 2020 1 5_2_Einführung Grundpositionen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7664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7B4AD-714A-4A9C-8B87-77E234032C74}" type="datetime1">
              <a:rPr lang="de-DE" smtClean="0"/>
              <a:t>11.05.2021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April 2020 1 5_2_Einführung Grundpositionen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3729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37BC8-D0F7-4EFA-B3C8-F7FF4A834562}" type="datetime1">
              <a:rPr lang="de-DE" smtClean="0"/>
              <a:t>11.05.2021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April 2020 1 5_2_Einführung Grundpositionen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140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0DDB5-9E36-4EB5-AD72-774734312D9D}" type="datetime1">
              <a:rPr lang="de-DE" smtClean="0"/>
              <a:t>11.05.2021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April 2020 1 5_2_Einführung Grundpositionen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3516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857103-5A2B-49C7-8A9E-6B845C1FD05B}" type="datetime1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April 2020 1 5_2_Einführung Grundpositionen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4157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251520" y="188640"/>
            <a:ext cx="8136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96938" indent="-896938">
              <a:tabLst>
                <a:tab pos="896938" algn="l"/>
              </a:tabLst>
            </a:pPr>
            <a:r>
              <a:rPr lang="de-DE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Individuelle Übung/Vertiefung</a:t>
            </a:r>
          </a:p>
        </p:txBody>
      </p:sp>
      <p:sp>
        <p:nvSpPr>
          <p:cNvPr id="5" name="Rechteck 4"/>
          <p:cNvSpPr/>
          <p:nvPr/>
        </p:nvSpPr>
        <p:spPr>
          <a:xfrm>
            <a:off x="323528" y="908720"/>
            <a:ext cx="6048672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  <a:tabLst>
                <a:tab pos="2867025" algn="l"/>
                <a:tab pos="7446963" algn="r"/>
              </a:tabLst>
            </a:pPr>
            <a:r>
              <a:rPr lang="de-DE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Die Konsumfunktion einer Modellvolkswirtschaft lautet:	</a:t>
            </a:r>
          </a:p>
          <a:p>
            <a:pPr lvl="0" algn="ctr">
              <a:spcAft>
                <a:spcPts val="600"/>
              </a:spcAft>
              <a:tabLst>
                <a:tab pos="2867025" algn="l"/>
                <a:tab pos="7446963" algn="r"/>
              </a:tabLst>
            </a:pPr>
            <a:r>
              <a:rPr lang="de-DE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C(Y) = 1.000 + 0,8Y</a:t>
            </a:r>
          </a:p>
          <a:p>
            <a:pPr lvl="0" algn="ctr">
              <a:spcAft>
                <a:spcPts val="600"/>
              </a:spcAft>
              <a:tabLst>
                <a:tab pos="2867025" algn="l"/>
                <a:tab pos="7446963" algn="r"/>
              </a:tabLst>
            </a:pPr>
            <a:endParaRPr lang="de-DE" sz="20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44500" lvl="0" indent="-444500">
              <a:spcAft>
                <a:spcPts val="600"/>
              </a:spcAft>
              <a:buAutoNum type="arabicPeriod"/>
              <a:tabLst>
                <a:tab pos="444500" algn="l"/>
                <a:tab pos="7446963" algn="r"/>
              </a:tabLst>
            </a:pPr>
            <a:r>
              <a:rPr lang="de-DE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Beschreiben Sie den Verlauf der Konsumfunktion und stellen Sie diese grafisch dar.</a:t>
            </a:r>
          </a:p>
          <a:p>
            <a:pPr marL="444500" lvl="0" indent="-444500">
              <a:spcAft>
                <a:spcPts val="600"/>
              </a:spcAft>
              <a:buAutoNum type="arabicPeriod"/>
              <a:tabLst>
                <a:tab pos="444500" algn="l"/>
                <a:tab pos="7446963" algn="r"/>
              </a:tabLst>
            </a:pPr>
            <a:r>
              <a:rPr lang="de-DE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Erläutern Sie am vorliegenden Beispiel den Unterschied zwischen marginaler und durchschnittlicher Konsumquote.</a:t>
            </a:r>
          </a:p>
          <a:p>
            <a:pPr marL="444500" lvl="0" indent="-444500">
              <a:spcAft>
                <a:spcPts val="600"/>
              </a:spcAft>
              <a:buAutoNum type="arabicPeriod"/>
              <a:tabLst>
                <a:tab pos="444500" algn="l"/>
                <a:tab pos="7446963" algn="r"/>
              </a:tabLst>
            </a:pPr>
            <a:r>
              <a:rPr lang="de-DE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Nehmen Sie zur nachstehenden These im Rahmen des vorliegenden Modells kritisch Stellung:</a:t>
            </a:r>
          </a:p>
          <a:p>
            <a:pPr marL="444500" lvl="0" indent="-444500">
              <a:spcAft>
                <a:spcPts val="600"/>
              </a:spcAft>
              <a:tabLst>
                <a:tab pos="444500" algn="l"/>
                <a:tab pos="7446963" algn="r"/>
              </a:tabLst>
            </a:pPr>
            <a:r>
              <a:rPr lang="de-DE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de-DE" sz="2000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„Um die Wirtschaft zu unterstützen sollten </a:t>
            </a:r>
            <a:r>
              <a:rPr lang="de-DE" sz="2000" i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eher Geringverdiener </a:t>
            </a:r>
            <a:r>
              <a:rPr lang="de-DE" sz="2000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den Genuss einer Einkommenserhöhung kommen als Besserverdiener.“</a:t>
            </a:r>
            <a:r>
              <a:rPr lang="de-DE" sz="1600" dirty="0">
                <a:solidFill>
                  <a:srgbClr val="00206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	</a:t>
            </a:r>
            <a:endParaRPr lang="de-DE" sz="1600" i="1" dirty="0">
              <a:solidFill>
                <a:srgbClr val="FF0000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cxnSp>
        <p:nvCxnSpPr>
          <p:cNvPr id="6" name="Gerade Verbindung 6"/>
          <p:cNvCxnSpPr/>
          <p:nvPr/>
        </p:nvCxnSpPr>
        <p:spPr>
          <a:xfrm>
            <a:off x="251520" y="6525344"/>
            <a:ext cx="864096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Grafik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7" y="264782"/>
            <a:ext cx="940936" cy="1292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83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7872653" y="21740"/>
            <a:ext cx="12266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11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Ergebnissicherung</a:t>
            </a:r>
            <a:br>
              <a:rPr lang="de-DE" sz="11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11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(Strukturbild)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2"/>
          <a:srcRect l="5384" b="6163"/>
          <a:stretch/>
        </p:blipFill>
        <p:spPr>
          <a:xfrm>
            <a:off x="1123250" y="1628800"/>
            <a:ext cx="3088710" cy="2592288"/>
          </a:xfrm>
          <a:prstGeom prst="rect">
            <a:avLst/>
          </a:prstGeom>
        </p:spPr>
      </p:pic>
      <p:cxnSp>
        <p:nvCxnSpPr>
          <p:cNvPr id="10" name="Gerade Verbindung mit Pfeil 9"/>
          <p:cNvCxnSpPr/>
          <p:nvPr/>
        </p:nvCxnSpPr>
        <p:spPr>
          <a:xfrm>
            <a:off x="1403648" y="3501008"/>
            <a:ext cx="864096" cy="0"/>
          </a:xfrm>
          <a:prstGeom prst="straightConnector1">
            <a:avLst/>
          </a:prstGeom>
          <a:ln w="158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/>
          <p:cNvCxnSpPr/>
          <p:nvPr/>
        </p:nvCxnSpPr>
        <p:spPr>
          <a:xfrm flipH="1" flipV="1">
            <a:off x="2261270" y="2985849"/>
            <a:ext cx="6474" cy="515159"/>
          </a:xfrm>
          <a:prstGeom prst="straightConnector1">
            <a:avLst/>
          </a:prstGeom>
          <a:ln w="158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hteck 11"/>
          <p:cNvSpPr/>
          <p:nvPr/>
        </p:nvSpPr>
        <p:spPr>
          <a:xfrm>
            <a:off x="1218293" y="3481263"/>
            <a:ext cx="12654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>
                <a:sym typeface="Wingdings 3" panose="05040102010807070707" pitchFamily="18" charset="2"/>
              </a:rPr>
              <a:t> Einkommen</a:t>
            </a:r>
            <a:endParaRPr lang="de-DE" sz="1400" dirty="0"/>
          </a:p>
        </p:txBody>
      </p:sp>
      <p:sp>
        <p:nvSpPr>
          <p:cNvPr id="13" name="Rechteck 12"/>
          <p:cNvSpPr/>
          <p:nvPr/>
        </p:nvSpPr>
        <p:spPr>
          <a:xfrm>
            <a:off x="2288150" y="3121223"/>
            <a:ext cx="9877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>
                <a:sym typeface="Wingdings 3" panose="05040102010807070707" pitchFamily="18" charset="2"/>
              </a:rPr>
              <a:t> Konsum</a:t>
            </a:r>
            <a:endParaRPr lang="de-DE" sz="1400" dirty="0"/>
          </a:p>
        </p:txBody>
      </p:sp>
      <p:cxnSp>
        <p:nvCxnSpPr>
          <p:cNvPr id="14" name="Gerade Verbindung mit Pfeil 13"/>
          <p:cNvCxnSpPr/>
          <p:nvPr/>
        </p:nvCxnSpPr>
        <p:spPr>
          <a:xfrm>
            <a:off x="3059832" y="2492896"/>
            <a:ext cx="864096" cy="0"/>
          </a:xfrm>
          <a:prstGeom prst="straightConnector1">
            <a:avLst/>
          </a:prstGeom>
          <a:ln w="158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 flipH="1" flipV="1">
            <a:off x="3917454" y="1977737"/>
            <a:ext cx="6474" cy="515159"/>
          </a:xfrm>
          <a:prstGeom prst="straightConnector1">
            <a:avLst/>
          </a:prstGeom>
          <a:ln w="158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hteck 15"/>
          <p:cNvSpPr/>
          <p:nvPr/>
        </p:nvSpPr>
        <p:spPr>
          <a:xfrm>
            <a:off x="2946485" y="2492896"/>
            <a:ext cx="12654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>
                <a:sym typeface="Wingdings 3" panose="05040102010807070707" pitchFamily="18" charset="2"/>
              </a:rPr>
              <a:t> Einkommen</a:t>
            </a:r>
            <a:endParaRPr lang="de-DE" sz="1400" dirty="0"/>
          </a:p>
        </p:txBody>
      </p:sp>
      <p:sp>
        <p:nvSpPr>
          <p:cNvPr id="17" name="Rechteck 16"/>
          <p:cNvSpPr/>
          <p:nvPr/>
        </p:nvSpPr>
        <p:spPr>
          <a:xfrm>
            <a:off x="3872326" y="2113111"/>
            <a:ext cx="9877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>
                <a:sym typeface="Wingdings 3" panose="05040102010807070707" pitchFamily="18" charset="2"/>
              </a:rPr>
              <a:t> Konsum</a:t>
            </a:r>
            <a:endParaRPr lang="de-DE" sz="1400" dirty="0"/>
          </a:p>
        </p:txBody>
      </p:sp>
      <p:sp>
        <p:nvSpPr>
          <p:cNvPr id="18" name="Rechteck 17"/>
          <p:cNvSpPr/>
          <p:nvPr/>
        </p:nvSpPr>
        <p:spPr>
          <a:xfrm>
            <a:off x="3569470" y="2195572"/>
            <a:ext cx="2824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b="1" dirty="0">
                <a:solidFill>
                  <a:srgbClr val="FF0000"/>
                </a:solidFill>
              </a:rPr>
              <a:t>c</a:t>
            </a:r>
          </a:p>
        </p:txBody>
      </p:sp>
      <p:sp>
        <p:nvSpPr>
          <p:cNvPr id="19" name="Rechteck 18"/>
          <p:cNvSpPr/>
          <p:nvPr/>
        </p:nvSpPr>
        <p:spPr>
          <a:xfrm>
            <a:off x="1913286" y="3131676"/>
            <a:ext cx="2824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b="1" dirty="0">
                <a:solidFill>
                  <a:srgbClr val="FF0000"/>
                </a:solidFill>
              </a:rPr>
              <a:t>c</a:t>
            </a:r>
          </a:p>
        </p:txBody>
      </p:sp>
      <p:sp>
        <p:nvSpPr>
          <p:cNvPr id="20" name="Rechteck 19"/>
          <p:cNvSpPr/>
          <p:nvPr/>
        </p:nvSpPr>
        <p:spPr>
          <a:xfrm>
            <a:off x="3877960" y="1609055"/>
            <a:ext cx="5180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dirty="0"/>
              <a:t>C(Y)</a:t>
            </a:r>
          </a:p>
        </p:txBody>
      </p:sp>
      <p:sp>
        <p:nvSpPr>
          <p:cNvPr id="22" name="Rechteck 21"/>
          <p:cNvSpPr/>
          <p:nvPr/>
        </p:nvSpPr>
        <p:spPr>
          <a:xfrm>
            <a:off x="955379" y="5003884"/>
            <a:ext cx="28305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 Einkommen &gt;  Konsum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feld 22"/>
              <p:cNvSpPr txBox="1"/>
              <p:nvPr/>
            </p:nvSpPr>
            <p:spPr>
              <a:xfrm>
                <a:off x="1007977" y="5417724"/>
                <a:ext cx="3105865" cy="53155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0&lt;</m:t>
                      </m:r>
                      <m:f>
                        <m:fPr>
                          <m:ctrlPr>
                            <a:rPr lang="de-DE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i="0" smtClean="0">
                              <a:latin typeface="Cambria Math" panose="02040503050406030204" pitchFamily="18" charset="0"/>
                              <a:sym typeface="Wingdings 3" panose="05040102010807070707" pitchFamily="18" charset="2"/>
                            </a:rPr>
                            <m:t></m:t>
                          </m:r>
                          <m:r>
                            <a:rPr lang="de-DE" b="0" i="0" smtClean="0">
                              <a:latin typeface="Cambria Math" panose="02040503050406030204" pitchFamily="18" charset="0"/>
                              <a:sym typeface="Wingdings 3" panose="05040102010807070707" pitchFamily="18" charset="2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de-DE" b="0" i="0" smtClean="0">
                              <a:latin typeface="Cambria Math" panose="02040503050406030204" pitchFamily="18" charset="0"/>
                            </a:rPr>
                            <m:t>Konsum</m:t>
                          </m:r>
                        </m:num>
                        <m:den>
                          <m:r>
                            <a:rPr lang="de-DE" i="0" smtClean="0">
                              <a:latin typeface="Cambria Math" panose="02040503050406030204" pitchFamily="18" charset="0"/>
                              <a:sym typeface="Wingdings 3" panose="05040102010807070707" pitchFamily="18" charset="2"/>
                            </a:rPr>
                            <m:t></m:t>
                          </m:r>
                          <m:r>
                            <a:rPr lang="de-DE" b="0" i="0" smtClean="0">
                              <a:latin typeface="Cambria Math" panose="02040503050406030204" pitchFamily="18" charset="0"/>
                              <a:sym typeface="Wingdings 3" panose="05040102010807070707" pitchFamily="18" charset="2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de-DE" b="0" i="0" smtClean="0">
                              <a:latin typeface="Cambria Math" panose="02040503050406030204" pitchFamily="18" charset="0"/>
                            </a:rPr>
                            <m:t>Einkommen</m:t>
                          </m:r>
                        </m:den>
                      </m:f>
                      <m:r>
                        <a:rPr lang="de-DE" b="0" i="0" smtClean="0">
                          <a:latin typeface="Cambria Math" panose="02040503050406030204" pitchFamily="18" charset="0"/>
                        </a:rPr>
                        <m:t>&lt;1</m:t>
                      </m:r>
                    </m:oMath>
                  </m:oMathPara>
                </a14:m>
                <a:endParaRPr lang="de-DE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3" name="Textfeld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7977" y="5417724"/>
                <a:ext cx="3105865" cy="53155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Abgerundetes Rechteck 23"/>
          <p:cNvSpPr/>
          <p:nvPr/>
        </p:nvSpPr>
        <p:spPr>
          <a:xfrm>
            <a:off x="966503" y="4922173"/>
            <a:ext cx="2957425" cy="1296144"/>
          </a:xfrm>
          <a:prstGeom prst="roundRect">
            <a:avLst/>
          </a:prstGeom>
          <a:solidFill>
            <a:srgbClr val="FFFF99">
              <a:alpha val="2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feld 24"/>
              <p:cNvSpPr txBox="1"/>
              <p:nvPr/>
            </p:nvSpPr>
            <p:spPr>
              <a:xfrm>
                <a:off x="4590280" y="4891609"/>
                <a:ext cx="4388635" cy="4095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de-DE" sz="1600" b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Marginale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sz="1600" b="0" i="0" smtClean="0">
                        <a:latin typeface="Cambria Math" panose="02040503050406030204" pitchFamily="18" charset="0"/>
                      </a:rPr>
                      <m:t>Konsumquote</m:t>
                    </m:r>
                    <m:r>
                      <a:rPr lang="de-DE" sz="16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de-DE" sz="16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𝐜</m:t>
                    </m:r>
                    <m:r>
                      <a:rPr lang="de-DE" sz="16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de-DE" sz="160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sz="1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1600" i="0" smtClean="0">
                            <a:latin typeface="Cambria Math" panose="02040503050406030204" pitchFamily="18" charset="0"/>
                            <a:sym typeface="Wingdings 3" panose="05040102010807070707" pitchFamily="18" charset="2"/>
                          </a:rPr>
                          <m:t></m:t>
                        </m:r>
                        <m:r>
                          <a:rPr lang="de-DE" sz="1600" b="0" i="0" smtClean="0">
                            <a:latin typeface="Cambria Math" panose="02040503050406030204" pitchFamily="18" charset="0"/>
                            <a:sym typeface="Wingdings 3" panose="05040102010807070707" pitchFamily="18" charset="2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de-DE" sz="1600" b="0" i="0" smtClean="0">
                            <a:latin typeface="Cambria Math" panose="02040503050406030204" pitchFamily="18" charset="0"/>
                          </a:rPr>
                          <m:t>Konsum</m:t>
                        </m:r>
                      </m:num>
                      <m:den>
                        <m:r>
                          <a:rPr lang="de-DE" sz="1600" i="0" smtClean="0">
                            <a:latin typeface="Cambria Math" panose="02040503050406030204" pitchFamily="18" charset="0"/>
                            <a:sym typeface="Wingdings 3" panose="05040102010807070707" pitchFamily="18" charset="2"/>
                          </a:rPr>
                          <m:t></m:t>
                        </m:r>
                        <m:r>
                          <a:rPr lang="de-DE" sz="1600" b="0" i="0" smtClean="0">
                            <a:latin typeface="Cambria Math" panose="02040503050406030204" pitchFamily="18" charset="0"/>
                            <a:sym typeface="Wingdings 3" panose="05040102010807070707" pitchFamily="18" charset="2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de-DE" sz="1600" b="0" i="0" smtClean="0">
                            <a:latin typeface="Cambria Math" panose="02040503050406030204" pitchFamily="18" charset="0"/>
                          </a:rPr>
                          <m:t>Einkommen</m:t>
                        </m:r>
                      </m:den>
                    </m:f>
                  </m:oMath>
                </a14:m>
                <a:endParaRPr lang="de-DE" sz="16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5" name="Textfeld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0280" y="4891609"/>
                <a:ext cx="4388635" cy="409599"/>
              </a:xfrm>
              <a:prstGeom prst="rect">
                <a:avLst/>
              </a:prstGeom>
              <a:blipFill rotWithShape="1">
                <a:blip r:embed="rId4"/>
                <a:stretch>
                  <a:fillRect l="-2917" b="-1764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feld 25"/>
              <p:cNvSpPr txBox="1"/>
              <p:nvPr/>
            </p:nvSpPr>
            <p:spPr>
              <a:xfrm>
                <a:off x="4572000" y="5732171"/>
                <a:ext cx="4388635" cy="36112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de-DE" sz="1600" b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D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sz="1600" b="0" i="0" smtClean="0">
                        <a:latin typeface="Cambria Math" panose="02040503050406030204" pitchFamily="18" charset="0"/>
                      </a:rPr>
                      <m:t>urchschnittlich</m:t>
                    </m:r>
                    <m:r>
                      <a:rPr lang="de-DE" sz="16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de-DE" sz="1600" b="0" i="0" smtClean="0">
                        <a:latin typeface="Cambria Math" panose="02040503050406030204" pitchFamily="18" charset="0"/>
                      </a:rPr>
                      <m:t>Konsumquote</m:t>
                    </m:r>
                    <m:r>
                      <a:rPr lang="de-DE" sz="1600" b="0" i="0" smtClean="0">
                        <a:latin typeface="Cambria Math" panose="02040503050406030204" pitchFamily="18" charset="0"/>
                      </a:rPr>
                      <m:t> =</m:t>
                    </m:r>
                    <m:f>
                      <m:fPr>
                        <m:ctrlPr>
                          <a:rPr lang="de-DE" sz="1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de-DE" sz="1600" b="0" i="0" smtClean="0">
                            <a:latin typeface="Cambria Math" panose="02040503050406030204" pitchFamily="18" charset="0"/>
                          </a:rPr>
                          <m:t>Konsum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de-DE" sz="1600" b="0" i="0" smtClean="0">
                            <a:latin typeface="Cambria Math" panose="02040503050406030204" pitchFamily="18" charset="0"/>
                          </a:rPr>
                          <m:t>Einkommen</m:t>
                        </m:r>
                      </m:den>
                    </m:f>
                  </m:oMath>
                </a14:m>
                <a:endParaRPr lang="de-DE" sz="16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6" name="Textfeld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5732171"/>
                <a:ext cx="4388635" cy="361125"/>
              </a:xfrm>
              <a:prstGeom prst="rect">
                <a:avLst/>
              </a:prstGeom>
              <a:blipFill rotWithShape="1">
                <a:blip r:embed="rId5"/>
                <a:stretch>
                  <a:fillRect l="-2778" b="-1833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Pfeil nach oben und unten 26"/>
          <p:cNvSpPr/>
          <p:nvPr/>
        </p:nvSpPr>
        <p:spPr>
          <a:xfrm>
            <a:off x="4875971" y="5289630"/>
            <a:ext cx="144016" cy="371618"/>
          </a:xfrm>
          <a:prstGeom prst="up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Abgerundetes Rechteck 27"/>
          <p:cNvSpPr/>
          <p:nvPr/>
        </p:nvSpPr>
        <p:spPr>
          <a:xfrm>
            <a:off x="4550126" y="4806864"/>
            <a:ext cx="4198338" cy="1430448"/>
          </a:xfrm>
          <a:prstGeom prst="roundRect">
            <a:avLst/>
          </a:prstGeom>
          <a:solidFill>
            <a:srgbClr val="FFFF99">
              <a:alpha val="2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Rechteck 29"/>
          <p:cNvSpPr/>
          <p:nvPr/>
        </p:nvSpPr>
        <p:spPr>
          <a:xfrm>
            <a:off x="816713" y="3337247"/>
            <a:ext cx="44291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>
                <a:sym typeface="Wingdings 3" panose="05040102010807070707" pitchFamily="18" charset="2"/>
              </a:rPr>
              <a:t>C</a:t>
            </a:r>
            <a:r>
              <a:rPr lang="de-DE" sz="1400" baseline="-25000" dirty="0">
                <a:sym typeface="Wingdings 3" panose="05040102010807070707" pitchFamily="18" charset="2"/>
              </a:rPr>
              <a:t>0</a:t>
            </a:r>
          </a:p>
        </p:txBody>
      </p:sp>
      <p:sp>
        <p:nvSpPr>
          <p:cNvPr id="31" name="Geschweifte Klammer links 30"/>
          <p:cNvSpPr/>
          <p:nvPr/>
        </p:nvSpPr>
        <p:spPr>
          <a:xfrm>
            <a:off x="1012200" y="3667743"/>
            <a:ext cx="103416" cy="409329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Geschweifte Klammer links 31"/>
          <p:cNvSpPr/>
          <p:nvPr/>
        </p:nvSpPr>
        <p:spPr>
          <a:xfrm>
            <a:off x="1012200" y="1806672"/>
            <a:ext cx="175424" cy="1694336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/>
          <p:cNvSpPr/>
          <p:nvPr/>
        </p:nvSpPr>
        <p:spPr>
          <a:xfrm rot="16200000">
            <a:off x="194145" y="2243075"/>
            <a:ext cx="11757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>
                <a:sym typeface="Wingdings 3" panose="05040102010807070707" pitchFamily="18" charset="2"/>
              </a:rPr>
              <a:t>einkommens-</a:t>
            </a:r>
          </a:p>
          <a:p>
            <a:r>
              <a:rPr lang="de-DE" sz="1400" dirty="0">
                <a:sym typeface="Wingdings 3" panose="05040102010807070707" pitchFamily="18" charset="2"/>
              </a:rPr>
              <a:t>abhängig</a:t>
            </a:r>
            <a:endParaRPr lang="de-DE" sz="1400" dirty="0"/>
          </a:p>
        </p:txBody>
      </p:sp>
      <p:sp>
        <p:nvSpPr>
          <p:cNvPr id="34" name="Rechteck 33"/>
          <p:cNvSpPr/>
          <p:nvPr/>
        </p:nvSpPr>
        <p:spPr>
          <a:xfrm rot="16200000">
            <a:off x="122137" y="3831992"/>
            <a:ext cx="11757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>
                <a:sym typeface="Wingdings 3" panose="05040102010807070707" pitchFamily="18" charset="2"/>
              </a:rPr>
              <a:t>einkommens-</a:t>
            </a:r>
          </a:p>
          <a:p>
            <a:r>
              <a:rPr lang="de-DE" sz="1400" dirty="0">
                <a:solidFill>
                  <a:srgbClr val="FF0000"/>
                </a:solidFill>
                <a:sym typeface="Wingdings 3" panose="05040102010807070707" pitchFamily="18" charset="2"/>
              </a:rPr>
              <a:t>un</a:t>
            </a:r>
            <a:r>
              <a:rPr lang="de-DE" sz="1400" dirty="0">
                <a:sym typeface="Wingdings 3" panose="05040102010807070707" pitchFamily="18" charset="2"/>
              </a:rPr>
              <a:t>abhängig</a:t>
            </a:r>
            <a:endParaRPr lang="de-DE" sz="1400" dirty="0"/>
          </a:p>
        </p:txBody>
      </p:sp>
      <p:sp>
        <p:nvSpPr>
          <p:cNvPr id="35" name="Rechteck 34"/>
          <p:cNvSpPr/>
          <p:nvPr/>
        </p:nvSpPr>
        <p:spPr>
          <a:xfrm>
            <a:off x="5846077" y="3111351"/>
            <a:ext cx="17716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Aft>
                <a:spcPts val="600"/>
              </a:spcAft>
              <a:tabLst>
                <a:tab pos="2867025" algn="l"/>
                <a:tab pos="7446963" algn="r"/>
              </a:tabLst>
            </a:pPr>
            <a:r>
              <a:rPr lang="de-DE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C(Y) = C</a:t>
            </a:r>
            <a:r>
              <a:rPr lang="de-DE" sz="2400" b="1" baseline="-25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de-DE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 </a:t>
            </a:r>
            <a:r>
              <a:rPr lang="de-DE" sz="2400" b="1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cY</a:t>
            </a:r>
            <a:endParaRPr lang="de-DE" sz="24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Rechteck 35"/>
          <p:cNvSpPr/>
          <p:nvPr/>
        </p:nvSpPr>
        <p:spPr>
          <a:xfrm>
            <a:off x="5543091" y="3585790"/>
            <a:ext cx="294287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450850" algn="l"/>
                <a:tab pos="808038" algn="l"/>
              </a:tabLst>
            </a:pPr>
            <a:r>
              <a:rPr lang="de-DE" dirty="0">
                <a:sym typeface="Wingdings 3" panose="05040102010807070707" pitchFamily="18" charset="2"/>
              </a:rPr>
              <a:t>C</a:t>
            </a:r>
            <a:r>
              <a:rPr lang="de-DE" baseline="-25000" dirty="0">
                <a:sym typeface="Wingdings 3" panose="05040102010807070707" pitchFamily="18" charset="2"/>
              </a:rPr>
              <a:t>0</a:t>
            </a:r>
            <a:r>
              <a:rPr lang="de-DE" dirty="0">
                <a:sym typeface="Wingdings 3" panose="05040102010807070707" pitchFamily="18" charset="2"/>
              </a:rPr>
              <a:t> 	= 	Autonomer Konsum</a:t>
            </a:r>
          </a:p>
          <a:p>
            <a:pPr>
              <a:tabLst>
                <a:tab pos="450850" algn="l"/>
                <a:tab pos="808038" algn="l"/>
              </a:tabLst>
            </a:pPr>
            <a:r>
              <a:rPr lang="de-DE" dirty="0">
                <a:sym typeface="Wingdings 3" panose="05040102010807070707" pitchFamily="18" charset="2"/>
              </a:rPr>
              <a:t>c 	= 	Konsumquote</a:t>
            </a:r>
          </a:p>
          <a:p>
            <a:pPr>
              <a:tabLst>
                <a:tab pos="450850" algn="l"/>
                <a:tab pos="808038" algn="l"/>
              </a:tabLst>
            </a:pPr>
            <a:r>
              <a:rPr lang="de-DE" dirty="0">
                <a:sym typeface="Wingdings 3" panose="05040102010807070707" pitchFamily="18" charset="2"/>
              </a:rPr>
              <a:t>Y 	=	Einkommen </a:t>
            </a:r>
            <a:endParaRPr lang="de-DE" dirty="0"/>
          </a:p>
        </p:txBody>
      </p:sp>
      <p:sp>
        <p:nvSpPr>
          <p:cNvPr id="37" name="Abgerundetes Rechteck 36"/>
          <p:cNvSpPr/>
          <p:nvPr/>
        </p:nvSpPr>
        <p:spPr>
          <a:xfrm>
            <a:off x="5380971" y="3092538"/>
            <a:ext cx="3232778" cy="1469637"/>
          </a:xfrm>
          <a:prstGeom prst="roundRect">
            <a:avLst/>
          </a:prstGeom>
          <a:solidFill>
            <a:srgbClr val="FFFF99">
              <a:alpha val="2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Rechteck 37"/>
          <p:cNvSpPr/>
          <p:nvPr/>
        </p:nvSpPr>
        <p:spPr>
          <a:xfrm>
            <a:off x="251520" y="332656"/>
            <a:ext cx="85689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0A0A0A"/>
                </a:solidFill>
              </a:rPr>
              <a:t>Die</a:t>
            </a:r>
            <a:r>
              <a:rPr lang="de-DE" sz="2400" b="1" dirty="0">
                <a:solidFill>
                  <a:srgbClr val="00206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  <a:r>
              <a:rPr lang="de-DE" sz="2400" b="1" dirty="0">
                <a:solidFill>
                  <a:srgbClr val="002060"/>
                </a:solidFill>
                <a:cs typeface="Segoe UI Semilight" panose="020B0402040204020203" pitchFamily="34" charset="0"/>
              </a:rPr>
              <a:t>Konsumfunktion C(Y) </a:t>
            </a:r>
            <a:r>
              <a:rPr lang="de-DE" dirty="0">
                <a:solidFill>
                  <a:srgbClr val="0A0A0A"/>
                </a:solidFill>
              </a:rPr>
              <a:t>beschreibt den funktionalen Zusammenhang zwischen den gesamtwirtschaftlichen Konsumausgaben und den Bestimmungsfaktoren des Konsums. Als bedeutendster Einflussfaktor gilt das gesamtwirtschaftliche Einkommen (Y). </a:t>
            </a:r>
            <a:endParaRPr lang="de-DE" dirty="0"/>
          </a:p>
        </p:txBody>
      </p:sp>
      <p:sp>
        <p:nvSpPr>
          <p:cNvPr id="39" name="Rechteck 38"/>
          <p:cNvSpPr/>
          <p:nvPr/>
        </p:nvSpPr>
        <p:spPr>
          <a:xfrm>
            <a:off x="4571999" y="1556792"/>
            <a:ext cx="40589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rgbClr val="0A0A0A"/>
                </a:solidFill>
                <a:sym typeface="Wingdings" panose="05000000000000000000" pitchFamily="2" charset="2"/>
              </a:rPr>
              <a:t></a:t>
            </a:r>
            <a:r>
              <a:rPr lang="de-DE" dirty="0">
                <a:solidFill>
                  <a:srgbClr val="0A0A0A"/>
                </a:solidFill>
              </a:rPr>
              <a:t> </a:t>
            </a:r>
            <a:r>
              <a:rPr lang="de-DE" sz="1600" dirty="0">
                <a:solidFill>
                  <a:srgbClr val="0A0A0A"/>
                </a:solidFill>
              </a:rPr>
              <a:t>aus Vereinfachungsgründen linearer Verlauf</a:t>
            </a:r>
            <a:endParaRPr lang="de-DE" sz="1600" dirty="0"/>
          </a:p>
        </p:txBody>
      </p:sp>
      <p:cxnSp>
        <p:nvCxnSpPr>
          <p:cNvPr id="40" name="Gerade Verbindung 6"/>
          <p:cNvCxnSpPr/>
          <p:nvPr/>
        </p:nvCxnSpPr>
        <p:spPr>
          <a:xfrm>
            <a:off x="251520" y="6525344"/>
            <a:ext cx="864096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6721199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B2830A739FA194184E26CBE2DEC022C" ma:contentTypeVersion="" ma:contentTypeDescription="Ein neues Dokument erstellen." ma:contentTypeScope="" ma:versionID="3d4a65edfb735a3e88cd33807e53f7e2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0C9A6B0-EE80-4D03-8AED-58AB537C6B6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CE696F1-61B8-4F1F-B49C-2E65E814559E}">
  <ds:schemaRefs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55696b60-0389-45c2-bb8c-032517eb46a2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170D4C48-0231-416B-B59E-AD09B4A7769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186</Words>
  <Application>Microsoft Office PowerPoint</Application>
  <PresentationFormat>Bildschirmpräsentation (4:3)</PresentationFormat>
  <Paragraphs>31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9" baseType="lpstr">
      <vt:lpstr>Arial</vt:lpstr>
      <vt:lpstr>Calibri</vt:lpstr>
      <vt:lpstr>Cambria Math</vt:lpstr>
      <vt:lpstr>Segoe UI Semilight</vt:lpstr>
      <vt:lpstr>Wingdings</vt:lpstr>
      <vt:lpstr>Wingdings 3</vt:lpstr>
      <vt:lpstr>Larissa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Andreas</dc:creator>
  <cp:lastModifiedBy>Barbian, Markus (ZSL)</cp:lastModifiedBy>
  <cp:revision>104</cp:revision>
  <cp:lastPrinted>2020-03-30T14:03:23Z</cp:lastPrinted>
  <dcterms:created xsi:type="dcterms:W3CDTF">2020-01-02T09:16:21Z</dcterms:created>
  <dcterms:modified xsi:type="dcterms:W3CDTF">2021-05-11T13:38:16Z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0x0101003B2830A739FA194184E26CBE2DEC022C</vt:lpwstr>
  </property>
</Properties>
</file>