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7" r:id="rId6"/>
    <p:sldId id="261" r:id="rId7"/>
    <p:sldId id="258" r:id="rId8"/>
    <p:sldId id="259" r:id="rId9"/>
    <p:sldId id="260" r:id="rId10"/>
    <p:sldId id="262" r:id="rId11"/>
    <p:sldId id="263" r:id="rId12"/>
    <p:sldId id="264" r:id="rId13"/>
    <p:sldId id="265" r:id="rId14"/>
    <p:sldId id="266" r:id="rId15"/>
    <p:sldId id="268" r:id="rId16"/>
    <p:sldId id="267" r:id="rId17"/>
  </p:sldIdLst>
  <p:sldSz cx="9144000" cy="6858000" type="screen4x3"/>
  <p:notesSz cx="6669088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53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22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14D0D-126E-4E95-BD0F-BD1DB43CDD5B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B119B-E901-4F18-846D-95F0BA95E92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98980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CF266C-BFC3-4F34-9CD5-FE370AFA3F1C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2F633-50EA-403C-9453-FCF8704AA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1596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F633-50EA-403C-9453-FCF8704AABC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784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930B-A9BB-45B4-953C-7CC9E0C8B370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3211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E7E1-6569-4D28-8D56-7BD30324C740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2538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CA0D1-E5ED-4538-BDE4-AA20FCFC3DF4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47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BC4E2-78A3-4324-90E6-6EBDE203B282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700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2477-1652-41C1-BF7D-349E5F1E6806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337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43C5E-C14A-48F9-A8A9-4F8DE2D186A1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358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0917-99F4-41DE-8DCB-D88153575B56}" type="datetime1">
              <a:rPr lang="de-DE" smtClean="0"/>
              <a:t>11.05.2021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285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333F-4E6E-4325-B077-515A6663152D}" type="datetime1">
              <a:rPr lang="de-DE" smtClean="0"/>
              <a:t>11.05.2021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664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7B4AD-714A-4A9C-8B87-77E234032C74}" type="datetime1">
              <a:rPr lang="de-DE" smtClean="0"/>
              <a:t>11.05.2021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372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7BC8-D0F7-4EFA-B3C8-F7FF4A834562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40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DDB5-9E36-4EB5-AD72-774734312D9D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3516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57103-5A2B-49C7-8A9E-6B845C1FD05B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15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470025"/>
          </a:xfrm>
        </p:spPr>
        <p:txBody>
          <a:bodyPr>
            <a:normAutofit/>
          </a:bodyPr>
          <a:lstStyle/>
          <a:p>
            <a:r>
              <a:rPr lang="de-DE" sz="4800" b="1" dirty="0"/>
              <a:t>Stabilisierungspolitik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99592" y="2204864"/>
            <a:ext cx="7272808" cy="1600200"/>
          </a:xfrm>
        </p:spPr>
        <p:txBody>
          <a:bodyPr/>
          <a:lstStyle/>
          <a:p>
            <a:r>
              <a:rPr lang="de-DE" b="1" dirty="0"/>
              <a:t>Grundpositionen – </a:t>
            </a:r>
            <a:r>
              <a:rPr lang="de-DE" b="1" dirty="0" err="1"/>
              <a:t>Fiskalismus</a:t>
            </a:r>
            <a:r>
              <a:rPr lang="de-DE" b="1" dirty="0"/>
              <a:t> und Monetarismus</a:t>
            </a:r>
          </a:p>
        </p:txBody>
      </p:sp>
      <p:pic>
        <p:nvPicPr>
          <p:cNvPr id="3078" name="Picture 6" descr="Grafik, Wachstum, Fortschritt, Diagramm, Analy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284984"/>
            <a:ext cx="4997791" cy="236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95536" y="6021868"/>
            <a:ext cx="7272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Bildquelle: https://pixabay.com/de/illustrations/grafik-wachstum-fortschritt-3078546/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1520" y="6356350"/>
            <a:ext cx="8640960" cy="365125"/>
          </a:xfrm>
        </p:spPr>
        <p:txBody>
          <a:bodyPr/>
          <a:lstStyle/>
          <a:p>
            <a:pPr algn="l">
              <a:tabLst>
                <a:tab pos="4216400" algn="l"/>
                <a:tab pos="8434388" algn="dec"/>
              </a:tabLst>
            </a:pPr>
            <a:r>
              <a:rPr lang="de-DE" sz="900" dirty="0"/>
              <a:t>April 2020	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8434388" algn="dec"/>
                </a:tabLst>
              </a:pPr>
              <a:t>1</a:t>
            </a:fld>
            <a:r>
              <a:rPr lang="de-DE" sz="900" dirty="0"/>
              <a:t>	5_2_Einfuehrung_Grundpositionen</a:t>
            </a:r>
          </a:p>
        </p:txBody>
      </p:sp>
      <p:cxnSp>
        <p:nvCxnSpPr>
          <p:cNvPr id="7" name="Gerade Verbindung 6"/>
          <p:cNvCxnSpPr/>
          <p:nvPr/>
        </p:nvCxnSpPr>
        <p:spPr>
          <a:xfrm>
            <a:off x="251520" y="6453336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3122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93000">
              <a:srgbClr val="F0EBD5"/>
            </a:gs>
            <a:gs pos="100000">
              <a:srgbClr val="D1C39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/>
              <a:t>Grundauffassung des Monetarismus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sz="2000" b="1" dirty="0"/>
              <a:t>Staatliche Eingriffe </a:t>
            </a:r>
            <a:r>
              <a:rPr lang="de-DE" sz="2000" dirty="0"/>
              <a:t>in den Wirtschaftsprozess führen zu </a:t>
            </a:r>
            <a:r>
              <a:rPr lang="de-DE" sz="2000" b="1" dirty="0"/>
              <a:t>Instabilitäten</a:t>
            </a:r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r>
              <a:rPr lang="de-DE" sz="2000" dirty="0"/>
              <a:t>Stattdessen: </a:t>
            </a:r>
          </a:p>
          <a:p>
            <a:pPr lvl="1"/>
            <a:r>
              <a:rPr lang="de-DE" sz="1800" dirty="0"/>
              <a:t>Stärkung der Marktkräfte</a:t>
            </a:r>
          </a:p>
          <a:p>
            <a:pPr lvl="1"/>
            <a:r>
              <a:rPr lang="de-DE" sz="1800" dirty="0"/>
              <a:t>Verbesserung der Produktionsbedingungen</a:t>
            </a:r>
          </a:p>
          <a:p>
            <a:pPr lvl="1"/>
            <a:r>
              <a:rPr lang="de-DE" sz="1800" dirty="0"/>
              <a:t>Leistungsanreize</a:t>
            </a:r>
          </a:p>
          <a:p>
            <a:pPr marL="457200" lvl="1" indent="0">
              <a:buNone/>
            </a:pPr>
            <a:endParaRPr lang="de-DE" sz="1800" dirty="0"/>
          </a:p>
          <a:p>
            <a:r>
              <a:rPr lang="de-DE" sz="2200" b="1" dirty="0"/>
              <a:t>Geldmenge</a:t>
            </a:r>
            <a:r>
              <a:rPr lang="de-DE" sz="2200" dirty="0"/>
              <a:t> ist entscheidende Bestimmungsgröße für Preisniveau und gleichgewichtige Entwicklung der Gesamtwirtschaft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1008112" cy="97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feil nach rechts 9"/>
          <p:cNvSpPr/>
          <p:nvPr/>
        </p:nvSpPr>
        <p:spPr>
          <a:xfrm>
            <a:off x="3635896" y="2564904"/>
            <a:ext cx="1224136" cy="28803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198048"/>
            <a:ext cx="1142058" cy="978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1520" y="6356350"/>
            <a:ext cx="8640960" cy="365125"/>
          </a:xfrm>
        </p:spPr>
        <p:txBody>
          <a:bodyPr/>
          <a:lstStyle/>
          <a:p>
            <a:pPr algn="l">
              <a:tabLst>
                <a:tab pos="4216400" algn="l"/>
                <a:tab pos="8434388" algn="dec"/>
              </a:tabLst>
            </a:pPr>
            <a:r>
              <a:rPr lang="de-DE" sz="900" dirty="0"/>
              <a:t>April 2020	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8434388" algn="dec"/>
                </a:tabLst>
              </a:pPr>
              <a:t>10</a:t>
            </a:fld>
            <a:r>
              <a:rPr lang="de-DE" sz="900" dirty="0"/>
              <a:t>	5_2_Einführung Grundpositionen</a:t>
            </a:r>
          </a:p>
        </p:txBody>
      </p:sp>
      <p:cxnSp>
        <p:nvCxnSpPr>
          <p:cNvPr id="11" name="Gerade Verbindung 10"/>
          <p:cNvCxnSpPr/>
          <p:nvPr/>
        </p:nvCxnSpPr>
        <p:spPr>
          <a:xfrm>
            <a:off x="251520" y="6453336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15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2" presetClass="emph" presetSubtype="0" repeatCount="1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93000">
              <a:srgbClr val="F0EBD5"/>
            </a:gs>
            <a:gs pos="100000">
              <a:srgbClr val="D1C39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/>
              <a:t>Grundauffassung des Monetarismus</a:t>
            </a:r>
          </a:p>
        </p:txBody>
      </p:sp>
      <p:grpSp>
        <p:nvGrpSpPr>
          <p:cNvPr id="23" name="Gruppieren 22"/>
          <p:cNvGrpSpPr/>
          <p:nvPr/>
        </p:nvGrpSpPr>
        <p:grpSpPr>
          <a:xfrm>
            <a:off x="683568" y="1412776"/>
            <a:ext cx="7128792" cy="2880320"/>
            <a:chOff x="683568" y="1412776"/>
            <a:chExt cx="7128792" cy="2880320"/>
          </a:xfrm>
        </p:grpSpPr>
        <p:cxnSp>
          <p:nvCxnSpPr>
            <p:cNvPr id="24" name="Gerade Verbindung mit Pfeil 23"/>
            <p:cNvCxnSpPr/>
            <p:nvPr/>
          </p:nvCxnSpPr>
          <p:spPr>
            <a:xfrm flipV="1">
              <a:off x="1331640" y="1916832"/>
              <a:ext cx="0" cy="237626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Gerade Verbindung mit Pfeil 24"/>
            <p:cNvCxnSpPr/>
            <p:nvPr/>
          </p:nvCxnSpPr>
          <p:spPr>
            <a:xfrm>
              <a:off x="1331640" y="4293096"/>
              <a:ext cx="648072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feld 25"/>
            <p:cNvSpPr txBox="1"/>
            <p:nvPr/>
          </p:nvSpPr>
          <p:spPr>
            <a:xfrm>
              <a:off x="683568" y="1412776"/>
              <a:ext cx="19791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BIP (Y)</a:t>
              </a:r>
            </a:p>
            <a:p>
              <a:r>
                <a:rPr lang="de-DE" sz="1400" dirty="0"/>
                <a:t>Produktionspotenzial (P)</a:t>
              </a:r>
            </a:p>
          </p:txBody>
        </p:sp>
        <p:cxnSp>
          <p:nvCxnSpPr>
            <p:cNvPr id="27" name="Gerade Verbindung 26"/>
            <p:cNvCxnSpPr/>
            <p:nvPr/>
          </p:nvCxnSpPr>
          <p:spPr>
            <a:xfrm flipV="1">
              <a:off x="1331640" y="2456892"/>
              <a:ext cx="5904656" cy="104411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feld 28"/>
            <p:cNvSpPr txBox="1"/>
            <p:nvPr/>
          </p:nvSpPr>
          <p:spPr>
            <a:xfrm>
              <a:off x="7007451" y="2239371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P</a:t>
              </a: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7090007" y="2564904"/>
              <a:ext cx="272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Y</a:t>
              </a:r>
            </a:p>
          </p:txBody>
        </p:sp>
      </p:grpSp>
      <p:sp>
        <p:nvSpPr>
          <p:cNvPr id="39" name="Freihandform 38"/>
          <p:cNvSpPr/>
          <p:nvPr/>
        </p:nvSpPr>
        <p:spPr>
          <a:xfrm>
            <a:off x="1349406" y="2494625"/>
            <a:ext cx="5877017" cy="1352969"/>
          </a:xfrm>
          <a:custGeom>
            <a:avLst/>
            <a:gdLst>
              <a:gd name="connsiteX0" fmla="*/ 0 w 5877017"/>
              <a:gd name="connsiteY0" fmla="*/ 1020932 h 1352969"/>
              <a:gd name="connsiteX1" fmla="*/ 1145219 w 5877017"/>
              <a:gd name="connsiteY1" fmla="*/ 1340528 h 1352969"/>
              <a:gd name="connsiteX2" fmla="*/ 2059619 w 5877017"/>
              <a:gd name="connsiteY2" fmla="*/ 639192 h 1352969"/>
              <a:gd name="connsiteX3" fmla="*/ 3169328 w 5877017"/>
              <a:gd name="connsiteY3" fmla="*/ 941033 h 1352969"/>
              <a:gd name="connsiteX4" fmla="*/ 3968318 w 5877017"/>
              <a:gd name="connsiteY4" fmla="*/ 328474 h 1352969"/>
              <a:gd name="connsiteX5" fmla="*/ 5113538 w 5877017"/>
              <a:gd name="connsiteY5" fmla="*/ 665825 h 1352969"/>
              <a:gd name="connsiteX6" fmla="*/ 5877017 w 5877017"/>
              <a:gd name="connsiteY6" fmla="*/ 0 h 135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77017" h="1352969">
                <a:moveTo>
                  <a:pt x="0" y="1020932"/>
                </a:moveTo>
                <a:cubicBezTo>
                  <a:pt x="400974" y="1212541"/>
                  <a:pt x="801949" y="1404151"/>
                  <a:pt x="1145219" y="1340528"/>
                </a:cubicBezTo>
                <a:cubicBezTo>
                  <a:pt x="1488489" y="1276905"/>
                  <a:pt x="1722268" y="705774"/>
                  <a:pt x="2059619" y="639192"/>
                </a:cubicBezTo>
                <a:cubicBezTo>
                  <a:pt x="2396970" y="572610"/>
                  <a:pt x="2851212" y="992819"/>
                  <a:pt x="3169328" y="941033"/>
                </a:cubicBezTo>
                <a:cubicBezTo>
                  <a:pt x="3487445" y="889247"/>
                  <a:pt x="3644283" y="374342"/>
                  <a:pt x="3968318" y="328474"/>
                </a:cubicBezTo>
                <a:cubicBezTo>
                  <a:pt x="4292353" y="282606"/>
                  <a:pt x="4795422" y="720571"/>
                  <a:pt x="5113538" y="665825"/>
                </a:cubicBezTo>
                <a:cubicBezTo>
                  <a:pt x="5431654" y="611079"/>
                  <a:pt x="5654335" y="305539"/>
                  <a:pt x="5877017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Pfeil nach unten 39"/>
          <p:cNvSpPr/>
          <p:nvPr/>
        </p:nvSpPr>
        <p:spPr>
          <a:xfrm flipH="1" flipV="1">
            <a:off x="2334574" y="2872681"/>
            <a:ext cx="80392" cy="403636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Pfeil nach unten 40"/>
          <p:cNvSpPr/>
          <p:nvPr/>
        </p:nvSpPr>
        <p:spPr>
          <a:xfrm flipH="1" flipV="1">
            <a:off x="6300192" y="2163049"/>
            <a:ext cx="80392" cy="403636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Textfeld 41"/>
          <p:cNvSpPr txBox="1"/>
          <p:nvPr/>
        </p:nvSpPr>
        <p:spPr>
          <a:xfrm>
            <a:off x="683568" y="4437112"/>
            <a:ext cx="8252965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2400" b="1" dirty="0"/>
              <a:t>Monetarismus</a:t>
            </a:r>
            <a:r>
              <a:rPr lang="de-DE" sz="2400" dirty="0"/>
              <a:t>:</a:t>
            </a:r>
          </a:p>
          <a:p>
            <a:r>
              <a:rPr lang="de-DE" sz="2400" dirty="0"/>
              <a:t>Die Regulierung der Geldmenge durch die Zentralbank ist die</a:t>
            </a:r>
          </a:p>
          <a:p>
            <a:r>
              <a:rPr lang="de-DE" sz="2400" dirty="0"/>
              <a:t>bedeutsamste Einflussmöglichkeit auf die gesamtwirtschaftliche</a:t>
            </a:r>
          </a:p>
          <a:p>
            <a:r>
              <a:rPr lang="de-DE" sz="2400" dirty="0"/>
              <a:t>Entwicklung. Staatliche Eingriffe zur Nachfragesteuerung werden</a:t>
            </a:r>
          </a:p>
          <a:p>
            <a:r>
              <a:rPr lang="de-DE" sz="2400" dirty="0"/>
              <a:t>abgelehnt.</a:t>
            </a:r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1520" y="6356350"/>
            <a:ext cx="8640960" cy="365125"/>
          </a:xfrm>
        </p:spPr>
        <p:txBody>
          <a:bodyPr/>
          <a:lstStyle/>
          <a:p>
            <a:pPr algn="l">
              <a:tabLst>
                <a:tab pos="4216400" algn="l"/>
                <a:tab pos="8434388" algn="dec"/>
              </a:tabLst>
            </a:pPr>
            <a:r>
              <a:rPr lang="de-DE" sz="900" dirty="0"/>
              <a:t>April 2020	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8434388" algn="dec"/>
                </a:tabLst>
              </a:pPr>
              <a:t>11</a:t>
            </a:fld>
            <a:r>
              <a:rPr lang="de-DE" sz="900" dirty="0"/>
              <a:t>	5_2_Einführung Grundpositionen</a:t>
            </a:r>
          </a:p>
        </p:txBody>
      </p:sp>
      <p:cxnSp>
        <p:nvCxnSpPr>
          <p:cNvPr id="16" name="Gerade Verbindung 15"/>
          <p:cNvCxnSpPr/>
          <p:nvPr/>
        </p:nvCxnSpPr>
        <p:spPr>
          <a:xfrm>
            <a:off x="251520" y="6453336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7884368" y="4099255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Zeit</a:t>
            </a:r>
          </a:p>
        </p:txBody>
      </p:sp>
    </p:spTree>
    <p:extLst>
      <p:ext uri="{BB962C8B-B14F-4D97-AF65-F5344CB8AC3E}">
        <p14:creationId xmlns:p14="http://schemas.microsoft.com/office/powerpoint/2010/main" val="97440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1">
                <a:tint val="44500"/>
                <a:satMod val="160000"/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112568"/>
          </a:xfrm>
        </p:spPr>
        <p:txBody>
          <a:bodyPr>
            <a:normAutofit/>
          </a:bodyPr>
          <a:lstStyle/>
          <a:p>
            <a:r>
              <a:rPr lang="de-DE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Welcher Grundauffassung würden Sie nach diesem ersten Einblick eher zustimmen?</a:t>
            </a:r>
            <a:br>
              <a:rPr lang="de-DE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de-DE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de-DE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de-DE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Gründe?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1520" y="6356350"/>
            <a:ext cx="8640960" cy="365125"/>
          </a:xfrm>
        </p:spPr>
        <p:txBody>
          <a:bodyPr/>
          <a:lstStyle/>
          <a:p>
            <a:pPr algn="l">
              <a:tabLst>
                <a:tab pos="4216400" algn="l"/>
                <a:tab pos="8434388" algn="dec"/>
              </a:tabLst>
            </a:pPr>
            <a:r>
              <a:rPr lang="de-DE" sz="900" dirty="0"/>
              <a:t>April 2020	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8434388" algn="dec"/>
                </a:tabLst>
              </a:pPr>
              <a:t>12</a:t>
            </a:fld>
            <a:r>
              <a:rPr lang="de-DE" sz="900" dirty="0"/>
              <a:t>	5_2_Einfuehrung_ Grundpositionen</a:t>
            </a:r>
          </a:p>
        </p:txBody>
      </p:sp>
      <p:cxnSp>
        <p:nvCxnSpPr>
          <p:cNvPr id="6" name="Gerade Verbindung 5"/>
          <p:cNvCxnSpPr/>
          <p:nvPr/>
        </p:nvCxnSpPr>
        <p:spPr>
          <a:xfrm>
            <a:off x="251520" y="6453336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33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1">
                <a:tint val="44500"/>
                <a:satMod val="160000"/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/>
              <a:t>Advance</a:t>
            </a:r>
            <a:r>
              <a:rPr lang="de-DE" b="1" dirty="0"/>
              <a:t> Organizer</a:t>
            </a:r>
          </a:p>
        </p:txBody>
      </p:sp>
      <p:grpSp>
        <p:nvGrpSpPr>
          <p:cNvPr id="44" name="Gruppieren 43"/>
          <p:cNvGrpSpPr/>
          <p:nvPr/>
        </p:nvGrpSpPr>
        <p:grpSpPr>
          <a:xfrm>
            <a:off x="919756" y="1196752"/>
            <a:ext cx="7520511" cy="5162510"/>
            <a:chOff x="919756" y="1196752"/>
            <a:chExt cx="7520511" cy="5162510"/>
          </a:xfrm>
        </p:grpSpPr>
        <p:sp>
          <p:nvSpPr>
            <p:cNvPr id="4" name="Textfeld 3"/>
            <p:cNvSpPr txBox="1"/>
            <p:nvPr/>
          </p:nvSpPr>
          <p:spPr>
            <a:xfrm>
              <a:off x="3419872" y="1196752"/>
              <a:ext cx="2405530" cy="40011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de-DE" sz="2000" b="1" dirty="0"/>
                <a:t>Stabilisierungspolitik</a:t>
              </a: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2915816" y="1700808"/>
              <a:ext cx="3647537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slope"/>
            </a:sp3d>
          </p:spPr>
          <p:txBody>
            <a:bodyPr wrap="none" rtlCol="0">
              <a:spAutoFit/>
            </a:bodyPr>
            <a:lstStyle/>
            <a:p>
              <a:r>
                <a:rPr lang="de-DE" dirty="0"/>
                <a:t>Unterschiedliche Grundauffassungen</a:t>
              </a: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2992086" y="2996952"/>
              <a:ext cx="3268331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slope"/>
            </a:sp3d>
          </p:spPr>
          <p:txBody>
            <a:bodyPr wrap="none" rtlCol="0">
              <a:spAutoFit/>
            </a:bodyPr>
            <a:lstStyle/>
            <a:p>
              <a:r>
                <a:rPr lang="de-DE" dirty="0"/>
                <a:t>Wirtschaftspolitische Konzeption</a:t>
              </a: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919756" y="2132856"/>
              <a:ext cx="2716139" cy="64633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b="1" dirty="0" err="1"/>
                <a:t>Fiskalismus</a:t>
              </a:r>
              <a:endParaRPr lang="de-DE" b="1" dirty="0"/>
            </a:p>
            <a:p>
              <a:pPr algn="ctr"/>
              <a:r>
                <a:rPr lang="de-DE" dirty="0"/>
                <a:t>(Keynesianismus)</a:t>
              </a: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5724128" y="2132856"/>
              <a:ext cx="2716139" cy="64633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 anchor="ctr" anchorCtr="1">
              <a:spAutoFit/>
            </a:bodyPr>
            <a:lstStyle/>
            <a:p>
              <a:pPr algn="ctr"/>
              <a:r>
                <a:rPr lang="de-DE" b="1" dirty="0"/>
                <a:t>Monetarismus</a:t>
              </a:r>
            </a:p>
            <a:p>
              <a:pPr algn="ctr"/>
              <a:endParaRPr lang="de-DE" b="1" dirty="0"/>
            </a:p>
          </p:txBody>
        </p:sp>
        <p:cxnSp>
          <p:nvCxnSpPr>
            <p:cNvPr id="11" name="Gerade Verbindung 10"/>
            <p:cNvCxnSpPr>
              <a:stCxn id="4" idx="2"/>
            </p:cNvCxnSpPr>
            <p:nvPr/>
          </p:nvCxnSpPr>
          <p:spPr>
            <a:xfrm>
              <a:off x="4622637" y="1596862"/>
              <a:ext cx="0" cy="247962"/>
            </a:xfrm>
            <a:prstGeom prst="line">
              <a:avLst/>
            </a:prstGeom>
            <a:ln w="190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Gerade Verbindung 11"/>
            <p:cNvCxnSpPr/>
            <p:nvPr/>
          </p:nvCxnSpPr>
          <p:spPr>
            <a:xfrm>
              <a:off x="4626252" y="2060848"/>
              <a:ext cx="0" cy="467181"/>
            </a:xfrm>
            <a:prstGeom prst="line">
              <a:avLst/>
            </a:prstGeom>
            <a:ln w="190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 flipH="1">
              <a:off x="3635895" y="2528029"/>
              <a:ext cx="990357" cy="0"/>
            </a:xfrm>
            <a:prstGeom prst="straightConnector1">
              <a:avLst/>
            </a:prstGeom>
            <a:ln w="19050">
              <a:tailEnd type="arrow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>
              <a:off x="4626252" y="2527045"/>
              <a:ext cx="1097876" cy="1"/>
            </a:xfrm>
            <a:prstGeom prst="straightConnector1">
              <a:avLst/>
            </a:prstGeom>
            <a:ln w="19050">
              <a:tailEnd type="arrow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feld 18"/>
            <p:cNvSpPr txBox="1"/>
            <p:nvPr/>
          </p:nvSpPr>
          <p:spPr>
            <a:xfrm>
              <a:off x="919757" y="3429000"/>
              <a:ext cx="2716139" cy="64633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b="1" dirty="0"/>
                <a:t>Nachfrageorientierte Wirtschaftspolitik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5724128" y="3429000"/>
              <a:ext cx="2716139" cy="64633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 anchor="ctr" anchorCtr="1">
              <a:spAutoFit/>
            </a:bodyPr>
            <a:lstStyle/>
            <a:p>
              <a:pPr algn="ctr"/>
              <a:r>
                <a:rPr lang="de-DE" b="1" dirty="0"/>
                <a:t>Angebotsorientierte Wirtschaftspolitik</a:t>
              </a:r>
            </a:p>
          </p:txBody>
        </p:sp>
        <p:cxnSp>
          <p:nvCxnSpPr>
            <p:cNvPr id="21" name="Gerade Verbindung 20"/>
            <p:cNvCxnSpPr/>
            <p:nvPr/>
          </p:nvCxnSpPr>
          <p:spPr>
            <a:xfrm>
              <a:off x="3419872" y="2852936"/>
              <a:ext cx="0" cy="247962"/>
            </a:xfrm>
            <a:prstGeom prst="line">
              <a:avLst/>
            </a:prstGeom>
            <a:ln w="190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>
              <a:off x="5940152" y="2852936"/>
              <a:ext cx="0" cy="247962"/>
            </a:xfrm>
            <a:prstGeom prst="line">
              <a:avLst/>
            </a:prstGeom>
            <a:ln w="19050"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/>
            <p:cNvCxnSpPr/>
            <p:nvPr/>
          </p:nvCxnSpPr>
          <p:spPr>
            <a:xfrm flipH="1">
              <a:off x="2915816" y="3284984"/>
              <a:ext cx="504056" cy="144015"/>
            </a:xfrm>
            <a:prstGeom prst="straightConnector1">
              <a:avLst/>
            </a:prstGeom>
            <a:ln w="19050">
              <a:tailEnd type="arrow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Gerade Verbindung mit Pfeil 25"/>
            <p:cNvCxnSpPr/>
            <p:nvPr/>
          </p:nvCxnSpPr>
          <p:spPr>
            <a:xfrm>
              <a:off x="5940152" y="3284984"/>
              <a:ext cx="432048" cy="138836"/>
            </a:xfrm>
            <a:prstGeom prst="straightConnector1">
              <a:avLst/>
            </a:prstGeom>
            <a:ln w="19050">
              <a:tailEnd type="arrow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feld 28"/>
            <p:cNvSpPr txBox="1"/>
            <p:nvPr/>
          </p:nvSpPr>
          <p:spPr>
            <a:xfrm>
              <a:off x="2411760" y="4293096"/>
              <a:ext cx="4720010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slope"/>
            </a:sp3d>
          </p:spPr>
          <p:txBody>
            <a:bodyPr wrap="none" rtlCol="0">
              <a:spAutoFit/>
            </a:bodyPr>
            <a:lstStyle/>
            <a:p>
              <a:r>
                <a:rPr lang="de-DE" dirty="0"/>
                <a:t>Unterschiedliche Träger, politische Kompromisse</a:t>
              </a: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2123728" y="4797152"/>
              <a:ext cx="5542799" cy="369332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txBody>
            <a:bodyPr wrap="none" rtlCol="0">
              <a:spAutoFit/>
            </a:bodyPr>
            <a:lstStyle/>
            <a:p>
              <a:r>
                <a:rPr lang="de-DE" b="1" dirty="0"/>
                <a:t>Realität:</a:t>
              </a:r>
              <a:r>
                <a:rPr lang="de-DE" dirty="0"/>
                <a:t> Kombinierter Einsatz verschiedener Instrumente</a:t>
              </a: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2587201" y="5435932"/>
              <a:ext cx="4577087" cy="92333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txBody>
            <a:bodyPr wrap="none" rtlCol="0">
              <a:spAutoFit/>
            </a:bodyPr>
            <a:lstStyle>
              <a:defPPr>
                <a:defRPr lang="de-DE"/>
              </a:defPPr>
            </a:lstStyle>
            <a:p>
              <a:pPr algn="ctr"/>
              <a:r>
                <a:rPr lang="de-DE" b="1" dirty="0"/>
                <a:t>Erfolg?</a:t>
              </a:r>
            </a:p>
            <a:p>
              <a:pPr algn="ctr"/>
              <a:r>
                <a:rPr lang="de-DE" b="1" dirty="0"/>
                <a:t>Misserfolg?</a:t>
              </a:r>
            </a:p>
            <a:p>
              <a:pPr algn="ctr"/>
              <a:r>
                <a:rPr lang="de-DE" b="1" dirty="0"/>
                <a:t>Grundsätzliche Überlegenheit eines Ansatzes?</a:t>
              </a:r>
            </a:p>
          </p:txBody>
        </p:sp>
        <p:cxnSp>
          <p:nvCxnSpPr>
            <p:cNvPr id="34" name="Gerade Verbindung mit Pfeil 33"/>
            <p:cNvCxnSpPr>
              <a:stCxn id="20" idx="1"/>
            </p:cNvCxnSpPr>
            <p:nvPr/>
          </p:nvCxnSpPr>
          <p:spPr>
            <a:xfrm flipH="1">
              <a:off x="4771766" y="3752166"/>
              <a:ext cx="952362" cy="604630"/>
            </a:xfrm>
            <a:prstGeom prst="straightConnector1">
              <a:avLst/>
            </a:prstGeom>
            <a:ln w="19050">
              <a:tailEnd type="arrow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Gerade Verbindung mit Pfeil 36"/>
            <p:cNvCxnSpPr>
              <a:stCxn id="19" idx="3"/>
            </p:cNvCxnSpPr>
            <p:nvPr/>
          </p:nvCxnSpPr>
          <p:spPr>
            <a:xfrm>
              <a:off x="3635896" y="3752166"/>
              <a:ext cx="986741" cy="601905"/>
            </a:xfrm>
            <a:prstGeom prst="straightConnector1">
              <a:avLst/>
            </a:prstGeom>
            <a:ln w="19050">
              <a:tailEnd type="arrow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/>
          </p:nvCxnSpPr>
          <p:spPr>
            <a:xfrm flipH="1">
              <a:off x="4731798" y="4590420"/>
              <a:ext cx="877" cy="212399"/>
            </a:xfrm>
            <a:prstGeom prst="straightConnector1">
              <a:avLst/>
            </a:prstGeom>
            <a:ln w="19050">
              <a:tailEnd type="arrow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/>
            <p:nvPr/>
          </p:nvCxnSpPr>
          <p:spPr>
            <a:xfrm flipH="1">
              <a:off x="4736254" y="5189834"/>
              <a:ext cx="877" cy="212399"/>
            </a:xfrm>
            <a:prstGeom prst="straightConnector1">
              <a:avLst/>
            </a:prstGeom>
            <a:ln w="19050">
              <a:tailEnd type="arrow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Fußzeilenplatzhalter 4"/>
          <p:cNvSpPr txBox="1">
            <a:spLocks/>
          </p:cNvSpPr>
          <p:nvPr/>
        </p:nvSpPr>
        <p:spPr>
          <a:xfrm>
            <a:off x="251520" y="6356350"/>
            <a:ext cx="86409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8434388" algn="dec"/>
              </a:tabLst>
            </a:pPr>
            <a:r>
              <a:rPr lang="de-DE" sz="900" dirty="0"/>
              <a:t>April 2020	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8434388" algn="dec"/>
                </a:tabLst>
              </a:pPr>
              <a:t>13</a:t>
            </a:fld>
            <a:r>
              <a:rPr lang="de-DE" sz="900"/>
              <a:t>	5_2_Einfuehrung_Grundpositionen</a:t>
            </a:r>
            <a:endParaRPr lang="de-DE" sz="900" dirty="0"/>
          </a:p>
        </p:txBody>
      </p:sp>
      <p:cxnSp>
        <p:nvCxnSpPr>
          <p:cNvPr id="28" name="Gerade Verbindung 27"/>
          <p:cNvCxnSpPr/>
          <p:nvPr/>
        </p:nvCxnSpPr>
        <p:spPr>
          <a:xfrm>
            <a:off x="251520" y="6453336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497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2211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de-DE" dirty="0"/>
              <a:t>Deutschland vor der Rezession(?)</a:t>
            </a: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217429"/>
            <a:ext cx="1112622" cy="1651731"/>
          </a:xfrm>
        </p:spPr>
      </p:pic>
      <p:sp>
        <p:nvSpPr>
          <p:cNvPr id="4" name="Ovale Legende 3"/>
          <p:cNvSpPr/>
          <p:nvPr/>
        </p:nvSpPr>
        <p:spPr>
          <a:xfrm>
            <a:off x="6228184" y="3865247"/>
            <a:ext cx="2736304" cy="2376264"/>
          </a:xfrm>
          <a:prstGeom prst="wedgeEllipseCallout">
            <a:avLst>
              <a:gd name="adj1" fmla="val -28357"/>
              <a:gd name="adj2" fmla="val -5817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Wir müssen die Kosten für Unternehmen senken und Bürokratie abbauen!</a:t>
            </a:r>
          </a:p>
        </p:txBody>
      </p:sp>
      <p:sp>
        <p:nvSpPr>
          <p:cNvPr id="5" name="Rechteckige Legende 4"/>
          <p:cNvSpPr/>
          <p:nvPr/>
        </p:nvSpPr>
        <p:spPr>
          <a:xfrm>
            <a:off x="323528" y="2780928"/>
            <a:ext cx="3456384" cy="1440160"/>
          </a:xfrm>
          <a:prstGeom prst="wedgeRectCallout">
            <a:avLst>
              <a:gd name="adj1" fmla="val 44920"/>
              <a:gd name="adj2" fmla="val -7681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Unsinn! Wir sollten lieber die Einkommenssteuer für die privaten Haushalte senken!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1520" y="6356350"/>
            <a:ext cx="8640960" cy="365125"/>
          </a:xfrm>
        </p:spPr>
        <p:txBody>
          <a:bodyPr/>
          <a:lstStyle/>
          <a:p>
            <a:pPr algn="l">
              <a:tabLst>
                <a:tab pos="4216400" algn="l"/>
                <a:tab pos="8434388" algn="dec"/>
              </a:tabLst>
            </a:pPr>
            <a:r>
              <a:rPr lang="de-DE" sz="900" dirty="0"/>
              <a:t>April 2020	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8434388" algn="dec"/>
                </a:tabLst>
              </a:pPr>
              <a:t>2</a:t>
            </a:fld>
            <a:r>
              <a:rPr lang="de-DE" sz="900" dirty="0"/>
              <a:t>	5_2_Einfuehrungung_Grundpositionen</a:t>
            </a:r>
          </a:p>
        </p:txBody>
      </p:sp>
      <p:cxnSp>
        <p:nvCxnSpPr>
          <p:cNvPr id="9" name="Gerade Verbindung 8"/>
          <p:cNvCxnSpPr/>
          <p:nvPr/>
        </p:nvCxnSpPr>
        <p:spPr>
          <a:xfrm>
            <a:off x="251520" y="6453336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21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1">
                <a:tint val="44500"/>
                <a:satMod val="160000"/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Leitfragen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Wie reagieren marktwirtschaftliche Systeme auf Störungen?</a:t>
            </a:r>
          </a:p>
          <a:p>
            <a:pPr marL="0" indent="0">
              <a:buNone/>
            </a:pPr>
            <a:r>
              <a:rPr lang="de-DE" dirty="0">
                <a:sym typeface="Wingdings"/>
              </a:rPr>
              <a:t>    </a:t>
            </a:r>
            <a:r>
              <a:rPr lang="de-DE" sz="2400" b="1" dirty="0">
                <a:solidFill>
                  <a:srgbClr val="0070C0"/>
                </a:solidFill>
                <a:sym typeface="Wingdings"/>
              </a:rPr>
              <a:t>„Marktpessimismus“ </a:t>
            </a:r>
            <a:r>
              <a:rPr lang="de-DE" sz="2400" dirty="0">
                <a:sym typeface="Wingdings"/>
              </a:rPr>
              <a:t>oder </a:t>
            </a:r>
            <a:r>
              <a:rPr lang="de-DE" sz="2400" b="1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„Marktoptimismus“ </a:t>
            </a:r>
          </a:p>
          <a:p>
            <a:pPr marL="0" indent="0">
              <a:buNone/>
            </a:pPr>
            <a:endParaRPr lang="de-DE" sz="2400" dirty="0">
              <a:solidFill>
                <a:srgbClr val="0070C0"/>
              </a:solidFill>
              <a:sym typeface="Wingdings"/>
            </a:endParaRPr>
          </a:p>
          <a:p>
            <a:r>
              <a:rPr lang="de-DE" dirty="0"/>
              <a:t>Welche Rolle spielt der Staat im Rahmen der Stabilisierungspolitik?</a:t>
            </a:r>
          </a:p>
          <a:p>
            <a:pPr marL="0" indent="0">
              <a:buNone/>
            </a:pPr>
            <a:r>
              <a:rPr lang="de-DE" dirty="0">
                <a:sym typeface="Wingdings"/>
              </a:rPr>
              <a:t>   </a:t>
            </a:r>
            <a:r>
              <a:rPr lang="de-DE" sz="2400" b="1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 </a:t>
            </a:r>
            <a:r>
              <a:rPr lang="de-DE" sz="2400" b="1" dirty="0">
                <a:solidFill>
                  <a:srgbClr val="0070C0"/>
                </a:solidFill>
                <a:sym typeface="Wingdings"/>
              </a:rPr>
              <a:t>„Politikoptimismus“ </a:t>
            </a:r>
            <a:r>
              <a:rPr lang="de-DE" sz="2400" dirty="0">
                <a:sym typeface="Wingdings"/>
              </a:rPr>
              <a:t>oder </a:t>
            </a:r>
            <a:r>
              <a:rPr lang="de-DE" sz="2400" b="1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„Politikpessimismus“ </a:t>
            </a:r>
            <a:endParaRPr lang="de-DE" sz="2400" dirty="0">
              <a:solidFill>
                <a:srgbClr val="0070C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1520" y="6356350"/>
            <a:ext cx="8640960" cy="365125"/>
          </a:xfrm>
        </p:spPr>
        <p:txBody>
          <a:bodyPr/>
          <a:lstStyle/>
          <a:p>
            <a:pPr algn="l">
              <a:tabLst>
                <a:tab pos="4216400" algn="l"/>
                <a:tab pos="8434388" algn="dec"/>
              </a:tabLst>
            </a:pPr>
            <a:r>
              <a:rPr lang="de-DE" sz="900" dirty="0"/>
              <a:t>April 2020	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8434388" algn="dec"/>
                </a:tabLst>
              </a:pPr>
              <a:t>3</a:t>
            </a:fld>
            <a:r>
              <a:rPr lang="de-DE" sz="900" dirty="0"/>
              <a:t>	5_2_Einfuehrung_ Grundpositionen</a:t>
            </a:r>
          </a:p>
        </p:txBody>
      </p:sp>
      <p:cxnSp>
        <p:nvCxnSpPr>
          <p:cNvPr id="6" name="Gerade Verbindung 5"/>
          <p:cNvCxnSpPr/>
          <p:nvPr/>
        </p:nvCxnSpPr>
        <p:spPr>
          <a:xfrm>
            <a:off x="251520" y="6453336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59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de-DE" b="1" dirty="0"/>
              <a:t>Weltwirtschaftskrise und Massenarbeitslosigkeit (1929–1933)</a:t>
            </a:r>
          </a:p>
        </p:txBody>
      </p:sp>
      <p:pic>
        <p:nvPicPr>
          <p:cNvPr id="2050" name="Picture 2" descr="https://upload.wikimedia.org/wikipedia/commons/0/04/Keynes_19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844824"/>
            <a:ext cx="27527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155575" y="4702324"/>
            <a:ext cx="2752725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dirty="0"/>
              <a:t>John Maynard Keynes</a:t>
            </a:r>
          </a:p>
          <a:p>
            <a:pPr algn="ctr"/>
            <a:r>
              <a:rPr lang="de-DE" sz="1400" b="1" dirty="0"/>
              <a:t>(1883–1946)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923927" y="4005064"/>
            <a:ext cx="5064497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/>
              <a:t>Marktunvollkommenheiten</a:t>
            </a:r>
            <a:r>
              <a:rPr lang="de-DE" dirty="0"/>
              <a:t> behindern ein reibungsloses Funktionieren des  Preis-, Zins- und Lohnmechanismus</a:t>
            </a:r>
          </a:p>
          <a:p>
            <a:endParaRPr lang="de-DE" dirty="0"/>
          </a:p>
          <a:p>
            <a:r>
              <a:rPr lang="de-DE" dirty="0">
                <a:sym typeface="Wingdings"/>
              </a:rPr>
              <a:t> kein sich ständig einstellendes Gleichgewicht bei</a:t>
            </a:r>
          </a:p>
          <a:p>
            <a:r>
              <a:rPr lang="de-DE" dirty="0">
                <a:sym typeface="Wingdings"/>
              </a:rPr>
              <a:t>     Vollbeschäftigung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3923928" y="2060848"/>
            <a:ext cx="475252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Arbeitslose: 		2 Mio. </a:t>
            </a:r>
            <a:r>
              <a:rPr lang="de-DE" dirty="0">
                <a:sym typeface="Wingdings"/>
              </a:rPr>
              <a:t> </a:t>
            </a:r>
            <a:r>
              <a:rPr lang="de-DE" dirty="0"/>
              <a:t>6 Mio.</a:t>
            </a:r>
            <a:r>
              <a:rPr lang="de-DE" dirty="0">
                <a:sym typeface="Wingdings"/>
              </a:rPr>
              <a:t> </a:t>
            </a:r>
            <a:r>
              <a:rPr lang="de-DE" dirty="0"/>
              <a:t>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923928" y="2420888"/>
            <a:ext cx="475252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Wirtschaftswachstum: 	</a:t>
            </a:r>
            <a:r>
              <a:rPr lang="de-DE" b="1" dirty="0"/>
              <a:t>-</a:t>
            </a:r>
            <a:r>
              <a:rPr lang="de-DE" dirty="0"/>
              <a:t>40%.</a:t>
            </a:r>
            <a:r>
              <a:rPr lang="de-DE" dirty="0">
                <a:sym typeface="Wingdings"/>
              </a:rPr>
              <a:t> </a:t>
            </a:r>
            <a:r>
              <a:rPr lang="de-DE" dirty="0"/>
              <a:t> </a:t>
            </a:r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1520" y="6356350"/>
            <a:ext cx="8640960" cy="365125"/>
          </a:xfrm>
        </p:spPr>
        <p:txBody>
          <a:bodyPr/>
          <a:lstStyle/>
          <a:p>
            <a:pPr algn="l">
              <a:tabLst>
                <a:tab pos="4216400" algn="l"/>
                <a:tab pos="8434388" algn="dec"/>
              </a:tabLst>
            </a:pPr>
            <a:r>
              <a:rPr lang="de-DE" sz="900" dirty="0"/>
              <a:t>April 2020	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8434388" algn="dec"/>
                </a:tabLst>
              </a:pPr>
              <a:t>4</a:t>
            </a:fld>
            <a:r>
              <a:rPr lang="de-DE" sz="900" dirty="0"/>
              <a:t>	5_2_Einfuehrung_Grundpositionen</a:t>
            </a:r>
          </a:p>
        </p:txBody>
      </p:sp>
      <p:cxnSp>
        <p:nvCxnSpPr>
          <p:cNvPr id="11" name="Gerade Verbindung 10"/>
          <p:cNvCxnSpPr/>
          <p:nvPr/>
        </p:nvCxnSpPr>
        <p:spPr>
          <a:xfrm>
            <a:off x="251520" y="6453336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863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52000">
              <a:schemeClr val="accent1">
                <a:tint val="44500"/>
                <a:satMod val="160000"/>
                <a:lumMod val="61000"/>
                <a:lumOff val="39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/>
              <a:t>Grundauffassung des </a:t>
            </a:r>
            <a:r>
              <a:rPr lang="de-DE" b="1" dirty="0" err="1"/>
              <a:t>Fiskalismus</a:t>
            </a:r>
            <a:r>
              <a:rPr lang="de-DE" b="1" dirty="0"/>
              <a:t> (Keynesianismus)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755576" y="1988840"/>
            <a:ext cx="77768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Marktwirtschaftliche Systeme sind aufgrund von Marktunvollkommenheiten bzw. Marktversagen </a:t>
            </a:r>
            <a:r>
              <a:rPr lang="de-DE" sz="2000" b="1" dirty="0"/>
              <a:t>instabil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Gefahr: (Gütermarkt-) </a:t>
            </a:r>
            <a:r>
              <a:rPr lang="de-DE" sz="2000" b="1" dirty="0"/>
              <a:t>Gleichgewicht bei Unterbeschäftigung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Marktkräfte alleine </a:t>
            </a:r>
            <a:r>
              <a:rPr lang="de-DE" sz="2000" b="1" dirty="0"/>
              <a:t>reichen nicht aus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2" name="Freihandform 11"/>
          <p:cNvSpPr/>
          <p:nvPr/>
        </p:nvSpPr>
        <p:spPr>
          <a:xfrm>
            <a:off x="2717561" y="4783343"/>
            <a:ext cx="3015445" cy="949913"/>
          </a:xfrm>
          <a:custGeom>
            <a:avLst/>
            <a:gdLst>
              <a:gd name="connsiteX0" fmla="*/ 0 w 2876365"/>
              <a:gd name="connsiteY0" fmla="*/ 0 h 949913"/>
              <a:gd name="connsiteX1" fmla="*/ 1482571 w 2876365"/>
              <a:gd name="connsiteY1" fmla="*/ 949910 h 949913"/>
              <a:gd name="connsiteX2" fmla="*/ 2876365 w 2876365"/>
              <a:gd name="connsiteY2" fmla="*/ 8877 h 94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6365" h="949913">
                <a:moveTo>
                  <a:pt x="0" y="0"/>
                </a:moveTo>
                <a:cubicBezTo>
                  <a:pt x="501588" y="474215"/>
                  <a:pt x="1003177" y="948431"/>
                  <a:pt x="1482571" y="949910"/>
                </a:cubicBezTo>
                <a:cubicBezTo>
                  <a:pt x="1961965" y="951389"/>
                  <a:pt x="2419165" y="480133"/>
                  <a:pt x="2876365" y="8877"/>
                </a:cubicBezTo>
              </a:path>
            </a:pathLst>
          </a:custGeom>
          <a:ln w="76200"/>
          <a:effectLst>
            <a:reflection blurRad="6350" stA="50000" endA="300" endPos="55000" dir="5400000" sy="-100000" algn="bl" rotWithShape="0"/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1855432" y="4149080"/>
            <a:ext cx="781243" cy="720080"/>
          </a:xfrm>
          <a:prstGeom prst="ellipse">
            <a:avLst/>
          </a:prstGeom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/>
              <a:t>Wirt-</a:t>
            </a:r>
            <a:r>
              <a:rPr lang="de-DE" sz="1100" b="1" dirty="0" err="1"/>
              <a:t>schaft</a:t>
            </a:r>
            <a:endParaRPr lang="de-DE" sz="1100" b="1" dirty="0"/>
          </a:p>
        </p:txBody>
      </p:sp>
      <p:sp>
        <p:nvSpPr>
          <p:cNvPr id="11" name="Freihandform 10"/>
          <p:cNvSpPr/>
          <p:nvPr/>
        </p:nvSpPr>
        <p:spPr>
          <a:xfrm>
            <a:off x="1722275" y="4797152"/>
            <a:ext cx="1029802" cy="118621"/>
          </a:xfrm>
          <a:custGeom>
            <a:avLst/>
            <a:gdLst>
              <a:gd name="connsiteX0" fmla="*/ 0 w 2876365"/>
              <a:gd name="connsiteY0" fmla="*/ 0 h 949913"/>
              <a:gd name="connsiteX1" fmla="*/ 1482571 w 2876365"/>
              <a:gd name="connsiteY1" fmla="*/ 949910 h 949913"/>
              <a:gd name="connsiteX2" fmla="*/ 2876365 w 2876365"/>
              <a:gd name="connsiteY2" fmla="*/ 8877 h 94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6365" h="949913">
                <a:moveTo>
                  <a:pt x="0" y="0"/>
                </a:moveTo>
                <a:cubicBezTo>
                  <a:pt x="501588" y="474215"/>
                  <a:pt x="1003177" y="948431"/>
                  <a:pt x="1482571" y="949910"/>
                </a:cubicBezTo>
                <a:cubicBezTo>
                  <a:pt x="1961965" y="951389"/>
                  <a:pt x="2419165" y="480133"/>
                  <a:pt x="2876365" y="8877"/>
                </a:cubicBezTo>
              </a:path>
            </a:pathLst>
          </a:custGeom>
          <a:ln w="76200"/>
          <a:effectLst>
            <a:reflection blurRad="6350" stA="50000" endA="300" endPos="55000" dir="5400000" sy="-100000" algn="bl" rotWithShape="0"/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Freihandform 13"/>
          <p:cNvSpPr/>
          <p:nvPr/>
        </p:nvSpPr>
        <p:spPr>
          <a:xfrm>
            <a:off x="5687632" y="4801842"/>
            <a:ext cx="1029802" cy="118621"/>
          </a:xfrm>
          <a:custGeom>
            <a:avLst/>
            <a:gdLst>
              <a:gd name="connsiteX0" fmla="*/ 0 w 2876365"/>
              <a:gd name="connsiteY0" fmla="*/ 0 h 949913"/>
              <a:gd name="connsiteX1" fmla="*/ 1482571 w 2876365"/>
              <a:gd name="connsiteY1" fmla="*/ 949910 h 949913"/>
              <a:gd name="connsiteX2" fmla="*/ 2876365 w 2876365"/>
              <a:gd name="connsiteY2" fmla="*/ 8877 h 94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6365" h="949913">
                <a:moveTo>
                  <a:pt x="0" y="0"/>
                </a:moveTo>
                <a:cubicBezTo>
                  <a:pt x="501588" y="474215"/>
                  <a:pt x="1003177" y="948431"/>
                  <a:pt x="1482571" y="949910"/>
                </a:cubicBezTo>
                <a:cubicBezTo>
                  <a:pt x="1961965" y="951389"/>
                  <a:pt x="2419165" y="480133"/>
                  <a:pt x="2876365" y="8877"/>
                </a:cubicBezTo>
              </a:path>
            </a:pathLst>
          </a:custGeom>
          <a:ln w="76200"/>
          <a:effectLst>
            <a:reflection blurRad="6350" stA="50000" endA="300" endPos="55000" dir="5400000" sy="-100000" algn="bl" rotWithShape="0"/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772816"/>
            <a:ext cx="1142058" cy="978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1520" y="6356350"/>
            <a:ext cx="8640960" cy="365125"/>
          </a:xfrm>
        </p:spPr>
        <p:txBody>
          <a:bodyPr/>
          <a:lstStyle/>
          <a:p>
            <a:pPr algn="l">
              <a:tabLst>
                <a:tab pos="4216400" algn="l"/>
                <a:tab pos="8434388" algn="dec"/>
              </a:tabLst>
            </a:pPr>
            <a:r>
              <a:rPr lang="de-DE" sz="900" dirty="0"/>
              <a:t>April 2020	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8434388" algn="dec"/>
                </a:tabLst>
              </a:pPr>
              <a:t>5</a:t>
            </a:fld>
            <a:r>
              <a:rPr lang="de-DE" sz="900" dirty="0"/>
              <a:t>	5_2_Einfuehrung_Grundpositionen</a:t>
            </a:r>
          </a:p>
        </p:txBody>
      </p:sp>
      <p:cxnSp>
        <p:nvCxnSpPr>
          <p:cNvPr id="17" name="Gerade Verbindung 16"/>
          <p:cNvCxnSpPr/>
          <p:nvPr/>
        </p:nvCxnSpPr>
        <p:spPr>
          <a:xfrm>
            <a:off x="251520" y="6453336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640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677 0.00138 0.01285 0.00416 0.01945 0.00647 C 0.025 0.00555 0.03038 0.00439 0.03594 0.00254 C 0.04375 -0.00463 0.05504 -0.00232 0.06406 -0.00648 C 0.07049 -0.00602 0.07847 -0.00926 0.08351 -0.00394 C 0.08438 -0.00301 0.08455 -0.00093 0.08542 0 C 0.08906 0.00416 0.09219 0.00439 0.09514 0.01041 C 0.09636 0.01573 0.09948 0.01966 0.10191 0.02452 C 0.10313 0.02706 0.10347 0.03146 0.10573 0.03238 C 0.10677 0.03284 0.10764 0.03308 0.10868 0.03354 C 0.11215 0.04071 0.10868 0.0347 0.11354 0.04002 C 0.1158 0.04256 0.11545 0.04349 0.11736 0.04649 C 0.12049 0.05135 0.12517 0.05575 0.12917 0.05945 C 0.13038 0.06477 0.13038 0.06685 0.13403 0.06986 C 0.13524 0.07564 0.13906 0.08073 0.14271 0.0842 C 0.14688 0.09206 0.14948 0.09646 0.15625 0.0997 C 0.16059 0.10802 0.16771 0.11427 0.17465 0.11774 C 0.17743 0.12306 0.17934 0.12144 0.18351 0.12422 C 0.19271 0.13046 0.17969 0.1226 0.18924 0.13069 C 0.19167 0.13278 0.19705 0.13578 0.19705 0.13578 C 0.1974 0.13717 0.19722 0.13879 0.19809 0.13971 C 0.19931 0.1411 0.20833 0.14504 0.21059 0.14619 C 0.22396 0.14434 0.23715 0.14365 0.25052 0.14226 C 0.25382 0.13925 0.25695 0.13763 0.26024 0.13463 C 0.2625 0.12422 0.25903 0.13648 0.26406 0.12931 C 0.26476 0.12838 0.26424 0.12653 0.26493 0.12537 C 0.26806 0.11982 0.27448 0.11242 0.27951 0.10987 C 0.28316 0.10548 0.29219 0.10409 0.29705 0.10224 C 0.29931 0.10132 0.30382 0.0997 0.30382 0.0997 C 0.3059 0.0953 0.31302 0.08559 0.31649 0.0842 C 0.31754 0.07957 0.31892 0.07841 0.32136 0.07494 C 0.32361 0.06523 0.32031 0.07703 0.32431 0.06847 C 0.32483 0.06731 0.32517 0.06477 0.32517 0.06477 C 0.32309 0.07333 0.32622 0.06338 0.32031 0.07124 C 0.31962 0.07217 0.31997 0.07379 0.31945 0.07494 C 0.31684 0.0805 0.31007 0.08512 0.30573 0.08674 C 0.29792 0.09368 0.29045 0.09785 0.2816 0.10224 C 0.27934 0.10502 0.27691 0.1071 0.27465 0.10987 C 0.27431 0.11126 0.27448 0.11288 0.27379 0.11381 C 0.27257 0.11543 0.26441 0.11959 0.26215 0.12167 C 0.26059 0.12699 0.25816 0.12653 0.25434 0.12815 C 0.24514 0.13208 0.23403 0.13069 0.22431 0.13185 C 0.21233 0.13601 0.20017 0.12954 0.18837 0.12676 C 0.18767 0.12537 0.18733 0.12375 0.18646 0.12283 C 0.18559 0.1219 0.1842 0.1226 0.18351 0.12167 C 0.18281 0.12075 0.18299 0.1189 0.18247 0.11774 C 0.18177 0.11612 0.18056 0.11496 0.17951 0.11381 C 0.17795 0.11196 0.17622 0.11034 0.17465 0.10872 C 0.17379 0.10779 0.17083 0.10548 0.17188 0.10617 C 0.17899 0.11103 0.17222 0.10687 0.17951 0.10987 C 0.1816 0.11057 0.18333 0.11196 0.18542 0.11265 C 0.18646 0.11311 0.18733 0.11334 0.18837 0.11381 C 0.1941 0.11913 0.19879 0.12491 0.20486 0.12931 C 0.20868 0.13208 0.2099 0.13578 0.21458 0.13578 " pathEditMode="relative" ptsTypes="fffffffffffffffffffffffffffffffffffffffffffffffffffffA">
                                      <p:cBhvr>
                                        <p:cTn id="3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3" grpId="1" animBg="1"/>
      <p:bldP spid="11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52000">
              <a:schemeClr val="accent1">
                <a:tint val="44500"/>
                <a:satMod val="160000"/>
                <a:lumMod val="61000"/>
                <a:lumOff val="39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/>
              <a:t>Grundauffassung des </a:t>
            </a:r>
            <a:r>
              <a:rPr lang="de-DE" b="1" dirty="0" err="1"/>
              <a:t>Fiskalismus</a:t>
            </a:r>
            <a:r>
              <a:rPr lang="de-DE" b="1" dirty="0"/>
              <a:t> (Keynesianismus)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99592" y="1988840"/>
            <a:ext cx="777686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Problem: </a:t>
            </a:r>
            <a:r>
              <a:rPr lang="de-DE" sz="2000" b="1" dirty="0"/>
              <a:t>Gesamtwirtschaftliche Nachfrage </a:t>
            </a:r>
            <a:r>
              <a:rPr lang="de-DE" sz="2000" dirty="0"/>
              <a:t>ist zu gering (Nachfragelücke)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268288" lvl="1"/>
            <a:r>
              <a:rPr lang="de-DE" sz="2000" dirty="0">
                <a:sym typeface="Wingdings"/>
              </a:rPr>
              <a:t> </a:t>
            </a:r>
            <a:r>
              <a:rPr lang="de-DE" sz="2000" b="1" dirty="0">
                <a:sym typeface="Wingdings"/>
              </a:rPr>
              <a:t>Eingriffe des Staates </a:t>
            </a:r>
            <a:r>
              <a:rPr lang="de-DE" sz="2000" dirty="0">
                <a:sym typeface="Wingdings"/>
              </a:rPr>
              <a:t>notwendig</a:t>
            </a:r>
          </a:p>
          <a:p>
            <a:endParaRPr lang="de-DE" sz="2000" dirty="0"/>
          </a:p>
          <a:p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Ziel: Ankurbelung der gesamtwirtschaftlichen Nachfrage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/>
          </a:p>
          <a:p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i="1" dirty="0"/>
              <a:t>Geldpolitik soll die Fiskalpolitik lediglich unterstützen</a:t>
            </a:r>
          </a:p>
          <a:p>
            <a:endParaRPr lang="de-DE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711916"/>
            <a:ext cx="718672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7308304" y="3274288"/>
            <a:ext cx="792088" cy="13788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/>
              <a:t>C</a:t>
            </a:r>
            <a:r>
              <a:rPr lang="de-DE" baseline="-25000" dirty="0" err="1"/>
              <a:t>pr</a:t>
            </a:r>
            <a:endParaRPr lang="de-DE" baseline="-25000" dirty="0"/>
          </a:p>
          <a:p>
            <a:r>
              <a:rPr lang="de-DE" dirty="0"/>
              <a:t>G</a:t>
            </a:r>
            <a:endParaRPr lang="de-DE" baseline="-25000" dirty="0"/>
          </a:p>
          <a:p>
            <a:r>
              <a:rPr lang="de-DE" dirty="0"/>
              <a:t>I</a:t>
            </a:r>
          </a:p>
          <a:p>
            <a:r>
              <a:rPr lang="de-DE" dirty="0"/>
              <a:t>Ex-Im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1520" y="6356350"/>
            <a:ext cx="8640960" cy="365125"/>
          </a:xfrm>
        </p:spPr>
        <p:txBody>
          <a:bodyPr/>
          <a:lstStyle/>
          <a:p>
            <a:pPr algn="l">
              <a:tabLst>
                <a:tab pos="4216400" algn="l"/>
                <a:tab pos="8434388" algn="dec"/>
              </a:tabLst>
            </a:pPr>
            <a:r>
              <a:rPr lang="de-DE" sz="900" dirty="0"/>
              <a:t>April 2020	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8434388" algn="dec"/>
                </a:tabLst>
              </a:pPr>
              <a:t>6</a:t>
            </a:fld>
            <a:r>
              <a:rPr lang="de-DE" sz="900" dirty="0"/>
              <a:t>	5_2_Einfuehrung_Grundpositionen</a:t>
            </a:r>
          </a:p>
        </p:txBody>
      </p:sp>
      <p:cxnSp>
        <p:nvCxnSpPr>
          <p:cNvPr id="9" name="Gerade Verbindung 8"/>
          <p:cNvCxnSpPr/>
          <p:nvPr/>
        </p:nvCxnSpPr>
        <p:spPr>
          <a:xfrm>
            <a:off x="251520" y="6453336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57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52000">
              <a:schemeClr val="accent1">
                <a:tint val="44500"/>
                <a:satMod val="160000"/>
                <a:lumMod val="61000"/>
                <a:lumOff val="39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/>
              <a:t>Grundauffassung des </a:t>
            </a:r>
            <a:r>
              <a:rPr lang="de-DE" b="1" dirty="0" err="1"/>
              <a:t>Fiskalismus</a:t>
            </a:r>
            <a:r>
              <a:rPr lang="de-DE" b="1" dirty="0"/>
              <a:t> (Keynesianismus)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83568" y="4869160"/>
            <a:ext cx="768563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2400" b="1" dirty="0" err="1"/>
              <a:t>Fiskalismus</a:t>
            </a:r>
            <a:r>
              <a:rPr lang="de-DE" sz="2400" dirty="0"/>
              <a:t> (Keynesianismus):</a:t>
            </a:r>
          </a:p>
          <a:p>
            <a:r>
              <a:rPr lang="de-DE" sz="2400" dirty="0"/>
              <a:t>Steuerung der gesamtwirtschaftliche Nachfrage durch</a:t>
            </a:r>
          </a:p>
          <a:p>
            <a:r>
              <a:rPr lang="de-DE" sz="2400" dirty="0"/>
              <a:t>staatliche Maßnahmen im Rahmen der Stabilisierungspolitik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911509" y="4139207"/>
            <a:ext cx="465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Zeit</a:t>
            </a:r>
          </a:p>
        </p:txBody>
      </p:sp>
      <p:grpSp>
        <p:nvGrpSpPr>
          <p:cNvPr id="33" name="Gruppieren 32"/>
          <p:cNvGrpSpPr/>
          <p:nvPr/>
        </p:nvGrpSpPr>
        <p:grpSpPr>
          <a:xfrm>
            <a:off x="683568" y="1412776"/>
            <a:ext cx="7128792" cy="2880320"/>
            <a:chOff x="683568" y="1412776"/>
            <a:chExt cx="7128792" cy="2880320"/>
          </a:xfrm>
        </p:grpSpPr>
        <p:cxnSp>
          <p:nvCxnSpPr>
            <p:cNvPr id="8" name="Gerade Verbindung mit Pfeil 7"/>
            <p:cNvCxnSpPr/>
            <p:nvPr/>
          </p:nvCxnSpPr>
          <p:spPr>
            <a:xfrm flipV="1">
              <a:off x="1331640" y="1916832"/>
              <a:ext cx="0" cy="237626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Gerade Verbindung mit Pfeil 10"/>
            <p:cNvCxnSpPr/>
            <p:nvPr/>
          </p:nvCxnSpPr>
          <p:spPr>
            <a:xfrm>
              <a:off x="1331640" y="4293096"/>
              <a:ext cx="648072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683568" y="1412776"/>
              <a:ext cx="20260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/>
                <a:t>BIP (Y)</a:t>
              </a:r>
            </a:p>
            <a:p>
              <a:r>
                <a:rPr lang="de-DE" sz="1400" b="1" dirty="0"/>
                <a:t>Produktionspotenzial (P)</a:t>
              </a:r>
            </a:p>
          </p:txBody>
        </p:sp>
        <p:cxnSp>
          <p:nvCxnSpPr>
            <p:cNvPr id="17" name="Gerade Verbindung 16"/>
            <p:cNvCxnSpPr/>
            <p:nvPr/>
          </p:nvCxnSpPr>
          <p:spPr>
            <a:xfrm flipV="1">
              <a:off x="1331640" y="2060848"/>
              <a:ext cx="5904656" cy="104411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flipV="1">
              <a:off x="1331640" y="2816932"/>
              <a:ext cx="5904656" cy="1044116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feld 20"/>
            <p:cNvSpPr txBox="1"/>
            <p:nvPr/>
          </p:nvSpPr>
          <p:spPr>
            <a:xfrm>
              <a:off x="7007451" y="1749375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/>
                <a:t>P</a:t>
              </a: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7056246" y="2838380"/>
              <a:ext cx="6078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/>
                <a:t>Trend</a:t>
              </a:r>
            </a:p>
          </p:txBody>
        </p:sp>
        <p:sp>
          <p:nvSpPr>
            <p:cNvPr id="26" name="Freihandform 25"/>
            <p:cNvSpPr/>
            <p:nvPr/>
          </p:nvSpPr>
          <p:spPr>
            <a:xfrm>
              <a:off x="1331650" y="2526170"/>
              <a:ext cx="5007006" cy="1447397"/>
            </a:xfrm>
            <a:custGeom>
              <a:avLst/>
              <a:gdLst>
                <a:gd name="connsiteX0" fmla="*/ 0 w 5007006"/>
                <a:gd name="connsiteY0" fmla="*/ 962754 h 1447397"/>
                <a:gd name="connsiteX1" fmla="*/ 1047566 w 5007006"/>
                <a:gd name="connsiteY1" fmla="*/ 1442148 h 1447397"/>
                <a:gd name="connsiteX2" fmla="*/ 1731146 w 5007006"/>
                <a:gd name="connsiteY2" fmla="*/ 687547 h 1447397"/>
                <a:gd name="connsiteX3" fmla="*/ 2760956 w 5007006"/>
                <a:gd name="connsiteY3" fmla="*/ 1175818 h 1447397"/>
                <a:gd name="connsiteX4" fmla="*/ 3400148 w 5007006"/>
                <a:gd name="connsiteY4" fmla="*/ 3966 h 1447397"/>
                <a:gd name="connsiteX5" fmla="*/ 4412202 w 5007006"/>
                <a:gd name="connsiteY5" fmla="*/ 776323 h 1447397"/>
                <a:gd name="connsiteX6" fmla="*/ 5007006 w 5007006"/>
                <a:gd name="connsiteY6" fmla="*/ 279174 h 144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07006" h="1447397">
                  <a:moveTo>
                    <a:pt x="0" y="962754"/>
                  </a:moveTo>
                  <a:cubicBezTo>
                    <a:pt x="379521" y="1225385"/>
                    <a:pt x="759042" y="1488016"/>
                    <a:pt x="1047566" y="1442148"/>
                  </a:cubicBezTo>
                  <a:cubicBezTo>
                    <a:pt x="1336090" y="1396280"/>
                    <a:pt x="1445581" y="731935"/>
                    <a:pt x="1731146" y="687547"/>
                  </a:cubicBezTo>
                  <a:cubicBezTo>
                    <a:pt x="2016711" y="643159"/>
                    <a:pt x="2482789" y="1289748"/>
                    <a:pt x="2760956" y="1175818"/>
                  </a:cubicBezTo>
                  <a:cubicBezTo>
                    <a:pt x="3039123" y="1061888"/>
                    <a:pt x="3124940" y="70548"/>
                    <a:pt x="3400148" y="3966"/>
                  </a:cubicBezTo>
                  <a:cubicBezTo>
                    <a:pt x="3675356" y="-62617"/>
                    <a:pt x="4144392" y="730455"/>
                    <a:pt x="4412202" y="776323"/>
                  </a:cubicBezTo>
                  <a:cubicBezTo>
                    <a:pt x="4680012" y="822191"/>
                    <a:pt x="4843509" y="550682"/>
                    <a:pt x="5007006" y="27917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Pfeil nach unten 26"/>
            <p:cNvSpPr/>
            <p:nvPr/>
          </p:nvSpPr>
          <p:spPr>
            <a:xfrm>
              <a:off x="3033198" y="3249868"/>
              <a:ext cx="72008" cy="257655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Pfeil nach unten 29"/>
            <p:cNvSpPr/>
            <p:nvPr/>
          </p:nvSpPr>
          <p:spPr>
            <a:xfrm flipH="1" flipV="1">
              <a:off x="2294378" y="3722637"/>
              <a:ext cx="80392" cy="210417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Pfeil nach unten 30"/>
            <p:cNvSpPr/>
            <p:nvPr/>
          </p:nvSpPr>
          <p:spPr>
            <a:xfrm>
              <a:off x="4708122" y="2591784"/>
              <a:ext cx="107520" cy="563251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Pfeil nach unten 31"/>
            <p:cNvSpPr/>
            <p:nvPr/>
          </p:nvSpPr>
          <p:spPr>
            <a:xfrm flipH="1" flipV="1">
              <a:off x="5796136" y="3068960"/>
              <a:ext cx="80392" cy="210417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6338656" y="2530603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/>
                <a:t>Y</a:t>
              </a:r>
            </a:p>
          </p:txBody>
        </p:sp>
      </p:grpSp>
      <p:sp>
        <p:nvSpPr>
          <p:cNvPr id="2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1520" y="6356350"/>
            <a:ext cx="8640960" cy="365125"/>
          </a:xfrm>
        </p:spPr>
        <p:txBody>
          <a:bodyPr/>
          <a:lstStyle/>
          <a:p>
            <a:pPr algn="l">
              <a:tabLst>
                <a:tab pos="4216400" algn="l"/>
                <a:tab pos="8434388" algn="dec"/>
              </a:tabLst>
            </a:pPr>
            <a:r>
              <a:rPr lang="de-DE" sz="900" dirty="0"/>
              <a:t>April 2020	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8434388" algn="dec"/>
                </a:tabLst>
              </a:pPr>
              <a:t>7</a:t>
            </a:fld>
            <a:r>
              <a:rPr lang="de-DE" sz="900" dirty="0"/>
              <a:t>	5_2_Einfuehrung_Grundpositionen</a:t>
            </a:r>
          </a:p>
        </p:txBody>
      </p:sp>
      <p:cxnSp>
        <p:nvCxnSpPr>
          <p:cNvPr id="24" name="Gerade Verbindung 23"/>
          <p:cNvCxnSpPr/>
          <p:nvPr/>
        </p:nvCxnSpPr>
        <p:spPr>
          <a:xfrm>
            <a:off x="251520" y="6453336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5315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de-DE" b="1" dirty="0"/>
              <a:t>Ölpreisschock 1973 und Stagflation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55575" y="4702324"/>
            <a:ext cx="256680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dirty="0"/>
              <a:t>Milton Friedman</a:t>
            </a:r>
          </a:p>
          <a:p>
            <a:pPr algn="ctr"/>
            <a:r>
              <a:rPr lang="de-DE" sz="1400" b="1" dirty="0"/>
              <a:t>(1912–2006)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923928" y="4005064"/>
            <a:ext cx="4968552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err="1"/>
              <a:t>Keynesianische</a:t>
            </a:r>
            <a:r>
              <a:rPr lang="de-DE" dirty="0"/>
              <a:t> Wirtschaftspolitik liefert keine befriedigende Erklärung/Lösung (</a:t>
            </a:r>
            <a:r>
              <a:rPr lang="de-DE"/>
              <a:t>Wachstumsschwäche und </a:t>
            </a:r>
            <a:r>
              <a:rPr lang="de-DE" dirty="0"/>
              <a:t>Arbeitslosigkeit bei gleichzeitig </a:t>
            </a:r>
            <a:r>
              <a:rPr lang="de-DE"/>
              <a:t>hoher Inflation, </a:t>
            </a:r>
            <a:r>
              <a:rPr lang="de-DE" dirty="0"/>
              <a:t>Staatsverschuldung)</a:t>
            </a:r>
          </a:p>
          <a:p>
            <a:endParaRPr lang="de-DE" dirty="0"/>
          </a:p>
          <a:p>
            <a:r>
              <a:rPr lang="de-DE" dirty="0">
                <a:sym typeface="Wingdings"/>
              </a:rPr>
              <a:t>Staatliche Eingriffe sind </a:t>
            </a:r>
            <a:r>
              <a:rPr lang="de-DE" b="1" dirty="0">
                <a:sym typeface="Wingdings"/>
              </a:rPr>
              <a:t>Ursache von Wirtschaftsschwankungen</a:t>
            </a:r>
            <a:endParaRPr lang="de-DE" b="1" dirty="0"/>
          </a:p>
        </p:txBody>
      </p:sp>
      <p:pic>
        <p:nvPicPr>
          <p:cNvPr id="6146" name="Picture 2" descr="https://upload.wikimedia.org/wikipedia/commons/2/20/Portrait_of_Milton_Friedm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499068"/>
            <a:ext cx="2566801" cy="320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726581"/>
              </p:ext>
            </p:extLst>
          </p:nvPr>
        </p:nvGraphicFramePr>
        <p:xfrm>
          <a:off x="2796480" y="1700808"/>
          <a:ext cx="6096000" cy="2123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Jahr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Wirtschafts-wachstum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Inflationsrate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Arbeitslosen-quote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1972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3,6%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5,6%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1,1%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1973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4,9%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6,0%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1,3%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1974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0,4%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6,9%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2,6%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1975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rgbClr val="FF0000"/>
                          </a:solidFill>
                        </a:rPr>
                        <a:t>-1,8%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6,8%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4,7%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1520" y="6356350"/>
            <a:ext cx="8640960" cy="365125"/>
          </a:xfrm>
        </p:spPr>
        <p:txBody>
          <a:bodyPr/>
          <a:lstStyle/>
          <a:p>
            <a:pPr algn="l">
              <a:tabLst>
                <a:tab pos="4216400" algn="l"/>
                <a:tab pos="8434388" algn="dec"/>
              </a:tabLst>
            </a:pPr>
            <a:r>
              <a:rPr lang="de-DE" sz="900" dirty="0"/>
              <a:t>April 2020	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8434388" algn="dec"/>
                </a:tabLst>
              </a:pPr>
              <a:t>8</a:t>
            </a:fld>
            <a:r>
              <a:rPr lang="de-DE" sz="900" dirty="0"/>
              <a:t>	5_2_Einfuehrung_Grundpositionen</a:t>
            </a:r>
          </a:p>
        </p:txBody>
      </p:sp>
      <p:cxnSp>
        <p:nvCxnSpPr>
          <p:cNvPr id="11" name="Gerade Verbindung 10"/>
          <p:cNvCxnSpPr/>
          <p:nvPr/>
        </p:nvCxnSpPr>
        <p:spPr>
          <a:xfrm>
            <a:off x="251520" y="6453336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8053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93000">
              <a:srgbClr val="F0EBD5"/>
            </a:gs>
            <a:gs pos="100000">
              <a:srgbClr val="D1C39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/>
              <a:t>Grundauffassung des Monetarismus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/>
              <a:t>Marktwirtschaftliche Systeme sind grundsätzlich </a:t>
            </a:r>
            <a:r>
              <a:rPr lang="de-DE" sz="2000" b="1" dirty="0"/>
              <a:t>stabil</a:t>
            </a:r>
            <a:r>
              <a:rPr lang="de-DE" sz="2000" dirty="0"/>
              <a:t> und tendieren zu einem </a:t>
            </a:r>
            <a:r>
              <a:rPr lang="de-DE" sz="2000" b="1" dirty="0"/>
              <a:t>Gleichgewicht</a:t>
            </a:r>
          </a:p>
          <a:p>
            <a:r>
              <a:rPr lang="de-DE" sz="2000" dirty="0"/>
              <a:t>Voraussetzung: wirksamer </a:t>
            </a:r>
            <a:r>
              <a:rPr lang="de-DE" sz="2000" b="1" dirty="0"/>
              <a:t>Wettbewerb</a:t>
            </a:r>
            <a:r>
              <a:rPr lang="de-DE" sz="2000" dirty="0"/>
              <a:t> auf Güter- und Faktormärkten</a:t>
            </a:r>
          </a:p>
        </p:txBody>
      </p:sp>
      <p:sp>
        <p:nvSpPr>
          <p:cNvPr id="6" name="Freihandform 5"/>
          <p:cNvSpPr/>
          <p:nvPr/>
        </p:nvSpPr>
        <p:spPr>
          <a:xfrm>
            <a:off x="2760955" y="4000133"/>
            <a:ext cx="2891165" cy="949913"/>
          </a:xfrm>
          <a:custGeom>
            <a:avLst/>
            <a:gdLst>
              <a:gd name="connsiteX0" fmla="*/ 0 w 2876365"/>
              <a:gd name="connsiteY0" fmla="*/ 0 h 949913"/>
              <a:gd name="connsiteX1" fmla="*/ 1482571 w 2876365"/>
              <a:gd name="connsiteY1" fmla="*/ 949910 h 949913"/>
              <a:gd name="connsiteX2" fmla="*/ 2876365 w 2876365"/>
              <a:gd name="connsiteY2" fmla="*/ 8877 h 94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6365" h="949913">
                <a:moveTo>
                  <a:pt x="0" y="0"/>
                </a:moveTo>
                <a:cubicBezTo>
                  <a:pt x="501588" y="474215"/>
                  <a:pt x="1003177" y="948431"/>
                  <a:pt x="1482571" y="949910"/>
                </a:cubicBezTo>
                <a:cubicBezTo>
                  <a:pt x="1961965" y="951389"/>
                  <a:pt x="2419165" y="480133"/>
                  <a:pt x="2876365" y="8877"/>
                </a:cubicBezTo>
              </a:path>
            </a:pathLst>
          </a:custGeom>
          <a:ln w="76200"/>
          <a:effectLst>
            <a:reflection blurRad="6350" stA="50000" endA="300" endPos="55000" dir="5400000" sy="-100000" algn="bl" rotWithShape="0"/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1891430" y="3395960"/>
            <a:ext cx="781243" cy="72008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 dirty="0"/>
              <a:t>Wirt-</a:t>
            </a:r>
            <a:r>
              <a:rPr lang="de-DE" sz="1100" b="1" dirty="0" err="1"/>
              <a:t>schaft</a:t>
            </a:r>
            <a:endParaRPr lang="de-DE" sz="1100" b="1" dirty="0"/>
          </a:p>
        </p:txBody>
      </p:sp>
      <p:sp>
        <p:nvSpPr>
          <p:cNvPr id="9" name="Freihandform 8"/>
          <p:cNvSpPr/>
          <p:nvPr/>
        </p:nvSpPr>
        <p:spPr>
          <a:xfrm>
            <a:off x="5615624" y="4012959"/>
            <a:ext cx="1008112" cy="152894"/>
          </a:xfrm>
          <a:custGeom>
            <a:avLst/>
            <a:gdLst>
              <a:gd name="connsiteX0" fmla="*/ 0 w 2876365"/>
              <a:gd name="connsiteY0" fmla="*/ 0 h 949913"/>
              <a:gd name="connsiteX1" fmla="*/ 1482571 w 2876365"/>
              <a:gd name="connsiteY1" fmla="*/ 949910 h 949913"/>
              <a:gd name="connsiteX2" fmla="*/ 2876365 w 2876365"/>
              <a:gd name="connsiteY2" fmla="*/ 8877 h 94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6365" h="949913">
                <a:moveTo>
                  <a:pt x="0" y="0"/>
                </a:moveTo>
                <a:cubicBezTo>
                  <a:pt x="501588" y="474215"/>
                  <a:pt x="1003177" y="948431"/>
                  <a:pt x="1482571" y="949910"/>
                </a:cubicBezTo>
                <a:cubicBezTo>
                  <a:pt x="1961965" y="951389"/>
                  <a:pt x="2419165" y="480133"/>
                  <a:pt x="2876365" y="8877"/>
                </a:cubicBezTo>
              </a:path>
            </a:pathLst>
          </a:custGeom>
          <a:ln w="76200"/>
          <a:effectLst>
            <a:reflection blurRad="6350" stA="50000" endA="300" endPos="55000" dir="5400000" sy="-100000" algn="bl" rotWithShape="0"/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Freihandform 9"/>
          <p:cNvSpPr/>
          <p:nvPr/>
        </p:nvSpPr>
        <p:spPr>
          <a:xfrm>
            <a:off x="1786874" y="4004081"/>
            <a:ext cx="1008112" cy="152894"/>
          </a:xfrm>
          <a:custGeom>
            <a:avLst/>
            <a:gdLst>
              <a:gd name="connsiteX0" fmla="*/ 0 w 2876365"/>
              <a:gd name="connsiteY0" fmla="*/ 0 h 949913"/>
              <a:gd name="connsiteX1" fmla="*/ 1482571 w 2876365"/>
              <a:gd name="connsiteY1" fmla="*/ 949910 h 949913"/>
              <a:gd name="connsiteX2" fmla="*/ 2876365 w 2876365"/>
              <a:gd name="connsiteY2" fmla="*/ 8877 h 94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6365" h="949913">
                <a:moveTo>
                  <a:pt x="0" y="0"/>
                </a:moveTo>
                <a:cubicBezTo>
                  <a:pt x="501588" y="474215"/>
                  <a:pt x="1003177" y="948431"/>
                  <a:pt x="1482571" y="949910"/>
                </a:cubicBezTo>
                <a:cubicBezTo>
                  <a:pt x="1961965" y="951389"/>
                  <a:pt x="2419165" y="480133"/>
                  <a:pt x="2876365" y="8877"/>
                </a:cubicBezTo>
              </a:path>
            </a:pathLst>
          </a:custGeom>
          <a:ln w="76200"/>
          <a:effectLst>
            <a:reflection blurRad="6350" stA="50000" endA="300" endPos="55000" dir="5400000" sy="-100000" algn="bl" rotWithShape="0"/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1520" y="6356350"/>
            <a:ext cx="8640960" cy="365125"/>
          </a:xfrm>
        </p:spPr>
        <p:txBody>
          <a:bodyPr/>
          <a:lstStyle/>
          <a:p>
            <a:pPr algn="l">
              <a:tabLst>
                <a:tab pos="4216400" algn="l"/>
                <a:tab pos="8434388" algn="dec"/>
              </a:tabLst>
            </a:pPr>
            <a:r>
              <a:rPr lang="de-DE" sz="900" dirty="0"/>
              <a:t>April 2020	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8434388" algn="dec"/>
                </a:tabLst>
              </a:pPr>
              <a:t>9</a:t>
            </a:fld>
            <a:r>
              <a:rPr lang="de-DE" sz="900" dirty="0"/>
              <a:t>	5_2_Einfuehrung_ Grundpositionen</a:t>
            </a:r>
          </a:p>
        </p:txBody>
      </p:sp>
      <p:cxnSp>
        <p:nvCxnSpPr>
          <p:cNvPr id="12" name="Gerade Verbindung 11"/>
          <p:cNvCxnSpPr/>
          <p:nvPr/>
        </p:nvCxnSpPr>
        <p:spPr>
          <a:xfrm>
            <a:off x="251520" y="6453336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03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834 -0.00115 0.01511 -0.0037 0.02327 -0.00508 C 0.02934 -0.00786 0.0349 -0.01156 0.0408 -0.01434 C 0.04219 -0.02035 0.04879 -0.02359 0.0533 -0.0259 C 0.05469 -0.02567 0.06285 -0.02521 0.06597 -0.02336 C 0.07066 -0.02035 0.07761 -0.00763 0.08247 -0.00254 C 0.08629 0.00139 0.08629 0.00301 0.08924 0.00903 C 0.09045 0.01157 0.09514 0.01411 0.09514 0.01411 C 0.0974 0.01851 0.09757 0.02152 0.10087 0.02452 C 0.10365 0.03493 0.09948 0.02267 0.10486 0.02984 C 0.11424 0.04234 0.09983 0.02892 0.10972 0.03748 C 0.11129 0.04442 0.10955 0.03933 0.11459 0.04534 C 0.11893 0.05043 0.12101 0.05575 0.12622 0.0583 C 0.12952 0.06454 0.13438 0.06986 0.13976 0.07241 C 0.14097 0.0738 0.14219 0.07518 0.14358 0.07634 C 0.14445 0.07703 0.14566 0.0768 0.14653 0.0775 C 0.15486 0.0842 0.14063 0.07611 0.15139 0.08282 C 0.15417 0.08444 0.16007 0.08675 0.16007 0.08675 C 0.17327 0.10294 0.18976 0.10109 0.20764 0.10225 C 0.22656 0.10132 0.23542 0.1004 0.25139 0.09832 C 0.25816 0.09253 0.25504 0.09438 0.26007 0.09184 C 0.26372 0.08513 0.26441 0.08166 0.26979 0.07888 C 0.27205 0.07611 0.275 0.0731 0.27761 0.07102 C 0.27934 0.06963 0.2816 0.06963 0.28351 0.06848 C 0.28611 0.06662 0.28889 0.06315 0.29115 0.06084 C 0.29393 0.05783 0.29531 0.05367 0.29809 0.05043 C 0.30156 0.0465 0.30521 0.0428 0.30868 0.03887 C 0.31372 0.03331 0.31545 0.02614 0.32222 0.02337 C 0.32709 0.01689 0.329 0.00764 0.3349 0.00255 C 0.33715 -0.00208 0.33872 -0.00462 0.34271 -0.00647 C 0.34479 -0.01064 0.34861 -0.01711 0.35243 -0.01804 C 0.35695 -0.0192 0.36597 -0.02081 0.36597 -0.02081 C 0.37205 -0.01873 0.3783 -0.01734 0.3842 -0.01549 C 0.38785 -0.01249 0.39254 -0.00994 0.39584 -0.00647 C 0.3967 -0.00578 0.39722 -0.00393 0.39809 -0.00393 C 0.40608 -0.00323 0.41424 -0.00393 0.42222 -0.00393 " pathEditMode="relative" ptsTypes="fffffffffffffffffffffffffffffffffffA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B2830A739FA194184E26CBE2DEC022C" ma:contentTypeVersion="" ma:contentTypeDescription="Ein neues Dokument erstellen." ma:contentTypeScope="" ma:versionID="3d4a65edfb735a3e88cd33807e53f7e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0A5A0AA-2927-4FCE-A869-B0DBF61D47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9361F7F-D44A-4F32-A37D-E9C548976A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3821A7-825A-469E-BDBA-6AC901418E21}">
  <ds:schemaRefs>
    <ds:schemaRef ds:uri="55696b60-0389-45c2-bb8c-032517eb46a2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521</Words>
  <Application>Microsoft Office PowerPoint</Application>
  <PresentationFormat>Bildschirmpräsentation (4:3)</PresentationFormat>
  <Paragraphs>141</Paragraphs>
  <Slides>13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Larissa</vt:lpstr>
      <vt:lpstr>Stabilisierungspolitik</vt:lpstr>
      <vt:lpstr>Deutschland vor der Rezession(?)</vt:lpstr>
      <vt:lpstr>Leitfragen</vt:lpstr>
      <vt:lpstr>Weltwirtschaftskrise und Massenarbeitslosigkeit (1929–1933)</vt:lpstr>
      <vt:lpstr>Grundauffassung des Fiskalismus (Keynesianismus)</vt:lpstr>
      <vt:lpstr>Grundauffassung des Fiskalismus (Keynesianismus)</vt:lpstr>
      <vt:lpstr>Grundauffassung des Fiskalismus (Keynesianismus)</vt:lpstr>
      <vt:lpstr>Ölpreisschock 1973 und Stagflation</vt:lpstr>
      <vt:lpstr>Grundauffassung des Monetarismus</vt:lpstr>
      <vt:lpstr>Grundauffassung des Monetarismus</vt:lpstr>
      <vt:lpstr>Grundauffassung des Monetarismus</vt:lpstr>
      <vt:lpstr>Welcher Grundauffassung würden Sie nach diesem ersten Einblick eher zustimmen?  Gründe?</vt:lpstr>
      <vt:lpstr>Advance Organizer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</dc:creator>
  <cp:lastModifiedBy>Barbian, Markus (ZSL)</cp:lastModifiedBy>
  <cp:revision>87</cp:revision>
  <cp:lastPrinted>2021-05-11T14:48:11Z</cp:lastPrinted>
  <dcterms:created xsi:type="dcterms:W3CDTF">2020-01-02T09:16:21Z</dcterms:created>
  <dcterms:modified xsi:type="dcterms:W3CDTF">2021-05-11T14:48:12Z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0x0101003B2830A739FA194184E26CBE2DEC022C</vt:lpwstr>
  </property>
</Properties>
</file>