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5"/>
  </p:notesMasterIdLst>
  <p:sldIdLst>
    <p:sldId id="256" r:id="rId5"/>
    <p:sldId id="268" r:id="rId6"/>
    <p:sldId id="269" r:id="rId7"/>
    <p:sldId id="279" r:id="rId8"/>
    <p:sldId id="270" r:id="rId9"/>
    <p:sldId id="271" r:id="rId10"/>
    <p:sldId id="272" r:id="rId11"/>
    <p:sldId id="274" r:id="rId12"/>
    <p:sldId id="275" r:id="rId13"/>
    <p:sldId id="277" r:id="rId14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44CF266C-BFC3-4F34-9CD5-FE370AFA3F1C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9938"/>
            <a:ext cx="5113337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8312F633-50EA-403C-9453-FCF8704AA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59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F633-50EA-403C-9453-FCF8704AABC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784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30B-A9BB-45B4-953C-7CC9E0C8B37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2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E7E1-6569-4D28-8D56-7BD30324C74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53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A0D1-E5ED-4538-BDE4-AA20FCFC3DF4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7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251520" y="6582544"/>
            <a:ext cx="84352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tabLst>
                <a:tab pos="3948113" algn="l"/>
                <a:tab pos="8434388" algn="dec"/>
              </a:tabLst>
            </a:pP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April 2020	</a:t>
            </a:r>
            <a:fld id="{BF80C643-87DE-4372-93A4-ECF7DF7A0051}" type="slidenum">
              <a:rPr lang="de-DE" sz="900" smtClean="0">
                <a:solidFill>
                  <a:schemeClr val="bg1">
                    <a:lumMod val="50000"/>
                  </a:schemeClr>
                </a:solidFill>
              </a:rPr>
              <a:pPr algn="l">
                <a:tabLst>
                  <a:tab pos="3948113" algn="l"/>
                  <a:tab pos="8434388" algn="dec"/>
                </a:tabLst>
              </a:pPr>
              <a:t>‹Nr.›</a:t>
            </a:fld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	6.1 Einstieg _Strukturaufbau_ Konsumfunktion</a:t>
            </a:r>
          </a:p>
        </p:txBody>
      </p:sp>
    </p:spTree>
    <p:extLst>
      <p:ext uri="{BB962C8B-B14F-4D97-AF65-F5344CB8AC3E}">
        <p14:creationId xmlns:p14="http://schemas.microsoft.com/office/powerpoint/2010/main" val="21497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2477-1652-41C1-BF7D-349E5F1E6806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3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3C5E-C14A-48F9-A8A9-4F8DE2D186A1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35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0917-99F4-41DE-8DCB-D88153575B56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85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333F-4E6E-4325-B077-515A6663152D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66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B4AD-714A-4A9C-8B87-77E234032C74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72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7BC8-D0F7-4EFA-B3C8-F7FF4A834562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4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DDB5-9E36-4EB5-AD72-774734312D9D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57103-5A2B-49C7-8A9E-6B845C1FD05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5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statis.de/DE/Themen/Wirtschaft/Volkswirtschaftliche-Gesamtrechnungen-Inlandsprodukt/Tabellen/inlandsprodukt-verwendung-bip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080120"/>
          </a:xfrm>
        </p:spPr>
        <p:txBody>
          <a:bodyPr>
            <a:normAutofit/>
          </a:bodyPr>
          <a:lstStyle/>
          <a:p>
            <a:r>
              <a:rPr lang="de-DE" sz="4800" b="1" dirty="0"/>
              <a:t>Konsumfunktion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0" y="2276872"/>
            <a:ext cx="1861110" cy="128532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013" y="2132856"/>
            <a:ext cx="1813249" cy="1369853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11560" y="550564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/>
              <a:t>https://pixabay.com/de/vectors/einkaufen-einkaufswagen-frau-laufen-4059182/</a:t>
            </a:r>
          </a:p>
        </p:txBody>
      </p:sp>
      <p:sp>
        <p:nvSpPr>
          <p:cNvPr id="11" name="Rechteck 10"/>
          <p:cNvSpPr/>
          <p:nvPr/>
        </p:nvSpPr>
        <p:spPr>
          <a:xfrm>
            <a:off x="690374" y="52292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/>
              <a:t>https://pixabay.com/de/vectors/einkaufen-einkaufswagen-mann-frau-3225130/</a:t>
            </a:r>
          </a:p>
        </p:txBody>
      </p:sp>
      <p:sp>
        <p:nvSpPr>
          <p:cNvPr id="12" name="Rechteck 11"/>
          <p:cNvSpPr/>
          <p:nvPr/>
        </p:nvSpPr>
        <p:spPr>
          <a:xfrm>
            <a:off x="680080" y="585521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dirty="0"/>
              <a:t>https://pixabay.com/de/</a:t>
            </a:r>
            <a:r>
              <a:rPr lang="de-DE" sz="1000" dirty="0" err="1"/>
              <a:t>illustrations</a:t>
            </a:r>
            <a:r>
              <a:rPr lang="de-DE" sz="1000" dirty="0"/>
              <a:t>/konsum-wirtschaft-käufer-1644808/</a:t>
            </a:r>
          </a:p>
        </p:txBody>
      </p:sp>
      <p:sp>
        <p:nvSpPr>
          <p:cNvPr id="3" name="Rechteck 2"/>
          <p:cNvSpPr/>
          <p:nvPr/>
        </p:nvSpPr>
        <p:spPr>
          <a:xfrm>
            <a:off x="1925960" y="1777751"/>
            <a:ext cx="5292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Wodurch wird die Höhe der privaten Konsumausgaben beeinflusst?</a:t>
            </a:r>
            <a:endParaRPr lang="de-DE" sz="24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0" y="3645024"/>
            <a:ext cx="7990656" cy="250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22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5" y="1455821"/>
            <a:ext cx="3714352" cy="3485347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31540" y="5337571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Analysieren Sie den Zusammenhang zwischen dem monatlichen Haushaltsnettoeinkommen und den privaten Konsumausgaben. </a:t>
            </a:r>
          </a:p>
        </p:txBody>
      </p:sp>
      <p:sp>
        <p:nvSpPr>
          <p:cNvPr id="10" name="Rechteck 9"/>
          <p:cNvSpPr/>
          <p:nvPr/>
        </p:nvSpPr>
        <p:spPr>
          <a:xfrm>
            <a:off x="251520" y="44624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Zusammenhang zwischen Nettoeinkommen und Konsumausgaben (Wirklichkeit)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63" y="1052736"/>
            <a:ext cx="6627849" cy="400506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362" y="3356992"/>
            <a:ext cx="6495950" cy="167660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7872653" y="21740"/>
            <a:ext cx="119295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A5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076" y="1072897"/>
            <a:ext cx="8802940" cy="3901370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4635334" y="1758335"/>
            <a:ext cx="4309681" cy="64807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142076" y="2852483"/>
            <a:ext cx="8923532" cy="21650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59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14546" y="836712"/>
            <a:ext cx="777686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Für die nachfrageorientierte Wirtschaftspolitik ist die gesamtwirtschaftliche Nachfrage eine bedeutsame Größe.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gesamtwirtschaftliche Nachfrage setzt sich aus den nachstehenden aggregierten Größen zusammen: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646596"/>
              </p:ext>
            </p:extLst>
          </p:nvPr>
        </p:nvGraphicFramePr>
        <p:xfrm>
          <a:off x="683568" y="2348880"/>
          <a:ext cx="7344816" cy="101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0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Gesamtwirtschaftliche Nachfrage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b="0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Private Konsumausgaben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Konsumausgaben des Staates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Investitionen</a:t>
                      </a:r>
                      <a:br>
                        <a:rPr lang="de-DE" sz="1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der</a:t>
                      </a:r>
                      <a:r>
                        <a:rPr lang="de-DE" sz="16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Unternehmen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Exporte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376609"/>
              </p:ext>
            </p:extLst>
          </p:nvPr>
        </p:nvGraphicFramePr>
        <p:xfrm>
          <a:off x="683568" y="3429000"/>
          <a:ext cx="7344816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4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4.724 Mrd.</a:t>
                      </a:r>
                      <a:r>
                        <a:rPr lang="de-DE" sz="20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EUR  (2018)</a:t>
                      </a:r>
                    </a:p>
                    <a:p>
                      <a:pPr algn="l">
                        <a:tabLst>
                          <a:tab pos="2236788" algn="l"/>
                          <a:tab pos="4127500" algn="l"/>
                          <a:tab pos="5743575" algn="l"/>
                        </a:tabLst>
                      </a:pPr>
                      <a:r>
                        <a:rPr lang="de-DE" sz="18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 </a:t>
                      </a:r>
                      <a:r>
                        <a:rPr lang="de-DE" sz="1800" b="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	?	?	?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hteck 9"/>
          <p:cNvSpPr/>
          <p:nvPr/>
        </p:nvSpPr>
        <p:spPr>
          <a:xfrm>
            <a:off x="395536" y="231031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  <a:cs typeface="Segoe UI Semilight" panose="020B0402040204020203" pitchFamily="34" charset="0"/>
              </a:rPr>
              <a:t>Bedeutung der privaten Konsumausgaben </a:t>
            </a:r>
            <a:endParaRPr lang="de-DE" dirty="0">
              <a:solidFill>
                <a:srgbClr val="002060"/>
              </a:solidFill>
              <a:cs typeface="Segoe UI Semilight" panose="020B0402040204020203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76526" y="4653136"/>
            <a:ext cx="8199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7446963" algn="r"/>
              </a:tabLst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Stellen Sie anhand der Grafik (</a:t>
            </a:r>
            <a:r>
              <a:rPr lang="de-DE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destatis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-link) fest, welchen prozentualen </a:t>
            </a:r>
            <a:b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Anteil die vier Nachfragekomponenten an der Gesamtnachfrage im Jahr 2018 hatten.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Alt: Schätzen lassen oder Werte zur Auswahl vorgeben.</a:t>
            </a:r>
          </a:p>
        </p:txBody>
      </p:sp>
      <p:sp>
        <p:nvSpPr>
          <p:cNvPr id="17" name="Rechteck 16"/>
          <p:cNvSpPr/>
          <p:nvPr/>
        </p:nvSpPr>
        <p:spPr>
          <a:xfrm>
            <a:off x="8464528" y="20524"/>
            <a:ext cx="6607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Einstieg </a:t>
            </a:r>
          </a:p>
        </p:txBody>
      </p:sp>
      <p:cxnSp>
        <p:nvCxnSpPr>
          <p:cNvPr id="8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620688"/>
            <a:ext cx="8424936" cy="486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467544" y="587727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hlinkClick r:id="rId3"/>
              </a:rPr>
              <a:t>https://www.destatis.de/DE/Themen/Wirtschaft/Volkswirtschaftliche-Gesamtrechnungen-Inlandsprodukt/Tabellen/inlandsprodukt-verwendung-bip.html</a:t>
            </a:r>
            <a:endParaRPr lang="de-DE" sz="1000" dirty="0"/>
          </a:p>
          <a:p>
            <a:endParaRPr lang="de-DE" sz="1000" dirty="0"/>
          </a:p>
        </p:txBody>
      </p:sp>
      <p:sp>
        <p:nvSpPr>
          <p:cNvPr id="6" name="Abgerundetes Rechteck 5"/>
          <p:cNvSpPr/>
          <p:nvPr/>
        </p:nvSpPr>
        <p:spPr>
          <a:xfrm>
            <a:off x="683568" y="1640886"/>
            <a:ext cx="8208912" cy="275946"/>
          </a:xfrm>
          <a:prstGeom prst="roundRect">
            <a:avLst/>
          </a:prstGeom>
          <a:solidFill>
            <a:srgbClr val="FFFF99">
              <a:alpha val="1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/>
          <p:cNvSpPr/>
          <p:nvPr/>
        </p:nvSpPr>
        <p:spPr>
          <a:xfrm>
            <a:off x="683568" y="4581128"/>
            <a:ext cx="8208912" cy="275946"/>
          </a:xfrm>
          <a:prstGeom prst="roundRect">
            <a:avLst/>
          </a:prstGeom>
          <a:solidFill>
            <a:srgbClr val="FFFF99">
              <a:alpha val="1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683568" y="2288958"/>
            <a:ext cx="8208912" cy="275946"/>
          </a:xfrm>
          <a:prstGeom prst="roundRect">
            <a:avLst/>
          </a:prstGeom>
          <a:solidFill>
            <a:srgbClr val="FFFF99">
              <a:alpha val="1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8281786" y="20524"/>
            <a:ext cx="8435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Impulsfolie</a:t>
            </a:r>
          </a:p>
        </p:txBody>
      </p:sp>
      <p:cxnSp>
        <p:nvCxnSpPr>
          <p:cNvPr id="10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Abgerundetes Rechteck 10"/>
          <p:cNvSpPr/>
          <p:nvPr/>
        </p:nvSpPr>
        <p:spPr>
          <a:xfrm>
            <a:off x="683568" y="1963208"/>
            <a:ext cx="8208912" cy="275946"/>
          </a:xfrm>
          <a:prstGeom prst="roundRect">
            <a:avLst/>
          </a:prstGeom>
          <a:solidFill>
            <a:srgbClr val="FFFF99">
              <a:alpha val="1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43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14546" y="836712"/>
            <a:ext cx="777686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Für die nachfrageorientierte Wirtschaftspolitik ist die gesamtwirtschaftliche Nachfrage eine bedeutsame Größe.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gesamtwirtschaftliche Nachfrage setzt sich aus den nachstehenden aggregierten Größen zusammen: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83568" y="2348880"/>
          <a:ext cx="7272808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Gesamtwirtschaftliche Nachfrage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b="0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Private Konsumausgaben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Konsumausgaben des Staates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Investitionen</a:t>
                      </a:r>
                      <a:b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</a:b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der</a:t>
                      </a:r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 Unternehmen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Exporte</a:t>
                      </a:r>
                      <a:br>
                        <a:rPr lang="de-DE" sz="14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</a:br>
                      <a:r>
                        <a:rPr lang="de-DE" sz="1000" b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(= Nachfrage des Auslandes)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683568" y="3429000"/>
          <a:ext cx="7272808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4.724 Mrd.</a:t>
                      </a:r>
                      <a:r>
                        <a:rPr lang="de-DE" sz="1400" b="1" baseline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 EUR</a:t>
                      </a:r>
                    </a:p>
                    <a:p>
                      <a:pPr algn="l">
                        <a:tabLst>
                          <a:tab pos="2236788" algn="l"/>
                          <a:tab pos="4127500" algn="l"/>
                          <a:tab pos="5743575" algn="l"/>
                        </a:tabLst>
                      </a:pPr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                </a:t>
                      </a:r>
                      <a:r>
                        <a:rPr lang="de-DE" sz="1800" b="1" baseline="0" dirty="0">
                          <a:solidFill>
                            <a:schemeClr val="tx1"/>
                          </a:solid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?	?	?	?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hteck 9"/>
          <p:cNvSpPr/>
          <p:nvPr/>
        </p:nvSpPr>
        <p:spPr>
          <a:xfrm>
            <a:off x="395536" y="231031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Bedeutung der privaten Konsumausgaben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416824" cy="246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476526" y="4653136"/>
            <a:ext cx="8199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7446963" algn="r"/>
              </a:tabLst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Stellen Sie anhand der Grafik (</a:t>
            </a:r>
            <a:r>
              <a:rPr lang="de-DE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destatis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-link) fest, welchen prozentualen </a:t>
            </a:r>
            <a:b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Anteil die vier Nachfragekomponenten an der Gesamtnachfrage haben.  </a:t>
            </a:r>
            <a:endParaRPr lang="de-DE" sz="12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566179" y="5301208"/>
            <a:ext cx="7525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7446963" algn="r"/>
              </a:tabLst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privaten Konsumausgaben stellen den größten Anteil dar.</a:t>
            </a:r>
          </a:p>
        </p:txBody>
      </p:sp>
      <p:sp>
        <p:nvSpPr>
          <p:cNvPr id="17" name="Rechteck 16"/>
          <p:cNvSpPr/>
          <p:nvPr/>
        </p:nvSpPr>
        <p:spPr>
          <a:xfrm>
            <a:off x="8464528" y="20524"/>
            <a:ext cx="6607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Einstieg </a:t>
            </a:r>
          </a:p>
        </p:txBody>
      </p:sp>
      <p:sp>
        <p:nvSpPr>
          <p:cNvPr id="12" name="Ellipse 11"/>
          <p:cNvSpPr/>
          <p:nvPr/>
        </p:nvSpPr>
        <p:spPr>
          <a:xfrm>
            <a:off x="683568" y="2420888"/>
            <a:ext cx="1872208" cy="194421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6372200" y="2195572"/>
            <a:ext cx="1420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Milliarden EUR</a:t>
            </a:r>
            <a:endParaRPr lang="de-DE" sz="1600" dirty="0"/>
          </a:p>
        </p:txBody>
      </p:sp>
      <p:cxnSp>
        <p:nvCxnSpPr>
          <p:cNvPr id="13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hteck 2"/>
          <p:cNvSpPr/>
          <p:nvPr/>
        </p:nvSpPr>
        <p:spPr>
          <a:xfrm>
            <a:off x="323528" y="5877272"/>
            <a:ext cx="844664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300" dirty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Wodurch wird die Höhe der privaten Konsumausgaben beeinflusst?</a:t>
            </a:r>
            <a:endParaRPr lang="de-DE" sz="2300" dirty="0"/>
          </a:p>
        </p:txBody>
      </p:sp>
    </p:spTree>
    <p:extLst>
      <p:ext uri="{BB962C8B-B14F-4D97-AF65-F5344CB8AC3E}">
        <p14:creationId xmlns:p14="http://schemas.microsoft.com/office/powerpoint/2010/main" val="237915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51520" y="188640"/>
            <a:ext cx="813690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Einflussfaktoren der Konsumausgaben</a:t>
            </a:r>
          </a:p>
          <a:p>
            <a:endParaRPr lang="de-DE" dirty="0">
              <a:solidFill>
                <a:srgbClr val="00206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marL="541338" indent="-541338">
              <a:spcAft>
                <a:spcPts val="1200"/>
              </a:spcAft>
              <a:tabLst>
                <a:tab pos="541338" algn="l"/>
              </a:tabLst>
            </a:pPr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(1)	Von welchen Einflussgrößen hängt der Konsum der privaten Haushalte ab?</a:t>
            </a:r>
          </a:p>
          <a:p>
            <a:pPr marL="541338" indent="-541338">
              <a:spcAft>
                <a:spcPts val="1200"/>
              </a:spcAft>
              <a:tabLst>
                <a:tab pos="541338" algn="l"/>
              </a:tabLst>
            </a:pPr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(2)	Welchen Verlauf nimmt die Konsumfunktion?</a:t>
            </a:r>
            <a:b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anose="05000000000000000000" pitchFamily="2" charset="2"/>
              </a:rPr>
              <a:t> </a:t>
            </a:r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„wenn … dann Aussagen“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3275856" y="4437112"/>
            <a:ext cx="208823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Konsumausgaben der privaten Haushalte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2483768" y="3717032"/>
            <a:ext cx="720080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4211960" y="3645024"/>
            <a:ext cx="0" cy="778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stCxn id="14" idx="1"/>
          </p:cNvCxnSpPr>
          <p:nvPr/>
        </p:nvCxnSpPr>
        <p:spPr>
          <a:xfrm flipH="1">
            <a:off x="5364088" y="4581128"/>
            <a:ext cx="694281" cy="185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12"/>
          <p:cNvSpPr/>
          <p:nvPr/>
        </p:nvSpPr>
        <p:spPr>
          <a:xfrm>
            <a:off x="1619672" y="2996952"/>
            <a:ext cx="14401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Preise/</a:t>
            </a:r>
            <a:b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Preisniveau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6058369" y="4149080"/>
            <a:ext cx="1426919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Einkommen</a:t>
            </a:r>
            <a:r>
              <a:rPr lang="de-DE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de-DE" sz="12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(gegenwärtig)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3419872" y="2971842"/>
            <a:ext cx="14401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wirtschaft-liche</a:t>
            </a:r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Lage</a:t>
            </a:r>
          </a:p>
        </p:txBody>
      </p:sp>
      <p:sp>
        <p:nvSpPr>
          <p:cNvPr id="16" name="Rechteck 15"/>
          <p:cNvSpPr/>
          <p:nvPr/>
        </p:nvSpPr>
        <p:spPr>
          <a:xfrm>
            <a:off x="2540895" y="3935296"/>
            <a:ext cx="329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-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3851920" y="3861048"/>
            <a:ext cx="329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+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538155" y="4263479"/>
            <a:ext cx="329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+</a:t>
            </a:r>
            <a:endParaRPr lang="de-DE" sz="2400" b="1" dirty="0">
              <a:solidFill>
                <a:srgbClr val="C00000"/>
              </a:solidFill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 flipV="1">
            <a:off x="3987929" y="5517232"/>
            <a:ext cx="28985" cy="477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21"/>
          <p:cNvSpPr/>
          <p:nvPr/>
        </p:nvSpPr>
        <p:spPr>
          <a:xfrm>
            <a:off x="3389244" y="5805264"/>
            <a:ext cx="1440160" cy="49460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…..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740695" y="4199904"/>
            <a:ext cx="14401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Vermögen</a:t>
            </a:r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2195743" y="4581128"/>
            <a:ext cx="1028740" cy="230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25" idx="3"/>
          </p:cNvCxnSpPr>
          <p:nvPr/>
        </p:nvCxnSpPr>
        <p:spPr>
          <a:xfrm flipV="1">
            <a:off x="2547768" y="5271568"/>
            <a:ext cx="676715" cy="533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07608" y="5373216"/>
            <a:ext cx="144016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Zinsen</a:t>
            </a:r>
          </a:p>
        </p:txBody>
      </p:sp>
      <p:sp>
        <p:nvSpPr>
          <p:cNvPr id="26" name="Rechteck 25"/>
          <p:cNvSpPr/>
          <p:nvPr/>
        </p:nvSpPr>
        <p:spPr>
          <a:xfrm>
            <a:off x="2348877" y="4594905"/>
            <a:ext cx="329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+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2808721" y="5373216"/>
            <a:ext cx="329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-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5967992" y="5157192"/>
            <a:ext cx="3034646" cy="107721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de-DE" sz="1600" dirty="0">
                <a:solidFill>
                  <a:srgbClr val="FFCC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Nach Keynes ist das gegenwärtige Einkommen die entscheidende Einflussgröße für die Konsumausgaben.</a:t>
            </a:r>
          </a:p>
        </p:txBody>
      </p:sp>
      <p:cxnSp>
        <p:nvCxnSpPr>
          <p:cNvPr id="28" name="Gerade Verbindung mit Pfeil 27"/>
          <p:cNvCxnSpPr/>
          <p:nvPr/>
        </p:nvCxnSpPr>
        <p:spPr>
          <a:xfrm flipH="1">
            <a:off x="5122078" y="3820845"/>
            <a:ext cx="458034" cy="602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bgerundetes Rechteck 28"/>
          <p:cNvSpPr/>
          <p:nvPr/>
        </p:nvSpPr>
        <p:spPr>
          <a:xfrm>
            <a:off x="5272085" y="3140968"/>
            <a:ext cx="1426919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Einkommen</a:t>
            </a:r>
            <a:r>
              <a:rPr lang="de-DE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de-DE" sz="12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(zukünftig</a:t>
            </a:r>
            <a:br>
              <a:rPr lang="de-DE" sz="12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de-DE" sz="12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erwartet)</a:t>
            </a:r>
          </a:p>
        </p:txBody>
      </p:sp>
      <p:sp>
        <p:nvSpPr>
          <p:cNvPr id="30" name="Rechteck 29"/>
          <p:cNvSpPr/>
          <p:nvPr/>
        </p:nvSpPr>
        <p:spPr>
          <a:xfrm>
            <a:off x="4890083" y="3717032"/>
            <a:ext cx="329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+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31" name="Ellipse 30"/>
          <p:cNvSpPr/>
          <p:nvPr/>
        </p:nvSpPr>
        <p:spPr>
          <a:xfrm>
            <a:off x="5835724" y="4149080"/>
            <a:ext cx="1872208" cy="89371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7872653" y="21740"/>
            <a:ext cx="11721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A1</a:t>
            </a:r>
          </a:p>
        </p:txBody>
      </p:sp>
      <p:cxnSp>
        <p:nvCxnSpPr>
          <p:cNvPr id="33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Grafik 33" descr="File:Keynes 193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729110"/>
            <a:ext cx="1190278" cy="1305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406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22" grpId="0" animBg="1"/>
      <p:bldP spid="17" grpId="0" animBg="1"/>
      <p:bldP spid="25" grpId="0" animBg="1"/>
      <p:bldP spid="26" grpId="0"/>
      <p:bldP spid="27" grpId="0"/>
      <p:bldP spid="12" grpId="0" animBg="1"/>
      <p:bldP spid="29" grpId="0" animBg="1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51520" y="188640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Durchschnittliche Konsumquote (Modell)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539552" y="944724"/>
            <a:ext cx="1426919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Einkommen</a:t>
            </a:r>
            <a:br>
              <a:rPr lang="de-DE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de-DE" sz="12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(gegenwärtig)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3203848" y="980728"/>
            <a:ext cx="2448272" cy="828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Konsumausgaben der privaten Haushalte</a:t>
            </a:r>
          </a:p>
        </p:txBody>
      </p:sp>
      <p:sp>
        <p:nvSpPr>
          <p:cNvPr id="7" name="Pfeil nach rechts 6"/>
          <p:cNvSpPr/>
          <p:nvPr/>
        </p:nvSpPr>
        <p:spPr>
          <a:xfrm>
            <a:off x="2051720" y="1160748"/>
            <a:ext cx="1080120" cy="50405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339752" y="1178504"/>
            <a:ext cx="3299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+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355976" y="2060848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Analysieren Sie den Zusammenhang zwischen dem verfügbaren Einkommen und den Konsumausgaben.	</a:t>
            </a:r>
            <a:endParaRPr lang="de-DE" sz="1200" i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1355242" y="2219853"/>
          <a:ext cx="1391660" cy="1209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rbeitsblatt" r:id="rId3" imgW="2905019" imgH="2524001" progId="Excel.Sheet.12">
                  <p:embed/>
                </p:oleObj>
              </mc:Choice>
              <mc:Fallback>
                <p:oleObj name="Arbeitsblatt" r:id="rId3" imgW="2905019" imgH="252400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5242" y="2219853"/>
                        <a:ext cx="1391660" cy="1209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1244352" y="1988840"/>
          <a:ext cx="1763366" cy="2514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verfügbares</a:t>
                      </a:r>
                      <a:br>
                        <a:rPr lang="de-DE" sz="1200" u="none" strike="noStrike" dirty="0">
                          <a:effectLst/>
                        </a:rPr>
                      </a:br>
                      <a:r>
                        <a:rPr lang="de-DE" sz="1200" u="none" strike="noStrike" dirty="0">
                          <a:effectLst/>
                        </a:rPr>
                        <a:t>Einkommen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Konsum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1000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1200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2000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1800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3000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2400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4000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3000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>
                          <a:effectLst/>
                        </a:rPr>
                        <a:t>5000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3600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635128"/>
              </p:ext>
            </p:extLst>
          </p:nvPr>
        </p:nvGraphicFramePr>
        <p:xfrm>
          <a:off x="2987824" y="1988840"/>
          <a:ext cx="1132234" cy="2514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2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durchschnittliche</a:t>
                      </a:r>
                      <a:br>
                        <a:rPr lang="de-DE" sz="1200" u="none" strike="noStrike" dirty="0">
                          <a:effectLst/>
                        </a:rPr>
                      </a:br>
                      <a:r>
                        <a:rPr lang="de-DE" sz="1200" u="none" strike="noStrike" dirty="0">
                          <a:effectLst/>
                        </a:rPr>
                        <a:t>Konsumquote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Rechteck 14"/>
          <p:cNvSpPr/>
          <p:nvPr/>
        </p:nvSpPr>
        <p:spPr>
          <a:xfrm>
            <a:off x="5148064" y="3068960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Ermitteln Sie die </a:t>
            </a:r>
            <a:b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de-DE" sz="20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durchschnittliche Konsumquote</a:t>
            </a:r>
            <a: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und interpretieren Sie Ihre Ergebnisse.</a:t>
            </a:r>
            <a:r>
              <a:rPr lang="de-DE" sz="16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	</a:t>
            </a:r>
            <a:endParaRPr lang="de-DE" sz="1600" i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" name="Nach oben gebogener Pfeil 1"/>
          <p:cNvSpPr/>
          <p:nvPr/>
        </p:nvSpPr>
        <p:spPr>
          <a:xfrm rot="5400000">
            <a:off x="4491717" y="2933219"/>
            <a:ext cx="504056" cy="631522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7872653" y="21740"/>
            <a:ext cx="119295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A2</a:t>
            </a:r>
          </a:p>
        </p:txBody>
      </p:sp>
      <p:cxnSp>
        <p:nvCxnSpPr>
          <p:cNvPr id="14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72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51520" y="18864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Verlauf der Konsumfunktion (Modell)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544585"/>
              </p:ext>
            </p:extLst>
          </p:nvPr>
        </p:nvGraphicFramePr>
        <p:xfrm>
          <a:off x="293778" y="1935460"/>
          <a:ext cx="1913645" cy="2933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1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verfügbares</a:t>
                      </a:r>
                      <a:br>
                        <a:rPr lang="de-DE" sz="1200" u="none" strike="noStrike" dirty="0">
                          <a:effectLst/>
                        </a:rPr>
                      </a:br>
                      <a:r>
                        <a:rPr lang="de-DE" sz="1200" u="none" strike="noStrike" dirty="0">
                          <a:effectLst/>
                        </a:rPr>
                        <a:t>Einkommen  (Y)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Konsum</a:t>
                      </a:r>
                      <a:br>
                        <a:rPr lang="de-DE" sz="1200" u="none" strike="noStrike" dirty="0">
                          <a:effectLst/>
                        </a:rPr>
                      </a:br>
                      <a:r>
                        <a:rPr lang="de-DE" sz="1200" u="none" strike="noStrike" dirty="0">
                          <a:effectLst/>
                        </a:rPr>
                        <a:t>(C)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1.000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1200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2.000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1800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3.000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2400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4.000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3000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5.000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</a:rPr>
                        <a:t>3600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2411760" y="905525"/>
            <a:ext cx="648072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Stellen Sie den Verlauf der Konsumfunktion grafisch dar.</a:t>
            </a:r>
          </a:p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16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Erstellen Sie die Funktionsgleichung und überprüfen Sie die Werte.	</a:t>
            </a:r>
            <a:endParaRPr lang="de-DE" sz="1600" i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3347864" y="4509120"/>
            <a:ext cx="30243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3347864" y="2060848"/>
            <a:ext cx="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>
            <a:off x="5536428" y="4581128"/>
            <a:ext cx="1091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Einkommen</a:t>
            </a:r>
            <a:endParaRPr lang="de-DE" sz="1400" dirty="0"/>
          </a:p>
        </p:txBody>
      </p:sp>
      <p:sp>
        <p:nvSpPr>
          <p:cNvPr id="12" name="Rechteck 11"/>
          <p:cNvSpPr/>
          <p:nvPr/>
        </p:nvSpPr>
        <p:spPr>
          <a:xfrm>
            <a:off x="3426171" y="1906959"/>
            <a:ext cx="8074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Konsum</a:t>
            </a:r>
            <a:endParaRPr lang="de-DE" sz="1400" dirty="0"/>
          </a:p>
        </p:txBody>
      </p:sp>
      <p:sp>
        <p:nvSpPr>
          <p:cNvPr id="13" name="Rechteck 12"/>
          <p:cNvSpPr/>
          <p:nvPr/>
        </p:nvSpPr>
        <p:spPr>
          <a:xfrm>
            <a:off x="4135154" y="2500154"/>
            <a:ext cx="724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6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?</a:t>
            </a:r>
            <a:endParaRPr lang="de-DE" sz="96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8"/>
          <a:stretch/>
        </p:blipFill>
        <p:spPr bwMode="auto">
          <a:xfrm>
            <a:off x="2483768" y="1902280"/>
            <a:ext cx="4877485" cy="3614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hteck 21"/>
          <p:cNvSpPr/>
          <p:nvPr/>
        </p:nvSpPr>
        <p:spPr>
          <a:xfrm>
            <a:off x="7872653" y="21740"/>
            <a:ext cx="119295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A3</a:t>
            </a:r>
          </a:p>
        </p:txBody>
      </p:sp>
      <p:cxnSp>
        <p:nvCxnSpPr>
          <p:cNvPr id="14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3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95536" y="2204862"/>
          <a:ext cx="1772222" cy="2592290"/>
        </p:xfrm>
        <a:graphic>
          <a:graphicData uri="http://schemas.openxmlformats.org/drawingml/2006/table">
            <a:tbl>
              <a:tblPr/>
              <a:tblGrid>
                <a:gridCol w="1042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9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Einkommen</a:t>
                      </a:r>
                      <a:b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[Y]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Konsum</a:t>
                      </a:r>
                      <a:b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[C]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419872" y="2204862"/>
          <a:ext cx="1008112" cy="2592290"/>
        </p:xfrm>
        <a:graphic>
          <a:graphicData uri="http://schemas.openxmlformats.org/drawingml/2006/table">
            <a:tbl>
              <a:tblPr/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>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Konsum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hteck 9"/>
          <p:cNvSpPr/>
          <p:nvPr/>
        </p:nvSpPr>
        <p:spPr>
          <a:xfrm>
            <a:off x="395535" y="692696"/>
            <a:ext cx="8136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Angenommen das verfügbare Einkommen erhöht sich für alle Einkommens-bezieher um 100 €. Wie wird sich der zusätzliche Konsum jeweils verändern?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2163080" y="2204861"/>
          <a:ext cx="1256792" cy="2592290"/>
        </p:xfrm>
        <a:graphic>
          <a:graphicData uri="http://schemas.openxmlformats.org/drawingml/2006/table">
            <a:tbl>
              <a:tblPr/>
              <a:tblGrid>
                <a:gridCol w="1256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>r</a:t>
                      </a:r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Einkommen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18864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Marginale Konsumquote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788024" y="2204862"/>
          <a:ext cx="1008112" cy="2592290"/>
        </p:xfrm>
        <a:graphic>
          <a:graphicData uri="http://schemas.openxmlformats.org/drawingml/2006/table">
            <a:tbl>
              <a:tblPr/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VAR1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>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Konsum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5868144" y="2204862"/>
          <a:ext cx="1008112" cy="2592290"/>
        </p:xfrm>
        <a:graphic>
          <a:graphicData uri="http://schemas.openxmlformats.org/drawingml/2006/table">
            <a:tbl>
              <a:tblPr/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VAR2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>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Konsum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6948264" y="2204862"/>
          <a:ext cx="1008112" cy="2592290"/>
        </p:xfrm>
        <a:graphic>
          <a:graphicData uri="http://schemas.openxmlformats.org/drawingml/2006/table">
            <a:tbl>
              <a:tblPr/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VAR3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 3"/>
                        </a:rPr>
                        <a:t>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Konsum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45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de-DE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+ 60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Rechteck 16"/>
          <p:cNvSpPr/>
          <p:nvPr/>
        </p:nvSpPr>
        <p:spPr>
          <a:xfrm>
            <a:off x="5148064" y="1692094"/>
            <a:ext cx="2520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>
                <a:solidFill>
                  <a:srgbClr val="FF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?       ?        ?      </a:t>
            </a:r>
            <a:endParaRPr lang="de-DE" sz="3200" dirty="0">
              <a:solidFill>
                <a:srgbClr val="FF000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24140" y="1412776"/>
            <a:ext cx="75322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Beschreiben Sie das Konsumverhalten der drei Varianten.</a:t>
            </a:r>
            <a:b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</a:br>
            <a:r>
              <a:rPr lang="de-DE" sz="14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Welches Verhalten soll im Modell zugrunde gelegt werden?</a:t>
            </a:r>
            <a:endParaRPr lang="de-DE" sz="1400" dirty="0"/>
          </a:p>
        </p:txBody>
      </p:sp>
      <p:cxnSp>
        <p:nvCxnSpPr>
          <p:cNvPr id="14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8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51520" y="18864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Marginale Konsumquote (Modell)</a:t>
            </a:r>
          </a:p>
        </p:txBody>
      </p:sp>
      <p:sp>
        <p:nvSpPr>
          <p:cNvPr id="5" name="Rechteck 4"/>
          <p:cNvSpPr/>
          <p:nvPr/>
        </p:nvSpPr>
        <p:spPr>
          <a:xfrm>
            <a:off x="395536" y="716503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Welcher Anteil wird für „Mehrkonsum</a:t>
            </a:r>
            <a:r>
              <a:rPr lang="de-DE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“ verwendet</a:t>
            </a:r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, wenn die vorliegende Konsumfunktion  zugrunde gelegt wird.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0"/>
          <a:stretch/>
        </p:blipFill>
        <p:spPr bwMode="auto">
          <a:xfrm>
            <a:off x="4067944" y="836711"/>
            <a:ext cx="4968552" cy="367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/>
          <p:nvPr/>
        </p:nvSpPr>
        <p:spPr>
          <a:xfrm>
            <a:off x="425286" y="2132856"/>
            <a:ext cx="364265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2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Ermitteln Sie die </a:t>
            </a:r>
            <a:r>
              <a:rPr lang="de-DE" sz="2200" b="1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marginale Konsumquote</a:t>
            </a:r>
            <a:r>
              <a:rPr lang="de-DE" sz="22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und interpretieren Sie Ihre Ergebnisse.</a:t>
            </a:r>
            <a:r>
              <a:rPr lang="de-DE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	</a:t>
            </a:r>
            <a:endParaRPr lang="de-DE" i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5563850" y="3140968"/>
            <a:ext cx="415202" cy="0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/>
          <p:cNvSpPr/>
          <p:nvPr/>
        </p:nvSpPr>
        <p:spPr>
          <a:xfrm>
            <a:off x="5265051" y="3252953"/>
            <a:ext cx="9589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>
                <a:sym typeface="Wingdings 3" panose="05040102010807070707" pitchFamily="18" charset="2"/>
              </a:rPr>
              <a:t> Einkommen</a:t>
            </a:r>
            <a:endParaRPr lang="de-DE" sz="1000" dirty="0"/>
          </a:p>
        </p:txBody>
      </p:sp>
      <p:sp>
        <p:nvSpPr>
          <p:cNvPr id="24" name="Rechteck 23"/>
          <p:cNvSpPr/>
          <p:nvPr/>
        </p:nvSpPr>
        <p:spPr>
          <a:xfrm>
            <a:off x="5992128" y="2866745"/>
            <a:ext cx="7601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>
                <a:sym typeface="Wingdings 3" panose="05040102010807070707" pitchFamily="18" charset="2"/>
              </a:rPr>
              <a:t> Konsum</a:t>
            </a:r>
            <a:endParaRPr lang="de-DE" sz="1000" dirty="0"/>
          </a:p>
        </p:txBody>
      </p:sp>
      <p:sp>
        <p:nvSpPr>
          <p:cNvPr id="25" name="Rechteck 24"/>
          <p:cNvSpPr/>
          <p:nvPr/>
        </p:nvSpPr>
        <p:spPr>
          <a:xfrm>
            <a:off x="5716701" y="2879570"/>
            <a:ext cx="2600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5823754" y="269548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29" name="Gerade Verbindung mit Pfeil 28"/>
          <p:cNvCxnSpPr/>
          <p:nvPr/>
        </p:nvCxnSpPr>
        <p:spPr>
          <a:xfrm flipH="1" flipV="1">
            <a:off x="5979052" y="2872433"/>
            <a:ext cx="6474" cy="252000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5409462" y="294368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6" name="Rechteck 25"/>
          <p:cNvSpPr/>
          <p:nvPr/>
        </p:nvSpPr>
        <p:spPr>
          <a:xfrm>
            <a:off x="7872653" y="21740"/>
            <a:ext cx="114807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A4</a:t>
            </a:r>
          </a:p>
        </p:txBody>
      </p:sp>
      <p:cxnSp>
        <p:nvCxnSpPr>
          <p:cNvPr id="14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65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  <p:bldP spid="24" grpId="0"/>
      <p:bldP spid="25" grpId="0"/>
      <p:bldP spid="27" grpId="0"/>
      <p:bldP spid="33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E696F1-61B8-4F1F-B49C-2E65E814559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5696b60-0389-45c2-bb8c-032517eb46a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0C9A6B0-EE80-4D03-8AED-58AB537C6B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0D4C48-0231-416B-B59E-AD09B4A776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603</Words>
  <Application>Microsoft Office PowerPoint</Application>
  <PresentationFormat>Bildschirmpräsentation (4:3)</PresentationFormat>
  <Paragraphs>147</Paragraphs>
  <Slides>10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Segoe UI Semilight</vt:lpstr>
      <vt:lpstr>Wingdings</vt:lpstr>
      <vt:lpstr>Wingdings 3</vt:lpstr>
      <vt:lpstr>Larissa</vt:lpstr>
      <vt:lpstr>Arbeitsblatt</vt:lpstr>
      <vt:lpstr>Konsumfunktion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</dc:creator>
  <cp:lastModifiedBy>Barbian, Markus (ZSL)</cp:lastModifiedBy>
  <cp:revision>113</cp:revision>
  <cp:lastPrinted>2020-03-30T13:41:42Z</cp:lastPrinted>
  <dcterms:created xsi:type="dcterms:W3CDTF">2020-01-02T09:16:21Z</dcterms:created>
  <dcterms:modified xsi:type="dcterms:W3CDTF">2021-05-11T13:45:50Z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