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ebp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1" r:id="rId6"/>
    <p:sldId id="262" r:id="rId7"/>
    <p:sldId id="260" r:id="rId8"/>
    <p:sldId id="257" r:id="rId9"/>
    <p:sldId id="258" r:id="rId10"/>
    <p:sldId id="259" r:id="rId11"/>
  </p:sldIdLst>
  <p:sldSz cx="12192000" cy="6858000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ian, Markus (ZSL)" initials="BM(" lastIdx="2" clrIdx="0">
    <p:extLst>
      <p:ext uri="{19B8F6BF-5375-455C-9EA6-DF929625EA0E}">
        <p15:presenceInfo xmlns:p15="http://schemas.microsoft.com/office/powerpoint/2012/main" userId="S-1-5-21-4284651746-837726777-2514676209-1276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90" y="2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A43B6-E7C7-4E85-8A80-DA511AB8FC5F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EACE0-748A-42F0-BDF9-3F80D1665D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863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5C68D-CDB2-4DDA-8773-3913FC059A63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7D15C-F977-4785-96DA-F482EFF429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746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339B-F252-4A7A-AC03-430D04C8C1F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12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FDDB-7E2B-42BC-9A8C-57B6DEC3F85D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03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9906-A9B4-42E9-8CBC-2D6DB8D013FF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266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A746-6E25-44D5-B70F-3A7EAC8E7943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6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DED4-2605-4DB3-A1B7-3006A58239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17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A759-0586-4A5C-9571-E3A583ACEC9E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22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6455D-D768-4B8E-95B2-7B95BB660DC9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5D3F-4BFE-4522-97C7-558A07480AEC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53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9A50-21FC-432F-B2F1-CF28B4FAFD6D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037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001C6-14FC-4747-A164-5DB17CA59833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82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99BE-02C5-4675-86DC-23B104DD9568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1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9A6C0-B448-4824-8F90-2A3EA24B420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7ACBA-253C-4DBC-B774-EB7B787966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83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image" Target="../media/image1.webp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de/illustrations/netzwerke-personen-nutzer-3017398/" TargetMode="External"/><Relationship Id="rId3" Type="http://schemas.openxmlformats.org/officeDocument/2006/relationships/image" Target="../media/image1.webp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de/vectors/baum-wald-stamm-natur-bl%C3%A4tter-576847/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microsoft.com/office/2007/relationships/hdphoto" Target="../media/hdphoto1.wdp"/><Relationship Id="rId4" Type="http://schemas.openxmlformats.org/officeDocument/2006/relationships/hyperlink" Target="https://pixabay.com/de/vectors/gui-interface-internet-programm-2311261/" TargetMode="Externa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6.png"/><Relationship Id="rId18" Type="http://schemas.openxmlformats.org/officeDocument/2006/relationships/hyperlink" Target="https://pixabay.com/de/illustrations/netzwerke-personen-nutzer-3017398/" TargetMode="External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5.png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ixabay.com/de/vectors/baum-wald-stamm-natur-bl%C3%A4tter-576847/" TargetMode="External"/><Relationship Id="rId20" Type="http://schemas.microsoft.com/office/2007/relationships/hdphoto" Target="../media/hdphoto1.wdp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15" Type="http://schemas.openxmlformats.org/officeDocument/2006/relationships/image" Target="../media/image8.png"/><Relationship Id="rId10" Type="http://schemas.openxmlformats.org/officeDocument/2006/relationships/image" Target="../media/image3.emf"/><Relationship Id="rId19" Type="http://schemas.openxmlformats.org/officeDocument/2006/relationships/image" Target="../media/image10.png"/><Relationship Id="rId4" Type="http://schemas.openxmlformats.org/officeDocument/2006/relationships/image" Target="../media/image12.emf"/><Relationship Id="rId9" Type="http://schemas.openxmlformats.org/officeDocument/2006/relationships/oleObject" Target="../embeddings/oleObject5.bin"/><Relationship Id="rId14" Type="http://schemas.openxmlformats.org/officeDocument/2006/relationships/hyperlink" Target="https://pixabay.com/de/vectors/gui-interface-internet-programm-2311261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3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86" y="1276375"/>
            <a:ext cx="3993397" cy="234196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342101"/>
            <a:ext cx="9144000" cy="2387600"/>
          </a:xfrm>
        </p:spPr>
        <p:txBody>
          <a:bodyPr>
            <a:normAutofit/>
          </a:bodyPr>
          <a:lstStyle/>
          <a:p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Ovale Legende 2"/>
          <p:cNvSpPr/>
          <p:nvPr/>
        </p:nvSpPr>
        <p:spPr>
          <a:xfrm>
            <a:off x="4101329" y="1490707"/>
            <a:ext cx="6429439" cy="1447359"/>
          </a:xfrm>
          <a:prstGeom prst="wedgeEllipseCallout">
            <a:avLst>
              <a:gd name="adj1" fmla="val -64851"/>
              <a:gd name="adj2" fmla="val 1674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>
                <a:solidFill>
                  <a:schemeClr val="tx1"/>
                </a:solidFill>
              </a:rPr>
              <a:t>„Wir sollten bei möglichst vielen Lieferanten weltweit einkaufen, davon haben wir nur Vorteile!“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23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24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itel 1"/>
          <p:cNvSpPr txBox="1">
            <a:spLocks/>
          </p:cNvSpPr>
          <p:nvPr/>
        </p:nvSpPr>
        <p:spPr>
          <a:xfrm>
            <a:off x="0" y="39171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Montagmorgen in der Abteilung Einkauf…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809" y="4040645"/>
            <a:ext cx="3473558" cy="2315705"/>
          </a:xfrm>
          <a:prstGeom prst="rect">
            <a:avLst/>
          </a:prstGeom>
        </p:spPr>
      </p:pic>
      <p:sp>
        <p:nvSpPr>
          <p:cNvPr id="11" name="Ovale Legende 10"/>
          <p:cNvSpPr/>
          <p:nvPr/>
        </p:nvSpPr>
        <p:spPr>
          <a:xfrm>
            <a:off x="423733" y="4020688"/>
            <a:ext cx="7189076" cy="1617776"/>
          </a:xfrm>
          <a:prstGeom prst="wedgeEllipseCallout">
            <a:avLst>
              <a:gd name="adj1" fmla="val 69884"/>
              <a:gd name="adj2" fmla="val 367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>
                <a:solidFill>
                  <a:schemeClr val="tx1"/>
                </a:solidFill>
              </a:rPr>
              <a:t>„Das glaube ich nicht. Wir haben so gute Erfahrungen mit unserem langjährigen Lieferanten aus der Region gemacht.“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65961" y="3364870"/>
            <a:ext cx="54327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	Übersetzung von </a:t>
            </a:r>
            <a:r>
              <a:rPr lang="de-DE" sz="2400" b="1" dirty="0" smtClean="0"/>
              <a:t>die</a:t>
            </a:r>
            <a:r>
              <a:rPr lang="de-DE" sz="2400" dirty="0" smtClean="0"/>
              <a:t> </a:t>
            </a:r>
            <a:r>
              <a:rPr lang="de-DE" sz="2400" b="1" dirty="0" smtClean="0"/>
              <a:t>Beschaffung</a:t>
            </a:r>
            <a:endParaRPr lang="de-DE" sz="2400" dirty="0" smtClean="0"/>
          </a:p>
          <a:p>
            <a:endParaRPr lang="de-DE" sz="1000" dirty="0" smtClean="0"/>
          </a:p>
          <a:p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765962" y="68061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3600" dirty="0"/>
              <a:t>Welche Meinung vertreten diese Mitarbeiter in Hinblick auf </a:t>
            </a:r>
            <a:r>
              <a:rPr lang="de-DE" sz="3600" b="1" dirty="0"/>
              <a:t>die Beschaffung </a:t>
            </a:r>
            <a:r>
              <a:rPr lang="de-DE" sz="3600" dirty="0"/>
              <a:t>von Gütern? </a:t>
            </a:r>
          </a:p>
        </p:txBody>
      </p:sp>
      <p:sp>
        <p:nvSpPr>
          <p:cNvPr id="15" name="Rechteck 14"/>
          <p:cNvSpPr/>
          <p:nvPr/>
        </p:nvSpPr>
        <p:spPr>
          <a:xfrm>
            <a:off x="4553258" y="4694646"/>
            <a:ext cx="93158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b="1" dirty="0" smtClean="0"/>
              <a:t>Sourcing-Strategien</a:t>
            </a:r>
            <a:endParaRPr lang="de-DE" sz="44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951346" y="4879913"/>
            <a:ext cx="41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            Übersetzung von </a:t>
            </a:r>
            <a:r>
              <a:rPr lang="de-DE" sz="2400" b="1" dirty="0" err="1" smtClean="0"/>
              <a:t>source</a:t>
            </a:r>
            <a:endParaRPr lang="de-DE" sz="2400" b="1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34" y="3442005"/>
            <a:ext cx="760011" cy="400626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689811" y="3996003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000" dirty="0"/>
              <a:t>Substantiv</a:t>
            </a:r>
          </a:p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Sourcing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62" y="4940972"/>
            <a:ext cx="760011" cy="434028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689811" y="552029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400" dirty="0" smtClean="0"/>
              <a:t>Substantiv</a:t>
            </a:r>
          </a:p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die Quelle, der Ursprung, die Ursache</a:t>
            </a:r>
          </a:p>
          <a:p>
            <a:endParaRPr lang="de-DE" sz="2400" dirty="0"/>
          </a:p>
        </p:txBody>
      </p:sp>
      <p:sp>
        <p:nvSpPr>
          <p:cNvPr id="22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2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23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Grafik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224" y="342351"/>
            <a:ext cx="3164307" cy="1855734"/>
          </a:xfrm>
          <a:prstGeom prst="rect">
            <a:avLst/>
          </a:prstGeom>
        </p:spPr>
      </p:pic>
      <p:pic>
        <p:nvPicPr>
          <p:cNvPr id="26" name="Grafik 2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243" y="1635886"/>
            <a:ext cx="2314575" cy="1543050"/>
          </a:xfrm>
          <a:prstGeom prst="rect">
            <a:avLst/>
          </a:prstGeom>
        </p:spPr>
      </p:pic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954955"/>
              </p:ext>
            </p:extLst>
          </p:nvPr>
        </p:nvGraphicFramePr>
        <p:xfrm>
          <a:off x="6474049" y="1808253"/>
          <a:ext cx="1473907" cy="150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7" imgW="590459" imgH="603088" progId="Visio.Drawing.15">
                  <p:embed/>
                </p:oleObj>
              </mc:Choice>
              <mc:Fallback>
                <p:oleObj name="Visio" r:id="rId7" imgW="590459" imgH="603088" progId="Visio.Drawing.15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4049" y="1808253"/>
                        <a:ext cx="1473907" cy="1504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8" descr="location-1132647_960_72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469" y="2585306"/>
            <a:ext cx="975449" cy="1257325"/>
          </a:xfrm>
          <a:prstGeom prst="rect">
            <a:avLst/>
          </a:prstGeom>
          <a:noFill/>
        </p:spPr>
      </p:pic>
      <p:sp>
        <p:nvSpPr>
          <p:cNvPr id="2" name="Textfeld 1"/>
          <p:cNvSpPr txBox="1"/>
          <p:nvPr/>
        </p:nvSpPr>
        <p:spPr>
          <a:xfrm>
            <a:off x="8861287" y="6176972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08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870" y="4926344"/>
            <a:ext cx="2314575" cy="154305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224" y="342351"/>
            <a:ext cx="3164307" cy="1855734"/>
          </a:xfrm>
          <a:prstGeom prst="rect">
            <a:avLst/>
          </a:prstGeom>
        </p:spPr>
      </p:pic>
      <p:sp>
        <p:nvSpPr>
          <p:cNvPr id="10" name="Gleichschenkliges Dreieck 9"/>
          <p:cNvSpPr/>
          <p:nvPr/>
        </p:nvSpPr>
        <p:spPr>
          <a:xfrm>
            <a:off x="7446988" y="2053797"/>
            <a:ext cx="3970486" cy="274177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Inhaltsplatzhalter 4"/>
          <p:cNvSpPr txBox="1">
            <a:spLocks noGrp="1"/>
          </p:cNvSpPr>
          <p:nvPr>
            <p:ph idx="1"/>
          </p:nvPr>
        </p:nvSpPr>
        <p:spPr>
          <a:xfrm>
            <a:off x="598025" y="627928"/>
            <a:ext cx="51661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3600" dirty="0" smtClean="0"/>
              <a:t>Was könnte der Grund für die unterschiedlichen Ansichten der Mitarbeiter sein?</a:t>
            </a:r>
            <a:endParaRPr lang="de-DE" sz="3600" dirty="0"/>
          </a:p>
        </p:txBody>
      </p:sp>
      <p:pic>
        <p:nvPicPr>
          <p:cNvPr id="11" name="Bild 1" descr="Gui, Interface, Internet, Programm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305" y="1608469"/>
            <a:ext cx="1439853" cy="1008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Bild 2" descr="Baum, Wald, Stamm, Natur, Blätter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954" y="3564895"/>
            <a:ext cx="1482870" cy="1535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hteck 13"/>
          <p:cNvSpPr/>
          <p:nvPr/>
        </p:nvSpPr>
        <p:spPr>
          <a:xfrm>
            <a:off x="-1425963" y="4275550"/>
            <a:ext cx="93158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b="1" dirty="0" smtClean="0"/>
              <a:t>Ziele der Beschaffung</a:t>
            </a:r>
            <a:endParaRPr lang="de-DE" sz="4400" b="1" dirty="0"/>
          </a:p>
        </p:txBody>
      </p:sp>
      <p:pic>
        <p:nvPicPr>
          <p:cNvPr id="13" name="Bild 3" descr="Netzwerke, Personen, Nutzer">
            <a:hlinkClick r:id="rId8"/>
          </p:cNvPr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82" t="11985" r="14856" b="10112"/>
          <a:stretch/>
        </p:blipFill>
        <p:spPr bwMode="auto">
          <a:xfrm>
            <a:off x="9609017" y="3754636"/>
            <a:ext cx="2093107" cy="11718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Fußzeilenplatzhalter 4"/>
          <p:cNvSpPr txBox="1">
            <a:spLocks noGrp="1"/>
          </p:cNvSpPr>
          <p:nvPr>
            <p:ph type="ftr" sz="quarter" idx="11"/>
          </p:nvPr>
        </p:nvSpPr>
        <p:spPr>
          <a:xfrm>
            <a:off x="196770" y="6356351"/>
            <a:ext cx="11655706" cy="3772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3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17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15078" y="6158622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779" y="2781112"/>
            <a:ext cx="898329" cy="179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6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1222" y="833312"/>
            <a:ext cx="10778656" cy="5402111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de-DE" sz="4600" b="1" dirty="0" smtClean="0"/>
              <a:t>Welche Sourcing-Strategien sind</a:t>
            </a:r>
          </a:p>
          <a:p>
            <a:pPr marL="0" indent="0" algn="ctr">
              <a:buNone/>
            </a:pPr>
            <a:r>
              <a:rPr lang="de-DE" sz="4600" b="1" dirty="0" smtClean="0"/>
              <a:t>- abhängig von den Beschaffungszielen -</a:t>
            </a:r>
            <a:endParaRPr lang="de-DE" sz="4600" b="1" dirty="0"/>
          </a:p>
          <a:p>
            <a:pPr marL="0" indent="0" algn="ctr">
              <a:buNone/>
            </a:pPr>
            <a:r>
              <a:rPr lang="de-DE" sz="4600" b="1" dirty="0" smtClean="0"/>
              <a:t>geeignete für das Unternehmen?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418705"/>
              </p:ext>
            </p:extLst>
          </p:nvPr>
        </p:nvGraphicFramePr>
        <p:xfrm>
          <a:off x="5499426" y="999299"/>
          <a:ext cx="518797" cy="654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Visio" r:id="rId3" imgW="1098528" imgH="1384485" progId="Visio.Drawing.15">
                  <p:embed/>
                </p:oleObj>
              </mc:Choice>
              <mc:Fallback>
                <p:oleObj name="Visio" r:id="rId3" imgW="1098528" imgH="1384485" progId="Visio.Drawing.1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426" y="999299"/>
                        <a:ext cx="518797" cy="6546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867769"/>
              </p:ext>
            </p:extLst>
          </p:nvPr>
        </p:nvGraphicFramePr>
        <p:xfrm>
          <a:off x="5677975" y="484934"/>
          <a:ext cx="553533" cy="696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Visio" r:id="rId5" imgW="1098528" imgH="1384485" progId="Visio.Drawing.15">
                  <p:embed/>
                </p:oleObj>
              </mc:Choice>
              <mc:Fallback>
                <p:oleObj name="Visio" r:id="rId5" imgW="1098528" imgH="1384485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7975" y="484934"/>
                        <a:ext cx="553533" cy="6967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049016"/>
              </p:ext>
            </p:extLst>
          </p:nvPr>
        </p:nvGraphicFramePr>
        <p:xfrm>
          <a:off x="5984140" y="1010172"/>
          <a:ext cx="494735" cy="623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Visio" r:id="rId7" imgW="1098528" imgH="1384485" progId="Visio.Drawing.15">
                  <p:embed/>
                </p:oleObj>
              </mc:Choice>
              <mc:Fallback>
                <p:oleObj name="Visio" r:id="rId7" imgW="1098528" imgH="1384485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140" y="1010172"/>
                        <a:ext cx="494735" cy="6233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1097"/>
              </p:ext>
            </p:extLst>
          </p:nvPr>
        </p:nvGraphicFramePr>
        <p:xfrm>
          <a:off x="6667255" y="780343"/>
          <a:ext cx="545174" cy="556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Visio" r:id="rId9" imgW="590459" imgH="603088" progId="Visio.Drawing.15">
                  <p:embed/>
                </p:oleObj>
              </mc:Choice>
              <mc:Fallback>
                <p:oleObj name="Visio" r:id="rId9" imgW="590459" imgH="603088" progId="Visio.Drawing.1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255" y="780343"/>
                        <a:ext cx="545174" cy="5565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 descr="location-1132647_960_720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886" y="765523"/>
            <a:ext cx="347905" cy="550682"/>
          </a:xfrm>
          <a:prstGeom prst="rect">
            <a:avLst/>
          </a:prstGeom>
          <a:noFill/>
        </p:spPr>
      </p:pic>
      <p:pic>
        <p:nvPicPr>
          <p:cNvPr id="9" name="Grafik 8" descr="C:\Users\vo\AppData\Local\Microsoft\Windows\INetCache\Content.Word\puzzle_4.pn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779" y="697282"/>
            <a:ext cx="351214" cy="266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 descr="C:\Users\vo\AppData\Local\Microsoft\Windows\INetCache\Content.Word\puzzle_rot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148" y="626052"/>
            <a:ext cx="250556" cy="30858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leichschenkliges Dreieck 10"/>
          <p:cNvSpPr/>
          <p:nvPr/>
        </p:nvSpPr>
        <p:spPr>
          <a:xfrm>
            <a:off x="5242012" y="4903245"/>
            <a:ext cx="1343663" cy="1000633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12" name="Bild 1" descr="Gui, Interface, Internet, Programm">
            <a:hlinkClick r:id="rId14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975" y="4842189"/>
            <a:ext cx="553534" cy="38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Bild 2" descr="Baum, Wald, Stamm, Natur, Blätter">
            <a:hlinkClick r:id="rId16"/>
          </p:cNvPr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418" y="5435102"/>
            <a:ext cx="501822" cy="647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Bild 3" descr="Netzwerke, Personen, Nutzer">
            <a:hlinkClick r:id="rId18"/>
          </p:cNvPr>
          <p:cNvPicPr/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82" t="11985" r="14856" b="10112"/>
          <a:stretch/>
        </p:blipFill>
        <p:spPr bwMode="auto">
          <a:xfrm>
            <a:off x="6231508" y="5622832"/>
            <a:ext cx="708334" cy="494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4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20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"/>
          <p:cNvSpPr txBox="1"/>
          <p:nvPr/>
        </p:nvSpPr>
        <p:spPr>
          <a:xfrm>
            <a:off x="4576977" y="1697775"/>
            <a:ext cx="2967145" cy="163417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8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Bilder: Nutzung </a:t>
            </a:r>
            <a:r>
              <a:rPr lang="de-DE" sz="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Genehmigung von Microsoft, Microsoft Visio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15078" y="6158622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4872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9171"/>
            <a:ext cx="12192000" cy="1325563"/>
          </a:xfrm>
        </p:spPr>
        <p:txBody>
          <a:bodyPr/>
          <a:lstStyle/>
          <a:p>
            <a:r>
              <a:rPr lang="de-DE" dirty="0" smtClean="0"/>
              <a:t>Ablauf Gruppenpuzzle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8644" y="741175"/>
            <a:ext cx="429731" cy="840756"/>
          </a:xfrm>
          <a:prstGeom prst="rect">
            <a:avLst/>
          </a:prstGeom>
        </p:spPr>
      </p:pic>
      <p:pic>
        <p:nvPicPr>
          <p:cNvPr id="6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848" y="976201"/>
            <a:ext cx="429731" cy="840756"/>
          </a:xfrm>
          <a:prstGeom prst="rect">
            <a:avLst/>
          </a:prstGeom>
        </p:spPr>
      </p:pic>
      <p:pic>
        <p:nvPicPr>
          <p:cNvPr id="7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85" y="921559"/>
            <a:ext cx="429731" cy="840756"/>
          </a:xfrm>
          <a:prstGeom prst="rect">
            <a:avLst/>
          </a:prstGeom>
        </p:spPr>
      </p:pic>
      <p:pic>
        <p:nvPicPr>
          <p:cNvPr id="8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3" y="1274934"/>
            <a:ext cx="429731" cy="84075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28" y="2695011"/>
            <a:ext cx="394566" cy="77195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71" y="2931480"/>
            <a:ext cx="394566" cy="77195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50" y="2863281"/>
            <a:ext cx="394566" cy="77195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26" y="3213904"/>
            <a:ext cx="394566" cy="771957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405" y="4619103"/>
            <a:ext cx="431981" cy="84515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952" y="4901527"/>
            <a:ext cx="409203" cy="80059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766" y="4782597"/>
            <a:ext cx="409203" cy="80059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257" y="5048024"/>
            <a:ext cx="409203" cy="800593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98735" y="2128719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1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98734" y="3976303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2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73427" y="5929378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3</a:t>
            </a:r>
            <a:endParaRPr lang="de-DE" dirty="0"/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0089" y="745757"/>
            <a:ext cx="430570" cy="842400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252" y="1014370"/>
            <a:ext cx="430570" cy="842400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5954" y="942413"/>
            <a:ext cx="430570" cy="842400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3782" y="1198245"/>
            <a:ext cx="430570" cy="842400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9589" y="2674826"/>
            <a:ext cx="439772" cy="860400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9009" y="2855963"/>
            <a:ext cx="439772" cy="860400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0929" y="2931479"/>
            <a:ext cx="439772" cy="860400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3484" y="3111795"/>
            <a:ext cx="439772" cy="860400"/>
          </a:xfrm>
          <a:prstGeom prst="rect">
            <a:avLst/>
          </a:prstGeom>
        </p:spPr>
      </p:pic>
      <p:sp>
        <p:nvSpPr>
          <p:cNvPr id="51" name="Textfeld 50"/>
          <p:cNvSpPr txBox="1"/>
          <p:nvPr/>
        </p:nvSpPr>
        <p:spPr>
          <a:xfrm>
            <a:off x="2230732" y="2139271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4</a:t>
            </a:r>
            <a:endParaRPr lang="de-DE" dirty="0"/>
          </a:p>
        </p:txBody>
      </p:sp>
      <p:pic>
        <p:nvPicPr>
          <p:cNvPr id="54" name="Grafik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3495" y="4640114"/>
            <a:ext cx="430572" cy="84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8496" y="4782597"/>
            <a:ext cx="430572" cy="842400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82695" y="4859720"/>
            <a:ext cx="430572" cy="842400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210" y="5005081"/>
            <a:ext cx="430572" cy="842400"/>
          </a:xfrm>
          <a:prstGeom prst="rect">
            <a:avLst/>
          </a:prstGeom>
        </p:spPr>
      </p:pic>
      <p:sp>
        <p:nvSpPr>
          <p:cNvPr id="59" name="Textfeld 58"/>
          <p:cNvSpPr txBox="1"/>
          <p:nvPr/>
        </p:nvSpPr>
        <p:spPr>
          <a:xfrm>
            <a:off x="2264636" y="3985861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5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>
            <a:off x="2275530" y="5917249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6</a:t>
            </a:r>
            <a:endParaRPr lang="de-DE" dirty="0"/>
          </a:p>
        </p:txBody>
      </p:sp>
      <p:sp>
        <p:nvSpPr>
          <p:cNvPr id="79" name="Textfeld 78"/>
          <p:cNvSpPr txBox="1"/>
          <p:nvPr/>
        </p:nvSpPr>
        <p:spPr>
          <a:xfrm>
            <a:off x="7306424" y="1472423"/>
            <a:ext cx="3904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Mindestens 4 Personen bilden eine Stammgruppe</a:t>
            </a:r>
            <a:endParaRPr lang="de-DE" sz="2400" dirty="0"/>
          </a:p>
        </p:txBody>
      </p:sp>
      <p:sp>
        <p:nvSpPr>
          <p:cNvPr id="80" name="Textfeld 79"/>
          <p:cNvSpPr txBox="1"/>
          <p:nvPr/>
        </p:nvSpPr>
        <p:spPr>
          <a:xfrm>
            <a:off x="7274004" y="2426025"/>
            <a:ext cx="280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Stammgruppe 1 &amp; 4</a:t>
            </a:r>
            <a:endParaRPr lang="de-DE" sz="2400" dirty="0"/>
          </a:p>
        </p:txBody>
      </p:sp>
      <p:sp>
        <p:nvSpPr>
          <p:cNvPr id="81" name="Textfeld 80"/>
          <p:cNvSpPr txBox="1"/>
          <p:nvPr/>
        </p:nvSpPr>
        <p:spPr>
          <a:xfrm>
            <a:off x="7260789" y="3033188"/>
            <a:ext cx="2809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Stammgruppe 2 &amp; 5</a:t>
            </a:r>
            <a:endParaRPr lang="de-DE" sz="2400" dirty="0"/>
          </a:p>
        </p:txBody>
      </p:sp>
      <p:sp>
        <p:nvSpPr>
          <p:cNvPr id="82" name="Textfeld 81"/>
          <p:cNvSpPr txBox="1"/>
          <p:nvPr/>
        </p:nvSpPr>
        <p:spPr>
          <a:xfrm>
            <a:off x="7260789" y="3588905"/>
            <a:ext cx="438136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Stammgruppe 3 &amp; 6</a:t>
            </a:r>
          </a:p>
          <a:p>
            <a:endParaRPr lang="de-DE" sz="2000" dirty="0" smtClean="0"/>
          </a:p>
          <a:p>
            <a:r>
              <a:rPr lang="de-DE" sz="2400" dirty="0"/>
              <a:t>b</a:t>
            </a:r>
            <a:r>
              <a:rPr lang="de-DE" sz="2400" dirty="0" smtClean="0"/>
              <a:t>earbeiten denselben Fall.</a:t>
            </a:r>
            <a:endParaRPr lang="de-DE" sz="2400" dirty="0"/>
          </a:p>
        </p:txBody>
      </p:sp>
      <p:sp>
        <p:nvSpPr>
          <p:cNvPr id="83" name="Textfeld 82"/>
          <p:cNvSpPr txBox="1"/>
          <p:nvPr/>
        </p:nvSpPr>
        <p:spPr>
          <a:xfrm>
            <a:off x="7260788" y="5106136"/>
            <a:ext cx="4381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Lesen Sie gemeinsam Ihren Stammgruppenfall.</a:t>
            </a:r>
            <a:endParaRPr lang="de-DE" sz="2800" b="1" dirty="0"/>
          </a:p>
        </p:txBody>
      </p:sp>
      <p:sp>
        <p:nvSpPr>
          <p:cNvPr id="43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5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52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feld 1"/>
          <p:cNvSpPr txBox="1"/>
          <p:nvPr/>
        </p:nvSpPr>
        <p:spPr>
          <a:xfrm>
            <a:off x="872016" y="6241475"/>
            <a:ext cx="2752090" cy="19170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Bilder: Nutzung </a:t>
            </a:r>
            <a:r>
              <a:rPr lang="de-DE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Genehmigung von Microsoft, Microsoft Visio</a:t>
            </a:r>
            <a:endParaRPr lang="de-DE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924969" y="6447477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12680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  <p:bldP spid="28" grpId="0"/>
      <p:bldP spid="51" grpId="0"/>
      <p:bldP spid="59" grpId="0"/>
      <p:bldP spid="60" grpId="0"/>
      <p:bldP spid="79" grpId="0"/>
      <p:bldP spid="80" grpId="0"/>
      <p:bldP spid="81" grpId="0"/>
      <p:bldP spid="82" grpId="0"/>
      <p:bldP spid="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2"/>
            <a:ext cx="12192000" cy="1325563"/>
          </a:xfrm>
        </p:spPr>
        <p:txBody>
          <a:bodyPr/>
          <a:lstStyle/>
          <a:p>
            <a:r>
              <a:rPr lang="de-DE" dirty="0" smtClean="0"/>
              <a:t>Ablauf Gruppenpuzzle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8912" y="687985"/>
            <a:ext cx="429731" cy="840756"/>
          </a:xfrm>
          <a:prstGeom prst="rect">
            <a:avLst/>
          </a:prstGeom>
        </p:spPr>
      </p:pic>
      <p:pic>
        <p:nvPicPr>
          <p:cNvPr id="6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16" y="923011"/>
            <a:ext cx="429731" cy="840756"/>
          </a:xfrm>
          <a:prstGeom prst="rect">
            <a:avLst/>
          </a:prstGeom>
        </p:spPr>
      </p:pic>
      <p:pic>
        <p:nvPicPr>
          <p:cNvPr id="7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53" y="868369"/>
            <a:ext cx="429731" cy="840756"/>
          </a:xfrm>
          <a:prstGeom prst="rect">
            <a:avLst/>
          </a:prstGeom>
        </p:spPr>
      </p:pic>
      <p:pic>
        <p:nvPicPr>
          <p:cNvPr id="8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734" y="1079465"/>
            <a:ext cx="429731" cy="84075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96" y="2641821"/>
            <a:ext cx="394566" cy="77195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39" y="2878290"/>
            <a:ext cx="394566" cy="77195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18" y="2810091"/>
            <a:ext cx="394566" cy="77195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01" y="3079817"/>
            <a:ext cx="394566" cy="771957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673" y="4565913"/>
            <a:ext cx="431981" cy="84515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220" y="4848337"/>
            <a:ext cx="409203" cy="80059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34" y="4729407"/>
            <a:ext cx="409203" cy="80059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525" y="4994834"/>
            <a:ext cx="409203" cy="800593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124042" y="1936208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1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124041" y="3783792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2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98734" y="5811976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3</a:t>
            </a:r>
            <a:endParaRPr lang="de-DE" dirty="0"/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0357" y="692567"/>
            <a:ext cx="430570" cy="842400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1096" y="895009"/>
            <a:ext cx="430570" cy="842400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5798" y="823052"/>
            <a:ext cx="430570" cy="842400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3626" y="1078884"/>
            <a:ext cx="430570" cy="842400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9433" y="2555465"/>
            <a:ext cx="439772" cy="860400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8853" y="2736602"/>
            <a:ext cx="439772" cy="860400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773" y="2812118"/>
            <a:ext cx="439772" cy="860400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3328" y="2992434"/>
            <a:ext cx="439772" cy="860400"/>
          </a:xfrm>
          <a:prstGeom prst="rect">
            <a:avLst/>
          </a:prstGeom>
        </p:spPr>
      </p:pic>
      <p:sp>
        <p:nvSpPr>
          <p:cNvPr id="51" name="Textfeld 50"/>
          <p:cNvSpPr txBox="1"/>
          <p:nvPr/>
        </p:nvSpPr>
        <p:spPr>
          <a:xfrm>
            <a:off x="2256039" y="1946760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4</a:t>
            </a:r>
            <a:endParaRPr lang="de-DE" dirty="0"/>
          </a:p>
        </p:txBody>
      </p:sp>
      <p:pic>
        <p:nvPicPr>
          <p:cNvPr id="54" name="Grafik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3339" y="4520753"/>
            <a:ext cx="430572" cy="84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8340" y="4663236"/>
            <a:ext cx="430572" cy="842400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2539" y="4740359"/>
            <a:ext cx="430572" cy="842400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3054" y="4885720"/>
            <a:ext cx="430572" cy="842400"/>
          </a:xfrm>
          <a:prstGeom prst="rect">
            <a:avLst/>
          </a:prstGeom>
        </p:spPr>
      </p:pic>
      <p:sp>
        <p:nvSpPr>
          <p:cNvPr id="59" name="Textfeld 58"/>
          <p:cNvSpPr txBox="1"/>
          <p:nvPr/>
        </p:nvSpPr>
        <p:spPr>
          <a:xfrm>
            <a:off x="2289943" y="3793350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5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>
            <a:off x="2309257" y="5811976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6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787938" y="2117593"/>
            <a:ext cx="48279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Teilen Sie sich innerhalb der Stammgruppe den einzelnen Expertengruppen zu.</a:t>
            </a:r>
            <a:endParaRPr lang="de-DE" sz="2800" b="1" dirty="0"/>
          </a:p>
        </p:txBody>
      </p:sp>
      <p:sp>
        <p:nvSpPr>
          <p:cNvPr id="85" name="Textfeld 84"/>
          <p:cNvSpPr txBox="1"/>
          <p:nvPr/>
        </p:nvSpPr>
        <p:spPr>
          <a:xfrm>
            <a:off x="8484623" y="5114872"/>
            <a:ext cx="2601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Ziele und Zielbeziehungen der Beschaffung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8722755" y="909566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der Lieferantenanzahl</a:t>
            </a:r>
            <a:endParaRPr lang="de-DE" dirty="0"/>
          </a:p>
        </p:txBody>
      </p:sp>
      <p:sp>
        <p:nvSpPr>
          <p:cNvPr id="83" name="Textfeld 82"/>
          <p:cNvSpPr txBox="1"/>
          <p:nvPr/>
        </p:nvSpPr>
        <p:spPr>
          <a:xfrm>
            <a:off x="7724000" y="2465216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dem Beschaffungsraum</a:t>
            </a:r>
            <a:endParaRPr lang="de-DE" dirty="0"/>
          </a:p>
        </p:txBody>
      </p:sp>
      <p:sp>
        <p:nvSpPr>
          <p:cNvPr id="84" name="Textfeld 83"/>
          <p:cNvSpPr txBox="1"/>
          <p:nvPr/>
        </p:nvSpPr>
        <p:spPr>
          <a:xfrm>
            <a:off x="6801093" y="3958983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dem Beschaffungsobjekt</a:t>
            </a:r>
            <a:endParaRPr lang="de-DE" dirty="0"/>
          </a:p>
        </p:txBody>
      </p:sp>
      <p:sp>
        <p:nvSpPr>
          <p:cNvPr id="68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6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73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feld 1"/>
          <p:cNvSpPr txBox="1"/>
          <p:nvPr/>
        </p:nvSpPr>
        <p:spPr>
          <a:xfrm>
            <a:off x="872016" y="6241475"/>
            <a:ext cx="2752090" cy="19170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Bilder: Nutzung </a:t>
            </a:r>
            <a:r>
              <a:rPr lang="de-DE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Genehmigung von Microsoft, Microsoft Visio</a:t>
            </a:r>
            <a:endParaRPr lang="de-DE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895237" y="6444641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7168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00741 L 0.60664 -0.0497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86" y="-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33333E-6 L 0.5026 0.1662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30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07407E-6 L 0.43841 0.412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14" y="2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0.59284 0.5803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35" y="2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85185E-6 L 0.43607 0.0071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97" y="34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77556E-17 L 0.36575 0.1527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81" y="763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6504 L 0.29218 0.4381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23" y="1865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77556E-17 L 0.44089 0.6094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4" y="3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81481E-6 L 0.58854 -0.2386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27" y="-119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33333E-6 L 0.47669 -0.083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93" y="-456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07407E-6 L 0.41654 0.0986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20" y="493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22222E-6 L 0.56967 0.3252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77" y="1625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0.44727 -0.1821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57" y="-912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0.33946 -0.0388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66" y="-194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07407E-6 L 0.28112 0.158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49" y="794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43425 0.3881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6" y="19398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81481E-6 L 0.6086 -0.5111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30" y="-2555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22222E-6 L 0.50117 -0.3560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-1780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4.07407E-6 L 0.4375 -0.1643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5" y="-8218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0.58516 0.06088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58" y="303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1.85185E-6 L 0.42396 -0.4673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98" y="-2338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0.31719 -0.31274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9" y="-1564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L 0.26849 -0.0833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24" y="-4167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.38594 0.07847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97" y="3912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  <p:bldP spid="28" grpId="0"/>
      <p:bldP spid="51" grpId="0"/>
      <p:bldP spid="59" grpId="0"/>
      <p:bldP spid="60" grpId="0"/>
      <p:bldP spid="9" grpId="0"/>
      <p:bldP spid="85" grpId="0"/>
      <p:bldP spid="10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9830" y="718507"/>
            <a:ext cx="429731" cy="840756"/>
          </a:xfrm>
          <a:prstGeom prst="rect">
            <a:avLst/>
          </a:prstGeom>
        </p:spPr>
      </p:pic>
      <p:pic>
        <p:nvPicPr>
          <p:cNvPr id="61" name="Grafik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166" y="1011076"/>
            <a:ext cx="394566" cy="7719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195" y="-144858"/>
            <a:ext cx="10515600" cy="1325563"/>
          </a:xfrm>
        </p:spPr>
        <p:txBody>
          <a:bodyPr/>
          <a:lstStyle/>
          <a:p>
            <a:r>
              <a:rPr lang="de-DE" dirty="0" smtClean="0"/>
              <a:t>Ablauf Gruppenpuzzle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124042" y="2128719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1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124041" y="3976303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2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98734" y="6004487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3</a:t>
            </a:r>
            <a:endParaRPr lang="de-DE" dirty="0"/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5022" y="1098028"/>
            <a:ext cx="409203" cy="800593"/>
          </a:xfrm>
          <a:prstGeom prst="rect">
            <a:avLst/>
          </a:prstGeom>
        </p:spPr>
      </p:pic>
      <p:sp>
        <p:nvSpPr>
          <p:cNvPr id="51" name="Textfeld 50"/>
          <p:cNvSpPr txBox="1"/>
          <p:nvPr/>
        </p:nvSpPr>
        <p:spPr>
          <a:xfrm>
            <a:off x="2256039" y="2139271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4</a:t>
            </a:r>
            <a:endParaRPr lang="de-DE" dirty="0"/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9805" y="915505"/>
            <a:ext cx="430570" cy="842400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6825" y="1318706"/>
            <a:ext cx="439772" cy="860400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4301" y="1315557"/>
            <a:ext cx="430572" cy="842400"/>
          </a:xfrm>
          <a:prstGeom prst="rect">
            <a:avLst/>
          </a:prstGeom>
        </p:spPr>
      </p:pic>
      <p:sp>
        <p:nvSpPr>
          <p:cNvPr id="59" name="Textfeld 58"/>
          <p:cNvSpPr txBox="1"/>
          <p:nvPr/>
        </p:nvSpPr>
        <p:spPr>
          <a:xfrm>
            <a:off x="2289943" y="3985861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5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>
            <a:off x="2309257" y="6004487"/>
            <a:ext cx="17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Stammgruppe 6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33983" y="922087"/>
            <a:ext cx="39916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Bearbeiten Sie in den Expertengruppen Ihre Expertenaufträge.</a:t>
            </a:r>
            <a:endParaRPr lang="de-DE" sz="28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8722755" y="909566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der Lieferantenanzahl</a:t>
            </a:r>
            <a:endParaRPr lang="de-DE" dirty="0"/>
          </a:p>
        </p:txBody>
      </p:sp>
      <p:sp>
        <p:nvSpPr>
          <p:cNvPr id="83" name="Textfeld 82"/>
          <p:cNvSpPr txBox="1"/>
          <p:nvPr/>
        </p:nvSpPr>
        <p:spPr>
          <a:xfrm>
            <a:off x="7724000" y="2465216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dem Beschaffungsraum</a:t>
            </a:r>
            <a:endParaRPr lang="de-DE" dirty="0"/>
          </a:p>
        </p:txBody>
      </p:sp>
      <p:sp>
        <p:nvSpPr>
          <p:cNvPr id="84" name="Textfeld 83"/>
          <p:cNvSpPr txBox="1"/>
          <p:nvPr/>
        </p:nvSpPr>
        <p:spPr>
          <a:xfrm>
            <a:off x="6801093" y="3958983"/>
            <a:ext cx="260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Sourcing-Strategien nach dem Beschaffungsobjekt</a:t>
            </a:r>
            <a:endParaRPr lang="de-DE" dirty="0"/>
          </a:p>
        </p:txBody>
      </p:sp>
      <p:sp>
        <p:nvSpPr>
          <p:cNvPr id="85" name="Textfeld 84"/>
          <p:cNvSpPr txBox="1"/>
          <p:nvPr/>
        </p:nvSpPr>
        <p:spPr>
          <a:xfrm>
            <a:off x="8523458" y="5099951"/>
            <a:ext cx="2601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Ziele und Zielbeziehungen der Beschaffung</a:t>
            </a:r>
            <a:endParaRPr lang="de-DE" dirty="0"/>
          </a:p>
        </p:txBody>
      </p:sp>
      <p:pic>
        <p:nvPicPr>
          <p:cNvPr id="80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4190" y="2169121"/>
            <a:ext cx="429731" cy="840756"/>
          </a:xfrm>
          <a:prstGeom prst="rect">
            <a:avLst/>
          </a:prstGeom>
        </p:spPr>
      </p:pic>
      <p:pic>
        <p:nvPicPr>
          <p:cNvPr id="81" name="Grafik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093" y="2392323"/>
            <a:ext cx="394566" cy="771957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949" y="2479275"/>
            <a:ext cx="409203" cy="800593"/>
          </a:xfrm>
          <a:prstGeom prst="rect">
            <a:avLst/>
          </a:prstGeom>
        </p:spPr>
      </p:pic>
      <p:pic>
        <p:nvPicPr>
          <p:cNvPr id="86" name="Grafik 8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661" y="2305386"/>
            <a:ext cx="430570" cy="842400"/>
          </a:xfrm>
          <a:prstGeom prst="rect">
            <a:avLst/>
          </a:prstGeom>
        </p:spPr>
      </p:pic>
      <p:pic>
        <p:nvPicPr>
          <p:cNvPr id="87" name="Grafik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5752" y="2699953"/>
            <a:ext cx="439772" cy="860400"/>
          </a:xfrm>
          <a:prstGeom prst="rect">
            <a:avLst/>
          </a:prstGeom>
        </p:spPr>
      </p:pic>
      <p:pic>
        <p:nvPicPr>
          <p:cNvPr id="88" name="Grafik 8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0160" y="2710279"/>
            <a:ext cx="430572" cy="842400"/>
          </a:xfrm>
          <a:prstGeom prst="rect">
            <a:avLst/>
          </a:prstGeom>
        </p:spPr>
      </p:pic>
      <p:pic>
        <p:nvPicPr>
          <p:cNvPr id="89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3934" y="3542456"/>
            <a:ext cx="429731" cy="840756"/>
          </a:xfrm>
          <a:prstGeom prst="rect">
            <a:avLst/>
          </a:prstGeom>
        </p:spPr>
      </p:pic>
      <p:pic>
        <p:nvPicPr>
          <p:cNvPr id="90" name="Grafik 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4837" y="3765658"/>
            <a:ext cx="394566" cy="771957"/>
          </a:xfrm>
          <a:prstGeom prst="rect">
            <a:avLst/>
          </a:prstGeom>
        </p:spPr>
      </p:pic>
      <p:pic>
        <p:nvPicPr>
          <p:cNvPr id="91" name="Grafik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3693" y="3852610"/>
            <a:ext cx="409203" cy="800593"/>
          </a:xfrm>
          <a:prstGeom prst="rect">
            <a:avLst/>
          </a:prstGeom>
        </p:spPr>
      </p:pic>
      <p:pic>
        <p:nvPicPr>
          <p:cNvPr id="92" name="Grafik 9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1405" y="3678721"/>
            <a:ext cx="430570" cy="842400"/>
          </a:xfrm>
          <a:prstGeom prst="rect">
            <a:avLst/>
          </a:prstGeom>
        </p:spPr>
      </p:pic>
      <p:pic>
        <p:nvPicPr>
          <p:cNvPr id="93" name="Grafik 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1776" y="4013457"/>
            <a:ext cx="439772" cy="860400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9904" y="4083614"/>
            <a:ext cx="430572" cy="842400"/>
          </a:xfrm>
          <a:prstGeom prst="rect">
            <a:avLst/>
          </a:prstGeom>
        </p:spPr>
      </p:pic>
      <p:pic>
        <p:nvPicPr>
          <p:cNvPr id="95" name="Inhaltsplatzhalt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1504" y="4788872"/>
            <a:ext cx="429731" cy="840756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407" y="5012074"/>
            <a:ext cx="394566" cy="771957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1263" y="5099026"/>
            <a:ext cx="409203" cy="800593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8975" y="4925137"/>
            <a:ext cx="430570" cy="842400"/>
          </a:xfrm>
          <a:prstGeom prst="rect">
            <a:avLst/>
          </a:prstGeom>
        </p:spPr>
      </p:pic>
      <p:pic>
        <p:nvPicPr>
          <p:cNvPr id="99" name="Grafik 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1860" y="5308463"/>
            <a:ext cx="439772" cy="860400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7474" y="5330030"/>
            <a:ext cx="430572" cy="842400"/>
          </a:xfrm>
          <a:prstGeom prst="rect">
            <a:avLst/>
          </a:prstGeom>
        </p:spPr>
      </p:pic>
      <p:sp>
        <p:nvSpPr>
          <p:cNvPr id="101" name="Textfeld 100"/>
          <p:cNvSpPr txBox="1"/>
          <p:nvPr/>
        </p:nvSpPr>
        <p:spPr>
          <a:xfrm>
            <a:off x="4034070" y="955611"/>
            <a:ext cx="39916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Wechseln Sie wieder in Ihre Stammgruppe.</a:t>
            </a:r>
            <a:endParaRPr lang="de-DE" sz="2800" b="1" dirty="0"/>
          </a:p>
        </p:txBody>
      </p:sp>
      <p:sp>
        <p:nvSpPr>
          <p:cNvPr id="102" name="Textfeld 101"/>
          <p:cNvSpPr txBox="1"/>
          <p:nvPr/>
        </p:nvSpPr>
        <p:spPr>
          <a:xfrm>
            <a:off x="5757106" y="3272579"/>
            <a:ext cx="60183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Vervollständigen Sie gemeinsam das Übersichtsblatt mit Ihren Ergebnissen aus den einzelnen Expertengruppen.</a:t>
            </a:r>
            <a:endParaRPr lang="de-DE" sz="2800" b="1" dirty="0"/>
          </a:p>
        </p:txBody>
      </p:sp>
      <p:sp>
        <p:nvSpPr>
          <p:cNvPr id="103" name="Textfeld 102"/>
          <p:cNvSpPr txBox="1"/>
          <p:nvPr/>
        </p:nvSpPr>
        <p:spPr>
          <a:xfrm>
            <a:off x="5778492" y="2133885"/>
            <a:ext cx="39916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Lösen Sie gemeinsam Ihren Stammgruppenfall.</a:t>
            </a:r>
            <a:endParaRPr lang="de-DE" sz="2800" b="1" dirty="0"/>
          </a:p>
        </p:txBody>
      </p:sp>
      <p:sp>
        <p:nvSpPr>
          <p:cNvPr id="104" name="Textfeld 103"/>
          <p:cNvSpPr txBox="1"/>
          <p:nvPr/>
        </p:nvSpPr>
        <p:spPr>
          <a:xfrm>
            <a:off x="5771606" y="4842747"/>
            <a:ext cx="5506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Bestimmen Sie ein bis zwei Gruppensprecher, die Ihr Ergebnis präsentieren.</a:t>
            </a:r>
            <a:endParaRPr lang="de-DE" sz="2800" b="1" dirty="0"/>
          </a:p>
        </p:txBody>
      </p:sp>
      <p:sp>
        <p:nvSpPr>
          <p:cNvPr id="63" name="Fußzeilenplatzhalter 4"/>
          <p:cNvSpPr txBox="1">
            <a:spLocks/>
          </p:cNvSpPr>
          <p:nvPr/>
        </p:nvSpPr>
        <p:spPr>
          <a:xfrm>
            <a:off x="251519" y="6356350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7</a:t>
            </a:fld>
            <a:r>
              <a:rPr lang="de-DE" sz="900" dirty="0" smtClean="0"/>
              <a:t>	                                        2_1_Einstieg</a:t>
            </a:r>
            <a:endParaRPr lang="de-DE" sz="900" dirty="0"/>
          </a:p>
        </p:txBody>
      </p:sp>
      <p:cxnSp>
        <p:nvCxnSpPr>
          <p:cNvPr id="64" name="Gerade Verbindung 10"/>
          <p:cNvCxnSpPr/>
          <p:nvPr/>
        </p:nvCxnSpPr>
        <p:spPr>
          <a:xfrm>
            <a:off x="251520" y="6453336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feld 1"/>
          <p:cNvSpPr txBox="1"/>
          <p:nvPr/>
        </p:nvSpPr>
        <p:spPr>
          <a:xfrm>
            <a:off x="7263152" y="6241878"/>
            <a:ext cx="2752090" cy="191705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7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Bilder: Nutzung </a:t>
            </a:r>
            <a:r>
              <a:rPr lang="de-DE" sz="7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Genehmigung von Microsoft, Microsoft Visio</a:t>
            </a:r>
            <a:endParaRPr lang="de-DE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984258" y="6495214"/>
            <a:ext cx="3870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Abbildungen mit freundlicher Genehmigung von Microsoft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16268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045E-16 -2.22222E-6 L -0.59206 -0.0004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-0.44245 -0.0259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2" y="-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-0.57071 0.2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125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59259E-6 L -0.43073 0.2060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6" y="1030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48148E-6 L -0.58984 0.5182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92" y="2590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-0.39831 0.4858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2" y="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47969 -0.162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84" y="-814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-0.33073 -0.1828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36" y="-91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59259E-6 L -0.46224 0.084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12" y="42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48148E-6 L -0.31654 0.0358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33" y="178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59259E-6 L -0.48177 0.3530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89" y="1763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29115 0.3175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57" y="1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72643 -0.325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28" y="-1629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7.40741E-7 L -0.59427 -0.5567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14" y="-27847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0.58047 -0.3476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23" y="-1738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85185E-6 L -0.44271 -0.58195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35" y="-2909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-0.70794 -0.0793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04" y="-39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57317 -0.3044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59" y="-1523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33333E-6 L -0.56446 -0.125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29" y="-625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44444E-6 L -0.42708 -0.35209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4" y="-1761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111E-6 L -0.7319 0.1877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2" y="9375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1.85185E-6 L -0.58789 -0.0449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01" y="-224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2.96296E-6 L -0.54583 0.1451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92" y="7245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07407E-6 L -0.40612 -0.0747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375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  <p:bldP spid="28" grpId="0"/>
      <p:bldP spid="51" grpId="0"/>
      <p:bldP spid="59" grpId="0"/>
      <p:bldP spid="60" grpId="0"/>
      <p:bldP spid="9" grpId="0"/>
      <p:bldP spid="10" grpId="0"/>
      <p:bldP spid="83" grpId="0"/>
      <p:bldP spid="84" grpId="0"/>
      <p:bldP spid="85" grpId="0"/>
      <p:bldP spid="101" grpId="0"/>
      <p:bldP spid="102" grpId="0"/>
      <p:bldP spid="103" grpId="0"/>
      <p:bldP spid="104" grpId="0"/>
    </p:bldLst>
  </p:timing>
</p:sld>
</file>

<file path=ppt/theme/theme1.xml><?xml version="1.0" encoding="utf-8"?>
<a:theme xmlns:a="http://schemas.openxmlformats.org/drawingml/2006/main" name="Vorlage_BP_WGW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BP_WGW" id="{F6122B3D-8A8C-48C6-A4C1-5ED450C9F0EF}" vid="{4D724F28-1A47-42A1-BC9C-533784FC2EE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922BC8-019B-4396-9789-4E24F602A8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5D28C8-68C7-4DC1-9BF4-DA1346AF74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BE89CF-E895-4491-9AEF-A9BAB2B6613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55696b60-0389-45c2-bb8c-032517eb46a2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Vorlage_BP_WGW</Template>
  <TotalTime>0</TotalTime>
  <Words>399</Words>
  <Application>Microsoft Office PowerPoint</Application>
  <PresentationFormat>Breitbild</PresentationFormat>
  <Paragraphs>76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Vorlage_BP_WGW</vt:lpstr>
      <vt:lpstr>Visio</vt:lpstr>
      <vt:lpstr> </vt:lpstr>
      <vt:lpstr>PowerPoint-Präsentation</vt:lpstr>
      <vt:lpstr>PowerPoint-Präsentation</vt:lpstr>
      <vt:lpstr>PowerPoint-Präsentation</vt:lpstr>
      <vt:lpstr>Ablauf Gruppenpuzzle</vt:lpstr>
      <vt:lpstr>Ablauf Gruppenpuzzle</vt:lpstr>
      <vt:lpstr>Ablauf Gruppenpuzzle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Volz</dc:creator>
  <cp:lastModifiedBy>Barbian, Markus (ZSL)</cp:lastModifiedBy>
  <cp:revision>58</cp:revision>
  <cp:lastPrinted>2021-05-11T09:30:33Z</cp:lastPrinted>
  <dcterms:created xsi:type="dcterms:W3CDTF">2020-02-05T19:54:04Z</dcterms:created>
  <dcterms:modified xsi:type="dcterms:W3CDTF">2021-05-11T11:42:27Z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