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7"/>
  </p:notesMasterIdLst>
  <p:handoutMasterIdLst>
    <p:handoutMasterId r:id="rId8"/>
  </p:handoutMasterIdLst>
  <p:sldIdLst>
    <p:sldId id="293" r:id="rId5"/>
    <p:sldId id="292" r:id="rId6"/>
  </p:sldIdLst>
  <p:sldSz cx="9144000" cy="6858000" type="screen4x3"/>
  <p:notesSz cx="6669088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690" cy="494629"/>
          </a:xfrm>
          <a:prstGeom prst="rect">
            <a:avLst/>
          </a:prstGeom>
        </p:spPr>
        <p:txBody>
          <a:bodyPr vert="horz" lIns="87234" tIns="43617" rIns="87234" bIns="43617" rtlCol="0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908" y="0"/>
            <a:ext cx="2889689" cy="494629"/>
          </a:xfrm>
          <a:prstGeom prst="rect">
            <a:avLst/>
          </a:prstGeom>
        </p:spPr>
        <p:txBody>
          <a:bodyPr vert="horz" lIns="87234" tIns="43617" rIns="87234" bIns="43617" rtlCol="0"/>
          <a:lstStyle>
            <a:lvl1pPr algn="r">
              <a:defRPr sz="1100"/>
            </a:lvl1pPr>
          </a:lstStyle>
          <a:p>
            <a:fld id="{ABF15EA6-6F4D-46B7-9501-5A6B7FE98CB2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034"/>
            <a:ext cx="2889690" cy="494629"/>
          </a:xfrm>
          <a:prstGeom prst="rect">
            <a:avLst/>
          </a:prstGeom>
        </p:spPr>
        <p:txBody>
          <a:bodyPr vert="horz" lIns="87234" tIns="43617" rIns="87234" bIns="43617" rtlCol="0" anchor="b"/>
          <a:lstStyle>
            <a:lvl1pPr algn="l">
              <a:defRPr sz="11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908" y="9378034"/>
            <a:ext cx="2889689" cy="494629"/>
          </a:xfrm>
          <a:prstGeom prst="rect">
            <a:avLst/>
          </a:prstGeom>
        </p:spPr>
        <p:txBody>
          <a:bodyPr vert="horz" lIns="87234" tIns="43617" rIns="87234" bIns="43617" rtlCol="0" anchor="b"/>
          <a:lstStyle>
            <a:lvl1pPr algn="r">
              <a:defRPr sz="1100"/>
            </a:lvl1pPr>
          </a:lstStyle>
          <a:p>
            <a:fld id="{F77D969B-9B91-4793-9590-2E09CFA022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587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3633"/>
          </a:xfrm>
          <a:prstGeom prst="rect">
            <a:avLst/>
          </a:prstGeom>
        </p:spPr>
        <p:txBody>
          <a:bodyPr vert="horz" lIns="94518" tIns="47259" rIns="94518" bIns="4725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3633"/>
          </a:xfrm>
          <a:prstGeom prst="rect">
            <a:avLst/>
          </a:prstGeom>
        </p:spPr>
        <p:txBody>
          <a:bodyPr vert="horz" lIns="94518" tIns="47259" rIns="94518" bIns="47259" rtlCol="0"/>
          <a:lstStyle>
            <a:lvl1pPr algn="r">
              <a:defRPr sz="12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1363"/>
            <a:ext cx="4932362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18" tIns="47259" rIns="94518" bIns="4725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4518" tIns="47259" rIns="94518" bIns="47259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4518" tIns="47259" rIns="94518" bIns="4725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4518" tIns="47259" rIns="94518" bIns="47259" rtlCol="0" anchor="b"/>
          <a:lstStyle>
            <a:lvl1pPr algn="r">
              <a:defRPr sz="12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457200" y="6510536"/>
            <a:ext cx="8229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4216400" algn="l"/>
                <a:tab pos="8434388" algn="dec"/>
              </a:tabLst>
            </a:pP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4216400" algn="l"/>
                  <a:tab pos="8434388" algn="dec"/>
                </a:tabLst>
              </a:pPr>
              <a:t>‹Nr.›</a:t>
            </a:fld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	7_2_Einkommensmultiplikator</a:t>
            </a:r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251520" y="6510536"/>
            <a:ext cx="84352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3948113" algn="l"/>
                <a:tab pos="8434388" algn="dec"/>
              </a:tabLst>
            </a:pP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3948113" algn="l"/>
                  <a:tab pos="8434388" algn="dec"/>
                </a:tabLst>
              </a:pPr>
              <a:t>‹Nr.›</a:t>
            </a:fld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	7_3_Übungsaufgabe_Ergebnissicherung_Einkommensmultiplikator</a:t>
            </a:r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April 2020 1 5_2_Einführung Grundpositionen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2020 1 5_2_Einführung Grundpositionen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23528" y="764704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2867025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Staat in einer Modellvolkswirtschaft erhöht seine Ausgaben einmalig um 2.000 GE. Die Konsumquote beträgt 70 %.</a:t>
            </a:r>
            <a:b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Sektor Ausland und die Steuern bleiben unberücksichtigt.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Stellen Sie in einer Tabelle dar, um wie viel GE sich das Einkommen nach vier „Stationen“ erhöhen kann.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Ermitteln Sie mithilfe des Einkommensmultiplikators, um wie viel GE sich das Einkommen insgesamt erhöhen kann.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Erläutern Sie die Wirkungsweise, wenn der Staat in jeder Periode seine Ausgaben um 2.000 GE erhöhen würde.</a:t>
            </a:r>
          </a:p>
          <a:p>
            <a:pPr marL="444500" lvl="0" indent="-444500">
              <a:spcAft>
                <a:spcPts val="600"/>
              </a:spcAft>
              <a:buAutoNum type="arabicPeriod"/>
              <a:tabLst>
                <a:tab pos="444500" algn="l"/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Vervollständigen Sie die nachfolgende Tabelle:</a:t>
            </a:r>
            <a:r>
              <a:rPr lang="de-DE" sz="16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	</a:t>
            </a:r>
            <a:endParaRPr lang="de-DE" sz="1600" i="1" dirty="0">
              <a:solidFill>
                <a:srgbClr val="FF000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228251"/>
              </p:ext>
            </p:extLst>
          </p:nvPr>
        </p:nvGraphicFramePr>
        <p:xfrm>
          <a:off x="1043608" y="4149080"/>
          <a:ext cx="5616624" cy="2160240"/>
        </p:xfrm>
        <a:graphic>
          <a:graphicData uri="http://schemas.openxmlformats.org/drawingml/2006/table">
            <a:tbl>
              <a:tblPr/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Staatsausgaben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Konsumquote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3" panose="05040102010807070707" pitchFamily="18" charset="2"/>
                        <a:buChar char="r"/>
                        <a:tabLst/>
                        <a:defRPr/>
                      </a:pP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Einkommen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3" panose="05040102010807070707" pitchFamily="18" charset="2"/>
                        <a:buNone/>
                        <a:tabLst/>
                        <a:defRPr/>
                      </a:pP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3" panose="05040102010807070707" pitchFamily="18" charset="2"/>
                        <a:buNone/>
                        <a:tabLst/>
                        <a:defRPr/>
                      </a:pP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3" panose="05040102010807070707" pitchFamily="18" charset="2"/>
                        <a:buNone/>
                        <a:tabLst/>
                        <a:defRPr/>
                      </a:pP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d)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3" panose="05040102010807070707" pitchFamily="18" charset="2"/>
                        <a:buNone/>
                        <a:tabLst/>
                        <a:defRPr/>
                      </a:pP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251520" y="18864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6938" indent="-896938">
              <a:tabLst>
                <a:tab pos="896938" algn="l"/>
              </a:tabLst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Individuelle Übung/Vertiefung</a:t>
            </a:r>
          </a:p>
        </p:txBody>
      </p:sp>
      <p:cxnSp>
        <p:nvCxnSpPr>
          <p:cNvPr id="9" name="Gerade Verbindung 6"/>
          <p:cNvCxnSpPr/>
          <p:nvPr/>
        </p:nvCxnSpPr>
        <p:spPr>
          <a:xfrm>
            <a:off x="251520" y="6525344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Grafik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0648"/>
            <a:ext cx="648072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4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95536" y="404664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002060"/>
                </a:solidFill>
                <a:cs typeface="Segoe UI Semilight" panose="020B0402040204020203" pitchFamily="34" charset="0"/>
              </a:rPr>
              <a:t>Einkommensmultiplikator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872653" y="21740"/>
            <a:ext cx="12266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Ergebnissicherung</a:t>
            </a:r>
            <a:b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(Strukturbild)</a:t>
            </a:r>
          </a:p>
        </p:txBody>
      </p:sp>
      <p:sp>
        <p:nvSpPr>
          <p:cNvPr id="7" name="Rechteck 6"/>
          <p:cNvSpPr/>
          <p:nvPr/>
        </p:nvSpPr>
        <p:spPr>
          <a:xfrm>
            <a:off x="323528" y="1124744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A0A0A"/>
                </a:solidFill>
              </a:rPr>
              <a:t>Bei einer Erhöhung der gesamtwirtschaftlichen Nachfrage steigt das Einkommen um ein Mehrfaches der Erhöhung der Gesamtnachfrage.</a:t>
            </a:r>
          </a:p>
          <a:p>
            <a:endParaRPr lang="de-DE" dirty="0">
              <a:solidFill>
                <a:srgbClr val="0A0A0A"/>
              </a:solidFill>
            </a:endParaRPr>
          </a:p>
          <a:p>
            <a:r>
              <a:rPr lang="de-DE" dirty="0">
                <a:solidFill>
                  <a:srgbClr val="0A0A0A"/>
                </a:solidFill>
              </a:rPr>
              <a:t>Der Einkommensmultiplikator gibt an, um das </a:t>
            </a:r>
            <a:r>
              <a:rPr lang="de-DE" dirty="0" err="1">
                <a:solidFill>
                  <a:srgbClr val="0A0A0A"/>
                </a:solidFill>
              </a:rPr>
              <a:t>Wievielfache</a:t>
            </a:r>
            <a:r>
              <a:rPr lang="de-DE" dirty="0">
                <a:solidFill>
                  <a:srgbClr val="0A0A0A"/>
                </a:solidFill>
              </a:rPr>
              <a:t> das Gesamteinkommen steigt.</a:t>
            </a:r>
          </a:p>
          <a:p>
            <a:endParaRPr lang="de-DE" dirty="0">
              <a:solidFill>
                <a:srgbClr val="0A0A0A"/>
              </a:solidFill>
            </a:endParaRPr>
          </a:p>
          <a:p>
            <a:endParaRPr lang="de-DE" dirty="0">
              <a:solidFill>
                <a:srgbClr val="0A0A0A"/>
              </a:solidFill>
            </a:endParaRPr>
          </a:p>
          <a:p>
            <a:endParaRPr lang="de-DE" dirty="0">
              <a:solidFill>
                <a:srgbClr val="0A0A0A"/>
              </a:solidFill>
            </a:endParaRPr>
          </a:p>
          <a:p>
            <a:endParaRPr lang="de-DE" dirty="0">
              <a:solidFill>
                <a:srgbClr val="0A0A0A"/>
              </a:solidFill>
            </a:endParaRP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r>
              <a:rPr lang="de-DE" dirty="0">
                <a:solidFill>
                  <a:srgbClr val="0A0A0A"/>
                </a:solidFill>
              </a:rPr>
              <a:t>Beispiel:	Konsumquote	=	60 %</a:t>
            </a: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r>
              <a:rPr lang="de-DE" dirty="0">
                <a:solidFill>
                  <a:srgbClr val="0A0A0A"/>
                </a:solidFill>
              </a:rPr>
              <a:t>	Sparquote	= 	40 %</a:t>
            </a: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r>
              <a:rPr lang="de-DE" dirty="0">
                <a:solidFill>
                  <a:srgbClr val="0A0A0A"/>
                </a:solidFill>
              </a:rPr>
              <a:t>	</a:t>
            </a:r>
            <a:r>
              <a:rPr lang="de-DE" dirty="0">
                <a:solidFill>
                  <a:srgbClr val="002060"/>
                </a:solidFill>
              </a:rPr>
              <a:t>Einkommensmultiplikator	= 	1 / 0,4 = 2,5</a:t>
            </a: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endParaRPr lang="de-DE" dirty="0">
              <a:solidFill>
                <a:srgbClr val="0A0A0A"/>
              </a:solidFill>
            </a:endParaRP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r>
              <a:rPr lang="de-DE" dirty="0">
                <a:solidFill>
                  <a:srgbClr val="0A0A0A"/>
                </a:solidFill>
              </a:rPr>
              <a:t>	</a:t>
            </a:r>
            <a:r>
              <a:rPr lang="de-DE" dirty="0">
                <a:solidFill>
                  <a:srgbClr val="0A0A0A"/>
                </a:solidFill>
                <a:sym typeface="Wingdings 3"/>
              </a:rPr>
              <a:t></a:t>
            </a:r>
            <a:r>
              <a:rPr lang="de-DE" dirty="0">
                <a:solidFill>
                  <a:srgbClr val="0A0A0A"/>
                </a:solidFill>
              </a:rPr>
              <a:t> Gesamtnachfrage	= 	2 Mio. GE</a:t>
            </a:r>
            <a:br>
              <a:rPr lang="de-DE" dirty="0">
                <a:solidFill>
                  <a:srgbClr val="0A0A0A"/>
                </a:solidFill>
              </a:rPr>
            </a:br>
            <a:r>
              <a:rPr lang="de-DE" dirty="0">
                <a:solidFill>
                  <a:srgbClr val="0A0A0A"/>
                </a:solidFill>
              </a:rPr>
              <a:t>	</a:t>
            </a:r>
            <a:r>
              <a:rPr lang="de-DE" dirty="0">
                <a:solidFill>
                  <a:srgbClr val="0A0A0A"/>
                </a:solidFill>
                <a:sym typeface="Wingdings 3"/>
              </a:rPr>
              <a:t> Gesamteinkommen	=	2 Mio. GE </a:t>
            </a:r>
            <a:r>
              <a:rPr lang="de-DE" dirty="0">
                <a:solidFill>
                  <a:srgbClr val="0A0A0A"/>
                </a:solidFill>
                <a:sym typeface="Wingdings 2"/>
              </a:rPr>
              <a:t></a:t>
            </a:r>
            <a:r>
              <a:rPr lang="de-DE" dirty="0">
                <a:solidFill>
                  <a:srgbClr val="0A0A0A"/>
                </a:solidFill>
                <a:sym typeface="Wingdings 3"/>
              </a:rPr>
              <a:t> </a:t>
            </a:r>
            <a:r>
              <a:rPr lang="de-DE" dirty="0">
                <a:solidFill>
                  <a:srgbClr val="002060"/>
                </a:solidFill>
                <a:sym typeface="Wingdings 3"/>
              </a:rPr>
              <a:t>2,5</a:t>
            </a:r>
            <a:r>
              <a:rPr lang="de-DE" dirty="0">
                <a:solidFill>
                  <a:srgbClr val="0A0A0A"/>
                </a:solidFill>
                <a:sym typeface="Wingdings 3"/>
              </a:rPr>
              <a:t> = 5 Mio. GE</a:t>
            </a:r>
          </a:p>
          <a:p>
            <a:pPr>
              <a:tabLst>
                <a:tab pos="1079500" algn="l"/>
                <a:tab pos="3676650" algn="l"/>
                <a:tab pos="4032250" algn="l"/>
              </a:tabLst>
            </a:pPr>
            <a:endParaRPr lang="de-DE" dirty="0">
              <a:solidFill>
                <a:srgbClr val="0A0A0A"/>
              </a:solidFill>
              <a:sym typeface="Wingdings 3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467544" y="2780928"/>
                <a:ext cx="5904656" cy="569002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solidFill>
                            <a:srgbClr val="002060"/>
                          </a:solidFill>
                          <a:latin typeface="Cambria Math"/>
                        </a:rPr>
                        <m:t>Einkommensmultiplikator</m:t>
                      </m:r>
                      <m:r>
                        <a:rPr lang="de-DE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/>
                            </a:rPr>
                            <m:t>marginale</m:t>
                          </m:r>
                          <m:r>
                            <a:rPr lang="de-DE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/>
                            </a:rPr>
                            <m:t>Sparquote</m:t>
                          </m:r>
                        </m:den>
                      </m:f>
                    </m:oMath>
                  </m:oMathPara>
                </a14:m>
                <a:endParaRPr 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80928"/>
                <a:ext cx="5904656" cy="56900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Gerade Verbindung 6"/>
          <p:cNvCxnSpPr/>
          <p:nvPr/>
        </p:nvCxnSpPr>
        <p:spPr>
          <a:xfrm>
            <a:off x="251520" y="6525344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09039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0D4C48-0231-416B-B59E-AD09B4A77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E696F1-61B8-4F1F-B49C-2E65E814559E}">
  <ds:schemaRefs>
    <ds:schemaRef ds:uri="55696b60-0389-45c2-bb8c-032517eb46a2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C9A6B0-EE80-4D03-8AED-58AB537C6B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Calibri</vt:lpstr>
      <vt:lpstr>Cambria Math</vt:lpstr>
      <vt:lpstr>Segoe UI Semilight</vt:lpstr>
      <vt:lpstr>Wingdings 2</vt:lpstr>
      <vt:lpstr>Wingdings 3</vt:lpstr>
      <vt:lpstr>Larissa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120</cp:revision>
  <cp:lastPrinted>2021-05-11T13:51:01Z</cp:lastPrinted>
  <dcterms:created xsi:type="dcterms:W3CDTF">2020-01-02T09:16:21Z</dcterms:created>
  <dcterms:modified xsi:type="dcterms:W3CDTF">2021-05-11T13:51:08Z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