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7" r:id="rId5"/>
    <p:sldId id="258" r:id="rId6"/>
    <p:sldId id="264" r:id="rId7"/>
    <p:sldId id="265" r:id="rId8"/>
    <p:sldId id="266" r:id="rId9"/>
    <p:sldId id="267" r:id="rId10"/>
    <p:sldId id="259" r:id="rId11"/>
    <p:sldId id="263" r:id="rId12"/>
    <p:sldId id="260" r:id="rId13"/>
    <p:sldId id="261" r:id="rId14"/>
    <p:sldId id="262" r:id="rId1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68"/>
  </p:normalViewPr>
  <p:slideViewPr>
    <p:cSldViewPr snapToGrid="0" snapToObjects="1">
      <p:cViewPr varScale="1">
        <p:scale>
          <a:sx n="95" d="100"/>
          <a:sy n="95" d="100"/>
        </p:scale>
        <p:origin x="90" y="31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66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02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23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44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34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934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604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56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93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37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5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3F11C-DDBB-AF4B-833E-9092F04D1EEB}" type="datetimeFigureOut">
              <a:rPr lang="de-DE" smtClean="0"/>
              <a:t>23.06.2020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40A7B-815F-674E-8A69-AEFCCC67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16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 smtClean="0"/>
              <a:t>Das Volumen unseres Klassenzimmers</a:t>
            </a:r>
            <a:endParaRPr lang="de-DE" sz="2000" b="1" dirty="0"/>
          </a:p>
        </p:txBody>
      </p:sp>
      <p:sp>
        <p:nvSpPr>
          <p:cNvPr id="63" name="Inhaltsplatzhalter 2"/>
          <p:cNvSpPr txBox="1">
            <a:spLocks/>
          </p:cNvSpPr>
          <p:nvPr/>
        </p:nvSpPr>
        <p:spPr>
          <a:xfrm>
            <a:off x="4734261" y="995070"/>
            <a:ext cx="857197" cy="1064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8000" b="1" dirty="0" smtClean="0"/>
              <a:t>?</a:t>
            </a:r>
            <a:endParaRPr lang="de-DE" sz="2000" b="1" dirty="0"/>
          </a:p>
        </p:txBody>
      </p:sp>
      <p:sp>
        <p:nvSpPr>
          <p:cNvPr id="39" name="Inhaltsplatzhalter 2"/>
          <p:cNvSpPr txBox="1">
            <a:spLocks/>
          </p:cNvSpPr>
          <p:nvPr/>
        </p:nvSpPr>
        <p:spPr>
          <a:xfrm>
            <a:off x="555980" y="2744609"/>
            <a:ext cx="8356562" cy="1147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Für das Klassenzimmer soll eine Klimaanlage angeschafft werden. </a:t>
            </a:r>
          </a:p>
          <a:p>
            <a:pPr marL="0" indent="0">
              <a:buNone/>
            </a:pPr>
            <a:r>
              <a:rPr lang="de-DE" sz="2000" dirty="0" smtClean="0"/>
              <a:t>Um die Leistung der Klimaanlage auslegen </a:t>
            </a:r>
            <a:r>
              <a:rPr lang="de-DE" sz="2000" smtClean="0"/>
              <a:t>zu </a:t>
            </a:r>
            <a:r>
              <a:rPr lang="de-DE" sz="2000" smtClean="0"/>
              <a:t>können, </a:t>
            </a:r>
            <a:r>
              <a:rPr lang="de-DE" sz="2000" dirty="0" smtClean="0"/>
              <a:t>muss </a:t>
            </a:r>
            <a:br>
              <a:rPr lang="de-DE" sz="2000" dirty="0" smtClean="0"/>
            </a:br>
            <a:r>
              <a:rPr lang="de-DE" sz="2000" dirty="0" smtClean="0"/>
              <a:t>die Kubatur (d. h. das Volumen) des zu kühlenden Raumes bekannt sein.</a:t>
            </a:r>
          </a:p>
        </p:txBody>
      </p:sp>
      <p:sp>
        <p:nvSpPr>
          <p:cNvPr id="40" name="Inhaltsplatzhalter 2"/>
          <p:cNvSpPr txBox="1">
            <a:spLocks/>
          </p:cNvSpPr>
          <p:nvPr/>
        </p:nvSpPr>
        <p:spPr>
          <a:xfrm>
            <a:off x="555980" y="4564492"/>
            <a:ext cx="8356562" cy="424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 smtClean="0"/>
              <a:t>Wie ermittelt man das Volumen des Klassenzimmers ?</a:t>
            </a:r>
          </a:p>
        </p:txBody>
      </p:sp>
    </p:spTree>
    <p:extLst>
      <p:ext uri="{BB962C8B-B14F-4D97-AF65-F5344CB8AC3E}">
        <p14:creationId xmlns:p14="http://schemas.microsoft.com/office/powerpoint/2010/main" val="129441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3" grpId="0"/>
      <p:bldP spid="39" grpId="0"/>
      <p:bldP spid="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622" y="1754855"/>
            <a:ext cx="2112919" cy="1284707"/>
          </a:xfrm>
          <a:prstGeom prst="rect">
            <a:avLst/>
          </a:prstGeom>
        </p:spPr>
      </p:pic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Schritt 3: Messen der notwendigen Größen (Längen</a:t>
            </a:r>
            <a:r>
              <a:rPr lang="de-DE" sz="2000" b="1" dirty="0" smtClean="0"/>
              <a:t>)!</a:t>
            </a:r>
            <a:endParaRPr lang="de-DE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Inhaltsplatzhalter 2"/>
              <p:cNvSpPr txBox="1">
                <a:spLocks/>
              </p:cNvSpPr>
              <p:nvPr/>
            </p:nvSpPr>
            <p:spPr>
              <a:xfrm>
                <a:off x="555980" y="1759251"/>
                <a:ext cx="8356562" cy="13941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2000" dirty="0" smtClean="0"/>
                  <a:t>In unserem Klassenzimmer sind die Längen (jeweils in m):</a:t>
                </a:r>
                <a:endParaRPr lang="de-DE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de-DE" sz="20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de-DE" sz="20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/>
              </a:p>
              <a:p>
                <a:pPr marL="0" indent="0">
                  <a:buNone/>
                </a:pPr>
                <a:endParaRPr lang="de-DE" sz="2000" dirty="0" smtClean="0"/>
              </a:p>
            </p:txBody>
          </p:sp>
        </mc:Choice>
        <mc:Fallback xmlns="">
          <p:sp>
            <p:nvSpPr>
              <p:cNvPr id="39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80" y="1759251"/>
                <a:ext cx="8356562" cy="1394160"/>
              </a:xfrm>
              <a:prstGeom prst="rect">
                <a:avLst/>
              </a:prstGeom>
              <a:blipFill rotWithShape="0">
                <a:blip r:embed="rId6"/>
                <a:stretch>
                  <a:fillRect l="-729" t="-48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Inhaltsplatzhalter 2"/>
          <p:cNvSpPr txBox="1">
            <a:spLocks/>
          </p:cNvSpPr>
          <p:nvPr/>
        </p:nvSpPr>
        <p:spPr>
          <a:xfrm>
            <a:off x="555980" y="347048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Schritt </a:t>
            </a:r>
            <a:r>
              <a:rPr lang="de-DE" sz="2000" b="1" dirty="0" smtClean="0"/>
              <a:t>4</a:t>
            </a:r>
            <a:r>
              <a:rPr lang="de-DE" sz="2000" b="1" dirty="0"/>
              <a:t>: Einsetzen der gemessenen Größen in den </a:t>
            </a:r>
            <a:r>
              <a:rPr lang="de-DE" sz="2000" b="1" dirty="0" smtClean="0"/>
              <a:t>Term!</a:t>
            </a:r>
            <a:endParaRPr lang="de-DE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Inhaltsplatzhalter 2"/>
              <p:cNvSpPr txBox="1">
                <a:spLocks/>
              </p:cNvSpPr>
              <p:nvPr/>
            </p:nvSpPr>
            <p:spPr>
              <a:xfrm>
                <a:off x="555980" y="4039490"/>
                <a:ext cx="8356562" cy="68324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2000" dirty="0" smtClean="0"/>
                  <a:t>Unser Term lautet:</a:t>
                </a:r>
                <a:endParaRPr lang="de-DE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          ∙         ∙     </m:t>
                      </m:r>
                    </m:oMath>
                  </m:oMathPara>
                </a14:m>
                <a:endParaRPr lang="de-DE" sz="2000" b="1" dirty="0" smtClean="0"/>
              </a:p>
            </p:txBody>
          </p:sp>
        </mc:Choice>
        <mc:Fallback xmlns="">
          <p:sp>
            <p:nvSpPr>
              <p:cNvPr id="13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80" y="4039490"/>
                <a:ext cx="8356562" cy="683242"/>
              </a:xfrm>
              <a:prstGeom prst="rect">
                <a:avLst/>
              </a:prstGeom>
              <a:blipFill rotWithShape="0">
                <a:blip r:embed="rId7"/>
                <a:stretch>
                  <a:fillRect l="-729" t="-98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467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9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623" y="1759251"/>
            <a:ext cx="2112919" cy="1284707"/>
          </a:xfrm>
          <a:prstGeom prst="rect">
            <a:avLst/>
          </a:prstGeom>
        </p:spPr>
      </p:pic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Schritt 3: Messen der notwendigen Größen (Längen</a:t>
            </a:r>
            <a:r>
              <a:rPr lang="de-DE" sz="2000" b="1" dirty="0" smtClean="0"/>
              <a:t>)!</a:t>
            </a:r>
            <a:endParaRPr lang="de-DE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Inhaltsplatzhalter 2"/>
              <p:cNvSpPr txBox="1">
                <a:spLocks/>
              </p:cNvSpPr>
              <p:nvPr/>
            </p:nvSpPr>
            <p:spPr>
              <a:xfrm>
                <a:off x="555980" y="1759251"/>
                <a:ext cx="8356562" cy="13941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2000" dirty="0" smtClean="0"/>
                  <a:t>In unserem Klassenzimmer sind die Längen (jeweils in m):</a:t>
                </a:r>
                <a:endParaRPr lang="de-DE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de-DE" sz="20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de-DE" sz="20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/>
              </a:p>
              <a:p>
                <a:pPr marL="0" indent="0">
                  <a:buNone/>
                </a:pPr>
                <a:endParaRPr lang="de-DE" sz="2000" dirty="0" smtClean="0"/>
              </a:p>
            </p:txBody>
          </p:sp>
        </mc:Choice>
        <mc:Fallback xmlns="">
          <p:sp>
            <p:nvSpPr>
              <p:cNvPr id="39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80" y="1759251"/>
                <a:ext cx="8356562" cy="1394160"/>
              </a:xfrm>
              <a:prstGeom prst="rect">
                <a:avLst/>
              </a:prstGeom>
              <a:blipFill rotWithShape="0">
                <a:blip r:embed="rId6"/>
                <a:stretch>
                  <a:fillRect l="-729" t="-48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Inhaltsplatzhalter 2"/>
          <p:cNvSpPr txBox="1">
            <a:spLocks/>
          </p:cNvSpPr>
          <p:nvPr/>
        </p:nvSpPr>
        <p:spPr>
          <a:xfrm>
            <a:off x="555980" y="347048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Schritt </a:t>
            </a:r>
            <a:r>
              <a:rPr lang="de-DE" sz="2000" b="1" dirty="0" smtClean="0"/>
              <a:t>4</a:t>
            </a:r>
            <a:r>
              <a:rPr lang="de-DE" sz="2000" b="1" dirty="0"/>
              <a:t>: Einsetzen der gemessenen Größen in den </a:t>
            </a:r>
            <a:r>
              <a:rPr lang="de-DE" sz="2000" b="1" dirty="0" smtClean="0"/>
              <a:t>Term!</a:t>
            </a:r>
            <a:endParaRPr lang="de-DE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Inhaltsplatzhalter 2"/>
              <p:cNvSpPr txBox="1">
                <a:spLocks/>
              </p:cNvSpPr>
              <p:nvPr/>
            </p:nvSpPr>
            <p:spPr>
              <a:xfrm>
                <a:off x="555980" y="4039490"/>
                <a:ext cx="8356562" cy="68324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2000" dirty="0" smtClean="0"/>
                  <a:t>Unser Term lautet:</a:t>
                </a:r>
                <a:endParaRPr lang="de-DE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          ∙         ∙     </m:t>
                      </m:r>
                    </m:oMath>
                  </m:oMathPara>
                </a14:m>
                <a:endParaRPr lang="de-DE" sz="2000" b="1" dirty="0" smtClean="0"/>
              </a:p>
            </p:txBody>
          </p:sp>
        </mc:Choice>
        <mc:Fallback xmlns="">
          <p:sp>
            <p:nvSpPr>
              <p:cNvPr id="13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80" y="4039490"/>
                <a:ext cx="8356562" cy="683242"/>
              </a:xfrm>
              <a:prstGeom prst="rect">
                <a:avLst/>
              </a:prstGeom>
              <a:blipFill rotWithShape="0">
                <a:blip r:embed="rId7"/>
                <a:stretch>
                  <a:fillRect l="-729" t="-98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Inhaltsplatzhalter 2"/>
          <p:cNvSpPr txBox="1">
            <a:spLocks/>
          </p:cNvSpPr>
          <p:nvPr/>
        </p:nvSpPr>
        <p:spPr>
          <a:xfrm>
            <a:off x="555980" y="4986741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Schritt 5: Berechnen des Terms</a:t>
            </a:r>
            <a:r>
              <a:rPr lang="de-DE" sz="2000" b="1" dirty="0" smtClean="0"/>
              <a:t>!</a:t>
            </a:r>
            <a:endParaRPr lang="de-DE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Inhaltsplatzhalter 2"/>
              <p:cNvSpPr txBox="1">
                <a:spLocks/>
              </p:cNvSpPr>
              <p:nvPr/>
            </p:nvSpPr>
            <p:spPr>
              <a:xfrm>
                <a:off x="555980" y="5555747"/>
                <a:ext cx="8356562" cy="68324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2000" dirty="0" smtClean="0"/>
                  <a:t>Unser Ergebnis lautet:</a:t>
                </a:r>
                <a:endParaRPr lang="de-DE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 smtClean="0"/>
              </a:p>
            </p:txBody>
          </p:sp>
        </mc:Choice>
        <mc:Fallback xmlns="">
          <p:sp>
            <p:nvSpPr>
              <p:cNvPr id="15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80" y="5555747"/>
                <a:ext cx="8356562" cy="683242"/>
              </a:xfrm>
              <a:prstGeom prst="rect">
                <a:avLst/>
              </a:prstGeom>
              <a:blipFill rotWithShape="0">
                <a:blip r:embed="rId8"/>
                <a:stretch>
                  <a:fillRect l="-729" t="-89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131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9" grpId="0"/>
      <p:bldP spid="11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Wie ermittelt man das Volumen des Klassenzimmers</a:t>
            </a:r>
          </a:p>
        </p:txBody>
      </p:sp>
      <p:sp>
        <p:nvSpPr>
          <p:cNvPr id="63" name="Inhaltsplatzhalter 2"/>
          <p:cNvSpPr txBox="1">
            <a:spLocks/>
          </p:cNvSpPr>
          <p:nvPr/>
        </p:nvSpPr>
        <p:spPr>
          <a:xfrm>
            <a:off x="6483350" y="952309"/>
            <a:ext cx="857197" cy="1064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8000" b="1" dirty="0" smtClean="0"/>
              <a:t>?</a:t>
            </a:r>
            <a:endParaRPr lang="de-DE" sz="2000" b="1" dirty="0"/>
          </a:p>
        </p:txBody>
      </p:sp>
      <p:sp>
        <p:nvSpPr>
          <p:cNvPr id="39" name="Inhaltsplatzhalter 2"/>
          <p:cNvSpPr txBox="1">
            <a:spLocks/>
          </p:cNvSpPr>
          <p:nvPr/>
        </p:nvSpPr>
        <p:spPr>
          <a:xfrm>
            <a:off x="555980" y="2020939"/>
            <a:ext cx="8356562" cy="4142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Schritt 1: </a:t>
            </a:r>
          </a:p>
          <a:p>
            <a:pPr marL="0" indent="0">
              <a:buNone/>
            </a:pPr>
            <a:r>
              <a:rPr lang="de-DE" sz="2000" dirty="0" smtClean="0"/>
              <a:t>		Erkennen der Form des Raumes!</a:t>
            </a:r>
          </a:p>
          <a:p>
            <a:pPr marL="0" indent="0">
              <a:buNone/>
            </a:pP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122604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3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Wie ermittelt man das Volumen des Klassenzimmers</a:t>
            </a:r>
          </a:p>
        </p:txBody>
      </p:sp>
      <p:sp>
        <p:nvSpPr>
          <p:cNvPr id="63" name="Inhaltsplatzhalter 2"/>
          <p:cNvSpPr txBox="1">
            <a:spLocks/>
          </p:cNvSpPr>
          <p:nvPr/>
        </p:nvSpPr>
        <p:spPr>
          <a:xfrm>
            <a:off x="6483350" y="952309"/>
            <a:ext cx="857197" cy="1064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8000" b="1" dirty="0" smtClean="0"/>
              <a:t>?</a:t>
            </a:r>
            <a:endParaRPr lang="de-DE" sz="2000" b="1" dirty="0"/>
          </a:p>
        </p:txBody>
      </p:sp>
      <p:sp>
        <p:nvSpPr>
          <p:cNvPr id="39" name="Inhaltsplatzhalter 2"/>
          <p:cNvSpPr txBox="1">
            <a:spLocks/>
          </p:cNvSpPr>
          <p:nvPr/>
        </p:nvSpPr>
        <p:spPr>
          <a:xfrm>
            <a:off x="555980" y="2020939"/>
            <a:ext cx="8356562" cy="4142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Schritt 1: </a:t>
            </a:r>
          </a:p>
          <a:p>
            <a:pPr marL="0" indent="0">
              <a:buNone/>
            </a:pPr>
            <a:r>
              <a:rPr lang="de-DE" sz="2000" dirty="0" smtClean="0"/>
              <a:t>		Erkennen der Form des Raumes!</a:t>
            </a:r>
          </a:p>
          <a:p>
            <a:pPr marL="0" indent="0">
              <a:buNone/>
            </a:pPr>
            <a:r>
              <a:rPr lang="de-DE" sz="2000" dirty="0" smtClean="0"/>
              <a:t>Schritt 2:</a:t>
            </a:r>
          </a:p>
          <a:p>
            <a:pPr marL="0" indent="0">
              <a:buNone/>
            </a:pPr>
            <a:r>
              <a:rPr lang="de-DE" sz="2000" dirty="0" smtClean="0"/>
              <a:t>		Aufstellen der Volumenformel allgemein!</a:t>
            </a:r>
          </a:p>
          <a:p>
            <a:pPr marL="0" indent="0">
              <a:buNone/>
            </a:pP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269875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3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Wie ermittelt man das Volumen des Klassenzimmers</a:t>
            </a:r>
          </a:p>
        </p:txBody>
      </p:sp>
      <p:sp>
        <p:nvSpPr>
          <p:cNvPr id="63" name="Inhaltsplatzhalter 2"/>
          <p:cNvSpPr txBox="1">
            <a:spLocks/>
          </p:cNvSpPr>
          <p:nvPr/>
        </p:nvSpPr>
        <p:spPr>
          <a:xfrm>
            <a:off x="6483350" y="952309"/>
            <a:ext cx="857197" cy="1064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8000" b="1" dirty="0" smtClean="0"/>
              <a:t>?</a:t>
            </a:r>
            <a:endParaRPr lang="de-DE" sz="2000" b="1" dirty="0"/>
          </a:p>
        </p:txBody>
      </p:sp>
      <p:sp>
        <p:nvSpPr>
          <p:cNvPr id="39" name="Inhaltsplatzhalter 2"/>
          <p:cNvSpPr txBox="1">
            <a:spLocks/>
          </p:cNvSpPr>
          <p:nvPr/>
        </p:nvSpPr>
        <p:spPr>
          <a:xfrm>
            <a:off x="555980" y="2020939"/>
            <a:ext cx="8356562" cy="4142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Schritt 1: </a:t>
            </a:r>
          </a:p>
          <a:p>
            <a:pPr marL="0" indent="0">
              <a:buNone/>
            </a:pPr>
            <a:r>
              <a:rPr lang="de-DE" sz="2000" dirty="0" smtClean="0"/>
              <a:t>		Erkennen der Form des Raumes!</a:t>
            </a:r>
          </a:p>
          <a:p>
            <a:pPr marL="0" indent="0">
              <a:buNone/>
            </a:pPr>
            <a:r>
              <a:rPr lang="de-DE" sz="2000" dirty="0" smtClean="0"/>
              <a:t>Schritt 2:</a:t>
            </a:r>
          </a:p>
          <a:p>
            <a:pPr marL="0" indent="0">
              <a:buNone/>
            </a:pPr>
            <a:r>
              <a:rPr lang="de-DE" sz="2000" dirty="0" smtClean="0"/>
              <a:t>		Aufstellen der Volumenformel allgemein!</a:t>
            </a:r>
          </a:p>
          <a:p>
            <a:pPr marL="0" indent="0">
              <a:buNone/>
            </a:pPr>
            <a:r>
              <a:rPr lang="de-DE" sz="2000" dirty="0" smtClean="0"/>
              <a:t>Schritt 3:</a:t>
            </a:r>
          </a:p>
          <a:p>
            <a:pPr marL="0" indent="0">
              <a:buNone/>
            </a:pPr>
            <a:r>
              <a:rPr lang="de-DE" sz="2000" dirty="0" smtClean="0"/>
              <a:t>		Messen der notwendigen Größen (Längen)!</a:t>
            </a:r>
          </a:p>
          <a:p>
            <a:pPr marL="0" indent="0">
              <a:buNone/>
            </a:pP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267150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3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Wie ermittelt man das Volumen des Klassenzimmers</a:t>
            </a:r>
          </a:p>
        </p:txBody>
      </p:sp>
      <p:sp>
        <p:nvSpPr>
          <p:cNvPr id="63" name="Inhaltsplatzhalter 2"/>
          <p:cNvSpPr txBox="1">
            <a:spLocks/>
          </p:cNvSpPr>
          <p:nvPr/>
        </p:nvSpPr>
        <p:spPr>
          <a:xfrm>
            <a:off x="6483350" y="952309"/>
            <a:ext cx="857197" cy="1064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8000" b="1" dirty="0" smtClean="0"/>
              <a:t>?</a:t>
            </a:r>
            <a:endParaRPr lang="de-DE" sz="2000" b="1" dirty="0"/>
          </a:p>
        </p:txBody>
      </p:sp>
      <p:sp>
        <p:nvSpPr>
          <p:cNvPr id="39" name="Inhaltsplatzhalter 2"/>
          <p:cNvSpPr txBox="1">
            <a:spLocks/>
          </p:cNvSpPr>
          <p:nvPr/>
        </p:nvSpPr>
        <p:spPr>
          <a:xfrm>
            <a:off x="555980" y="2020939"/>
            <a:ext cx="8356562" cy="4142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Schritt 1: </a:t>
            </a:r>
          </a:p>
          <a:p>
            <a:pPr marL="0" indent="0">
              <a:buNone/>
            </a:pPr>
            <a:r>
              <a:rPr lang="de-DE" sz="2000" dirty="0" smtClean="0"/>
              <a:t>		Erkennen der Form des Raumes!</a:t>
            </a:r>
          </a:p>
          <a:p>
            <a:pPr marL="0" indent="0">
              <a:buNone/>
            </a:pPr>
            <a:r>
              <a:rPr lang="de-DE" sz="2000" dirty="0" smtClean="0"/>
              <a:t>Schritt 2:</a:t>
            </a:r>
          </a:p>
          <a:p>
            <a:pPr marL="0" indent="0">
              <a:buNone/>
            </a:pPr>
            <a:r>
              <a:rPr lang="de-DE" sz="2000" dirty="0" smtClean="0"/>
              <a:t>		Aufstellen der Volumenformel allgemein!</a:t>
            </a:r>
          </a:p>
          <a:p>
            <a:pPr marL="0" indent="0">
              <a:buNone/>
            </a:pPr>
            <a:r>
              <a:rPr lang="de-DE" sz="2000" dirty="0" smtClean="0"/>
              <a:t>Schritt 3:</a:t>
            </a:r>
          </a:p>
          <a:p>
            <a:pPr marL="0" indent="0">
              <a:buNone/>
            </a:pPr>
            <a:r>
              <a:rPr lang="de-DE" sz="2000" dirty="0" smtClean="0"/>
              <a:t>		Messen der notwendigen Größen (Längen)!</a:t>
            </a:r>
          </a:p>
          <a:p>
            <a:pPr marL="0" indent="0">
              <a:buNone/>
            </a:pPr>
            <a:r>
              <a:rPr lang="de-DE" sz="2000" dirty="0" smtClean="0"/>
              <a:t>Schritt 4: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		Einsetzen der gemessenen </a:t>
            </a:r>
            <a:r>
              <a:rPr lang="de-DE" sz="2000" dirty="0"/>
              <a:t>Größen </a:t>
            </a:r>
            <a:r>
              <a:rPr lang="de-DE" sz="2000" dirty="0" smtClean="0"/>
              <a:t>in den Term!</a:t>
            </a:r>
          </a:p>
        </p:txBody>
      </p:sp>
    </p:spTree>
    <p:extLst>
      <p:ext uri="{BB962C8B-B14F-4D97-AF65-F5344CB8AC3E}">
        <p14:creationId xmlns:p14="http://schemas.microsoft.com/office/powerpoint/2010/main" val="368335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3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Wie ermittelt man das Volumen des Klassenzimmers</a:t>
            </a:r>
          </a:p>
        </p:txBody>
      </p:sp>
      <p:sp>
        <p:nvSpPr>
          <p:cNvPr id="63" name="Inhaltsplatzhalter 2"/>
          <p:cNvSpPr txBox="1">
            <a:spLocks/>
          </p:cNvSpPr>
          <p:nvPr/>
        </p:nvSpPr>
        <p:spPr>
          <a:xfrm>
            <a:off x="6483350" y="952309"/>
            <a:ext cx="857197" cy="1064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8000" b="1" dirty="0" smtClean="0"/>
              <a:t>?</a:t>
            </a:r>
            <a:endParaRPr lang="de-DE" sz="2000" b="1" dirty="0"/>
          </a:p>
        </p:txBody>
      </p:sp>
      <p:sp>
        <p:nvSpPr>
          <p:cNvPr id="39" name="Inhaltsplatzhalter 2"/>
          <p:cNvSpPr txBox="1">
            <a:spLocks/>
          </p:cNvSpPr>
          <p:nvPr/>
        </p:nvSpPr>
        <p:spPr>
          <a:xfrm>
            <a:off x="555980" y="2020939"/>
            <a:ext cx="8356562" cy="4142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Schritt 1: </a:t>
            </a:r>
          </a:p>
          <a:p>
            <a:pPr marL="0" indent="0">
              <a:buNone/>
            </a:pPr>
            <a:r>
              <a:rPr lang="de-DE" sz="2000" dirty="0" smtClean="0"/>
              <a:t>		Erkennen der Form des Raumes!</a:t>
            </a:r>
          </a:p>
          <a:p>
            <a:pPr marL="0" indent="0">
              <a:buNone/>
            </a:pPr>
            <a:r>
              <a:rPr lang="de-DE" sz="2000" dirty="0" smtClean="0"/>
              <a:t>Schritt 2:</a:t>
            </a:r>
          </a:p>
          <a:p>
            <a:pPr marL="0" indent="0">
              <a:buNone/>
            </a:pPr>
            <a:r>
              <a:rPr lang="de-DE" sz="2000" dirty="0" smtClean="0"/>
              <a:t>		Aufstellen der Volumenformel allgemein!</a:t>
            </a:r>
          </a:p>
          <a:p>
            <a:pPr marL="0" indent="0">
              <a:buNone/>
            </a:pPr>
            <a:r>
              <a:rPr lang="de-DE" sz="2000" dirty="0" smtClean="0"/>
              <a:t>Schritt 3:</a:t>
            </a:r>
          </a:p>
          <a:p>
            <a:pPr marL="0" indent="0">
              <a:buNone/>
            </a:pPr>
            <a:r>
              <a:rPr lang="de-DE" sz="2000" dirty="0" smtClean="0"/>
              <a:t>		Messen der notwendigen Größen (Längen)!</a:t>
            </a:r>
          </a:p>
          <a:p>
            <a:pPr marL="0" indent="0">
              <a:buNone/>
            </a:pPr>
            <a:r>
              <a:rPr lang="de-DE" sz="2000" dirty="0" smtClean="0"/>
              <a:t>Schritt 4: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		Einsetzen der gemessenen </a:t>
            </a:r>
            <a:r>
              <a:rPr lang="de-DE" sz="2000" dirty="0"/>
              <a:t>Größen </a:t>
            </a:r>
            <a:r>
              <a:rPr lang="de-DE" sz="2000" dirty="0" smtClean="0"/>
              <a:t>in den Term!</a:t>
            </a:r>
          </a:p>
          <a:p>
            <a:pPr marL="0" indent="0">
              <a:buNone/>
            </a:pPr>
            <a:r>
              <a:rPr lang="de-DE" sz="2000" dirty="0" smtClean="0"/>
              <a:t>Schritt 5:</a:t>
            </a:r>
          </a:p>
          <a:p>
            <a:pPr marL="0" indent="0">
              <a:buNone/>
            </a:pPr>
            <a:r>
              <a:rPr lang="de-DE" sz="2000" dirty="0"/>
              <a:t>	</a:t>
            </a:r>
            <a:r>
              <a:rPr lang="de-DE" sz="2000" dirty="0" smtClean="0"/>
              <a:t>	Berechnen des Terms! </a:t>
            </a: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200514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3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011" y="1876163"/>
            <a:ext cx="3086531" cy="1876687"/>
          </a:xfrm>
          <a:prstGeom prst="rect">
            <a:avLst/>
          </a:prstGeom>
        </p:spPr>
      </p:pic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Schritt 1: </a:t>
            </a:r>
            <a:r>
              <a:rPr lang="de-DE" sz="2000" b="1" dirty="0" smtClean="0"/>
              <a:t>Erkennen </a:t>
            </a:r>
            <a:r>
              <a:rPr lang="de-DE" sz="2000" b="1" dirty="0"/>
              <a:t>der Form des Raumes</a:t>
            </a:r>
            <a:r>
              <a:rPr lang="de-DE" sz="2000" b="1" dirty="0" smtClean="0"/>
              <a:t>!</a:t>
            </a:r>
            <a:endParaRPr lang="de-DE" sz="2000" b="1" dirty="0"/>
          </a:p>
        </p:txBody>
      </p:sp>
      <p:sp>
        <p:nvSpPr>
          <p:cNvPr id="39" name="Inhaltsplatzhalter 2"/>
          <p:cNvSpPr txBox="1">
            <a:spLocks/>
          </p:cNvSpPr>
          <p:nvPr/>
        </p:nvSpPr>
        <p:spPr>
          <a:xfrm>
            <a:off x="555980" y="2020939"/>
            <a:ext cx="8356562" cy="17319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Das Klassenzimmer hat die Form eines Quaders: </a:t>
            </a: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375128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011" y="1876163"/>
            <a:ext cx="3086531" cy="1876687"/>
          </a:xfrm>
          <a:prstGeom prst="rect">
            <a:avLst/>
          </a:prstGeom>
        </p:spPr>
      </p:pic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Schritt 1: </a:t>
            </a:r>
            <a:r>
              <a:rPr lang="de-DE" sz="2000" b="1" dirty="0" smtClean="0"/>
              <a:t>Erkennen </a:t>
            </a:r>
            <a:r>
              <a:rPr lang="de-DE" sz="2000" b="1" dirty="0"/>
              <a:t>der Form des Raumes</a:t>
            </a:r>
            <a:r>
              <a:rPr lang="de-DE" sz="2000" b="1" dirty="0" smtClean="0"/>
              <a:t>!</a:t>
            </a:r>
            <a:endParaRPr lang="de-DE" sz="2000" b="1" dirty="0"/>
          </a:p>
        </p:txBody>
      </p:sp>
      <p:sp>
        <p:nvSpPr>
          <p:cNvPr id="39" name="Inhaltsplatzhalter 2"/>
          <p:cNvSpPr txBox="1">
            <a:spLocks/>
          </p:cNvSpPr>
          <p:nvPr/>
        </p:nvSpPr>
        <p:spPr>
          <a:xfrm>
            <a:off x="555980" y="2020939"/>
            <a:ext cx="8356562" cy="17319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/>
              <a:t>Das Klassenzimmer hat die Form eines Quaders: </a:t>
            </a: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</p:txBody>
      </p:sp>
      <p:sp>
        <p:nvSpPr>
          <p:cNvPr id="11" name="Inhaltsplatzhalter 2"/>
          <p:cNvSpPr txBox="1">
            <a:spLocks/>
          </p:cNvSpPr>
          <p:nvPr/>
        </p:nvSpPr>
        <p:spPr>
          <a:xfrm>
            <a:off x="555980" y="3972849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Schritt </a:t>
            </a:r>
            <a:r>
              <a:rPr lang="de-DE" sz="2000" b="1" dirty="0" smtClean="0"/>
              <a:t>2: Aufstellen </a:t>
            </a:r>
            <a:r>
              <a:rPr lang="de-DE" sz="2000" b="1" dirty="0"/>
              <a:t>der Volumenformel </a:t>
            </a:r>
            <a:r>
              <a:rPr lang="de-DE" sz="2000" b="1" dirty="0" smtClean="0"/>
              <a:t>allgemein</a:t>
            </a:r>
            <a:r>
              <a:rPr lang="de-DE" sz="2000" b="1" dirty="0"/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Inhaltsplatzhalter 2"/>
              <p:cNvSpPr txBox="1">
                <a:spLocks/>
              </p:cNvSpPr>
              <p:nvPr/>
            </p:nvSpPr>
            <p:spPr>
              <a:xfrm>
                <a:off x="555980" y="4541855"/>
                <a:ext cx="8356562" cy="13364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2000" dirty="0" smtClean="0"/>
                  <a:t>Die Volumenformel für einen Quader lautet allgemein: </a:t>
                </a:r>
                <a:endParaRPr lang="de-DE" sz="2000" dirty="0"/>
              </a:p>
              <a:p>
                <a:pPr marL="0" indent="0">
                  <a:buNone/>
                </a:pPr>
                <a:endParaRPr lang="de-DE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de-DE" sz="2000" b="1" dirty="0" smtClean="0"/>
              </a:p>
            </p:txBody>
          </p:sp>
        </mc:Choice>
        <mc:Fallback xmlns="">
          <p:sp>
            <p:nvSpPr>
              <p:cNvPr id="13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80" y="4541855"/>
                <a:ext cx="8356562" cy="1336432"/>
              </a:xfrm>
              <a:prstGeom prst="rect">
                <a:avLst/>
              </a:prstGeom>
              <a:blipFill rotWithShape="0">
                <a:blip r:embed="rId6"/>
                <a:stretch>
                  <a:fillRect l="-729" t="-456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562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9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622" y="1754855"/>
            <a:ext cx="2112919" cy="1284707"/>
          </a:xfrm>
          <a:prstGeom prst="rect">
            <a:avLst/>
          </a:prstGeom>
        </p:spPr>
      </p:pic>
      <p:pic>
        <p:nvPicPr>
          <p:cNvPr id="5" name="Grafik 4" descr="X:\kom\HR_PG\PG_3D-erleben\Allgmeines\Vorlagen &amp; Logo\ZSL IBBW\ZSL Logo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17"/>
          <a:stretch/>
        </p:blipFill>
        <p:spPr bwMode="auto">
          <a:xfrm>
            <a:off x="0" y="6247765"/>
            <a:ext cx="1308735" cy="47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https://mirrors.creativecommons.org/presskit/buttons/88x31/png/by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85" y="6442710"/>
            <a:ext cx="590550" cy="2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1"/>
          <p:cNvSpPr txBox="1"/>
          <p:nvPr/>
        </p:nvSpPr>
        <p:spPr>
          <a:xfrm>
            <a:off x="3431540" y="6425565"/>
            <a:ext cx="3051810" cy="24574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cc-by-4.0 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| </a:t>
            </a:r>
            <a:r>
              <a:rPr lang="de-DE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tabletBW</a:t>
            </a:r>
            <a:r>
              <a:rPr lang="de-DE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• 2BFS • Baden-Württemberg</a:t>
            </a:r>
            <a:endParaRPr lang="de-DE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964636"/>
          </a:xfrm>
        </p:spPr>
      </p:pic>
      <p:sp>
        <p:nvSpPr>
          <p:cNvPr id="46" name="Titel 1"/>
          <p:cNvSpPr>
            <a:spLocks noGrp="1"/>
          </p:cNvSpPr>
          <p:nvPr>
            <p:ph type="title"/>
          </p:nvPr>
        </p:nvSpPr>
        <p:spPr>
          <a:xfrm>
            <a:off x="368617" y="1684"/>
            <a:ext cx="8543925" cy="76984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Aufstellen von und Einsetzen in Terme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555980" y="1300134"/>
            <a:ext cx="8356562" cy="4547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Schritt 3: Messen der notwendigen Größen (Längen</a:t>
            </a:r>
            <a:r>
              <a:rPr lang="de-DE" sz="2000" b="1" dirty="0" smtClean="0"/>
              <a:t>)!</a:t>
            </a:r>
            <a:endParaRPr lang="de-DE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Inhaltsplatzhalter 2"/>
              <p:cNvSpPr txBox="1">
                <a:spLocks/>
              </p:cNvSpPr>
              <p:nvPr/>
            </p:nvSpPr>
            <p:spPr>
              <a:xfrm>
                <a:off x="555980" y="1759251"/>
                <a:ext cx="8356562" cy="13941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2000" dirty="0" smtClean="0"/>
                  <a:t>In unserem Klassenzimmer sind die Längen (jeweils in m):</a:t>
                </a:r>
                <a:endParaRPr lang="de-DE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de-DE" sz="20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de-DE" sz="2000" b="1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1" dirty="0"/>
              </a:p>
              <a:p>
                <a:pPr marL="0" indent="0">
                  <a:buNone/>
                </a:pPr>
                <a:endParaRPr lang="de-DE" sz="2000" dirty="0" smtClean="0"/>
              </a:p>
            </p:txBody>
          </p:sp>
        </mc:Choice>
        <mc:Fallback xmlns="">
          <p:sp>
            <p:nvSpPr>
              <p:cNvPr id="39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80" y="1759251"/>
                <a:ext cx="8356562" cy="1394160"/>
              </a:xfrm>
              <a:prstGeom prst="rect">
                <a:avLst/>
              </a:prstGeom>
              <a:blipFill rotWithShape="0">
                <a:blip r:embed="rId6"/>
                <a:stretch>
                  <a:fillRect l="-729" t="-48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082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39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B65DEA6D011DF4194C267ABE42D7734" ma:contentTypeVersion="" ma:contentTypeDescription="Ein neues Dokument erstellen." ma:contentTypeScope="" ma:versionID="9269f6ced3fa99e847f86875ecdd97e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a5e0e41368e1e50ce28182d87e99e1e9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C298D81-EC49-4599-8012-E8A89C0C60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00D53C-38F0-4145-8736-2EC31FFC2A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818F620-AE02-4EE0-B835-51ABB524BD3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431</Words>
  <Application>Microsoft Office PowerPoint</Application>
  <PresentationFormat>A4-Papier (210x297 mm)</PresentationFormat>
  <Paragraphs>110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</vt:lpstr>
      <vt:lpstr>Aufstellen von und Einsetzen in Terme</vt:lpstr>
      <vt:lpstr>Aufstellen von und Einsetzen in Terme</vt:lpstr>
      <vt:lpstr>Aufstellen von und Einsetzen in Terme</vt:lpstr>
      <vt:lpstr>Aufstellen von und Einsetzen in Terme</vt:lpstr>
      <vt:lpstr>Aufstellen von und Einsetzen in Terme</vt:lpstr>
      <vt:lpstr>Aufstellen von und Einsetzen in Terme</vt:lpstr>
      <vt:lpstr>Aufstellen von und Einsetzen in Terme</vt:lpstr>
      <vt:lpstr>Aufstellen von und Einsetzen in Terme</vt:lpstr>
      <vt:lpstr>Aufstellen von und Einsetzen in Terme</vt:lpstr>
      <vt:lpstr>Aufstellen von und Einsetzen in Terme</vt:lpstr>
      <vt:lpstr>Aufstellen von und Einsetzen in Terme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Ines Dittgen</dc:creator>
  <cp:lastModifiedBy>Microsoft-Konto</cp:lastModifiedBy>
  <cp:revision>16</cp:revision>
  <dcterms:created xsi:type="dcterms:W3CDTF">2020-05-03T13:28:29Z</dcterms:created>
  <dcterms:modified xsi:type="dcterms:W3CDTF">2020-06-23T21:45:20Z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0x0101007B65DEA6D011DF4194C267ABE42D7734</vt:lpwstr>
  </property>
</Properties>
</file>