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78" r:id="rId3"/>
    <p:sldId id="579" r:id="rId4"/>
    <p:sldId id="582" r:id="rId5"/>
    <p:sldId id="577" r:id="rId6"/>
    <p:sldId id="580" r:id="rId7"/>
    <p:sldId id="585" r:id="rId8"/>
    <p:sldId id="591" r:id="rId9"/>
    <p:sldId id="584" r:id="rId10"/>
    <p:sldId id="588" r:id="rId11"/>
    <p:sldId id="589" r:id="rId12"/>
    <p:sldId id="592" r:id="rId13"/>
    <p:sldId id="593" r:id="rId14"/>
    <p:sldId id="586" r:id="rId15"/>
    <p:sldId id="590" r:id="rId16"/>
    <p:sldId id="594" r:id="rId17"/>
    <p:sldId id="545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03D67D-221E-4E0A-87B3-54E7E3529535}">
          <p14:sldIdLst>
            <p14:sldId id="256"/>
          </p14:sldIdLst>
        </p14:section>
        <p14:section name="Allgemeines zu Lernfirmen" id="{00B73E5E-42CE-4958-88D0-E99D470B0628}">
          <p14:sldIdLst>
            <p14:sldId id="578"/>
            <p14:sldId id="579"/>
            <p14:sldId id="582"/>
            <p14:sldId id="577"/>
            <p14:sldId id="580"/>
            <p14:sldId id="585"/>
          </p14:sldIdLst>
        </p14:section>
        <p14:section name="Übungsfirmen" id="{43012EAA-6943-462C-BCCA-7748E9B81E37}">
          <p14:sldIdLst>
            <p14:sldId id="591"/>
            <p14:sldId id="584"/>
            <p14:sldId id="588"/>
            <p14:sldId id="589"/>
          </p14:sldIdLst>
        </p14:section>
        <p14:section name="Juniorenfirmen" id="{605FAC91-16ED-499C-A357-77E97B7531BE}">
          <p14:sldIdLst>
            <p14:sldId id="592"/>
            <p14:sldId id="593"/>
            <p14:sldId id="586"/>
            <p14:sldId id="590"/>
            <p14:sldId id="594"/>
          </p14:sldIdLst>
        </p14:section>
        <p14:section name="Schlussfolie" id="{E57F8890-4B20-4071-93F2-B34171C5AB7E}">
          <p14:sldIdLst>
            <p14:sldId id="5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185">
          <p15:clr>
            <a:srgbClr val="A4A3A4"/>
          </p15:clr>
        </p15:guide>
        <p15:guide id="2" orient="horz" pos="1525">
          <p15:clr>
            <a:srgbClr val="A4A3A4"/>
          </p15:clr>
        </p15:guide>
        <p15:guide id="3" orient="horz" pos="1865">
          <p15:clr>
            <a:srgbClr val="A4A3A4"/>
          </p15:clr>
        </p15:guide>
        <p15:guide id="4" orient="horz" pos="2205">
          <p15:clr>
            <a:srgbClr val="A4A3A4"/>
          </p15:clr>
        </p15:guide>
        <p15:guide id="5" orient="horz" pos="2546">
          <p15:clr>
            <a:srgbClr val="A4A3A4"/>
          </p15:clr>
        </p15:guide>
        <p15:guide id="6" orient="horz" pos="2886">
          <p15:clr>
            <a:srgbClr val="A4A3A4"/>
          </p15:clr>
        </p15:guide>
        <p15:guide id="7" orient="horz" pos="3226">
          <p15:clr>
            <a:srgbClr val="A4A3A4"/>
          </p15:clr>
        </p15:guide>
        <p15:guide id="8" orient="horz" pos="3566">
          <p15:clr>
            <a:srgbClr val="A4A3A4"/>
          </p15:clr>
        </p15:guide>
        <p15:guide id="9" pos="9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54A"/>
    <a:srgbClr val="D04748"/>
    <a:srgbClr val="969696"/>
    <a:srgbClr val="AA324B"/>
    <a:srgbClr val="5F5F5F"/>
    <a:srgbClr val="FF3300"/>
    <a:srgbClr val="BEBEBE"/>
    <a:srgbClr val="AFA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955" autoAdjust="0"/>
  </p:normalViewPr>
  <p:slideViewPr>
    <p:cSldViewPr>
      <p:cViewPr varScale="1">
        <p:scale>
          <a:sx n="121" d="100"/>
          <a:sy n="121" d="100"/>
        </p:scale>
        <p:origin x="-1704" y="-810"/>
      </p:cViewPr>
      <p:guideLst>
        <p:guide orient="horz" pos="1185"/>
        <p:guide orient="horz" pos="1525"/>
        <p:guide orient="horz" pos="1865"/>
        <p:guide orient="horz" pos="2205"/>
        <p:guide orient="horz" pos="2546"/>
        <p:guide orient="horz" pos="2886"/>
        <p:guide orient="horz" pos="3226"/>
        <p:guide orient="horz" pos="3566"/>
        <p:guide pos="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570" y="-6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93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428164"/>
            <a:ext cx="294693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A24E8B-7583-4EAD-BF9C-486B0DE51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45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93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8164"/>
            <a:ext cx="294693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79ECC0-4AF3-419E-BD71-6123B3E52D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99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7B6D908-C551-4CC8-AFD2-B6D7ED86A0E8}" type="slidenum">
              <a:rPr lang="de-DE" altLang="de-DE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de-DE" altLang="de-DE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sieht aus wie in einem echten Unternehmen</a:t>
            </a:r>
          </a:p>
          <a:p>
            <a:r>
              <a:rPr lang="de-DE" dirty="0"/>
              <a:t>Schüler arbeiten wie Angestellte in einem echten Unternehmen</a:t>
            </a:r>
          </a:p>
          <a:p>
            <a:r>
              <a:rPr lang="de-DE" dirty="0"/>
              <a:t>… Lernfirmen finden</a:t>
            </a:r>
            <a:r>
              <a:rPr lang="de-DE" baseline="0" dirty="0"/>
              <a:t> zwar in der Schule statt, sind aber etwas ganz anderes als herkömmlicher Unterricht. In der kommenden halben Stunde möchten wir Ihnen das Konzept der Übungs- und Juniorenfirmen sowie die Umsetzung in Baden-Württemberg vorstellen.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9ECC0-4AF3-419E-BD71-6123B3E52DE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44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9ECC0-4AF3-419E-BD71-6123B3E52DE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82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Perspektive eines Schülers,</a:t>
            </a:r>
            <a:r>
              <a:rPr lang="de-DE" baseline="0" dirty="0"/>
              <a:t> der gerade die Mittlere Reife gemacht hat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9ECC0-4AF3-419E-BD71-6123B3E52DE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56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Reguläres Unterrichtsfach: verpflichtend, feste Stundenzahl, Lehrplan, Noten (schriftliche, praktische und mündliche Leistungsnachweise)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9ECC0-4AF3-419E-BD71-6123B3E52DE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4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49 % der bei der Zentralstelle des Deutschen </a:t>
            </a:r>
            <a:r>
              <a:rPr lang="de-DE" dirty="0" err="1"/>
              <a:t>ÜbungsFirmenRings</a:t>
            </a:r>
            <a:r>
              <a:rPr lang="de-DE" dirty="0"/>
              <a:t> angemeldeten Übungsfirmen sind an öffentlichen Schulen in Baden-Württemberg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9ECC0-4AF3-419E-BD71-6123B3E52DE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61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7BFB4BC-84CA-4C57-B5AB-7554AF0C1E0E}" type="slidenum">
              <a:rPr lang="de-DE" altLang="de-DE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de-DE" altLang="de-DE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_LS2_55mmUniv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642461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025775" y="3429000"/>
            <a:ext cx="6081713" cy="2519363"/>
          </a:xfrm>
          <a:prstGeom prst="rect">
            <a:avLst/>
          </a:prstGeom>
          <a:solidFill>
            <a:srgbClr val="FC85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3500438"/>
            <a:ext cx="5976937" cy="115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000" baseline="0">
                <a:latin typeface="Arial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59113" y="4724400"/>
            <a:ext cx="5976937" cy="1152525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20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305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C854A"/>
          </a:solidFill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862" cy="4752975"/>
          </a:xfrm>
        </p:spPr>
        <p:txBody>
          <a:bodyPr/>
          <a:lstStyle>
            <a:lvl1pPr marL="271463" indent="-271463">
              <a:buClr>
                <a:srgbClr val="FC854A"/>
              </a:buClr>
              <a:buFont typeface="Wingdings" pitchFamily="2" charset="2"/>
              <a:buChar char="§"/>
              <a:defRPr baseline="0">
                <a:latin typeface="Arial" pitchFamily="34" charset="0"/>
              </a:defRPr>
            </a:lvl1pPr>
            <a:lvl2pPr marL="719138" indent="-268288">
              <a:buClr>
                <a:srgbClr val="FC854A"/>
              </a:buClr>
              <a:buFont typeface="Wingdings" pitchFamily="2" charset="2"/>
              <a:buChar char="§"/>
              <a:defRPr sz="2000" baseline="0">
                <a:latin typeface="Arial" pitchFamily="34" charset="0"/>
              </a:defRPr>
            </a:lvl2pPr>
            <a:lvl3pPr marL="1165225" indent="-266700">
              <a:buClr>
                <a:srgbClr val="FC854A"/>
              </a:buClr>
              <a:buFont typeface="Wingdings" pitchFamily="2" charset="2"/>
              <a:buChar char="§"/>
              <a:defRPr sz="1800" baseline="0">
                <a:latin typeface="Arial" pitchFamily="34" charset="0"/>
              </a:defRPr>
            </a:lvl3pPr>
            <a:lvl4pPr marL="1611313" indent="-261938">
              <a:buClr>
                <a:srgbClr val="873E50"/>
              </a:buClr>
              <a:buFont typeface="Wingdings" pitchFamily="2" charset="2"/>
              <a:buChar char="§"/>
              <a:defRPr sz="1600" baseline="0">
                <a:latin typeface="Arial" pitchFamily="34" charset="0"/>
              </a:defRPr>
            </a:lvl4pPr>
            <a:lvl5pPr marL="2057400" indent="-261938">
              <a:buClr>
                <a:srgbClr val="873E50"/>
              </a:buClr>
              <a:buFont typeface="Wingdings" pitchFamily="2" charset="2"/>
              <a:buChar char="§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7691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C854A"/>
          </a:solidFill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635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279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 descr="LS-PPT-Links"/>
          <p:cNvSpPr txBox="1">
            <a:spLocks noChangeArrowheads="1"/>
          </p:cNvSpPr>
          <p:nvPr/>
        </p:nvSpPr>
        <p:spPr bwMode="auto">
          <a:xfrm>
            <a:off x="142875" y="6453188"/>
            <a:ext cx="788511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dirty="0">
                <a:solidFill>
                  <a:srgbClr val="969696"/>
                </a:solidFill>
              </a:rPr>
              <a:t>Lernen</a:t>
            </a:r>
            <a:r>
              <a:rPr lang="de-DE" sz="1000" baseline="0" dirty="0">
                <a:solidFill>
                  <a:srgbClr val="969696"/>
                </a:solidFill>
              </a:rPr>
              <a:t> im Unternehmen an der Schule – Lernfirmen an beruflichen Schulen in Baden-Württemberg                   </a:t>
            </a:r>
            <a:r>
              <a:rPr lang="de-DE" sz="1000" baseline="0" dirty="0" err="1">
                <a:solidFill>
                  <a:srgbClr val="969696"/>
                </a:solidFill>
              </a:rPr>
              <a:t>Didacta</a:t>
            </a:r>
            <a:r>
              <a:rPr lang="de-DE" sz="1000" baseline="0" dirty="0">
                <a:solidFill>
                  <a:srgbClr val="969696"/>
                </a:solidFill>
              </a:rPr>
              <a:t> 2017</a:t>
            </a:r>
            <a:endParaRPr lang="de-DE" sz="900" dirty="0">
              <a:solidFill>
                <a:srgbClr val="969696"/>
              </a:solidFill>
            </a:endParaRPr>
          </a:p>
        </p:txBody>
      </p:sp>
      <p:sp>
        <p:nvSpPr>
          <p:cNvPr id="1027" name="Line 30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Line 33"/>
          <p:cNvSpPr>
            <a:spLocks noChangeShapeType="1"/>
          </p:cNvSpPr>
          <p:nvPr/>
        </p:nvSpPr>
        <p:spPr bwMode="auto">
          <a:xfrm>
            <a:off x="0" y="790575"/>
            <a:ext cx="76295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Line 34"/>
          <p:cNvSpPr>
            <a:spLocks noChangeShapeType="1"/>
          </p:cNvSpPr>
          <p:nvPr/>
        </p:nvSpPr>
        <p:spPr bwMode="auto">
          <a:xfrm>
            <a:off x="8027988" y="790575"/>
            <a:ext cx="10541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1" name="Picture 41" descr="schriftzug-h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52400"/>
            <a:ext cx="1431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0" y="866775"/>
            <a:ext cx="9144000" cy="433388"/>
          </a:xfrm>
          <a:prstGeom prst="rect">
            <a:avLst/>
          </a:prstGeom>
          <a:solidFill>
            <a:srgbClr val="FC8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42486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pic>
        <p:nvPicPr>
          <p:cNvPr id="1034" name="Picture 65" descr="Logo_LS2_55mmUniv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541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3" r:id="rId2"/>
    <p:sldLayoutId id="2147483714" r:id="rId3"/>
    <p:sldLayoutId id="214748371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FC854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FC854A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63638" indent="-266700" algn="l" rtl="0" eaLnBrk="0" fontAlgn="base" hangingPunct="0">
        <a:spcBef>
          <a:spcPct val="20000"/>
        </a:spcBef>
        <a:spcAft>
          <a:spcPct val="0"/>
        </a:spcAft>
        <a:buClr>
          <a:srgbClr val="FC854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11313" indent="-261938" algn="l" rtl="0" eaLnBrk="0" fontAlgn="base" hangingPunct="0">
        <a:spcBef>
          <a:spcPct val="20000"/>
        </a:spcBef>
        <a:spcAft>
          <a:spcPct val="0"/>
        </a:spcAft>
        <a:buClr>
          <a:srgbClr val="FC854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5813" indent="-261938" algn="l" rtl="0" eaLnBrk="0" fontAlgn="base" hangingPunct="0">
        <a:spcBef>
          <a:spcPct val="20000"/>
        </a:spcBef>
        <a:spcAft>
          <a:spcPct val="0"/>
        </a:spcAft>
        <a:buClr>
          <a:srgbClr val="873E5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619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619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619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619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059113" y="3500438"/>
            <a:ext cx="5976937" cy="2160810"/>
          </a:xfrm>
        </p:spPr>
        <p:txBody>
          <a:bodyPr/>
          <a:lstStyle/>
          <a:p>
            <a:r>
              <a:rPr lang="de-DE" dirty="0"/>
              <a:t>Lernen im Unternehmen an der Schule – </a:t>
            </a:r>
            <a:br>
              <a:rPr lang="de-DE" dirty="0"/>
            </a:br>
            <a:r>
              <a:rPr lang="de-DE" sz="3200" dirty="0"/>
              <a:t>Lernfirmen an beruflichen Schulen in Baden-Württemberg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Erfahrungen – Äußerungen von Schülern/innen</a:t>
            </a: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467544" y="1700808"/>
            <a:ext cx="3240360" cy="3096344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„Mit der Übungsfirma bekommt man einen praktischen Einblick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ins Berufsleben. Wenn man nicht im Team arbeiten kann, geht gar nichts. Das lernt man in der Firma besonders gut.“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572000" y="1844824"/>
            <a:ext cx="3384376" cy="1751492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„Die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Messe hilft mir für die Zukunft weiter. Hier kann ich lernen, wie man Verkaufsgespräche führt.“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4113934" y="3888096"/>
            <a:ext cx="3986457" cy="2255548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„Ich finde es ganz gut, dass es die Übungsfirma in der Schule gibt. Ma</a:t>
            </a:r>
            <a:r>
              <a:rPr lang="de-DE" sz="2400" dirty="0"/>
              <a:t>n kann bereits mit Erfahrung ins Berufsleben starten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.“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54452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Quelle: Stuttgarter Nachrichten vom 13.03.2014</a:t>
            </a:r>
          </a:p>
        </p:txBody>
      </p:sp>
    </p:spTree>
    <p:extLst>
      <p:ext uri="{BB962C8B-B14F-4D97-AF65-F5344CB8AC3E}">
        <p14:creationId xmlns:p14="http://schemas.microsoft.com/office/powerpoint/2010/main" val="325696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Erfahrungen – Berichte von Übungsfirmenleitern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Schüler/-innen aus Übungs- und Juniorfirmen…</a:t>
            </a:r>
          </a:p>
          <a:p>
            <a:r>
              <a:rPr lang="de-DE" dirty="0"/>
              <a:t>haben deutliche Vorteile bei der Suche nach einem Ausbildungsplatz und besonders gute Chancen bei Patenfirmen </a:t>
            </a:r>
          </a:p>
          <a:p>
            <a:r>
              <a:rPr lang="de-DE" dirty="0"/>
              <a:t>erwerben Schlüsselqualifikationen für Ausbildung und Studium</a:t>
            </a:r>
          </a:p>
          <a:p>
            <a:r>
              <a:rPr lang="de-DE" dirty="0"/>
              <a:t>übernehmen Verantwortung für ihren Lernprozess und für das Übungsfirmenteam</a:t>
            </a:r>
          </a:p>
          <a:p>
            <a:r>
              <a:rPr lang="de-DE" dirty="0"/>
              <a:t>lernen übergreifend und langfristig zu denken</a:t>
            </a:r>
          </a:p>
          <a:p>
            <a:r>
              <a:rPr lang="de-DE" dirty="0"/>
              <a:t>können besondere Fähigkeiten einbringen und entwickeln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02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Juniorenfirmen in Zahlen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Baden Württemberg im Schuljahr 2016-2017</a:t>
            </a:r>
          </a:p>
          <a:p>
            <a:pPr lvl="1"/>
            <a:r>
              <a:rPr lang="de-DE" dirty="0"/>
              <a:t>3394 Schüler/innen an beruflichen Schulen</a:t>
            </a:r>
          </a:p>
          <a:p>
            <a:pPr lvl="1"/>
            <a:r>
              <a:rPr lang="de-DE" dirty="0"/>
              <a:t>139 Klassen an kaufmännischen, gewerblichen und </a:t>
            </a:r>
            <a:br>
              <a:rPr lang="de-DE" dirty="0"/>
            </a:br>
            <a:r>
              <a:rPr lang="de-DE" dirty="0"/>
              <a:t>                     hauswirtschaftlichen Schulen</a:t>
            </a:r>
          </a:p>
          <a:p>
            <a:pPr lvl="1"/>
            <a:r>
              <a:rPr lang="de-DE" dirty="0"/>
              <a:t>58 Standorte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Rechteck: abgerundete Ecken 4"/>
          <p:cNvSpPr/>
          <p:nvPr/>
        </p:nvSpPr>
        <p:spPr bwMode="auto">
          <a:xfrm>
            <a:off x="611560" y="4257092"/>
            <a:ext cx="7920880" cy="1548172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Alle Juniorenfirmen aus beruflichen Schulen, die der Arbeitsgemeinschaft</a:t>
            </a:r>
            <a:r>
              <a:rPr kumimoji="0" lang="de-DE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Juniorenfirmen angehören, stammen aus Baden Württemberg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</a:rPr>
              <a:t>www.juniorenfirmen.de</a:t>
            </a:r>
          </a:p>
        </p:txBody>
      </p:sp>
    </p:spTree>
    <p:extLst>
      <p:ext uri="{BB962C8B-B14F-4D97-AF65-F5344CB8AC3E}">
        <p14:creationId xmlns:p14="http://schemas.microsoft.com/office/powerpoint/2010/main" val="155388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Erfahrungen – Äußerungen von Schülern/innen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 bwMode="auto">
          <a:xfrm>
            <a:off x="6012160" y="1484784"/>
            <a:ext cx="2952328" cy="3024336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„Auch wenn unsere Klasse</a:t>
            </a:r>
            <a:r>
              <a:rPr kumimoji="0" lang="de-DE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unruhig ist, in der </a:t>
            </a:r>
            <a:r>
              <a:rPr kumimoji="0" lang="de-DE" sz="20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Jufi</a:t>
            </a:r>
            <a:r>
              <a:rPr kumimoji="0" lang="de-DE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haben immer alle zusammen gearbeitet und wir haben gemeinsam auf unsere Ziele hingearbeitet. Ich finde es toll, dass es in einer 2BFH eine </a:t>
            </a:r>
            <a:r>
              <a:rPr kumimoji="0" lang="de-DE" sz="20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Jufi</a:t>
            </a:r>
            <a:r>
              <a:rPr kumimoji="0" lang="de-DE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gibt.“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aseline="0" dirty="0">
                <a:solidFill>
                  <a:schemeClr val="bg1"/>
                </a:solidFill>
                <a:latin typeface="Arial Narrow" pitchFamily="34" charset="0"/>
              </a:rPr>
              <a:t>H. Reichle </a:t>
            </a:r>
            <a:r>
              <a:rPr lang="de-DE" sz="1200" baseline="0" dirty="0" err="1">
                <a:solidFill>
                  <a:schemeClr val="bg1"/>
                </a:solidFill>
                <a:latin typeface="Arial Narrow" pitchFamily="34" charset="0"/>
              </a:rPr>
              <a:t>Juko</a:t>
            </a:r>
            <a:r>
              <a:rPr lang="de-DE" sz="1200" baseline="0" dirty="0">
                <a:solidFill>
                  <a:schemeClr val="bg1"/>
                </a:solidFill>
                <a:latin typeface="Arial Narrow" pitchFamily="34" charset="0"/>
              </a:rPr>
              <a:t>-regional, saisonal 2017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404118" y="1556793"/>
            <a:ext cx="2655714" cy="2823454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854A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191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854A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11652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854A"/>
              </a:buClr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Arial" pitchFamily="34" charset="0"/>
              </a:defRPr>
            </a:lvl3pPr>
            <a:lvl4pPr marL="1611313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3E50"/>
              </a:buClr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3E50"/>
              </a:buClr>
              <a:buFont typeface="Wingdings" pitchFamily="2" charset="2"/>
              <a:buChar char="§"/>
              <a:defRPr sz="1400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 kern="0" dirty="0">
                <a:solidFill>
                  <a:schemeClr val="bg1"/>
                </a:solidFill>
                <a:latin typeface="Arial Narrow" pitchFamily="34" charset="0"/>
              </a:rPr>
              <a:t>„Ich bin teamfähiger geworden. Dadurch, habe ich mich auch selbst besser kennen- gelernt. Der Zeitdruck trainierte mein Stress-empfinden.“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200" dirty="0">
                <a:solidFill>
                  <a:schemeClr val="bg1"/>
                </a:solidFill>
                <a:latin typeface="Arial Narrow" pitchFamily="34" charset="0"/>
              </a:rPr>
              <a:t>I. </a:t>
            </a:r>
            <a:r>
              <a:rPr lang="de-DE" sz="1200" dirty="0" err="1">
                <a:solidFill>
                  <a:schemeClr val="bg1"/>
                </a:solidFill>
                <a:latin typeface="Arial Narrow" pitchFamily="34" charset="0"/>
              </a:rPr>
              <a:t>Durach</a:t>
            </a:r>
            <a:r>
              <a:rPr lang="de-DE" sz="12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de-DE" sz="1200" dirty="0" err="1">
                <a:solidFill>
                  <a:schemeClr val="bg1"/>
                </a:solidFill>
                <a:latin typeface="Arial Narrow" pitchFamily="34" charset="0"/>
              </a:rPr>
              <a:t>Juko</a:t>
            </a:r>
            <a:r>
              <a:rPr lang="de-DE" sz="1200" dirty="0">
                <a:solidFill>
                  <a:schemeClr val="bg1"/>
                </a:solidFill>
                <a:latin typeface="Arial Narrow" pitchFamily="34" charset="0"/>
              </a:rPr>
              <a:t>-regional, saisonal 2017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de-DE" sz="20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3203848" y="2708920"/>
            <a:ext cx="2664296" cy="3183495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854A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191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854A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11652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854A"/>
              </a:buClr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Arial" pitchFamily="34" charset="0"/>
              </a:defRPr>
            </a:lvl3pPr>
            <a:lvl4pPr marL="1611313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3E50"/>
              </a:buClr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3E50"/>
              </a:buClr>
              <a:buFont typeface="Wingdings" pitchFamily="2" charset="2"/>
              <a:buChar char="§"/>
              <a:defRPr sz="1400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6193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 kern="0" dirty="0">
                <a:solidFill>
                  <a:schemeClr val="bg1"/>
                </a:solidFill>
                <a:latin typeface="Arial Narrow" pitchFamily="34" charset="0"/>
              </a:rPr>
              <a:t>„In den Abteilungen habe ich grundlegende Dinge gelernt. Team-fähigkeit, Toleranz und dass jeder Einzelne im Team wichtig ist und dass wir nur gemein-sam an unser Ziel kommen.“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200" dirty="0">
                <a:solidFill>
                  <a:schemeClr val="bg1"/>
                </a:solidFill>
                <a:latin typeface="Arial Narrow" pitchFamily="34" charset="0"/>
              </a:rPr>
              <a:t>H. Reichle </a:t>
            </a:r>
            <a:r>
              <a:rPr lang="de-DE" sz="1200" dirty="0" err="1">
                <a:solidFill>
                  <a:schemeClr val="bg1"/>
                </a:solidFill>
                <a:latin typeface="Arial Narrow" pitchFamily="34" charset="0"/>
              </a:rPr>
              <a:t>Juko</a:t>
            </a:r>
            <a:r>
              <a:rPr lang="de-DE" sz="1200" dirty="0">
                <a:solidFill>
                  <a:schemeClr val="bg1"/>
                </a:solidFill>
                <a:latin typeface="Arial Narrow" pitchFamily="34" charset="0"/>
              </a:rPr>
              <a:t>-regional, saisonal 2017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de-DE" sz="20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8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Unterschiedliche Schularten:</a:t>
            </a:r>
          </a:p>
          <a:p>
            <a:pPr lvl="1"/>
            <a:r>
              <a:rPr lang="de-DE" dirty="0"/>
              <a:t>Kaufmännisches Berufskolleg</a:t>
            </a:r>
          </a:p>
          <a:p>
            <a:pPr lvl="1"/>
            <a:r>
              <a:rPr lang="de-DE" dirty="0"/>
              <a:t>Berufsfachschule (Wirtschaft, </a:t>
            </a:r>
          </a:p>
          <a:p>
            <a:pPr marL="450850" lvl="1" indent="0">
              <a:buNone/>
            </a:pPr>
            <a:r>
              <a:rPr lang="de-DE" dirty="0"/>
              <a:t>    Hauswirtschaft, Gewerbe)</a:t>
            </a:r>
          </a:p>
          <a:p>
            <a:pPr lvl="1"/>
            <a:r>
              <a:rPr lang="de-DE" dirty="0"/>
              <a:t>VAB (Vorqualifizierungsjahr)</a:t>
            </a:r>
          </a:p>
          <a:p>
            <a:pPr marL="450850" lvl="1" indent="0">
              <a:buNone/>
            </a:pPr>
            <a:endParaRPr lang="de-DE" dirty="0"/>
          </a:p>
          <a:p>
            <a:r>
              <a:rPr lang="de-DE" dirty="0"/>
              <a:t>Unterschiedliche Rechtsformen</a:t>
            </a:r>
          </a:p>
          <a:p>
            <a:pPr lvl="1"/>
            <a:r>
              <a:rPr lang="de-DE" dirty="0"/>
              <a:t>(Gemeinnütziger) Verein</a:t>
            </a:r>
          </a:p>
          <a:p>
            <a:pPr lvl="1"/>
            <a:r>
              <a:rPr lang="de-DE" dirty="0"/>
              <a:t>Aktiengesellschaft</a:t>
            </a:r>
          </a:p>
          <a:p>
            <a:pPr lvl="1"/>
            <a:r>
              <a:rPr lang="de-DE" dirty="0"/>
              <a:t>GmbH</a:t>
            </a:r>
          </a:p>
          <a:p>
            <a:pPr lvl="1"/>
            <a:endParaRPr lang="de-DE" dirty="0"/>
          </a:p>
          <a:p>
            <a:pPr marL="450850" lvl="1" indent="0">
              <a:buNone/>
            </a:pPr>
            <a:endParaRPr lang="de-DE" dirty="0"/>
          </a:p>
          <a:p>
            <a:pPr marL="450850" lvl="1" indent="0">
              <a:buNone/>
            </a:pPr>
            <a:endParaRPr lang="de-DE" dirty="0"/>
          </a:p>
        </p:txBody>
      </p:sp>
      <p:sp>
        <p:nvSpPr>
          <p:cNvPr id="6" name="Geschweifte Klammer rechts 5"/>
          <p:cNvSpPr/>
          <p:nvPr/>
        </p:nvSpPr>
        <p:spPr bwMode="auto">
          <a:xfrm>
            <a:off x="5076056" y="2420888"/>
            <a:ext cx="288032" cy="936104"/>
          </a:xfrm>
          <a:prstGeom prst="rightBrace">
            <a:avLst/>
          </a:prstGeom>
          <a:noFill/>
          <a:ln w="15875"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08104" y="2534997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+mn-lt"/>
              </a:rPr>
              <a:t>Wahlpflichtfach oder AG</a:t>
            </a:r>
          </a:p>
        </p:txBody>
      </p:sp>
      <p:sp>
        <p:nvSpPr>
          <p:cNvPr id="4" name="AutoShape 2" descr="https://fsm.jfs.de/gw/webacc/b8cc94ebb9e720711d1acc664f87de33a332b8/SOAP/AREF/5888B4E8.JFSDomain.JFS.200.2000016.1.2714.1@45:5888B4E8.JFSDomain.JFS.100.1696268.1.158E.1@1:7.JFSDomain.JFS.100.0.1.0.1@16?action=Attachment.View&amp;error=fileview&amp;Item.Attachment.filename=IMG%5f2940%2eJPG&amp;Item.Attachment.id=5888B4E8%2eJFSDomain%2eJFS%2e200%2e2000016%2e1%2e2714%2e1%4045%3a5888B4E8%2eJFSDomain%2eJFS%2e100%2e1696268%2e1%2e158E%2e1%401%3a7%2eJFSDomain%2eJFS%2e100%2e0%2e1%2e0%2e1%4016&amp;User.context=b8cc94ebb9e720711d1acc664f87de33a332b8&amp;Item.drn=5888B4E8%2eJFSDomain%2eJFS%2e100%2e1696268%2e1%2e158E%2e1%401%3a7%2eJFSDomain%2eJFS%2e100%2e0%2e1%2e0%2e1%4016&amp;Item.Child.id=&amp;Item.Attachment.allowViewNative=1&amp;Item.displayExternalImages=3"/>
          <p:cNvSpPr>
            <a:spLocks noChangeAspect="1" noChangeArrowheads="1"/>
          </p:cNvSpPr>
          <p:nvPr/>
        </p:nvSpPr>
        <p:spPr bwMode="auto">
          <a:xfrm>
            <a:off x="155575" y="-3429000"/>
            <a:ext cx="9534525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3" r="26434"/>
          <a:stretch/>
        </p:blipFill>
        <p:spPr bwMode="auto">
          <a:xfrm>
            <a:off x="5508103" y="3758871"/>
            <a:ext cx="2880321" cy="246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33388"/>
          </a:xfrm>
        </p:spPr>
        <p:txBody>
          <a:bodyPr/>
          <a:lstStyle/>
          <a:p>
            <a:r>
              <a:rPr lang="de-DE" dirty="0"/>
              <a:t>Vielfalt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Unterschiedliche Geschäftsideen:</a:t>
            </a:r>
          </a:p>
          <a:p>
            <a:pPr lvl="1"/>
            <a:r>
              <a:rPr lang="de-DE" dirty="0"/>
              <a:t>Schreibwaren</a:t>
            </a:r>
          </a:p>
          <a:p>
            <a:pPr lvl="1"/>
            <a:r>
              <a:rPr lang="de-DE" dirty="0"/>
              <a:t>Fair-Trade-Produkte</a:t>
            </a:r>
          </a:p>
          <a:p>
            <a:pPr lvl="1"/>
            <a:r>
              <a:rPr lang="de-DE" dirty="0"/>
              <a:t>Catering</a:t>
            </a:r>
          </a:p>
          <a:p>
            <a:pPr lvl="1"/>
            <a:r>
              <a:rPr lang="de-DE" dirty="0"/>
              <a:t>Second-Hand</a:t>
            </a:r>
          </a:p>
          <a:p>
            <a:pPr lvl="1"/>
            <a:r>
              <a:rPr lang="de-DE" dirty="0"/>
              <a:t>Prüfungsaufgaben</a:t>
            </a:r>
          </a:p>
          <a:p>
            <a:pPr lvl="1"/>
            <a:r>
              <a:rPr lang="de-DE" dirty="0"/>
              <a:t>Vermietung Kaffeemaschinen</a:t>
            </a:r>
          </a:p>
          <a:p>
            <a:pPr lvl="1"/>
            <a:r>
              <a:rPr lang="de-DE" dirty="0"/>
              <a:t>Aufbereitung von Autos, kleiner Technik-Check</a:t>
            </a:r>
          </a:p>
          <a:p>
            <a:pPr lvl="1"/>
            <a:r>
              <a:rPr lang="de-DE" dirty="0"/>
              <a:t>Bedrucken von Textilien</a:t>
            </a:r>
          </a:p>
          <a:p>
            <a:pPr lvl="1"/>
            <a:r>
              <a:rPr lang="de-DE" dirty="0"/>
              <a:t>Usw.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0850" lvl="1" indent="0">
              <a:buNone/>
            </a:pPr>
            <a:endParaRPr lang="de-DE" dirty="0"/>
          </a:p>
          <a:p>
            <a:pPr marL="450850" lvl="1" indent="0"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060848"/>
            <a:ext cx="162484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244080" cy="154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43363"/>
            <a:ext cx="1728192" cy="195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7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33388"/>
          </a:xfrm>
        </p:spPr>
        <p:txBody>
          <a:bodyPr/>
          <a:lstStyle/>
          <a:p>
            <a:r>
              <a:rPr lang="de-DE" dirty="0"/>
              <a:t>Besonderheiten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Betriebsbesichtigungen bei Kooperationspartnern</a:t>
            </a:r>
          </a:p>
          <a:p>
            <a:r>
              <a:rPr lang="de-DE" dirty="0"/>
              <a:t>Messebesuche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Gewinnausschüttung</a:t>
            </a:r>
          </a:p>
          <a:p>
            <a:pPr lvl="1"/>
            <a:r>
              <a:rPr lang="de-DE" dirty="0"/>
              <a:t>Abschlussfahrten</a:t>
            </a:r>
          </a:p>
          <a:p>
            <a:pPr lvl="1"/>
            <a:r>
              <a:rPr lang="de-DE" dirty="0"/>
              <a:t>Musicalbesuche</a:t>
            </a:r>
          </a:p>
          <a:p>
            <a:pPr lvl="1"/>
            <a:r>
              <a:rPr lang="de-DE" dirty="0"/>
              <a:t>Gemeinsame Aktivitäten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10" y="1988840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43582"/>
            <a:ext cx="2304884" cy="1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7"/>
            <a:ext cx="3024336" cy="20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3600"/>
            <a:ext cx="9144000" cy="433388"/>
          </a:xfrm>
        </p:spPr>
        <p:txBody>
          <a:bodyPr/>
          <a:lstStyle/>
          <a:p>
            <a:pPr defTabSz="912813" eaLnBrk="1" hangingPunct="1"/>
            <a:r>
              <a:rPr lang="de-DE" altLang="de-DE" dirty="0"/>
              <a:t>Ansprechpartnerinnen am LS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84313"/>
            <a:ext cx="8424862" cy="47529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de-DE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de-DE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127625"/>
            <a:ext cx="89376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5127625"/>
            <a:ext cx="109378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38790"/>
              </p:ext>
            </p:extLst>
          </p:nvPr>
        </p:nvGraphicFramePr>
        <p:xfrm>
          <a:off x="500407" y="1496911"/>
          <a:ext cx="813601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6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Für Übungsfirmen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Für Juniorenfirmen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5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800" dirty="0"/>
                        <a:t>Landesinstitut für Schulentwicklung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Sabine Schuh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Heilbronner Str. 172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70191 Stuttgart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Telefon: 0711 6642 – 4324 (freitags)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Telefax: 0711 6642 – 4099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E-Mail: </a:t>
                      </a:r>
                      <a:r>
                        <a:rPr lang="de-DE" sz="1800" u="sng" dirty="0">
                          <a:solidFill>
                            <a:schemeClr val="tx1"/>
                          </a:solidFill>
                        </a:rPr>
                        <a:t>sabine.schuh@ls.kv.bwl.de</a:t>
                      </a:r>
                      <a:endParaRPr lang="de-DE" sz="1800" u="sng" dirty="0">
                        <a:solidFill>
                          <a:srgbClr val="969696"/>
                        </a:solidFill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800" dirty="0"/>
                        <a:t>Landesinstitut für Schulentwicklung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Judith Brand-Kocher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 smtClean="0"/>
                        <a:t>Heilbronner </a:t>
                      </a:r>
                      <a:r>
                        <a:rPr lang="de-DE" sz="1800" dirty="0"/>
                        <a:t>Str. 172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70191 Stuttgart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/>
                        <a:t>Telefon: 0711 6642 – 4345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dirty="0" smtClean="0"/>
                        <a:t>E-Mail:</a:t>
                      </a:r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de-DE" sz="1800" baseline="0" dirty="0" smtClean="0"/>
                        <a:t>Judith.Brand-Kocher@ls.kv.bwl.de</a:t>
                      </a:r>
                      <a:endParaRPr lang="de-DE" sz="1800" baseline="0" dirty="0"/>
                    </a:p>
                    <a:p>
                      <a:pPr marL="0" indent="0" algn="l" eaLnBrk="1" hangingPunct="1">
                        <a:buFont typeface="Wingdings" pitchFamily="2" charset="2"/>
                        <a:buNone/>
                        <a:defRPr/>
                      </a:pPr>
                      <a:endParaRPr lang="de-DE" sz="1800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Impressionen aus Lernfirmen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3312367" cy="22050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8931" y="2840094"/>
            <a:ext cx="2430696" cy="19670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2" y="3933056"/>
            <a:ext cx="332237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72" y="3833807"/>
            <a:ext cx="2504183" cy="24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39" y="1628800"/>
            <a:ext cx="2495033" cy="20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1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 und Merkmale von Lernfirmen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Lernen im Unternehmen an der Schule</a:t>
            </a:r>
          </a:p>
          <a:p>
            <a:r>
              <a:rPr lang="de-DE" dirty="0"/>
              <a:t>Learning by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i="1" dirty="0"/>
              <a:t>(John Dewey)</a:t>
            </a:r>
          </a:p>
          <a:p>
            <a:pPr lvl="1"/>
            <a:r>
              <a:rPr lang="de-DE" dirty="0"/>
              <a:t>Lernen als aktiver Prozess durch eigene Erfahrungen</a:t>
            </a:r>
          </a:p>
          <a:p>
            <a:pPr lvl="1"/>
            <a:r>
              <a:rPr lang="de-DE" dirty="0"/>
              <a:t>Erkenntnis durch Handeln in realen Situationen</a:t>
            </a:r>
          </a:p>
          <a:p>
            <a:pPr lvl="1"/>
            <a:r>
              <a:rPr lang="de-DE" dirty="0"/>
              <a:t>Lernen in Kooperation mit anderen</a:t>
            </a:r>
          </a:p>
          <a:p>
            <a:r>
              <a:rPr lang="de-DE" dirty="0"/>
              <a:t>Arbeitswelt in die Schule holen</a:t>
            </a:r>
          </a:p>
          <a:p>
            <a:r>
              <a:rPr lang="de-DE" dirty="0"/>
              <a:t>Doppelrolle der Schüler/-innen:</a:t>
            </a:r>
          </a:p>
          <a:p>
            <a:pPr marL="450850" lvl="1" indent="0">
              <a:buNone/>
              <a:tabLst>
                <a:tab pos="2151063" algn="l"/>
              </a:tabLst>
            </a:pPr>
            <a:r>
              <a:rPr lang="de-DE" dirty="0"/>
              <a:t>Lernende	Mitarbeiter/innen der Lernfirma </a:t>
            </a:r>
          </a:p>
          <a:p>
            <a:r>
              <a:rPr lang="de-DE" dirty="0"/>
              <a:t>Doppelrolle der Lehrer/-innen:</a:t>
            </a:r>
          </a:p>
          <a:p>
            <a:pPr marL="3673475" lvl="1" indent="-3222625">
              <a:buNone/>
            </a:pPr>
            <a:r>
              <a:rPr lang="de-DE" dirty="0"/>
              <a:t>Leitung der Lernfirma	verantwortlich für den Betrieb der Lernfirma </a:t>
            </a:r>
          </a:p>
          <a:p>
            <a:pPr marL="3673475" lvl="1" indent="-3222625">
              <a:buNone/>
            </a:pPr>
            <a:r>
              <a:rPr lang="de-DE" dirty="0"/>
              <a:t>Pädagogische Leitung	verantwortlich für die Lernumgebung</a:t>
            </a:r>
          </a:p>
        </p:txBody>
      </p:sp>
      <p:sp>
        <p:nvSpPr>
          <p:cNvPr id="4" name="Eingekerbter Pfeil nach rechts 3"/>
          <p:cNvSpPr/>
          <p:nvPr/>
        </p:nvSpPr>
        <p:spPr bwMode="auto">
          <a:xfrm>
            <a:off x="3563888" y="5229200"/>
            <a:ext cx="432048" cy="216024"/>
          </a:xfrm>
          <a:prstGeom prst="notchedRightArrow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Plus 4"/>
          <p:cNvSpPr/>
          <p:nvPr/>
        </p:nvSpPr>
        <p:spPr bwMode="auto">
          <a:xfrm>
            <a:off x="2086792" y="5445224"/>
            <a:ext cx="360040" cy="360040"/>
          </a:xfrm>
          <a:prstGeom prst="mathPlu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Eingekerbter Pfeil nach rechts 5"/>
          <p:cNvSpPr/>
          <p:nvPr/>
        </p:nvSpPr>
        <p:spPr bwMode="auto">
          <a:xfrm>
            <a:off x="3563888" y="5877272"/>
            <a:ext cx="432048" cy="216024"/>
          </a:xfrm>
          <a:prstGeom prst="notchedRightArrow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2123728" y="4349601"/>
            <a:ext cx="360040" cy="360040"/>
          </a:xfrm>
          <a:prstGeom prst="mathPlu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4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31840" y="2996952"/>
            <a:ext cx="5904582" cy="2843386"/>
          </a:xfrm>
        </p:spPr>
        <p:txBody>
          <a:bodyPr/>
          <a:lstStyle/>
          <a:p>
            <a:r>
              <a:rPr lang="de-DE" dirty="0"/>
              <a:t>Berufspraktische Fähigkeiten erwerben</a:t>
            </a:r>
          </a:p>
          <a:p>
            <a:r>
              <a:rPr lang="de-DE" dirty="0"/>
              <a:t>Berufspraktische Tätigkeit ausprobieren</a:t>
            </a:r>
          </a:p>
          <a:p>
            <a:r>
              <a:rPr lang="de-DE" dirty="0"/>
              <a:t>Theorie besser verstehen</a:t>
            </a:r>
          </a:p>
          <a:p>
            <a:r>
              <a:rPr lang="de-DE" dirty="0"/>
              <a:t>Neue Art zu lernen… Spaß</a:t>
            </a:r>
          </a:p>
          <a:p>
            <a:r>
              <a:rPr lang="de-DE" dirty="0"/>
              <a:t>Erfolgserlebnisse</a:t>
            </a:r>
          </a:p>
          <a:p>
            <a:r>
              <a:rPr lang="de-DE" dirty="0"/>
              <a:t>Bessere Chancen auf einen Ausbildungsplatz</a:t>
            </a:r>
          </a:p>
        </p:txBody>
      </p:sp>
      <p:sp>
        <p:nvSpPr>
          <p:cNvPr id="5" name="AutoShape 2" descr="Fragen, Nachfrage, Zweifel, Psych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Fragen, Nachfrage, Zweifel, Psycholog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5" y="3240968"/>
            <a:ext cx="2843386" cy="28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lkenförmige Legende 3"/>
          <p:cNvSpPr/>
          <p:nvPr/>
        </p:nvSpPr>
        <p:spPr bwMode="auto">
          <a:xfrm>
            <a:off x="1115616" y="1484784"/>
            <a:ext cx="2702258" cy="1628192"/>
          </a:xfrm>
          <a:prstGeom prst="cloudCallou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Was bringt mir</a:t>
            </a:r>
            <a:r>
              <a:rPr kumimoji="0" lang="de-DE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eine Lernfirma?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26" name="Picture 2" descr="https://www.spreadshirt.de/image-server/v1/designs/10494122,width=178,height=178/ausrufezeich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192"/>
            <a:ext cx="1163749" cy="1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2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in das Bildungssystem in Baden-Württemberg</a:t>
            </a: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614238" y="5085184"/>
            <a:ext cx="820891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Allgemeinbildende Schule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>
                <a:solidFill>
                  <a:schemeClr val="tx1"/>
                </a:solidFill>
              </a:rPr>
              <a:t>Abschluss: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Mittlerer Bildungsabschluss oder Hauptschulabschluss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11560" y="1628800"/>
            <a:ext cx="820891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Duale Ausbildung, Studium, Berufstätigkeit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043608" y="2492896"/>
            <a:ext cx="2808312" cy="2376264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Berufliche Vollzeitschulen mit Lernfirmen:</a:t>
            </a:r>
          </a:p>
          <a:p>
            <a:pPr marL="182563" marR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dirty="0"/>
              <a:t>B</a:t>
            </a: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erufsfachschule</a:t>
            </a:r>
          </a:p>
          <a:p>
            <a:pPr marL="182563" marR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Berufskolleg</a:t>
            </a:r>
            <a:endParaRPr lang="de-DE" sz="2400" dirty="0"/>
          </a:p>
        </p:txBody>
      </p:sp>
      <p:sp>
        <p:nvSpPr>
          <p:cNvPr id="7" name="Pfeil nach oben 6"/>
          <p:cNvSpPr/>
          <p:nvPr/>
        </p:nvSpPr>
        <p:spPr bwMode="auto">
          <a:xfrm>
            <a:off x="611560" y="2708920"/>
            <a:ext cx="288032" cy="2160240"/>
          </a:xfrm>
          <a:prstGeom prst="upArrow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Pfeil nach oben 7"/>
          <p:cNvSpPr/>
          <p:nvPr/>
        </p:nvSpPr>
        <p:spPr bwMode="auto">
          <a:xfrm>
            <a:off x="8654185" y="2708920"/>
            <a:ext cx="288032" cy="2160240"/>
          </a:xfrm>
          <a:prstGeom prst="upArrow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Sechseck 8"/>
          <p:cNvSpPr/>
          <p:nvPr/>
        </p:nvSpPr>
        <p:spPr bwMode="auto">
          <a:xfrm>
            <a:off x="4067944" y="2486040"/>
            <a:ext cx="4608512" cy="2376264"/>
          </a:xfrm>
          <a:prstGeom prst="hexagon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Erwerb von Handlungs-kompetenz in der Lernfirma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Übungs- bzw. Juniorenfirma als reguläres Unterrichtsfach</a:t>
            </a:r>
          </a:p>
        </p:txBody>
      </p:sp>
    </p:spTree>
    <p:extLst>
      <p:ext uri="{BB962C8B-B14F-4D97-AF65-F5344CB8AC3E}">
        <p14:creationId xmlns:p14="http://schemas.microsoft.com/office/powerpoint/2010/main" val="406547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Übungsfirmen und Juniorenfirmen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65517"/>
              </p:ext>
            </p:extLst>
          </p:nvPr>
        </p:nvGraphicFramePr>
        <p:xfrm>
          <a:off x="395288" y="1484313"/>
          <a:ext cx="8424862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Lernfirmen an beruflichen Schulen in Baden-Württemberg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Übungsfirma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Juniorenfirma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Simulation eines realen Unternehmens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Patenfirma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Ware und Geld virtuell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Kein wirtschaftliches oder rechtliches Risiko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dirty="0"/>
                        <a:t>Einsatz üblicher ERP-Software</a:t>
                      </a:r>
                      <a:r>
                        <a:rPr lang="de-DE" baseline="0" dirty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baseline="0" dirty="0"/>
                        <a:t>Weltweiter Handel </a:t>
                      </a:r>
                      <a:endParaRPr lang="de-D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Zentral: Lernen von betrieblichen Zusammenhängen und Prozessen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Enge Verbindung mit anderen Fächern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Ausprobieren möglich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Langfristig angelegt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Reales</a:t>
                      </a:r>
                      <a:r>
                        <a:rPr lang="de-DE" baseline="0" dirty="0"/>
                        <a:t> Unternehmen (meist gemeinnütziger Verein)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Eigenständig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Ware und Geld reell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Wirtschaftliches und rechtliches Risiko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Ggf. Einsatz</a:t>
                      </a:r>
                      <a:r>
                        <a:rPr lang="de-DE" baseline="0" dirty="0"/>
                        <a:t> üblicher ERP-Software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Regionaler Handel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Zentral: Durchführen von betrieblichen Zusammenhängen und Prozessen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Verbindung mit anderen Fächern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Reelles Arbeiten mit Fehlertoleranz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/>
                        <a:t>Langfristig angelegt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6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Arbeitstages in einer Übungs- bzw. Juniorenfirma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Anfangsbesprechung</a:t>
            </a:r>
          </a:p>
          <a:p>
            <a:pPr lvl="1"/>
            <a:r>
              <a:rPr lang="de-DE" dirty="0"/>
              <a:t>Aufgaben vom letzten Arbeitstag</a:t>
            </a:r>
          </a:p>
          <a:p>
            <a:pPr lvl="1"/>
            <a:r>
              <a:rPr lang="de-DE" dirty="0"/>
              <a:t>Anstehende Aufgaben und Themen</a:t>
            </a:r>
          </a:p>
          <a:p>
            <a:r>
              <a:rPr lang="de-DE" dirty="0"/>
              <a:t>Arbeit in Abteilungen</a:t>
            </a:r>
          </a:p>
          <a:p>
            <a:pPr lvl="1"/>
            <a:r>
              <a:rPr lang="de-DE" dirty="0"/>
              <a:t>Abteilungsbesprechungen</a:t>
            </a:r>
          </a:p>
          <a:p>
            <a:pPr lvl="1"/>
            <a:r>
              <a:rPr lang="de-DE" dirty="0"/>
              <a:t>Übliche und spezielle Aufgaben erledigen</a:t>
            </a:r>
          </a:p>
          <a:p>
            <a:pPr lvl="1"/>
            <a:r>
              <a:rPr lang="de-DE" dirty="0"/>
              <a:t>Alleine oder im Team</a:t>
            </a:r>
          </a:p>
          <a:p>
            <a:pPr lvl="1"/>
            <a:r>
              <a:rPr lang="de-DE" dirty="0"/>
              <a:t>Individuelle Unterstützung durch Lehrer</a:t>
            </a:r>
          </a:p>
          <a:p>
            <a:r>
              <a:rPr lang="de-DE" dirty="0"/>
              <a:t>Schlussbesprechung</a:t>
            </a:r>
          </a:p>
          <a:p>
            <a:pPr lvl="1"/>
            <a:r>
              <a:rPr lang="de-DE" dirty="0"/>
              <a:t>Erledigte Aufgaben</a:t>
            </a:r>
          </a:p>
          <a:p>
            <a:pPr lvl="1"/>
            <a:r>
              <a:rPr lang="de-DE" dirty="0"/>
              <a:t>Noch offene Aufgaben</a:t>
            </a:r>
          </a:p>
          <a:p>
            <a:pPr lvl="1"/>
            <a:r>
              <a:rPr lang="de-DE" dirty="0"/>
              <a:t>Präsentation spezieller Themen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1632204" cy="21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63902"/>
            <a:ext cx="2798064" cy="209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73" y="1633718"/>
            <a:ext cx="21708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8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Übungsfirmenring und Zentralstelle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772816"/>
            <a:ext cx="5328592" cy="3240807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Volkswirtschaft zum Üben</a:t>
            </a:r>
          </a:p>
          <a:p>
            <a:r>
              <a:rPr lang="de-DE" dirty="0"/>
              <a:t>Übungsfirma = Unternehmen</a:t>
            </a:r>
          </a:p>
          <a:p>
            <a:r>
              <a:rPr lang="de-DE" dirty="0"/>
              <a:t>Mitarbeiter kaufen von ihrem Gehalt bei anderen Übungsfirmen ein</a:t>
            </a:r>
          </a:p>
          <a:p>
            <a:r>
              <a:rPr lang="de-DE" dirty="0"/>
              <a:t>Zentralstelle:</a:t>
            </a:r>
          </a:p>
          <a:p>
            <a:pPr lvl="1"/>
            <a:r>
              <a:rPr lang="de-DE" dirty="0"/>
              <a:t>Bank</a:t>
            </a:r>
          </a:p>
          <a:p>
            <a:pPr lvl="1"/>
            <a:r>
              <a:rPr lang="de-DE" dirty="0"/>
              <a:t>Sozialversicherung (Krankenkassen)</a:t>
            </a:r>
          </a:p>
          <a:p>
            <a:pPr lvl="1"/>
            <a:r>
              <a:rPr lang="de-DE" dirty="0"/>
              <a:t>Datenbank</a:t>
            </a:r>
          </a:p>
          <a:p>
            <a:pPr lvl="1"/>
            <a:r>
              <a:rPr lang="de-DE" dirty="0"/>
              <a:t>Kommunikation (Post, E-Mail)</a:t>
            </a:r>
          </a:p>
          <a:p>
            <a:pPr lvl="1"/>
            <a:r>
              <a:rPr lang="de-DE" dirty="0"/>
              <a:t>Finanzamt</a:t>
            </a:r>
          </a:p>
          <a:p>
            <a:r>
              <a:rPr lang="de-DE" dirty="0"/>
              <a:t>Übungsfirmenmessen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19920"/>
            <a:ext cx="3022600" cy="1057275"/>
          </a:xfrm>
          <a:prstGeom prst="rect">
            <a:avLst/>
          </a:prstGeom>
        </p:spPr>
      </p:pic>
      <p:sp>
        <p:nvSpPr>
          <p:cNvPr id="9" name="Rechteck: abgerundete Ecken 8"/>
          <p:cNvSpPr/>
          <p:nvPr/>
        </p:nvSpPr>
        <p:spPr bwMode="auto">
          <a:xfrm>
            <a:off x="5724128" y="2780928"/>
            <a:ext cx="3166616" cy="1368152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Realitätsnahe Abbildung der realen Wirtschaft zu Lernzwecken</a:t>
            </a:r>
          </a:p>
        </p:txBody>
      </p:sp>
      <p:pic>
        <p:nvPicPr>
          <p:cNvPr id="2052" name="Picture 4" descr="http://www.die-zentralstelle.de/index.php?rex_img_type=rex_zweispaltig_336px&amp;rex_img_file=messe_2013_pforzheim_willing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44" y="4237558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2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Übungsfirmen in Zahlen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066925" algn="l"/>
              </a:tabLst>
            </a:pPr>
            <a:r>
              <a:rPr lang="de-DE" dirty="0"/>
              <a:t>Weltweit: &gt; 7.000 Übungsfirmen in 46 Ländern</a:t>
            </a:r>
          </a:p>
          <a:p>
            <a:r>
              <a:rPr lang="de-DE" dirty="0"/>
              <a:t>Deutschland: 535 Übungsfirmen (bei der Zentralstelle angemeldet)</a:t>
            </a:r>
          </a:p>
          <a:p>
            <a:r>
              <a:rPr lang="de-DE" dirty="0"/>
              <a:t>Baden-Württemberg: </a:t>
            </a:r>
          </a:p>
          <a:p>
            <a:pPr lvl="1"/>
            <a:r>
              <a:rPr lang="de-DE" dirty="0"/>
              <a:t>296 Übungsfirmen</a:t>
            </a:r>
          </a:p>
          <a:p>
            <a:pPr lvl="1"/>
            <a:r>
              <a:rPr lang="de-DE" dirty="0"/>
              <a:t>davon 264 an öffentlichen Schulen</a:t>
            </a:r>
          </a:p>
          <a:p>
            <a:pPr lvl="1"/>
            <a:r>
              <a:rPr lang="de-DE" dirty="0"/>
              <a:t>9.652 Schüler</a:t>
            </a:r>
          </a:p>
          <a:p>
            <a:pPr lvl="1"/>
            <a:r>
              <a:rPr lang="de-DE" dirty="0"/>
              <a:t>107 Standorte, davon 89 kaufmännische Schulen</a:t>
            </a:r>
          </a:p>
          <a:p>
            <a:pPr lvl="1"/>
            <a:r>
              <a:rPr lang="de-DE" dirty="0"/>
              <a:t>373 Klassen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: abgerundete Ecken 4"/>
          <p:cNvSpPr/>
          <p:nvPr/>
        </p:nvSpPr>
        <p:spPr bwMode="auto">
          <a:xfrm>
            <a:off x="611560" y="4941168"/>
            <a:ext cx="7920880" cy="1368152"/>
          </a:xfrm>
          <a:prstGeom prst="round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49 % der bei der Zentralstelle des Deutschen </a:t>
            </a:r>
            <a:r>
              <a:rPr kumimoji="0" lang="de-DE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ÜbungsFirmenRings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angemeldeten Übungsfirmen </a:t>
            </a:r>
            <a:b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</a:b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sind an Schulen in BW!</a:t>
            </a:r>
          </a:p>
        </p:txBody>
      </p:sp>
    </p:spTree>
    <p:extLst>
      <p:ext uri="{BB962C8B-B14F-4D97-AF65-F5344CB8AC3E}">
        <p14:creationId xmlns:p14="http://schemas.microsoft.com/office/powerpoint/2010/main" val="1442382637"/>
      </p:ext>
    </p:extLst>
  </p:cSld>
  <p:clrMapOvr>
    <a:masterClrMapping/>
  </p:clrMapOvr>
</p:sld>
</file>

<file path=ppt/theme/theme1.xml><?xml version="1.0" encoding="utf-8"?>
<a:theme xmlns:a="http://schemas.openxmlformats.org/drawingml/2006/main" name="LS-powerpoin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A874B"/>
      </a:accent1>
      <a:accent2>
        <a:srgbClr val="EB464B"/>
      </a:accent2>
      <a:accent3>
        <a:srgbClr val="FFFFFF"/>
      </a:accent3>
      <a:accent4>
        <a:srgbClr val="000000"/>
      </a:accent4>
      <a:accent5>
        <a:srgbClr val="FCC3B1"/>
      </a:accent5>
      <a:accent6>
        <a:srgbClr val="D53F43"/>
      </a:accent6>
      <a:hlink>
        <a:srgbClr val="FC854A"/>
      </a:hlink>
      <a:folHlink>
        <a:srgbClr val="FFB96E"/>
      </a:folHlink>
    </a:clrScheme>
    <a:fontScheme name="LS-powerpoi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LS-powerpoin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A874B"/>
        </a:accent1>
        <a:accent2>
          <a:srgbClr val="EB464B"/>
        </a:accent2>
        <a:accent3>
          <a:srgbClr val="FFFFFF"/>
        </a:accent3>
        <a:accent4>
          <a:srgbClr val="000000"/>
        </a:accent4>
        <a:accent5>
          <a:srgbClr val="FCC3B1"/>
        </a:accent5>
        <a:accent6>
          <a:srgbClr val="D53F43"/>
        </a:accent6>
        <a:hlink>
          <a:srgbClr val="AA324B"/>
        </a:hlink>
        <a:folHlink>
          <a:srgbClr val="FFB9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Bildschirmpräsentation (4:3)</PresentationFormat>
  <Paragraphs>189</Paragraphs>
  <Slides>17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LS-powerpoint</vt:lpstr>
      <vt:lpstr>Lernen im Unternehmen an der Schule –  Lernfirmen an beruflichen Schulen in Baden-Württemberg</vt:lpstr>
      <vt:lpstr>Impressionen aus Lernfirmen</vt:lpstr>
      <vt:lpstr>Idee und Merkmale von Lernfirmen</vt:lpstr>
      <vt:lpstr>Ziele </vt:lpstr>
      <vt:lpstr>Einbindung in das Bildungssystem in Baden-Württemberg</vt:lpstr>
      <vt:lpstr>Übungsfirmen und Juniorenfirmen</vt:lpstr>
      <vt:lpstr>Beispiel eines Arbeitstages in einer Übungs- bzw. Juniorenfirma</vt:lpstr>
      <vt:lpstr>Übungsfirmenring und Zentralstelle</vt:lpstr>
      <vt:lpstr>Übungsfirmen in Zahlen</vt:lpstr>
      <vt:lpstr>Erfahrungen – Äußerungen von Schülern/innen</vt:lpstr>
      <vt:lpstr>Erfahrungen – Berichte von Übungsfirmenleitern</vt:lpstr>
      <vt:lpstr>Juniorenfirmen in Zahlen</vt:lpstr>
      <vt:lpstr>Erfahrungen – Äußerungen von Schülern/innen</vt:lpstr>
      <vt:lpstr>Vielfalt</vt:lpstr>
      <vt:lpstr>Vielfalt</vt:lpstr>
      <vt:lpstr>Besonderheiten</vt:lpstr>
      <vt:lpstr>Ansprechpartnerinnen am LS</vt:lpstr>
    </vt:vector>
  </TitlesOfParts>
  <Company>IZLBW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Tasci, Hermann (LS)</dc:creator>
  <cp:lastModifiedBy>Sienknecht, Stefan (LS)</cp:lastModifiedBy>
  <cp:revision>423</cp:revision>
  <cp:lastPrinted>2016-04-22T10:04:21Z</cp:lastPrinted>
  <dcterms:created xsi:type="dcterms:W3CDTF">2008-04-17T17:06:07Z</dcterms:created>
  <dcterms:modified xsi:type="dcterms:W3CDTF">2018-04-27T12:46:29Z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ject">
    <vt:lpwstr>Thema</vt:lpwstr>
  </property>
  <property fmtid="{D5CDD505-2E9C-101B-9397-08002B2CF9AE}" pid="3" name="ReasonLoc">
    <vt:lpwstr>Anlass / Ort</vt:lpwstr>
  </property>
  <property fmtid="{D5CDD505-2E9C-101B-9397-08002B2CF9AE}" pid="4" name="Date">
    <vt:lpwstr>Datum</vt:lpwstr>
  </property>
  <property fmtid="{D5CDD505-2E9C-101B-9397-08002B2CF9AE}" pid="5" name="Department">
    <vt:lpwstr>Referat</vt:lpwstr>
  </property>
  <property fmtid="{D5CDD505-2E9C-101B-9397-08002B2CF9AE}" pid="6" name="Author1">
    <vt:lpwstr>Autor 1</vt:lpwstr>
  </property>
  <property fmtid="{D5CDD505-2E9C-101B-9397-08002B2CF9AE}" pid="7" name="Author2">
    <vt:lpwstr>Autor 2</vt:lpwstr>
  </property>
  <property fmtid="{D5CDD505-2E9C-101B-9397-08002B2CF9AE}" pid="8" name="FooterRGB">
    <vt:i4>150</vt:i4>
  </property>
  <property fmtid="{D5CDD505-2E9C-101B-9397-08002B2CF9AE}" pid="9" name="FooterFont">
    <vt:lpwstr>Arial Narrow</vt:lpwstr>
  </property>
  <property fmtid="{D5CDD505-2E9C-101B-9397-08002B2CF9AE}" pid="10" name="FooterSize">
    <vt:i4>9</vt:i4>
  </property>
  <property fmtid="{D5CDD505-2E9C-101B-9397-08002B2CF9AE}" pid="11" name="Template">
    <vt:lpwstr>LS</vt:lpwstr>
  </property>
</Properties>
</file>