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72" r:id="rId2"/>
    <p:sldId id="267" r:id="rId3"/>
    <p:sldId id="270" r:id="rId4"/>
    <p:sldId id="273" r:id="rId5"/>
    <p:sldId id="274" r:id="rId6"/>
    <p:sldId id="269" r:id="rId7"/>
    <p:sldId id="276" r:id="rId8"/>
    <p:sldId id="275" r:id="rId9"/>
    <p:sldId id="261" r:id="rId10"/>
    <p:sldId id="264" r:id="rId11"/>
    <p:sldId id="266" r:id="rId12"/>
    <p:sldId id="271" r:id="rId13"/>
    <p:sldId id="277" r:id="rId14"/>
    <p:sldId id="278" r:id="rId15"/>
  </p:sldIdLst>
  <p:sldSz cx="9144000" cy="6858000" type="screen4x3"/>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85080" autoAdjust="0"/>
  </p:normalViewPr>
  <p:slideViewPr>
    <p:cSldViewPr>
      <p:cViewPr>
        <p:scale>
          <a:sx n="100" d="100"/>
          <a:sy n="100" d="100"/>
        </p:scale>
        <p:origin x="-516" y="15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57FDBDD8-8990-45D3-B2B0-E3A0A2BCCEB6}" type="datetimeFigureOut">
              <a:rPr lang="de-DE" smtClean="0"/>
              <a:t>03.10.2019</a:t>
            </a:fld>
            <a:endParaRPr lang="de-DE"/>
          </a:p>
        </p:txBody>
      </p:sp>
      <p:sp>
        <p:nvSpPr>
          <p:cNvPr id="4" name="Folienbildplatzhalt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042BE81D-26F5-42D9-B458-2B88077E5E32}" type="slidenum">
              <a:rPr lang="de-DE" smtClean="0"/>
              <a:t>‹Nr.›</a:t>
            </a:fld>
            <a:endParaRPr lang="de-DE"/>
          </a:p>
        </p:txBody>
      </p:sp>
    </p:spTree>
    <p:extLst>
      <p:ext uri="{BB962C8B-B14F-4D97-AF65-F5344CB8AC3E}">
        <p14:creationId xmlns:p14="http://schemas.microsoft.com/office/powerpoint/2010/main" val="1899740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Was können wir tun,</a:t>
            </a:r>
            <a:r>
              <a:rPr lang="de-DE" baseline="0" dirty="0" smtClean="0"/>
              <a:t> um "Kalle" zu helfen?</a:t>
            </a:r>
          </a:p>
          <a:p>
            <a:r>
              <a:rPr lang="de-DE" baseline="0" dirty="0" smtClean="0"/>
              <a:t>Was bräuchte "Kalle", um sich erfolgreich wehren zu können?  </a:t>
            </a:r>
          </a:p>
          <a:p>
            <a:endParaRPr lang="de-DE" baseline="0" dirty="0" smtClean="0"/>
          </a:p>
          <a:p>
            <a:endParaRPr lang="de-DE" baseline="0" dirty="0" smtClean="0"/>
          </a:p>
          <a:p>
            <a:r>
              <a:rPr lang="de-DE" baseline="0" dirty="0" smtClean="0"/>
              <a:t>Wir treffen Herrn Scheible/Schäuble </a:t>
            </a:r>
          </a:p>
          <a:p>
            <a:endParaRPr lang="de-DE" baseline="0" dirty="0" smtClean="0"/>
          </a:p>
          <a:p>
            <a:r>
              <a:rPr lang="de-DE" baseline="0" dirty="0" smtClean="0"/>
              <a:t>- Wann? 1847, also vor 171 Jahren (Hr. Scheible ist 23 Jahre alt)</a:t>
            </a:r>
          </a:p>
          <a:p>
            <a:r>
              <a:rPr lang="de-DE" baseline="0" dirty="0" smtClean="0"/>
              <a:t>- Wo? In Offenburg (Land: Deutschland; Staat: Baden) </a:t>
            </a:r>
          </a:p>
          <a:p>
            <a:endParaRPr lang="de-DE" dirty="0"/>
          </a:p>
        </p:txBody>
      </p:sp>
      <p:sp>
        <p:nvSpPr>
          <p:cNvPr id="4" name="Foliennummernplatzhalter 3"/>
          <p:cNvSpPr>
            <a:spLocks noGrp="1"/>
          </p:cNvSpPr>
          <p:nvPr>
            <p:ph type="sldNum" sz="quarter" idx="10"/>
          </p:nvPr>
        </p:nvSpPr>
        <p:spPr/>
        <p:txBody>
          <a:bodyPr/>
          <a:lstStyle/>
          <a:p>
            <a:pPr>
              <a:defRPr/>
            </a:pPr>
            <a:fld id="{371A2A87-636F-44F1-AEE1-F386FAA44F81}" type="slidenum">
              <a:rPr lang="de-DE" altLang="de-DE" smtClean="0"/>
              <a:pPr>
                <a:defRPr/>
              </a:pPr>
              <a:t>8</a:t>
            </a:fld>
            <a:endParaRPr lang="de-DE" altLang="de-DE"/>
          </a:p>
        </p:txBody>
      </p:sp>
    </p:spTree>
    <p:extLst>
      <p:ext uri="{BB962C8B-B14F-4D97-AF65-F5344CB8AC3E}">
        <p14:creationId xmlns:p14="http://schemas.microsoft.com/office/powerpoint/2010/main" val="270055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Was können wir tun,</a:t>
            </a:r>
            <a:r>
              <a:rPr lang="de-DE" baseline="0" dirty="0" smtClean="0"/>
              <a:t> um "Kalle" zu helfen?</a:t>
            </a:r>
          </a:p>
          <a:p>
            <a:r>
              <a:rPr lang="de-DE" baseline="0" dirty="0" smtClean="0"/>
              <a:t>Was bräuchte "Kalle", um sich erfolgreich wehren zu können?  </a:t>
            </a:r>
          </a:p>
          <a:p>
            <a:endParaRPr lang="de-DE" baseline="0" dirty="0" smtClean="0"/>
          </a:p>
          <a:p>
            <a:endParaRPr lang="de-DE" baseline="0" dirty="0" smtClean="0"/>
          </a:p>
          <a:p>
            <a:r>
              <a:rPr lang="de-DE" baseline="0" dirty="0" smtClean="0"/>
              <a:t>Wir treffen Herrn Scheible/Schäuble </a:t>
            </a:r>
          </a:p>
          <a:p>
            <a:endParaRPr lang="de-DE" baseline="0" dirty="0" smtClean="0"/>
          </a:p>
          <a:p>
            <a:r>
              <a:rPr lang="de-DE" baseline="0" dirty="0" smtClean="0"/>
              <a:t>- Wann? 1847, also vor 171 Jahren (Hr. Scheible ist 23 Jahre alt)</a:t>
            </a:r>
          </a:p>
          <a:p>
            <a:r>
              <a:rPr lang="de-DE" baseline="0" dirty="0" smtClean="0"/>
              <a:t>- Wo? In Offenburg (Land: Deutschland; Staat: Baden) </a:t>
            </a:r>
          </a:p>
          <a:p>
            <a:endParaRPr lang="de-DE" dirty="0"/>
          </a:p>
        </p:txBody>
      </p:sp>
      <p:sp>
        <p:nvSpPr>
          <p:cNvPr id="4" name="Foliennummernplatzhalter 3"/>
          <p:cNvSpPr>
            <a:spLocks noGrp="1"/>
          </p:cNvSpPr>
          <p:nvPr>
            <p:ph type="sldNum" sz="quarter" idx="10"/>
          </p:nvPr>
        </p:nvSpPr>
        <p:spPr/>
        <p:txBody>
          <a:bodyPr/>
          <a:lstStyle/>
          <a:p>
            <a:pPr>
              <a:defRPr/>
            </a:pPr>
            <a:fld id="{371A2A87-636F-44F1-AEE1-F386FAA44F81}" type="slidenum">
              <a:rPr lang="de-DE" altLang="de-DE" smtClean="0"/>
              <a:pPr>
                <a:defRPr/>
              </a:pPr>
              <a:t>9</a:t>
            </a:fld>
            <a:endParaRPr lang="de-DE" altLang="de-DE"/>
          </a:p>
        </p:txBody>
      </p:sp>
    </p:spTree>
    <p:extLst>
      <p:ext uri="{BB962C8B-B14F-4D97-AF65-F5344CB8AC3E}">
        <p14:creationId xmlns:p14="http://schemas.microsoft.com/office/powerpoint/2010/main" val="2700556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dirty="0" smtClean="0"/>
              <a:t>Gnade vor Recht?</a:t>
            </a:r>
            <a:r>
              <a:rPr lang="de-DE" baseline="0" dirty="0" smtClean="0"/>
              <a:t> (vgl. „Ich appelliere an das Oberhofgericht!“ vs. „an die Gnade des Großherzogs“) </a:t>
            </a:r>
            <a:endParaRPr lang="de-DE" dirty="0"/>
          </a:p>
        </p:txBody>
      </p:sp>
      <p:sp>
        <p:nvSpPr>
          <p:cNvPr id="4" name="Foliennummernplatzhalter 3"/>
          <p:cNvSpPr>
            <a:spLocks noGrp="1"/>
          </p:cNvSpPr>
          <p:nvPr>
            <p:ph type="sldNum" sz="quarter" idx="10"/>
          </p:nvPr>
        </p:nvSpPr>
        <p:spPr/>
        <p:txBody>
          <a:bodyPr/>
          <a:lstStyle/>
          <a:p>
            <a:fld id="{042BE81D-26F5-42D9-B458-2B88077E5E32}" type="slidenum">
              <a:rPr lang="de-DE" smtClean="0"/>
              <a:t>10</a:t>
            </a:fld>
            <a:endParaRPr lang="de-DE"/>
          </a:p>
        </p:txBody>
      </p:sp>
    </p:spTree>
    <p:extLst>
      <p:ext uri="{BB962C8B-B14F-4D97-AF65-F5344CB8AC3E}">
        <p14:creationId xmlns:p14="http://schemas.microsoft.com/office/powerpoint/2010/main" val="1074951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1" dirty="0" smtClean="0"/>
              <a:t>Artikel 103: Anspruch auf rechtliches Gehör; Verbot</a:t>
            </a:r>
            <a:r>
              <a:rPr lang="de-DE" b="1" baseline="0" dirty="0" smtClean="0"/>
              <a:t> rückwirkender Strafgesetze und der Doppelbestrafung </a:t>
            </a:r>
            <a:r>
              <a:rPr lang="de-DE" dirty="0" smtClean="0"/>
              <a:t>  </a:t>
            </a:r>
            <a:br>
              <a:rPr lang="de-DE" dirty="0" smtClean="0"/>
            </a:br>
            <a:r>
              <a:rPr lang="de-DE" b="1" dirty="0" smtClean="0"/>
              <a:t> </a:t>
            </a:r>
          </a:p>
          <a:p>
            <a:r>
              <a:rPr lang="de-DE" dirty="0" smtClean="0"/>
              <a:t>(1) Vor Gericht hat jedermann Anspruch auf rechtliches Gehör.</a:t>
            </a:r>
          </a:p>
          <a:p>
            <a:r>
              <a:rPr lang="de-DE" dirty="0" smtClean="0"/>
              <a:t>(2) Eine Tat kann nur bestraft werden, wenn die Strafbarkeit gesetzlich bestimmt war, bevor die Tat begangen wurde.</a:t>
            </a:r>
          </a:p>
          <a:p>
            <a:r>
              <a:rPr lang="de-DE" dirty="0" smtClean="0"/>
              <a:t>(3) Niemand darf wegen derselben Tat auf Grund der allgemeinen Strafgesetze mehrmals bestraft werden.</a:t>
            </a:r>
          </a:p>
          <a:p>
            <a:endParaRPr lang="de-DE" dirty="0"/>
          </a:p>
        </p:txBody>
      </p:sp>
      <p:sp>
        <p:nvSpPr>
          <p:cNvPr id="4" name="Foliennummernplatzhalter 3"/>
          <p:cNvSpPr>
            <a:spLocks noGrp="1"/>
          </p:cNvSpPr>
          <p:nvPr>
            <p:ph type="sldNum" sz="quarter" idx="10"/>
          </p:nvPr>
        </p:nvSpPr>
        <p:spPr/>
        <p:txBody>
          <a:bodyPr/>
          <a:lstStyle/>
          <a:p>
            <a:fld id="{042BE81D-26F5-42D9-B458-2B88077E5E32}" type="slidenum">
              <a:rPr lang="de-DE" smtClean="0"/>
              <a:t>11</a:t>
            </a:fld>
            <a:endParaRPr lang="de-DE"/>
          </a:p>
        </p:txBody>
      </p:sp>
    </p:spTree>
    <p:extLst>
      <p:ext uri="{BB962C8B-B14F-4D97-AF65-F5344CB8AC3E}">
        <p14:creationId xmlns:p14="http://schemas.microsoft.com/office/powerpoint/2010/main" val="31119252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C6741277-9809-4110-BAF8-ECFBEB0F3332}" type="datetimeFigureOut">
              <a:rPr lang="de-DE" smtClean="0"/>
              <a:t>03.10.2019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C25E4AE-3356-4D71-944D-90B0D0A971A9}" type="slidenum">
              <a:rPr lang="de-DE" smtClean="0"/>
              <a:t>‹Nr.›</a:t>
            </a:fld>
            <a:endParaRPr lang="de-DE"/>
          </a:p>
        </p:txBody>
      </p:sp>
    </p:spTree>
    <p:extLst>
      <p:ext uri="{BB962C8B-B14F-4D97-AF65-F5344CB8AC3E}">
        <p14:creationId xmlns:p14="http://schemas.microsoft.com/office/powerpoint/2010/main" val="1200014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6741277-9809-4110-BAF8-ECFBEB0F3332}" type="datetimeFigureOut">
              <a:rPr lang="de-DE" smtClean="0"/>
              <a:t>03.10.2019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C25E4AE-3356-4D71-944D-90B0D0A971A9}" type="slidenum">
              <a:rPr lang="de-DE" smtClean="0"/>
              <a:t>‹Nr.›</a:t>
            </a:fld>
            <a:endParaRPr lang="de-DE"/>
          </a:p>
        </p:txBody>
      </p:sp>
    </p:spTree>
    <p:extLst>
      <p:ext uri="{BB962C8B-B14F-4D97-AF65-F5344CB8AC3E}">
        <p14:creationId xmlns:p14="http://schemas.microsoft.com/office/powerpoint/2010/main" val="3320511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6741277-9809-4110-BAF8-ECFBEB0F3332}" type="datetimeFigureOut">
              <a:rPr lang="de-DE" smtClean="0"/>
              <a:t>03.10.2019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C25E4AE-3356-4D71-944D-90B0D0A971A9}" type="slidenum">
              <a:rPr lang="de-DE" smtClean="0"/>
              <a:t>‹Nr.›</a:t>
            </a:fld>
            <a:endParaRPr lang="de-DE"/>
          </a:p>
        </p:txBody>
      </p:sp>
    </p:spTree>
    <p:extLst>
      <p:ext uri="{BB962C8B-B14F-4D97-AF65-F5344CB8AC3E}">
        <p14:creationId xmlns:p14="http://schemas.microsoft.com/office/powerpoint/2010/main" val="3748293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C6741277-9809-4110-BAF8-ECFBEB0F3332}" type="datetimeFigureOut">
              <a:rPr lang="de-DE" smtClean="0"/>
              <a:t>03.10.2019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C25E4AE-3356-4D71-944D-90B0D0A971A9}" type="slidenum">
              <a:rPr lang="de-DE" smtClean="0"/>
              <a:t>‹Nr.›</a:t>
            </a:fld>
            <a:endParaRPr lang="de-DE"/>
          </a:p>
        </p:txBody>
      </p:sp>
    </p:spTree>
    <p:extLst>
      <p:ext uri="{BB962C8B-B14F-4D97-AF65-F5344CB8AC3E}">
        <p14:creationId xmlns:p14="http://schemas.microsoft.com/office/powerpoint/2010/main" val="4286783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C6741277-9809-4110-BAF8-ECFBEB0F3332}" type="datetimeFigureOut">
              <a:rPr lang="de-DE" smtClean="0"/>
              <a:t>03.10.2019</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C25E4AE-3356-4D71-944D-90B0D0A971A9}" type="slidenum">
              <a:rPr lang="de-DE" smtClean="0"/>
              <a:t>‹Nr.›</a:t>
            </a:fld>
            <a:endParaRPr lang="de-DE"/>
          </a:p>
        </p:txBody>
      </p:sp>
    </p:spTree>
    <p:extLst>
      <p:ext uri="{BB962C8B-B14F-4D97-AF65-F5344CB8AC3E}">
        <p14:creationId xmlns:p14="http://schemas.microsoft.com/office/powerpoint/2010/main" val="607641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C6741277-9809-4110-BAF8-ECFBEB0F3332}" type="datetimeFigureOut">
              <a:rPr lang="de-DE" smtClean="0"/>
              <a:t>03.10.2019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C25E4AE-3356-4D71-944D-90B0D0A971A9}" type="slidenum">
              <a:rPr lang="de-DE" smtClean="0"/>
              <a:t>‹Nr.›</a:t>
            </a:fld>
            <a:endParaRPr lang="de-DE"/>
          </a:p>
        </p:txBody>
      </p:sp>
    </p:spTree>
    <p:extLst>
      <p:ext uri="{BB962C8B-B14F-4D97-AF65-F5344CB8AC3E}">
        <p14:creationId xmlns:p14="http://schemas.microsoft.com/office/powerpoint/2010/main" val="1784764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C6741277-9809-4110-BAF8-ECFBEB0F3332}" type="datetimeFigureOut">
              <a:rPr lang="de-DE" smtClean="0"/>
              <a:t>03.10.2019</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8C25E4AE-3356-4D71-944D-90B0D0A971A9}" type="slidenum">
              <a:rPr lang="de-DE" smtClean="0"/>
              <a:t>‹Nr.›</a:t>
            </a:fld>
            <a:endParaRPr lang="de-DE"/>
          </a:p>
        </p:txBody>
      </p:sp>
    </p:spTree>
    <p:extLst>
      <p:ext uri="{BB962C8B-B14F-4D97-AF65-F5344CB8AC3E}">
        <p14:creationId xmlns:p14="http://schemas.microsoft.com/office/powerpoint/2010/main" val="2515242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C6741277-9809-4110-BAF8-ECFBEB0F3332}" type="datetimeFigureOut">
              <a:rPr lang="de-DE" smtClean="0"/>
              <a:t>03.10.2019</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8C25E4AE-3356-4D71-944D-90B0D0A971A9}" type="slidenum">
              <a:rPr lang="de-DE" smtClean="0"/>
              <a:t>‹Nr.›</a:t>
            </a:fld>
            <a:endParaRPr lang="de-DE"/>
          </a:p>
        </p:txBody>
      </p:sp>
    </p:spTree>
    <p:extLst>
      <p:ext uri="{BB962C8B-B14F-4D97-AF65-F5344CB8AC3E}">
        <p14:creationId xmlns:p14="http://schemas.microsoft.com/office/powerpoint/2010/main" val="17171958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6741277-9809-4110-BAF8-ECFBEB0F3332}" type="datetimeFigureOut">
              <a:rPr lang="de-DE" smtClean="0"/>
              <a:t>03.10.2019</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8C25E4AE-3356-4D71-944D-90B0D0A971A9}" type="slidenum">
              <a:rPr lang="de-DE" smtClean="0"/>
              <a:t>‹Nr.›</a:t>
            </a:fld>
            <a:endParaRPr lang="de-DE"/>
          </a:p>
        </p:txBody>
      </p:sp>
    </p:spTree>
    <p:extLst>
      <p:ext uri="{BB962C8B-B14F-4D97-AF65-F5344CB8AC3E}">
        <p14:creationId xmlns:p14="http://schemas.microsoft.com/office/powerpoint/2010/main" val="717195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6741277-9809-4110-BAF8-ECFBEB0F3332}" type="datetimeFigureOut">
              <a:rPr lang="de-DE" smtClean="0"/>
              <a:t>03.10.2019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C25E4AE-3356-4D71-944D-90B0D0A971A9}" type="slidenum">
              <a:rPr lang="de-DE" smtClean="0"/>
              <a:t>‹Nr.›</a:t>
            </a:fld>
            <a:endParaRPr lang="de-DE"/>
          </a:p>
        </p:txBody>
      </p:sp>
    </p:spTree>
    <p:extLst>
      <p:ext uri="{BB962C8B-B14F-4D97-AF65-F5344CB8AC3E}">
        <p14:creationId xmlns:p14="http://schemas.microsoft.com/office/powerpoint/2010/main" val="1622086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C6741277-9809-4110-BAF8-ECFBEB0F3332}" type="datetimeFigureOut">
              <a:rPr lang="de-DE" smtClean="0"/>
              <a:t>03.10.2019</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C25E4AE-3356-4D71-944D-90B0D0A971A9}" type="slidenum">
              <a:rPr lang="de-DE" smtClean="0"/>
              <a:t>‹Nr.›</a:t>
            </a:fld>
            <a:endParaRPr lang="de-DE"/>
          </a:p>
        </p:txBody>
      </p:sp>
    </p:spTree>
    <p:extLst>
      <p:ext uri="{BB962C8B-B14F-4D97-AF65-F5344CB8AC3E}">
        <p14:creationId xmlns:p14="http://schemas.microsoft.com/office/powerpoint/2010/main" val="1634606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741277-9809-4110-BAF8-ECFBEB0F3332}" type="datetimeFigureOut">
              <a:rPr lang="de-DE" smtClean="0"/>
              <a:t>03.10.2019</a:t>
            </a:fld>
            <a:endParaRPr lang="de-DE"/>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25E4AE-3356-4D71-944D-90B0D0A971A9}" type="slidenum">
              <a:rPr lang="de-DE" smtClean="0"/>
              <a:t>‹Nr.›</a:t>
            </a:fld>
            <a:endParaRPr lang="de-DE"/>
          </a:p>
        </p:txBody>
      </p:sp>
    </p:spTree>
    <p:extLst>
      <p:ext uri="{BB962C8B-B14F-4D97-AF65-F5344CB8AC3E}">
        <p14:creationId xmlns:p14="http://schemas.microsoft.com/office/powerpoint/2010/main" val="3894239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commons.wikimedia.org/wiki/File:Karl_Heinrich_Schaible.jpg" TargetMode="External"/><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hyperlink" Target="https://commons.wikimedia.org/wiki/File:Karl_Heinrich_Schaible.jpg" TargetMode="External"/><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hyperlink" Target="https://commons.wikimedia.org/wiki/File:Karl_Heinrich_Schaible.jpg" TargetMode="External"/><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commons.wikimedia.org/wiki/File:Karl_Heinrich_Schaible.jpg" TargetMode="External"/><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commons.wikimedia.org/wiki/File:Karl_Heinrich_Schaible.jpg" TargetMode="External"/><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Demokratische Orientierung durch Geschichte? </a:t>
            </a:r>
            <a:endParaRPr lang="de-DE" dirty="0"/>
          </a:p>
        </p:txBody>
      </p:sp>
      <p:sp>
        <p:nvSpPr>
          <p:cNvPr id="3" name="Untertitel 2"/>
          <p:cNvSpPr>
            <a:spLocks noGrp="1"/>
          </p:cNvSpPr>
          <p:nvPr>
            <p:ph type="subTitle" idx="1"/>
          </p:nvPr>
        </p:nvSpPr>
        <p:spPr/>
        <p:txBody>
          <a:bodyPr>
            <a:normAutofit/>
          </a:bodyPr>
          <a:lstStyle/>
          <a:p>
            <a:r>
              <a:rPr lang="de-DE" i="1" dirty="0" smtClean="0">
                <a:solidFill>
                  <a:schemeClr val="tx1"/>
                </a:solidFill>
              </a:rPr>
              <a:t>Der Fall „Kalle“ </a:t>
            </a:r>
          </a:p>
          <a:p>
            <a:r>
              <a:rPr lang="de-DE" i="1" dirty="0" smtClean="0">
                <a:solidFill>
                  <a:schemeClr val="tx1"/>
                </a:solidFill>
              </a:rPr>
              <a:t>Offenburg im Jahr 1847</a:t>
            </a:r>
            <a:endParaRPr lang="de-DE" i="1" dirty="0">
              <a:solidFill>
                <a:schemeClr val="tx1"/>
              </a:solidFill>
            </a:endParaRPr>
          </a:p>
        </p:txBody>
      </p:sp>
    </p:spTree>
    <p:extLst>
      <p:ext uri="{BB962C8B-B14F-4D97-AF65-F5344CB8AC3E}">
        <p14:creationId xmlns:p14="http://schemas.microsoft.com/office/powerpoint/2010/main" val="13485060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a:xfrm>
            <a:off x="251520" y="44624"/>
            <a:ext cx="8712968" cy="1354162"/>
          </a:xfrm>
        </p:spPr>
        <p:txBody>
          <a:bodyPr>
            <a:noAutofit/>
          </a:bodyPr>
          <a:lstStyle/>
          <a:p>
            <a:r>
              <a:rPr lang="de-DE" sz="3200" b="1" dirty="0" smtClean="0"/>
              <a:t>M2.7 – Gnade vor Recht? </a:t>
            </a:r>
            <a:br>
              <a:rPr lang="de-DE" sz="3200" b="1" dirty="0" smtClean="0"/>
            </a:br>
            <a:r>
              <a:rPr lang="de-DE" sz="3200" b="1" dirty="0" smtClean="0"/>
              <a:t>Der „Geheime Inquisitionsprozess“</a:t>
            </a:r>
            <a:r>
              <a:rPr lang="de-DE" sz="3200" b="1" dirty="0"/>
              <a:t> </a:t>
            </a:r>
            <a:r>
              <a:rPr lang="de-DE" sz="3200" b="1" dirty="0" smtClean="0"/>
              <a:t>in Baden 1847 </a:t>
            </a:r>
            <a:endParaRPr lang="de-DE" sz="3200" b="1" dirty="0"/>
          </a:p>
        </p:txBody>
      </p:sp>
      <p:sp>
        <p:nvSpPr>
          <p:cNvPr id="8" name="Inhaltsplatzhalter 7"/>
          <p:cNvSpPr>
            <a:spLocks noGrp="1"/>
          </p:cNvSpPr>
          <p:nvPr>
            <p:ph idx="1"/>
          </p:nvPr>
        </p:nvSpPr>
        <p:spPr/>
        <p:txBody>
          <a:bodyPr>
            <a:normAutofit fontScale="47500" lnSpcReduction="20000"/>
          </a:bodyPr>
          <a:lstStyle/>
          <a:p>
            <a:pPr lvl="0"/>
            <a:r>
              <a:rPr lang="de-DE" dirty="0"/>
              <a:t>Die Justiz arbeitet geheim: </a:t>
            </a:r>
            <a:endParaRPr lang="de-DE" sz="1800" dirty="0"/>
          </a:p>
          <a:p>
            <a:pPr lvl="1"/>
            <a:r>
              <a:rPr lang="de-DE" dirty="0"/>
              <a:t>Die Gefangennahme in Rastatt erfolgt </a:t>
            </a:r>
            <a:r>
              <a:rPr lang="de-DE" dirty="0" smtClean="0"/>
              <a:t>geheim</a:t>
            </a:r>
            <a:r>
              <a:rPr lang="de-DE" dirty="0"/>
              <a:t>. Niemand soll davon erfahren. </a:t>
            </a:r>
            <a:endParaRPr lang="de-DE" sz="1600" dirty="0"/>
          </a:p>
          <a:p>
            <a:pPr lvl="1"/>
            <a:r>
              <a:rPr lang="de-DE" dirty="0"/>
              <a:t>Die </a:t>
            </a:r>
            <a:r>
              <a:rPr lang="de-DE" dirty="0" smtClean="0"/>
              <a:t>Dauer der Untersuchungshaft im </a:t>
            </a:r>
            <a:r>
              <a:rPr lang="de-DE" dirty="0"/>
              <a:t>Gefängnis bleibt geheim</a:t>
            </a:r>
            <a:r>
              <a:rPr lang="de-DE" dirty="0" smtClean="0"/>
              <a:t>. Niemand sagt dem Gefangenen, wie lange er noch gefangen gehalten wird. </a:t>
            </a:r>
          </a:p>
          <a:p>
            <a:pPr lvl="1"/>
            <a:r>
              <a:rPr lang="de-DE" dirty="0" smtClean="0"/>
              <a:t>Der Gefangene wird stundelang im Geheimen verhört.  </a:t>
            </a:r>
            <a:endParaRPr lang="de-DE" sz="1600" dirty="0"/>
          </a:p>
          <a:p>
            <a:pPr lvl="1"/>
            <a:r>
              <a:rPr lang="de-DE" dirty="0"/>
              <a:t>Der Grund der Gefangennahme bleibt geheim. </a:t>
            </a:r>
            <a:endParaRPr lang="de-DE" sz="1600" dirty="0"/>
          </a:p>
          <a:p>
            <a:pPr lvl="1"/>
            <a:r>
              <a:rPr lang="de-DE" dirty="0"/>
              <a:t>Die Akten mit den Verhörprotokollen und der Anklageschrift bleiben geheim. </a:t>
            </a:r>
            <a:endParaRPr lang="de-DE" sz="1600" dirty="0"/>
          </a:p>
          <a:p>
            <a:pPr lvl="1"/>
            <a:r>
              <a:rPr lang="de-DE" dirty="0"/>
              <a:t>Der Angeklagte kann keinen Anwalt oder Angehörigen informieren. </a:t>
            </a:r>
            <a:endParaRPr lang="de-DE" sz="1600" dirty="0"/>
          </a:p>
          <a:p>
            <a:pPr lvl="1"/>
            <a:r>
              <a:rPr lang="de-DE" dirty="0"/>
              <a:t>Der Angeklagte wird keinem Richter vorgeführt</a:t>
            </a:r>
            <a:r>
              <a:rPr lang="de-DE" dirty="0" smtClean="0"/>
              <a:t>.  </a:t>
            </a:r>
            <a:endParaRPr lang="de-DE" sz="1600" dirty="0"/>
          </a:p>
          <a:p>
            <a:pPr lvl="1"/>
            <a:r>
              <a:rPr lang="de-DE" dirty="0"/>
              <a:t>Es gibt keinen öffentlichen Prozess, in dem der Angeklagte öffentlich angeklagt wird (und sich verteidigen kann</a:t>
            </a:r>
            <a:r>
              <a:rPr lang="de-DE" dirty="0" smtClean="0"/>
              <a:t>.). Er kann sich vor Gericht kein „rechtliches Gehör“ verschaffen. </a:t>
            </a:r>
            <a:endParaRPr lang="de-DE" sz="1600" dirty="0"/>
          </a:p>
          <a:p>
            <a:pPr lvl="1"/>
            <a:r>
              <a:rPr lang="de-DE" dirty="0" smtClean="0"/>
              <a:t>Ein </a:t>
            </a:r>
            <a:r>
              <a:rPr lang="de-DE" dirty="0"/>
              <a:t>Arzt kann den Angeklagten medizinisch versorgen. (Er empfiehlt die Freilassung!)</a:t>
            </a:r>
            <a:endParaRPr lang="de-DE" sz="1600" dirty="0"/>
          </a:p>
          <a:p>
            <a:pPr lvl="0"/>
            <a:r>
              <a:rPr lang="de-DE" dirty="0"/>
              <a:t>Es gibt verschiedene Stufen von Gerichten („Instanzen“), z.B. das Hofgericht und das Oberhofgericht</a:t>
            </a:r>
            <a:r>
              <a:rPr lang="de-DE" dirty="0" smtClean="0"/>
              <a:t>. </a:t>
            </a:r>
            <a:endParaRPr lang="de-DE" sz="1800" dirty="0"/>
          </a:p>
          <a:p>
            <a:pPr lvl="1"/>
            <a:r>
              <a:rPr lang="de-DE" dirty="0"/>
              <a:t>„Kalle“ soll sich aber nicht ans Oberhofgericht wenden, sondern </a:t>
            </a:r>
            <a:r>
              <a:rPr lang="de-DE" dirty="0" smtClean="0"/>
              <a:t>beim Großherzog um Gnade bitten (so </a:t>
            </a:r>
            <a:r>
              <a:rPr lang="de-DE" dirty="0"/>
              <a:t>rät ihm der Beamte), um gegen sein Urteil Widerspruch einzulegen. </a:t>
            </a:r>
            <a:endParaRPr lang="de-DE" sz="1600" dirty="0"/>
          </a:p>
          <a:p>
            <a:pPr lvl="0"/>
            <a:r>
              <a:rPr lang="de-DE" dirty="0"/>
              <a:t>Justiz und Verwaltung sind nicht getrennt. Der Verwaltungsbeamte, der „Kalle“ </a:t>
            </a:r>
            <a:r>
              <a:rPr lang="de-DE" dirty="0" smtClean="0"/>
              <a:t>verhört, </a:t>
            </a:r>
            <a:r>
              <a:rPr lang="de-DE" dirty="0"/>
              <a:t>arbeitet also ganz eng mit dem Gericht zusammen und bereitet für den Richter die Akten vor; die Richter kennen </a:t>
            </a:r>
            <a:r>
              <a:rPr lang="de-DE" dirty="0" smtClean="0"/>
              <a:t>nur </a:t>
            </a:r>
            <a:r>
              <a:rPr lang="de-DE" dirty="0"/>
              <a:t>die Texte dieses Untersuchungsbeamten, wenn sie ihr Urteil fällen. </a:t>
            </a:r>
            <a:endParaRPr lang="de-DE" sz="1800" dirty="0"/>
          </a:p>
          <a:p>
            <a:pPr marL="0" indent="0">
              <a:buNone/>
            </a:pPr>
            <a:endParaRPr lang="de-DE" dirty="0"/>
          </a:p>
        </p:txBody>
      </p:sp>
    </p:spTree>
    <p:extLst>
      <p:ext uri="{BB962C8B-B14F-4D97-AF65-F5344CB8AC3E}">
        <p14:creationId xmlns:p14="http://schemas.microsoft.com/office/powerpoint/2010/main" val="38581648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7504" y="-27384"/>
            <a:ext cx="8928992" cy="850106"/>
          </a:xfrm>
        </p:spPr>
        <p:txBody>
          <a:bodyPr>
            <a:normAutofit/>
          </a:bodyPr>
          <a:lstStyle/>
          <a:p>
            <a:r>
              <a:rPr lang="de-DE" sz="2800" b="1" dirty="0" smtClean="0"/>
              <a:t>M2.8 – Grundgesetz der Bundesrepublik Deutschland </a:t>
            </a:r>
            <a:endParaRPr lang="de-DE" sz="2800" b="1" dirty="0"/>
          </a:p>
        </p:txBody>
      </p:sp>
      <p:sp>
        <p:nvSpPr>
          <p:cNvPr id="3" name="Inhaltsplatzhalter 2"/>
          <p:cNvSpPr>
            <a:spLocks noGrp="1"/>
          </p:cNvSpPr>
          <p:nvPr>
            <p:ph idx="1"/>
          </p:nvPr>
        </p:nvSpPr>
        <p:spPr>
          <a:xfrm>
            <a:off x="251520" y="908720"/>
            <a:ext cx="8712968" cy="4997152"/>
          </a:xfrm>
        </p:spPr>
        <p:txBody>
          <a:bodyPr>
            <a:normAutofit fontScale="62500" lnSpcReduction="20000"/>
          </a:bodyPr>
          <a:lstStyle/>
          <a:p>
            <a:pPr marL="0" indent="0" algn="ctr">
              <a:buNone/>
            </a:pPr>
            <a:r>
              <a:rPr lang="de-DE" sz="4400" b="1" dirty="0" smtClean="0"/>
              <a:t>Art 104: Rechtsgarantien bei Freiheitsentziehung</a:t>
            </a:r>
            <a:br>
              <a:rPr lang="de-DE" sz="4400" b="1" dirty="0" smtClean="0"/>
            </a:br>
            <a:endParaRPr lang="de-DE" sz="4400" b="1" dirty="0"/>
          </a:p>
          <a:p>
            <a:r>
              <a:rPr lang="de-DE" dirty="0"/>
              <a:t>(1) Die </a:t>
            </a:r>
            <a:r>
              <a:rPr lang="de-DE" b="1" dirty="0">
                <a:solidFill>
                  <a:srgbClr val="FF0000"/>
                </a:solidFill>
              </a:rPr>
              <a:t>Freiheit der Person </a:t>
            </a:r>
            <a:r>
              <a:rPr lang="de-DE" dirty="0"/>
              <a:t>kann nur auf Grund eines </a:t>
            </a:r>
            <a:r>
              <a:rPr lang="de-DE" dirty="0" smtClean="0"/>
              <a:t>[…] Gesetzes […] beschränkt </a:t>
            </a:r>
            <a:r>
              <a:rPr lang="de-DE" dirty="0"/>
              <a:t>werden. Festgehaltene Personen dürfen </a:t>
            </a:r>
            <a:r>
              <a:rPr lang="de-DE" b="1" dirty="0">
                <a:solidFill>
                  <a:srgbClr val="FF0000"/>
                </a:solidFill>
              </a:rPr>
              <a:t>weder seelisch noch körperlich </a:t>
            </a:r>
            <a:r>
              <a:rPr lang="de-DE" b="1" dirty="0" smtClean="0">
                <a:solidFill>
                  <a:srgbClr val="FF0000"/>
                </a:solidFill>
              </a:rPr>
              <a:t>misshandelt</a:t>
            </a:r>
            <a:r>
              <a:rPr lang="de-DE" dirty="0" smtClean="0"/>
              <a:t> </a:t>
            </a:r>
            <a:r>
              <a:rPr lang="de-DE" dirty="0"/>
              <a:t>werden.</a:t>
            </a:r>
          </a:p>
          <a:p>
            <a:r>
              <a:rPr lang="de-DE" dirty="0"/>
              <a:t>(2) Über die Zulässigkeit und Fortdauer einer Freiheitsentziehung hat </a:t>
            </a:r>
            <a:r>
              <a:rPr lang="de-DE" b="1" dirty="0">
                <a:solidFill>
                  <a:srgbClr val="FF0000"/>
                </a:solidFill>
              </a:rPr>
              <a:t>nur der Richter</a:t>
            </a:r>
            <a:r>
              <a:rPr lang="de-DE" dirty="0"/>
              <a:t> zu entscheiden. </a:t>
            </a:r>
            <a:r>
              <a:rPr lang="de-DE" dirty="0" smtClean="0"/>
              <a:t>[…] Die </a:t>
            </a:r>
            <a:r>
              <a:rPr lang="de-DE" b="1" dirty="0">
                <a:solidFill>
                  <a:srgbClr val="FF0000"/>
                </a:solidFill>
              </a:rPr>
              <a:t>Polizei</a:t>
            </a:r>
            <a:r>
              <a:rPr lang="de-DE" dirty="0"/>
              <a:t> darf aus eigener Machtvollkommenheit </a:t>
            </a:r>
            <a:r>
              <a:rPr lang="de-DE" b="1" dirty="0">
                <a:solidFill>
                  <a:srgbClr val="FF0000"/>
                </a:solidFill>
              </a:rPr>
              <a:t>niemanden länger als bis zum Ende des Tages </a:t>
            </a:r>
            <a:r>
              <a:rPr lang="de-DE" dirty="0"/>
              <a:t>nach dem Ergreifen in eigenem Gewahrsam halten. </a:t>
            </a:r>
            <a:r>
              <a:rPr lang="de-DE" dirty="0" smtClean="0"/>
              <a:t>[…] </a:t>
            </a:r>
            <a:endParaRPr lang="de-DE" dirty="0"/>
          </a:p>
          <a:p>
            <a:r>
              <a:rPr lang="de-DE" dirty="0"/>
              <a:t>(3) Jeder wegen des Verdachtes einer strafbaren Handlung vorläufig Festgenommene ist spätestens </a:t>
            </a:r>
            <a:r>
              <a:rPr lang="de-DE" b="1" dirty="0">
                <a:solidFill>
                  <a:srgbClr val="FF0000"/>
                </a:solidFill>
              </a:rPr>
              <a:t>am Tage nach der Festnahme dem Richter vorzuführen</a:t>
            </a:r>
            <a:r>
              <a:rPr lang="de-DE" dirty="0"/>
              <a:t>, der ihm die </a:t>
            </a:r>
            <a:r>
              <a:rPr lang="de-DE" b="1" dirty="0">
                <a:solidFill>
                  <a:srgbClr val="FF0000"/>
                </a:solidFill>
              </a:rPr>
              <a:t>Gründe der Festnahme </a:t>
            </a:r>
            <a:r>
              <a:rPr lang="de-DE" dirty="0"/>
              <a:t>mitzuteilen, ihn zu vernehmen und ihm </a:t>
            </a:r>
            <a:r>
              <a:rPr lang="de-DE" b="1" dirty="0">
                <a:solidFill>
                  <a:srgbClr val="FF0000"/>
                </a:solidFill>
              </a:rPr>
              <a:t>Gelegenheit zu Einwendungen </a:t>
            </a:r>
            <a:r>
              <a:rPr lang="de-DE" dirty="0"/>
              <a:t>zu geben hat. Der </a:t>
            </a:r>
            <a:r>
              <a:rPr lang="de-DE" b="1" dirty="0">
                <a:solidFill>
                  <a:srgbClr val="FF0000"/>
                </a:solidFill>
              </a:rPr>
              <a:t>Richter</a:t>
            </a:r>
            <a:r>
              <a:rPr lang="de-DE" dirty="0"/>
              <a:t> hat unverzüglich entweder einen mit Gründen versehenen schriftlichen </a:t>
            </a:r>
            <a:r>
              <a:rPr lang="de-DE" b="1" dirty="0">
                <a:solidFill>
                  <a:srgbClr val="FF0000"/>
                </a:solidFill>
              </a:rPr>
              <a:t>Haftbefehl</a:t>
            </a:r>
            <a:r>
              <a:rPr lang="de-DE" dirty="0"/>
              <a:t> zu erlassen oder die Freilassung anzuordnen.</a:t>
            </a:r>
          </a:p>
          <a:p>
            <a:r>
              <a:rPr lang="de-DE" dirty="0"/>
              <a:t>(4) Von jeder richterlichen Entscheidung über die Anordnung oder Fortdauer einer Freiheitsentziehung ist </a:t>
            </a:r>
            <a:r>
              <a:rPr lang="de-DE" b="1" dirty="0">
                <a:solidFill>
                  <a:srgbClr val="FF0000"/>
                </a:solidFill>
              </a:rPr>
              <a:t>unverzüglich ein Angehöriger des Festgehaltenen oder eine Person seines Vertrauens zu benachrichtigen</a:t>
            </a:r>
            <a:r>
              <a:rPr lang="de-DE" dirty="0"/>
              <a:t>.</a:t>
            </a:r>
          </a:p>
          <a:p>
            <a:pPr marL="0" indent="0">
              <a:buNone/>
            </a:pPr>
            <a:endParaRPr lang="de-DE" dirty="0"/>
          </a:p>
        </p:txBody>
      </p:sp>
    </p:spTree>
    <p:extLst>
      <p:ext uri="{BB962C8B-B14F-4D97-AF65-F5344CB8AC3E}">
        <p14:creationId xmlns:p14="http://schemas.microsoft.com/office/powerpoint/2010/main" val="6018357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nhaltsplatzhalter 5"/>
          <p:cNvGraphicFramePr>
            <a:graphicFrameLocks noGrp="1"/>
          </p:cNvGraphicFramePr>
          <p:nvPr>
            <p:ph idx="1"/>
            <p:extLst>
              <p:ext uri="{D42A27DB-BD31-4B8C-83A1-F6EECF244321}">
                <p14:modId xmlns:p14="http://schemas.microsoft.com/office/powerpoint/2010/main" val="3571135081"/>
              </p:ext>
            </p:extLst>
          </p:nvPr>
        </p:nvGraphicFramePr>
        <p:xfrm>
          <a:off x="107504" y="827360"/>
          <a:ext cx="8784976" cy="5842000"/>
        </p:xfrm>
        <a:graphic>
          <a:graphicData uri="http://schemas.openxmlformats.org/drawingml/2006/table">
            <a:tbl>
              <a:tblPr firstRow="1" bandRow="1">
                <a:tableStyleId>{5C22544A-7EE6-4342-B048-85BDC9FD1C3A}</a:tableStyleId>
              </a:tblPr>
              <a:tblGrid>
                <a:gridCol w="4392488"/>
                <a:gridCol w="4392488"/>
              </a:tblGrid>
              <a:tr h="370840">
                <a:tc>
                  <a:txBody>
                    <a:bodyPr/>
                    <a:lstStyle/>
                    <a:p>
                      <a:pPr algn="ctr"/>
                      <a:r>
                        <a:rPr lang="de-DE" sz="2000" dirty="0" smtClean="0"/>
                        <a:t>Der Fall „Kalle“ (1847)</a:t>
                      </a:r>
                      <a:endParaRPr lang="de-DE" sz="2000" dirty="0"/>
                    </a:p>
                  </a:txBody>
                  <a:tcPr/>
                </a:tc>
                <a:tc>
                  <a:txBody>
                    <a:bodyPr/>
                    <a:lstStyle/>
                    <a:p>
                      <a:pPr algn="ctr"/>
                      <a:r>
                        <a:rPr lang="de-DE" sz="2000" dirty="0" smtClean="0"/>
                        <a:t>Grundgesetz</a:t>
                      </a:r>
                      <a:r>
                        <a:rPr lang="de-DE" sz="2000" baseline="0" dirty="0" smtClean="0"/>
                        <a:t> der Bundesrepublik </a:t>
                      </a:r>
                      <a:endParaRPr lang="de-DE" sz="2000" dirty="0"/>
                    </a:p>
                  </a:txBody>
                  <a:tcPr/>
                </a:tc>
              </a:tr>
              <a:tr h="370840">
                <a:tc>
                  <a:txBody>
                    <a:bodyPr/>
                    <a:lstStyle/>
                    <a:p>
                      <a:r>
                        <a:rPr lang="de-DE" sz="1600" dirty="0" smtClean="0"/>
                        <a:t>„Kalles“ Briefe</a:t>
                      </a:r>
                      <a:r>
                        <a:rPr lang="de-DE" sz="1600" baseline="0" dirty="0" smtClean="0"/>
                        <a:t> werden heimlich geöffnet. </a:t>
                      </a:r>
                      <a:endParaRPr lang="de-DE" sz="1600" dirty="0"/>
                    </a:p>
                  </a:txBody>
                  <a:tcPr/>
                </a:tc>
                <a:tc>
                  <a:txBody>
                    <a:bodyPr/>
                    <a:lstStyle/>
                    <a:p>
                      <a:endParaRPr lang="de-DE" sz="1600" dirty="0"/>
                    </a:p>
                  </a:txBody>
                  <a:tcPr/>
                </a:tc>
              </a:tr>
              <a:tr h="370840">
                <a:tc>
                  <a:txBody>
                    <a:bodyPr/>
                    <a:lstStyle/>
                    <a:p>
                      <a:endParaRPr lang="de-DE" sz="1600" dirty="0"/>
                    </a:p>
                  </a:txBody>
                  <a:tcPr/>
                </a:tc>
                <a:tc>
                  <a:txBody>
                    <a:bodyPr/>
                    <a:lstStyle/>
                    <a:p>
                      <a:r>
                        <a:rPr lang="de-DE" sz="1600" dirty="0" smtClean="0"/>
                        <a:t>Ein</a:t>
                      </a:r>
                      <a:r>
                        <a:rPr lang="de-DE" sz="1600" baseline="0" dirty="0" smtClean="0"/>
                        <a:t> Richter muss einen Haftbefehl erlassen. </a:t>
                      </a:r>
                      <a:endParaRPr lang="de-DE" sz="1600" dirty="0"/>
                    </a:p>
                  </a:txBody>
                  <a:tcPr/>
                </a:tc>
              </a:tr>
              <a:tr h="370840">
                <a:tc>
                  <a:txBody>
                    <a:bodyPr/>
                    <a:lstStyle/>
                    <a:p>
                      <a:endParaRPr lang="de-DE" sz="1600" dirty="0"/>
                    </a:p>
                  </a:txBody>
                  <a:tcPr/>
                </a:tc>
                <a:tc>
                  <a:txBody>
                    <a:bodyPr/>
                    <a:lstStyle/>
                    <a:p>
                      <a:r>
                        <a:rPr lang="de-DE" sz="1600" dirty="0" smtClean="0"/>
                        <a:t>Wer</a:t>
                      </a:r>
                      <a:r>
                        <a:rPr lang="de-DE" sz="1600" baseline="0" dirty="0" smtClean="0"/>
                        <a:t> verhaftet wird, muss einem Richter vorgeführt werden. </a:t>
                      </a:r>
                      <a:endParaRPr lang="de-DE" sz="1600" dirty="0"/>
                    </a:p>
                  </a:txBody>
                  <a:tcPr/>
                </a:tc>
              </a:tr>
              <a:tr h="370840">
                <a:tc>
                  <a:txBody>
                    <a:bodyPr/>
                    <a:lstStyle/>
                    <a:p>
                      <a:r>
                        <a:rPr lang="de-DE" sz="1600" dirty="0" smtClean="0"/>
                        <a:t>„Kalle“ kann</a:t>
                      </a:r>
                      <a:r>
                        <a:rPr lang="de-DE" sz="1600" baseline="0" dirty="0" smtClean="0"/>
                        <a:t> keinen Anwalt informieren. </a:t>
                      </a:r>
                      <a:endParaRPr lang="de-DE" sz="1600" dirty="0"/>
                    </a:p>
                  </a:txBody>
                  <a:tcPr/>
                </a:tc>
                <a:tc>
                  <a:txBody>
                    <a:bodyPr/>
                    <a:lstStyle/>
                    <a:p>
                      <a:endParaRPr lang="de-DE" sz="1600" dirty="0"/>
                    </a:p>
                  </a:txBody>
                  <a:tcPr/>
                </a:tc>
              </a:tr>
              <a:tr h="370840">
                <a:tc>
                  <a:txBody>
                    <a:bodyPr/>
                    <a:lstStyle/>
                    <a:p>
                      <a:endParaRPr lang="de-DE" sz="1600" dirty="0"/>
                    </a:p>
                  </a:txBody>
                  <a:tcPr/>
                </a:tc>
                <a:tc>
                  <a:txBody>
                    <a:bodyPr/>
                    <a:lstStyle/>
                    <a:p>
                      <a:r>
                        <a:rPr lang="de-DE" sz="1600" dirty="0" smtClean="0"/>
                        <a:t>Der Grund</a:t>
                      </a:r>
                      <a:r>
                        <a:rPr lang="de-DE" sz="1600" baseline="0" dirty="0" smtClean="0"/>
                        <a:t> der </a:t>
                      </a:r>
                      <a:r>
                        <a:rPr lang="de-DE" sz="1600" dirty="0" smtClean="0"/>
                        <a:t>Verhaftung</a:t>
                      </a:r>
                      <a:r>
                        <a:rPr lang="de-DE" sz="1600" baseline="0" dirty="0" smtClean="0"/>
                        <a:t> muss</a:t>
                      </a:r>
                      <a:r>
                        <a:rPr lang="de-DE" sz="1600" dirty="0" smtClean="0"/>
                        <a:t> mitgeteilt werden. </a:t>
                      </a:r>
                      <a:endParaRPr lang="de-DE" sz="1600" dirty="0"/>
                    </a:p>
                  </a:txBody>
                  <a:tcPr/>
                </a:tc>
              </a:tr>
              <a:tr h="370840">
                <a:tc>
                  <a:txBody>
                    <a:bodyPr/>
                    <a:lstStyle/>
                    <a:p>
                      <a:r>
                        <a:rPr lang="de-DE" sz="1600" dirty="0" smtClean="0"/>
                        <a:t>„Kalle“ wird länger als bis zum Ende des nächsten Tages von der</a:t>
                      </a:r>
                      <a:r>
                        <a:rPr lang="de-DE" sz="1600" baseline="0" dirty="0" smtClean="0"/>
                        <a:t> Polizei festgehalten. </a:t>
                      </a:r>
                      <a:endParaRPr lang="de-DE" sz="1600" dirty="0"/>
                    </a:p>
                  </a:txBody>
                  <a:tcPr/>
                </a:tc>
                <a:tc>
                  <a:txBody>
                    <a:bodyPr/>
                    <a:lstStyle/>
                    <a:p>
                      <a:endParaRPr lang="de-DE" sz="1600" dirty="0"/>
                    </a:p>
                  </a:txBody>
                  <a:tcPr/>
                </a:tc>
              </a:tr>
              <a:tr h="370840">
                <a:tc>
                  <a:txBody>
                    <a:bodyPr/>
                    <a:lstStyle/>
                    <a:p>
                      <a:endParaRPr lang="de-DE" sz="1600" dirty="0"/>
                    </a:p>
                  </a:txBody>
                  <a:tcPr/>
                </a:tc>
                <a:tc>
                  <a:txBody>
                    <a:bodyPr/>
                    <a:lstStyle/>
                    <a:p>
                      <a:r>
                        <a:rPr lang="de-DE" sz="1600" dirty="0" smtClean="0"/>
                        <a:t>Niemand</a:t>
                      </a:r>
                      <a:r>
                        <a:rPr lang="de-DE" sz="1600" baseline="0" dirty="0" smtClean="0"/>
                        <a:t> darf körperlich misshandelt werden. </a:t>
                      </a:r>
                      <a:endParaRPr lang="de-DE" sz="1600" dirty="0"/>
                    </a:p>
                  </a:txBody>
                  <a:tcPr/>
                </a:tc>
              </a:tr>
              <a:tr h="370840">
                <a:tc>
                  <a:txBody>
                    <a:bodyPr/>
                    <a:lstStyle/>
                    <a:p>
                      <a:endParaRPr lang="de-DE" sz="1600" dirty="0"/>
                    </a:p>
                  </a:txBody>
                  <a:tcPr/>
                </a:tc>
                <a:tc>
                  <a:txBody>
                    <a:bodyPr/>
                    <a:lstStyle/>
                    <a:p>
                      <a:r>
                        <a:rPr lang="de-DE" sz="1600" dirty="0" smtClean="0"/>
                        <a:t>Niemand darf seelisch misshandelt werden. </a:t>
                      </a:r>
                      <a:endParaRPr lang="de-DE" sz="1600" dirty="0"/>
                    </a:p>
                  </a:txBody>
                  <a:tcPr/>
                </a:tc>
              </a:tr>
              <a:tr h="370840">
                <a:tc>
                  <a:txBody>
                    <a:bodyPr/>
                    <a:lstStyle/>
                    <a:p>
                      <a:endParaRPr lang="de-DE" sz="1600" dirty="0"/>
                    </a:p>
                  </a:txBody>
                  <a:tcPr/>
                </a:tc>
                <a:tc>
                  <a:txBody>
                    <a:bodyPr/>
                    <a:lstStyle/>
                    <a:p>
                      <a:r>
                        <a:rPr lang="de-DE" sz="1600" dirty="0" smtClean="0"/>
                        <a:t>Ein</a:t>
                      </a:r>
                      <a:r>
                        <a:rPr lang="de-DE" sz="1600" baseline="0" dirty="0" smtClean="0"/>
                        <a:t> Staatsanwalt erhebt öffentlich Anklage im Gerichtssaal. </a:t>
                      </a:r>
                      <a:endParaRPr lang="de-DE" sz="1600" dirty="0"/>
                    </a:p>
                  </a:txBody>
                  <a:tcPr/>
                </a:tc>
              </a:tr>
              <a:tr h="370840">
                <a:tc>
                  <a:txBody>
                    <a:bodyPr/>
                    <a:lstStyle/>
                    <a:p>
                      <a:endParaRPr lang="de-DE" sz="1600" dirty="0"/>
                    </a:p>
                  </a:txBody>
                  <a:tcPr/>
                </a:tc>
                <a:tc>
                  <a:txBody>
                    <a:bodyPr/>
                    <a:lstStyle/>
                    <a:p>
                      <a:r>
                        <a:rPr lang="de-DE" sz="1600" dirty="0" smtClean="0"/>
                        <a:t>Der Richter verkündet das Urteil im Gerichtssaal. </a:t>
                      </a:r>
                      <a:endParaRPr lang="de-DE" sz="1600" dirty="0"/>
                    </a:p>
                  </a:txBody>
                  <a:tcPr/>
                </a:tc>
              </a:tr>
              <a:tr h="370840">
                <a:tc>
                  <a:txBody>
                    <a:bodyPr/>
                    <a:lstStyle/>
                    <a:p>
                      <a:r>
                        <a:rPr lang="de-DE" sz="1600" dirty="0" smtClean="0"/>
                        <a:t>„Kalle“ soll beim</a:t>
                      </a:r>
                      <a:r>
                        <a:rPr lang="de-DE" sz="1600" baseline="0" dirty="0" smtClean="0"/>
                        <a:t> Großherzog um Gnade bitten. </a:t>
                      </a:r>
                      <a:endParaRPr lang="de-DE" sz="1600" dirty="0"/>
                    </a:p>
                  </a:txBody>
                  <a:tcPr/>
                </a:tc>
                <a:tc>
                  <a:txBody>
                    <a:bodyPr/>
                    <a:lstStyle/>
                    <a:p>
                      <a:endParaRPr lang="de-DE"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sz="1600" dirty="0" smtClean="0"/>
                    </a:p>
                  </a:txBody>
                  <a:tcPr/>
                </a:tc>
                <a:tc>
                  <a:txBody>
                    <a:bodyPr/>
                    <a:lstStyle/>
                    <a:p>
                      <a:r>
                        <a:rPr lang="de-DE" sz="1600" dirty="0" smtClean="0"/>
                        <a:t>Polizei</a:t>
                      </a:r>
                      <a:r>
                        <a:rPr lang="de-DE" sz="1600" baseline="0" dirty="0" smtClean="0"/>
                        <a:t> und Justiz sind voneinander getrennt. </a:t>
                      </a:r>
                      <a:endParaRPr lang="de-DE"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dirty="0" smtClean="0"/>
                        <a:t>„Kalle“ darf seine Meinung nicht frei äußern.</a:t>
                      </a:r>
                      <a:r>
                        <a:rPr lang="de-DE" sz="1600" baseline="0" dirty="0" smtClean="0"/>
                        <a:t> </a:t>
                      </a:r>
                      <a:endParaRPr lang="de-DE" sz="1600" dirty="0" smtClean="0"/>
                    </a:p>
                  </a:txBody>
                  <a:tcPr/>
                </a:tc>
                <a:tc>
                  <a:txBody>
                    <a:bodyPr/>
                    <a:lstStyle/>
                    <a:p>
                      <a:endParaRPr lang="de-DE" sz="1600" dirty="0"/>
                    </a:p>
                  </a:txBody>
                  <a:tcPr/>
                </a:tc>
              </a:tr>
            </a:tbl>
          </a:graphicData>
        </a:graphic>
      </p:graphicFrame>
      <p:sp>
        <p:nvSpPr>
          <p:cNvPr id="2" name="Textfeld 1"/>
          <p:cNvSpPr txBox="1"/>
          <p:nvPr/>
        </p:nvSpPr>
        <p:spPr>
          <a:xfrm>
            <a:off x="3101" y="2332"/>
            <a:ext cx="968499" cy="369332"/>
          </a:xfrm>
          <a:prstGeom prst="rect">
            <a:avLst/>
          </a:prstGeom>
          <a:noFill/>
        </p:spPr>
        <p:txBody>
          <a:bodyPr wrap="square" rtlCol="0">
            <a:spAutoFit/>
          </a:bodyPr>
          <a:lstStyle/>
          <a:p>
            <a:r>
              <a:rPr lang="de-DE" b="1" dirty="0" smtClean="0"/>
              <a:t>M2.9a </a:t>
            </a:r>
            <a:endParaRPr lang="de-DE" b="1" dirty="0"/>
          </a:p>
        </p:txBody>
      </p:sp>
    </p:spTree>
    <p:extLst>
      <p:ext uri="{BB962C8B-B14F-4D97-AF65-F5344CB8AC3E}">
        <p14:creationId xmlns:p14="http://schemas.microsoft.com/office/powerpoint/2010/main" val="19837240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nhaltsplatzhalter 5"/>
          <p:cNvGraphicFramePr>
            <a:graphicFrameLocks noGrp="1"/>
          </p:cNvGraphicFramePr>
          <p:nvPr>
            <p:ph idx="1"/>
            <p:extLst>
              <p:ext uri="{D42A27DB-BD31-4B8C-83A1-F6EECF244321}">
                <p14:modId xmlns:p14="http://schemas.microsoft.com/office/powerpoint/2010/main" val="1680449271"/>
              </p:ext>
            </p:extLst>
          </p:nvPr>
        </p:nvGraphicFramePr>
        <p:xfrm>
          <a:off x="107504" y="619080"/>
          <a:ext cx="8784976" cy="6050280"/>
        </p:xfrm>
        <a:graphic>
          <a:graphicData uri="http://schemas.openxmlformats.org/drawingml/2006/table">
            <a:tbl>
              <a:tblPr firstRow="1" bandRow="1">
                <a:tableStyleId>{5C22544A-7EE6-4342-B048-85BDC9FD1C3A}</a:tableStyleId>
              </a:tblPr>
              <a:tblGrid>
                <a:gridCol w="4392488"/>
                <a:gridCol w="4392488"/>
              </a:tblGrid>
              <a:tr h="370840">
                <a:tc>
                  <a:txBody>
                    <a:bodyPr/>
                    <a:lstStyle/>
                    <a:p>
                      <a:pPr algn="ctr"/>
                      <a:r>
                        <a:rPr lang="de-DE" sz="2000" dirty="0" smtClean="0"/>
                        <a:t>Der Fall „Kalle“ (1847)</a:t>
                      </a:r>
                      <a:endParaRPr lang="de-DE" sz="2000" dirty="0"/>
                    </a:p>
                  </a:txBody>
                  <a:tcPr/>
                </a:tc>
                <a:tc>
                  <a:txBody>
                    <a:bodyPr/>
                    <a:lstStyle/>
                    <a:p>
                      <a:pPr algn="ctr"/>
                      <a:r>
                        <a:rPr lang="de-DE" sz="2000" dirty="0" smtClean="0"/>
                        <a:t>Grundgesetz</a:t>
                      </a:r>
                      <a:r>
                        <a:rPr lang="de-DE" sz="2000" baseline="0" dirty="0" smtClean="0"/>
                        <a:t> der Bundesrepublik </a:t>
                      </a:r>
                      <a:endParaRPr lang="de-DE" sz="2000" dirty="0"/>
                    </a:p>
                  </a:txBody>
                  <a:tcPr/>
                </a:tc>
              </a:tr>
              <a:tr h="370840">
                <a:tc>
                  <a:txBody>
                    <a:bodyPr/>
                    <a:lstStyle/>
                    <a:p>
                      <a:r>
                        <a:rPr lang="de-DE" sz="1600" dirty="0" smtClean="0"/>
                        <a:t>„Kalles“ Briefe</a:t>
                      </a:r>
                      <a:r>
                        <a:rPr lang="de-DE" sz="1600" baseline="0" dirty="0" smtClean="0"/>
                        <a:t> werden heimlich geöffnet. </a:t>
                      </a:r>
                      <a:endParaRPr lang="de-DE" sz="1600" dirty="0"/>
                    </a:p>
                  </a:txBody>
                  <a:tcPr/>
                </a:tc>
                <a:tc>
                  <a:txBody>
                    <a:bodyPr/>
                    <a:lstStyle/>
                    <a:p>
                      <a:r>
                        <a:rPr lang="de-DE" sz="1600" dirty="0" smtClean="0"/>
                        <a:t>Es gilt das Brief- und Postgeheimnis. </a:t>
                      </a:r>
                      <a:endParaRPr lang="de-DE" sz="1600" dirty="0"/>
                    </a:p>
                  </a:txBody>
                  <a:tcPr/>
                </a:tc>
              </a:tr>
              <a:tr h="370840">
                <a:tc>
                  <a:txBody>
                    <a:bodyPr/>
                    <a:lstStyle/>
                    <a:p>
                      <a:r>
                        <a:rPr lang="de-DE" sz="1600" dirty="0" smtClean="0"/>
                        <a:t>„Kalle“ wird ohne Haftbefehl</a:t>
                      </a:r>
                      <a:r>
                        <a:rPr lang="de-DE" sz="1600" baseline="0" dirty="0" smtClean="0"/>
                        <a:t> verhaftet. </a:t>
                      </a:r>
                      <a:r>
                        <a:rPr lang="de-DE" sz="1600" dirty="0" smtClean="0"/>
                        <a:t> </a:t>
                      </a:r>
                      <a:endParaRPr lang="de-DE" sz="1600" dirty="0"/>
                    </a:p>
                  </a:txBody>
                  <a:tcPr/>
                </a:tc>
                <a:tc>
                  <a:txBody>
                    <a:bodyPr/>
                    <a:lstStyle/>
                    <a:p>
                      <a:r>
                        <a:rPr lang="de-DE" sz="1600" dirty="0" smtClean="0"/>
                        <a:t>Ein</a:t>
                      </a:r>
                      <a:r>
                        <a:rPr lang="de-DE" sz="1600" baseline="0" dirty="0" smtClean="0"/>
                        <a:t> Richter muss einen Haftbefehl erlassen. </a:t>
                      </a:r>
                      <a:endParaRPr lang="de-DE" sz="1600" dirty="0"/>
                    </a:p>
                  </a:txBody>
                  <a:tcPr/>
                </a:tc>
              </a:tr>
              <a:tr h="370840">
                <a:tc>
                  <a:txBody>
                    <a:bodyPr/>
                    <a:lstStyle/>
                    <a:p>
                      <a:r>
                        <a:rPr lang="de-DE" sz="1600" dirty="0" smtClean="0"/>
                        <a:t>„Kalle“ wird</a:t>
                      </a:r>
                      <a:r>
                        <a:rPr lang="de-DE" sz="1600" baseline="0" dirty="0" smtClean="0"/>
                        <a:t> </a:t>
                      </a:r>
                      <a:r>
                        <a:rPr lang="de-DE" sz="1600" dirty="0" smtClean="0"/>
                        <a:t>keinen Richter vorgeführt.</a:t>
                      </a:r>
                      <a:r>
                        <a:rPr lang="de-DE" sz="1600" baseline="0" dirty="0" smtClean="0"/>
                        <a:t> </a:t>
                      </a:r>
                      <a:r>
                        <a:rPr lang="de-DE" sz="1600" dirty="0" smtClean="0"/>
                        <a:t> </a:t>
                      </a:r>
                      <a:endParaRPr lang="de-DE" sz="1600" dirty="0"/>
                    </a:p>
                  </a:txBody>
                  <a:tcPr/>
                </a:tc>
                <a:tc>
                  <a:txBody>
                    <a:bodyPr/>
                    <a:lstStyle/>
                    <a:p>
                      <a:r>
                        <a:rPr lang="de-DE" sz="1600" dirty="0" smtClean="0"/>
                        <a:t>Wer</a:t>
                      </a:r>
                      <a:r>
                        <a:rPr lang="de-DE" sz="1600" baseline="0" dirty="0" smtClean="0"/>
                        <a:t> verhaftet wird, muss einem Richter vorgeführt werden. </a:t>
                      </a:r>
                      <a:endParaRPr lang="de-DE" sz="1600" dirty="0"/>
                    </a:p>
                  </a:txBody>
                  <a:tcPr/>
                </a:tc>
              </a:tr>
              <a:tr h="370840">
                <a:tc>
                  <a:txBody>
                    <a:bodyPr/>
                    <a:lstStyle/>
                    <a:p>
                      <a:r>
                        <a:rPr lang="de-DE" sz="1600" dirty="0" smtClean="0"/>
                        <a:t>„Kalle“ kann</a:t>
                      </a:r>
                      <a:r>
                        <a:rPr lang="de-DE" sz="1600" baseline="0" dirty="0" smtClean="0"/>
                        <a:t> keinen Anwalt informieren. </a:t>
                      </a:r>
                      <a:endParaRPr lang="de-DE" sz="1600" dirty="0"/>
                    </a:p>
                  </a:txBody>
                  <a:tcPr/>
                </a:tc>
                <a:tc>
                  <a:txBody>
                    <a:bodyPr/>
                    <a:lstStyle/>
                    <a:p>
                      <a:r>
                        <a:rPr lang="de-DE" sz="1600" dirty="0" smtClean="0"/>
                        <a:t>Ein</a:t>
                      </a:r>
                      <a:r>
                        <a:rPr lang="de-DE" sz="1600" baseline="0" dirty="0" smtClean="0"/>
                        <a:t> Anwalt muss unverzüglich informiert werden. </a:t>
                      </a:r>
                      <a:r>
                        <a:rPr lang="de-DE" sz="1600" dirty="0" smtClean="0"/>
                        <a:t> </a:t>
                      </a:r>
                      <a:endParaRPr lang="de-DE" sz="1600" dirty="0"/>
                    </a:p>
                  </a:txBody>
                  <a:tcPr/>
                </a:tc>
              </a:tr>
              <a:tr h="370840">
                <a:tc>
                  <a:txBody>
                    <a:bodyPr/>
                    <a:lstStyle/>
                    <a:p>
                      <a:r>
                        <a:rPr lang="de-DE" sz="1600" dirty="0" smtClean="0"/>
                        <a:t>„Kalle“ erfährt nicht den Grund seiner Verhaftung. </a:t>
                      </a:r>
                      <a:endParaRPr lang="de-DE" sz="1600" dirty="0"/>
                    </a:p>
                  </a:txBody>
                  <a:tcPr/>
                </a:tc>
                <a:tc>
                  <a:txBody>
                    <a:bodyPr/>
                    <a:lstStyle/>
                    <a:p>
                      <a:r>
                        <a:rPr lang="de-DE" sz="1600" dirty="0" smtClean="0"/>
                        <a:t>Der Grund</a:t>
                      </a:r>
                      <a:r>
                        <a:rPr lang="de-DE" sz="1600" baseline="0" dirty="0" smtClean="0"/>
                        <a:t> der </a:t>
                      </a:r>
                      <a:r>
                        <a:rPr lang="de-DE" sz="1600" dirty="0" smtClean="0"/>
                        <a:t>Verhaftung</a:t>
                      </a:r>
                      <a:r>
                        <a:rPr lang="de-DE" sz="1600" baseline="0" dirty="0" smtClean="0"/>
                        <a:t> muss</a:t>
                      </a:r>
                      <a:r>
                        <a:rPr lang="de-DE" sz="1600" dirty="0" smtClean="0"/>
                        <a:t> mitgeteilt werden. </a:t>
                      </a:r>
                      <a:endParaRPr lang="de-DE" sz="1600" dirty="0"/>
                    </a:p>
                  </a:txBody>
                  <a:tcPr/>
                </a:tc>
              </a:tr>
              <a:tr h="370840">
                <a:tc>
                  <a:txBody>
                    <a:bodyPr/>
                    <a:lstStyle/>
                    <a:p>
                      <a:r>
                        <a:rPr lang="de-DE" sz="1600" dirty="0" smtClean="0"/>
                        <a:t>„Kalle“ wird länger als bis zum Ende des nächsten Tages von der</a:t>
                      </a:r>
                      <a:r>
                        <a:rPr lang="de-DE" sz="1600" baseline="0" dirty="0" smtClean="0"/>
                        <a:t> Polizei festgehalten. </a:t>
                      </a:r>
                      <a:endParaRPr lang="de-DE" sz="1600" dirty="0"/>
                    </a:p>
                  </a:txBody>
                  <a:tcPr/>
                </a:tc>
                <a:tc>
                  <a:txBody>
                    <a:bodyPr/>
                    <a:lstStyle/>
                    <a:p>
                      <a:r>
                        <a:rPr lang="de-DE" sz="1600" dirty="0" smtClean="0"/>
                        <a:t>Ein Richter muss darüber entscheiden,</a:t>
                      </a:r>
                      <a:r>
                        <a:rPr lang="de-DE" sz="1600" baseline="0" dirty="0" smtClean="0"/>
                        <a:t> nicht die Polizei. </a:t>
                      </a:r>
                      <a:endParaRPr lang="de-DE" sz="1600" dirty="0"/>
                    </a:p>
                  </a:txBody>
                  <a:tcPr/>
                </a:tc>
              </a:tr>
              <a:tr h="370840">
                <a:tc>
                  <a:txBody>
                    <a:bodyPr/>
                    <a:lstStyle/>
                    <a:p>
                      <a:r>
                        <a:rPr lang="de-DE" sz="1600" dirty="0" smtClean="0"/>
                        <a:t>„Kalle“ wird körperlich misshandelt. </a:t>
                      </a:r>
                      <a:endParaRPr lang="de-DE" sz="1600" dirty="0"/>
                    </a:p>
                  </a:txBody>
                  <a:tcPr/>
                </a:tc>
                <a:tc>
                  <a:txBody>
                    <a:bodyPr/>
                    <a:lstStyle/>
                    <a:p>
                      <a:r>
                        <a:rPr lang="de-DE" sz="1600" dirty="0" smtClean="0"/>
                        <a:t>Niemand</a:t>
                      </a:r>
                      <a:r>
                        <a:rPr lang="de-DE" sz="1600" baseline="0" dirty="0" smtClean="0"/>
                        <a:t> darf körperlich misshandelt werden. </a:t>
                      </a:r>
                      <a:endParaRPr lang="de-DE" sz="1600" dirty="0"/>
                    </a:p>
                  </a:txBody>
                  <a:tcPr/>
                </a:tc>
              </a:tr>
              <a:tr h="370840">
                <a:tc>
                  <a:txBody>
                    <a:bodyPr/>
                    <a:lstStyle/>
                    <a:p>
                      <a:r>
                        <a:rPr lang="de-DE" sz="1600" dirty="0" smtClean="0"/>
                        <a:t>„Kalle“ wird</a:t>
                      </a:r>
                      <a:r>
                        <a:rPr lang="de-DE" sz="1600" baseline="0" dirty="0" smtClean="0"/>
                        <a:t> psychisch unter Druck gesetzt. </a:t>
                      </a:r>
                      <a:endParaRPr lang="de-DE" sz="1600" dirty="0"/>
                    </a:p>
                  </a:txBody>
                  <a:tcPr/>
                </a:tc>
                <a:tc>
                  <a:txBody>
                    <a:bodyPr/>
                    <a:lstStyle/>
                    <a:p>
                      <a:r>
                        <a:rPr lang="de-DE" sz="1600" dirty="0" smtClean="0"/>
                        <a:t>Niemand darf seelisch misshandelt werden. </a:t>
                      </a:r>
                      <a:endParaRPr lang="de-DE" sz="1600" dirty="0"/>
                    </a:p>
                  </a:txBody>
                  <a:tcPr/>
                </a:tc>
              </a:tr>
              <a:tr h="370840">
                <a:tc>
                  <a:txBody>
                    <a:bodyPr/>
                    <a:lstStyle/>
                    <a:p>
                      <a:r>
                        <a:rPr lang="de-DE" sz="1600" dirty="0" smtClean="0"/>
                        <a:t>„Kalle“ wird nicht öffentlich angeklagt und bekommt keinen öffentlichen Prozess. </a:t>
                      </a:r>
                      <a:endParaRPr lang="de-DE" sz="1600" dirty="0"/>
                    </a:p>
                  </a:txBody>
                  <a:tcPr/>
                </a:tc>
                <a:tc>
                  <a:txBody>
                    <a:bodyPr/>
                    <a:lstStyle/>
                    <a:p>
                      <a:r>
                        <a:rPr lang="de-DE" sz="1600" dirty="0" smtClean="0"/>
                        <a:t>Ein</a:t>
                      </a:r>
                      <a:r>
                        <a:rPr lang="de-DE" sz="1600" baseline="0" dirty="0" smtClean="0"/>
                        <a:t> Staatsanwalt erhebt öffentlich Anklage im Gerichtssaal. </a:t>
                      </a:r>
                      <a:endParaRPr lang="de-DE" sz="1600" dirty="0"/>
                    </a:p>
                  </a:txBody>
                  <a:tcPr/>
                </a:tc>
              </a:tr>
              <a:tr h="370840">
                <a:tc>
                  <a:txBody>
                    <a:bodyPr/>
                    <a:lstStyle/>
                    <a:p>
                      <a:r>
                        <a:rPr lang="de-DE" sz="1600" dirty="0" smtClean="0"/>
                        <a:t>„Kalle“ erfährt sein Urteil nicht im Gericht, sondern zuhause am Bett. </a:t>
                      </a:r>
                      <a:endParaRPr lang="de-DE" sz="1600" dirty="0"/>
                    </a:p>
                  </a:txBody>
                  <a:tcPr/>
                </a:tc>
                <a:tc>
                  <a:txBody>
                    <a:bodyPr/>
                    <a:lstStyle/>
                    <a:p>
                      <a:r>
                        <a:rPr lang="de-DE" sz="1600" dirty="0" smtClean="0"/>
                        <a:t>Der Richter verkündet das Urteil im Gerichtssaal. </a:t>
                      </a:r>
                      <a:endParaRPr lang="de-DE" sz="1600" dirty="0"/>
                    </a:p>
                  </a:txBody>
                  <a:tcPr/>
                </a:tc>
              </a:tr>
              <a:tr h="370840">
                <a:tc>
                  <a:txBody>
                    <a:bodyPr/>
                    <a:lstStyle/>
                    <a:p>
                      <a:r>
                        <a:rPr lang="de-DE" sz="1600" dirty="0" smtClean="0"/>
                        <a:t>„Kalle“ soll beim</a:t>
                      </a:r>
                      <a:r>
                        <a:rPr lang="de-DE" sz="1600" baseline="0" dirty="0" smtClean="0"/>
                        <a:t> Großherzog um Gnade bitten. </a:t>
                      </a:r>
                      <a:endParaRPr lang="de-DE" sz="1600" dirty="0"/>
                    </a:p>
                  </a:txBody>
                  <a:tcPr/>
                </a:tc>
                <a:tc>
                  <a:txBody>
                    <a:bodyPr/>
                    <a:lstStyle/>
                    <a:p>
                      <a:r>
                        <a:rPr lang="de-DE" sz="1600" dirty="0" smtClean="0"/>
                        <a:t>Der Angeklagte</a:t>
                      </a:r>
                      <a:r>
                        <a:rPr lang="de-DE" sz="1600" baseline="0" dirty="0" smtClean="0"/>
                        <a:t> kann das Urteil anfechten. </a:t>
                      </a:r>
                      <a:endParaRPr lang="de-DE"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dirty="0" smtClean="0"/>
                        <a:t>Polizei und Justiz arbeiten</a:t>
                      </a:r>
                      <a:r>
                        <a:rPr lang="de-DE" sz="1600" baseline="0" dirty="0" smtClean="0"/>
                        <a:t> nicht getrennt. </a:t>
                      </a:r>
                      <a:endParaRPr lang="de-DE" sz="1600" dirty="0" smtClean="0"/>
                    </a:p>
                  </a:txBody>
                  <a:tcPr/>
                </a:tc>
                <a:tc>
                  <a:txBody>
                    <a:bodyPr/>
                    <a:lstStyle/>
                    <a:p>
                      <a:r>
                        <a:rPr lang="de-DE" sz="1600" dirty="0" smtClean="0"/>
                        <a:t>Polizei</a:t>
                      </a:r>
                      <a:r>
                        <a:rPr lang="de-DE" sz="1600" baseline="0" dirty="0" smtClean="0"/>
                        <a:t> und Justiz sind voneinander getrennt. </a:t>
                      </a:r>
                      <a:endParaRPr lang="de-DE"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de-DE" sz="1600" dirty="0" smtClean="0"/>
                        <a:t>„Kalle“ darf seine Meinung nicht frei äußern.</a:t>
                      </a:r>
                      <a:r>
                        <a:rPr lang="de-DE" sz="1600" baseline="0" dirty="0" smtClean="0"/>
                        <a:t> </a:t>
                      </a:r>
                      <a:endParaRPr lang="de-DE" sz="1600" dirty="0" smtClean="0"/>
                    </a:p>
                  </a:txBody>
                  <a:tcPr/>
                </a:tc>
                <a:tc>
                  <a:txBody>
                    <a:bodyPr/>
                    <a:lstStyle/>
                    <a:p>
                      <a:r>
                        <a:rPr lang="de-DE" sz="1600" dirty="0" smtClean="0"/>
                        <a:t>Es gilt</a:t>
                      </a:r>
                      <a:r>
                        <a:rPr lang="de-DE" sz="1600" baseline="0" dirty="0" smtClean="0"/>
                        <a:t> Meinungsfreiheit. </a:t>
                      </a:r>
                      <a:endParaRPr lang="de-DE" sz="1600" dirty="0"/>
                    </a:p>
                  </a:txBody>
                  <a:tcPr/>
                </a:tc>
              </a:tr>
            </a:tbl>
          </a:graphicData>
        </a:graphic>
      </p:graphicFrame>
      <p:sp>
        <p:nvSpPr>
          <p:cNvPr id="3" name="Textfeld 2"/>
          <p:cNvSpPr txBox="1"/>
          <p:nvPr/>
        </p:nvSpPr>
        <p:spPr>
          <a:xfrm>
            <a:off x="3101" y="2332"/>
            <a:ext cx="968499" cy="369332"/>
          </a:xfrm>
          <a:prstGeom prst="rect">
            <a:avLst/>
          </a:prstGeom>
          <a:noFill/>
        </p:spPr>
        <p:txBody>
          <a:bodyPr wrap="square" rtlCol="0">
            <a:spAutoFit/>
          </a:bodyPr>
          <a:lstStyle/>
          <a:p>
            <a:r>
              <a:rPr lang="de-DE" b="1" dirty="0" smtClean="0"/>
              <a:t>M2.9b </a:t>
            </a:r>
            <a:endParaRPr lang="de-DE" b="1" dirty="0"/>
          </a:p>
        </p:txBody>
      </p:sp>
    </p:spTree>
    <p:extLst>
      <p:ext uri="{BB962C8B-B14F-4D97-AF65-F5344CB8AC3E}">
        <p14:creationId xmlns:p14="http://schemas.microsoft.com/office/powerpoint/2010/main" val="23636824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sz="2800" b="1" dirty="0" smtClean="0"/>
              <a:t>M2.10 – Formulierungshilfen </a:t>
            </a:r>
            <a:br>
              <a:rPr lang="de-DE" sz="2800" b="1" dirty="0" smtClean="0"/>
            </a:br>
            <a:r>
              <a:rPr lang="de-DE" sz="2800" b="1" dirty="0" smtClean="0"/>
              <a:t>für die mündliche Festigung der Ergebnisse</a:t>
            </a:r>
            <a:endParaRPr lang="de-DE" sz="2800" b="1" dirty="0"/>
          </a:p>
        </p:txBody>
      </p:sp>
      <p:sp>
        <p:nvSpPr>
          <p:cNvPr id="3" name="Inhaltsplatzhalter 2"/>
          <p:cNvSpPr>
            <a:spLocks noGrp="1"/>
          </p:cNvSpPr>
          <p:nvPr>
            <p:ph idx="1"/>
          </p:nvPr>
        </p:nvSpPr>
        <p:spPr/>
        <p:txBody>
          <a:bodyPr>
            <a:normAutofit fontScale="92500" lnSpcReduction="10000"/>
          </a:bodyPr>
          <a:lstStyle/>
          <a:p>
            <a:r>
              <a:rPr lang="de-DE" dirty="0" smtClean="0"/>
              <a:t>„Kalle“ macht 1847 verschiedene Erfahrungen. Er engagiert sich politisch, indem er… </a:t>
            </a:r>
            <a:br>
              <a:rPr lang="de-DE" dirty="0" smtClean="0"/>
            </a:br>
            <a:endParaRPr lang="de-DE" dirty="0" smtClean="0"/>
          </a:p>
          <a:p>
            <a:r>
              <a:rPr lang="de-DE" dirty="0" smtClean="0"/>
              <a:t>Dabei stößt er auf heftigen Widerstand der Staatsgewalt. Am eigenen Leibe erfährt er, wie…. </a:t>
            </a:r>
            <a:br>
              <a:rPr lang="de-DE" dirty="0" smtClean="0"/>
            </a:br>
            <a:endParaRPr lang="de-DE" dirty="0" smtClean="0"/>
          </a:p>
          <a:p>
            <a:r>
              <a:rPr lang="de-DE" dirty="0" smtClean="0"/>
              <a:t>Seine Erfahrungen macht „Kalle“ unter Bedingungen, die sich von denen bei uns heute in Deutschland deutlich unterscheiden…. </a:t>
            </a:r>
            <a:br>
              <a:rPr lang="de-DE" dirty="0" smtClean="0"/>
            </a:br>
            <a:endParaRPr lang="de-DE" dirty="0" smtClean="0"/>
          </a:p>
          <a:p>
            <a:endParaRPr lang="de-DE" dirty="0"/>
          </a:p>
        </p:txBody>
      </p:sp>
    </p:spTree>
    <p:extLst>
      <p:ext uri="{BB962C8B-B14F-4D97-AF65-F5344CB8AC3E}">
        <p14:creationId xmlns:p14="http://schemas.microsoft.com/office/powerpoint/2010/main" val="574514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4433" y="216024"/>
            <a:ext cx="8868047" cy="764704"/>
          </a:xfrm>
        </p:spPr>
        <p:txBody>
          <a:bodyPr>
            <a:normAutofit/>
          </a:bodyPr>
          <a:lstStyle/>
          <a:p>
            <a:r>
              <a:rPr lang="de-DE" sz="3200" b="1" dirty="0" smtClean="0"/>
              <a:t>M2.2 – Karl Heinrich Schaible, kurz: „Kalle“ </a:t>
            </a:r>
            <a:endParaRPr lang="de-DE" sz="3200" b="1" dirty="0"/>
          </a:p>
        </p:txBody>
      </p:sp>
      <p:pic>
        <p:nvPicPr>
          <p:cNvPr id="3" name="Grafi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79712" y="1223129"/>
            <a:ext cx="3672408" cy="5508612"/>
          </a:xfrm>
          <a:prstGeom prst="rect">
            <a:avLst/>
          </a:prstGeom>
        </p:spPr>
      </p:pic>
      <p:sp>
        <p:nvSpPr>
          <p:cNvPr id="4" name="Textfeld 3"/>
          <p:cNvSpPr txBox="1"/>
          <p:nvPr/>
        </p:nvSpPr>
        <p:spPr>
          <a:xfrm>
            <a:off x="5796136" y="5541039"/>
            <a:ext cx="3176464" cy="1200329"/>
          </a:xfrm>
          <a:prstGeom prst="rect">
            <a:avLst/>
          </a:prstGeom>
          <a:noFill/>
        </p:spPr>
        <p:txBody>
          <a:bodyPr wrap="square" rtlCol="0">
            <a:spAutoFit/>
          </a:bodyPr>
          <a:lstStyle/>
          <a:p>
            <a:r>
              <a:rPr lang="de-DE" sz="800" dirty="0" smtClean="0">
                <a:hlinkClick r:id="rId3"/>
              </a:rPr>
              <a:t>https://commons.wikimedia.org/wiki/File:Karl_Heinrich_Schaible.jpg</a:t>
            </a:r>
            <a:endParaRPr lang="de-DE" sz="800" dirty="0" smtClean="0"/>
          </a:p>
          <a:p>
            <a:endParaRPr lang="de-DE" sz="800" dirty="0"/>
          </a:p>
          <a:p>
            <a:r>
              <a:rPr lang="de-DE" sz="800" dirty="0" err="1"/>
              <a:t>Unknown</a:t>
            </a:r>
            <a:r>
              <a:rPr lang="de-DE" sz="800" dirty="0"/>
              <a:t>, &lt;a </a:t>
            </a:r>
            <a:r>
              <a:rPr lang="de-DE" sz="800" dirty="0" err="1"/>
              <a:t>href</a:t>
            </a:r>
            <a:r>
              <a:rPr lang="de-DE" sz="800" dirty="0"/>
              <a:t>="https://commons.wikimedia.org/</a:t>
            </a:r>
            <a:r>
              <a:rPr lang="de-DE" sz="800" dirty="0" err="1"/>
              <a:t>wiki</a:t>
            </a:r>
            <a:r>
              <a:rPr lang="de-DE" sz="800" dirty="0"/>
              <a:t>/</a:t>
            </a:r>
            <a:r>
              <a:rPr lang="de-DE" sz="800" dirty="0" err="1"/>
              <a:t>File:Karl_Heinrich_Schaible.jpg</a:t>
            </a:r>
            <a:r>
              <a:rPr lang="de-DE" sz="800" dirty="0"/>
              <a:t>"&gt;Karl Heinrich Schaible&lt;/a&gt;, als gemeinfrei gekennzeichnet, Details auf &lt;a </a:t>
            </a:r>
            <a:r>
              <a:rPr lang="de-DE" sz="800" dirty="0" err="1"/>
              <a:t>href</a:t>
            </a:r>
            <a:r>
              <a:rPr lang="de-DE" sz="800" dirty="0"/>
              <a:t>="https://commons.wikimedia.org/</a:t>
            </a:r>
            <a:r>
              <a:rPr lang="de-DE" sz="800" dirty="0" err="1"/>
              <a:t>wiki</a:t>
            </a:r>
            <a:r>
              <a:rPr lang="de-DE" sz="800" dirty="0"/>
              <a:t>/</a:t>
            </a:r>
            <a:r>
              <a:rPr lang="de-DE" sz="800" dirty="0" err="1"/>
              <a:t>Template:PD-old</a:t>
            </a:r>
            <a:r>
              <a:rPr lang="de-DE" sz="800" dirty="0"/>
              <a:t>"&gt;Wikimedia </a:t>
            </a:r>
            <a:r>
              <a:rPr lang="de-DE" sz="800" dirty="0" err="1"/>
              <a:t>Commons</a:t>
            </a:r>
            <a:r>
              <a:rPr lang="de-DE" sz="800" dirty="0"/>
              <a:t>&lt;/a&gt; </a:t>
            </a:r>
            <a:r>
              <a:rPr lang="de-DE" sz="800" dirty="0" smtClean="0"/>
              <a:t> </a:t>
            </a:r>
            <a:endParaRPr lang="de-DE" sz="800" dirty="0" smtClean="0"/>
          </a:p>
          <a:p>
            <a:endParaRPr lang="de-DE" sz="800" dirty="0"/>
          </a:p>
          <a:p>
            <a:endParaRPr lang="de-DE" sz="800" dirty="0"/>
          </a:p>
        </p:txBody>
      </p:sp>
    </p:spTree>
    <p:extLst>
      <p:ext uri="{BB962C8B-B14F-4D97-AF65-F5344CB8AC3E}">
        <p14:creationId xmlns:p14="http://schemas.microsoft.com/office/powerpoint/2010/main" val="34522992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Abgerundete rechteckige Legende 4"/>
          <p:cNvSpPr/>
          <p:nvPr/>
        </p:nvSpPr>
        <p:spPr>
          <a:xfrm rot="449866">
            <a:off x="380287" y="347093"/>
            <a:ext cx="2376264" cy="1493093"/>
          </a:xfrm>
          <a:prstGeom prst="wedgeRoundRectCallout">
            <a:avLst>
              <a:gd name="adj1" fmla="val 60884"/>
              <a:gd name="adj2" fmla="val -31262"/>
              <a:gd name="adj3" fmla="val 1666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de-DE" sz="2000" b="1" dirty="0" smtClean="0">
                <a:solidFill>
                  <a:schemeClr val="tx1"/>
                </a:solidFill>
              </a:rPr>
              <a:t>Wir besorgen ihm einen Anwalt! </a:t>
            </a:r>
          </a:p>
          <a:p>
            <a:pPr lvl="1"/>
            <a:endParaRPr lang="de-DE" sz="1200" b="1" dirty="0">
              <a:solidFill>
                <a:schemeClr val="tx1"/>
              </a:solidFill>
            </a:endParaRPr>
          </a:p>
        </p:txBody>
      </p:sp>
      <p:sp>
        <p:nvSpPr>
          <p:cNvPr id="6" name="Abgerundete rechteckige Legende 5"/>
          <p:cNvSpPr/>
          <p:nvPr/>
        </p:nvSpPr>
        <p:spPr>
          <a:xfrm rot="20728374">
            <a:off x="5720379" y="2841514"/>
            <a:ext cx="2448272" cy="1430438"/>
          </a:xfrm>
          <a:prstGeom prst="wedgeRoundRectCallout">
            <a:avLst>
              <a:gd name="adj1" fmla="val -66101"/>
              <a:gd name="adj2" fmla="val -45267"/>
              <a:gd name="adj3" fmla="val 1666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rPr>
              <a:t>Wie verteilen Flugblätter mit seinem Bild darauf!</a:t>
            </a:r>
          </a:p>
        </p:txBody>
      </p:sp>
      <p:sp>
        <p:nvSpPr>
          <p:cNvPr id="7" name="Abgerundete rechteckige Legende 6"/>
          <p:cNvSpPr/>
          <p:nvPr/>
        </p:nvSpPr>
        <p:spPr>
          <a:xfrm rot="869124">
            <a:off x="6138858" y="940373"/>
            <a:ext cx="2586641" cy="1468383"/>
          </a:xfrm>
          <a:prstGeom prst="wedgeRoundRectCallout">
            <a:avLst>
              <a:gd name="adj1" fmla="val -73449"/>
              <a:gd name="adj2" fmla="val -21107"/>
              <a:gd name="adj3" fmla="val 1666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de-DE" sz="2000" b="1" dirty="0" smtClean="0">
                <a:solidFill>
                  <a:schemeClr val="tx1"/>
                </a:solidFill>
              </a:rPr>
              <a:t>Wir gehen zur Polizei und fragen nach! </a:t>
            </a:r>
            <a:endParaRPr lang="de-DE" sz="2000" b="1" dirty="0">
              <a:solidFill>
                <a:schemeClr val="tx1"/>
              </a:solidFill>
            </a:endParaRPr>
          </a:p>
        </p:txBody>
      </p:sp>
      <p:sp>
        <p:nvSpPr>
          <p:cNvPr id="9" name="Abgerundete rechteckige Legende 8"/>
          <p:cNvSpPr/>
          <p:nvPr/>
        </p:nvSpPr>
        <p:spPr>
          <a:xfrm rot="2272355">
            <a:off x="253821" y="3942778"/>
            <a:ext cx="2808312" cy="1440160"/>
          </a:xfrm>
          <a:prstGeom prst="wedgeRoundRectCallout">
            <a:avLst>
              <a:gd name="adj1" fmla="val 62295"/>
              <a:gd name="adj2" fmla="val -37157"/>
              <a:gd name="adj3" fmla="val 1666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de-DE" sz="2000" b="1" dirty="0" smtClean="0">
                <a:solidFill>
                  <a:schemeClr val="tx1"/>
                </a:solidFill>
              </a:rPr>
              <a:t>Wir machen in der Zeitung auf sein Schicksal aufmerksam! </a:t>
            </a:r>
            <a:endParaRPr lang="de-DE" b="1" dirty="0">
              <a:solidFill>
                <a:schemeClr val="tx1"/>
              </a:solidFill>
            </a:endParaRPr>
          </a:p>
        </p:txBody>
      </p:sp>
      <p:sp>
        <p:nvSpPr>
          <p:cNvPr id="10" name="Textfeld 9"/>
          <p:cNvSpPr txBox="1"/>
          <p:nvPr/>
        </p:nvSpPr>
        <p:spPr>
          <a:xfrm>
            <a:off x="3743400" y="0"/>
            <a:ext cx="5400600" cy="461665"/>
          </a:xfrm>
          <a:prstGeom prst="rect">
            <a:avLst/>
          </a:prstGeom>
          <a:noFill/>
        </p:spPr>
        <p:txBody>
          <a:bodyPr wrap="square" rtlCol="0">
            <a:spAutoFit/>
          </a:bodyPr>
          <a:lstStyle/>
          <a:p>
            <a:r>
              <a:rPr lang="de-DE" sz="2400" b="1" dirty="0" smtClean="0"/>
              <a:t>M2.3 – Wie können wir „Kalle“ helfen? </a:t>
            </a:r>
            <a:endParaRPr lang="de-DE" sz="2400" b="1" dirty="0">
              <a:solidFill>
                <a:schemeClr val="bg1"/>
              </a:solidFill>
            </a:endParaRPr>
          </a:p>
        </p:txBody>
      </p:sp>
      <p:sp>
        <p:nvSpPr>
          <p:cNvPr id="8" name="Abgerundete rechteckige Legende 7"/>
          <p:cNvSpPr/>
          <p:nvPr/>
        </p:nvSpPr>
        <p:spPr>
          <a:xfrm rot="1772444">
            <a:off x="4359576" y="4897534"/>
            <a:ext cx="2639409" cy="1430438"/>
          </a:xfrm>
          <a:prstGeom prst="wedgeRoundRectCallout">
            <a:avLst>
              <a:gd name="adj1" fmla="val -66101"/>
              <a:gd name="adj2" fmla="val -45267"/>
              <a:gd name="adj3" fmla="val 1666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rPr>
              <a:t>Wir trommeln alle Turner zusammen und machen eine Demo vorm Schloss!  </a:t>
            </a:r>
          </a:p>
        </p:txBody>
      </p:sp>
      <p:sp>
        <p:nvSpPr>
          <p:cNvPr id="11" name="Abgerundete rechteckige Legende 10"/>
          <p:cNvSpPr/>
          <p:nvPr/>
        </p:nvSpPr>
        <p:spPr>
          <a:xfrm rot="20126787">
            <a:off x="1689379" y="2003158"/>
            <a:ext cx="2808312" cy="1440160"/>
          </a:xfrm>
          <a:prstGeom prst="wedgeRoundRectCallout">
            <a:avLst>
              <a:gd name="adj1" fmla="val 62295"/>
              <a:gd name="adj2" fmla="val -37157"/>
              <a:gd name="adj3" fmla="val 1666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de-DE" sz="2000" b="1" dirty="0" smtClean="0">
                <a:solidFill>
                  <a:schemeClr val="tx1"/>
                </a:solidFill>
              </a:rPr>
              <a:t>Wir befreien ihn nachts aus dem Gefängnis! </a:t>
            </a:r>
            <a:endParaRPr lang="de-DE" b="1" dirty="0">
              <a:solidFill>
                <a:schemeClr val="tx1"/>
              </a:solidFill>
            </a:endParaRPr>
          </a:p>
        </p:txBody>
      </p:sp>
    </p:spTree>
    <p:extLst>
      <p:ext uri="{BB962C8B-B14F-4D97-AF65-F5344CB8AC3E}">
        <p14:creationId xmlns:p14="http://schemas.microsoft.com/office/powerpoint/2010/main" val="29238109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4433" y="72008"/>
            <a:ext cx="4043511" cy="764704"/>
          </a:xfrm>
        </p:spPr>
        <p:txBody>
          <a:bodyPr>
            <a:normAutofit fontScale="90000"/>
          </a:bodyPr>
          <a:lstStyle/>
          <a:p>
            <a:r>
              <a:rPr lang="de-DE" sz="3200" b="1" dirty="0" smtClean="0"/>
              <a:t>M2.4a </a:t>
            </a:r>
            <a:br>
              <a:rPr lang="de-DE" sz="3200" b="1" dirty="0" smtClean="0"/>
            </a:br>
            <a:r>
              <a:rPr lang="de-DE" sz="3200" b="1" dirty="0" smtClean="0"/>
              <a:t>„Kalle“ – Mein Profil</a:t>
            </a:r>
            <a:endParaRPr lang="de-DE" sz="3200" b="1" dirty="0"/>
          </a:p>
        </p:txBody>
      </p:sp>
      <p:pic>
        <p:nvPicPr>
          <p:cNvPr id="3" name="Grafi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980728"/>
            <a:ext cx="2910061" cy="4365092"/>
          </a:xfrm>
          <a:prstGeom prst="rect">
            <a:avLst/>
          </a:prstGeom>
        </p:spPr>
      </p:pic>
      <p:sp>
        <p:nvSpPr>
          <p:cNvPr id="4" name="Textfeld 3"/>
          <p:cNvSpPr txBox="1"/>
          <p:nvPr/>
        </p:nvSpPr>
        <p:spPr>
          <a:xfrm>
            <a:off x="4192910" y="620688"/>
            <a:ext cx="4608512" cy="6247864"/>
          </a:xfrm>
          <a:prstGeom prst="rect">
            <a:avLst/>
          </a:prstGeom>
          <a:noFill/>
          <a:ln w="50800">
            <a:solidFill>
              <a:schemeClr val="tx1"/>
            </a:solidFill>
          </a:ln>
        </p:spPr>
        <p:txBody>
          <a:bodyPr wrap="square" rtlCol="0">
            <a:spAutoFit/>
          </a:bodyPr>
          <a:lstStyle/>
          <a:p>
            <a:pPr marL="285750" lvl="0" indent="-285750">
              <a:buFontTx/>
              <a:buChar char="-"/>
            </a:pPr>
            <a:r>
              <a:rPr lang="de-DE" sz="1600" dirty="0"/>
              <a:t>Meine Freunde nennen mich „Kalle“.</a:t>
            </a:r>
          </a:p>
          <a:p>
            <a:pPr marL="285750" lvl="0" indent="-285750">
              <a:buFontTx/>
              <a:buChar char="-"/>
            </a:pPr>
            <a:r>
              <a:rPr lang="de-DE" sz="1600" dirty="0"/>
              <a:t>Ich bin 23 Jahre alt, komme aus Offenburg und studiere Medizin an der Uni Heidelberg. </a:t>
            </a:r>
            <a:endParaRPr lang="de-DE" sz="1600" dirty="0" smtClean="0"/>
          </a:p>
          <a:p>
            <a:pPr marL="285750" lvl="0" indent="-285750">
              <a:buFontTx/>
              <a:buChar char="-"/>
            </a:pPr>
            <a:r>
              <a:rPr lang="de-DE" sz="1600" dirty="0" smtClean="0"/>
              <a:t>[…] </a:t>
            </a:r>
          </a:p>
          <a:p>
            <a:pPr marL="285750" lvl="0" indent="-285750">
              <a:buFontTx/>
              <a:buChar char="-"/>
            </a:pPr>
            <a:endParaRPr lang="de-DE" sz="1600" dirty="0"/>
          </a:p>
          <a:p>
            <a:pPr marL="285750" lvl="0" indent="-285750">
              <a:buFontTx/>
              <a:buChar char="-"/>
            </a:pPr>
            <a:endParaRPr lang="de-DE" sz="1600" dirty="0" smtClean="0"/>
          </a:p>
          <a:p>
            <a:pPr marL="285750" lvl="0" indent="-285750">
              <a:buFontTx/>
              <a:buChar char="-"/>
            </a:pPr>
            <a:endParaRPr lang="de-DE" sz="1600" dirty="0"/>
          </a:p>
          <a:p>
            <a:pPr marL="285750" lvl="0" indent="-285750">
              <a:buFontTx/>
              <a:buChar char="-"/>
            </a:pPr>
            <a:endParaRPr lang="de-DE" sz="1600" dirty="0" smtClean="0"/>
          </a:p>
          <a:p>
            <a:pPr marL="285750" lvl="0" indent="-285750">
              <a:buFontTx/>
              <a:buChar char="-"/>
            </a:pPr>
            <a:endParaRPr lang="de-DE" sz="1600" dirty="0"/>
          </a:p>
          <a:p>
            <a:pPr marL="285750" lvl="0" indent="-285750">
              <a:buFontTx/>
              <a:buChar char="-"/>
            </a:pPr>
            <a:endParaRPr lang="de-DE" sz="1600" dirty="0" smtClean="0"/>
          </a:p>
          <a:p>
            <a:pPr marL="285750" lvl="0" indent="-285750">
              <a:buFontTx/>
              <a:buChar char="-"/>
            </a:pPr>
            <a:endParaRPr lang="de-DE" sz="1600" dirty="0"/>
          </a:p>
          <a:p>
            <a:pPr marL="285750" lvl="0" indent="-285750">
              <a:buFontTx/>
              <a:buChar char="-"/>
            </a:pPr>
            <a:endParaRPr lang="de-DE" sz="1600" dirty="0" smtClean="0"/>
          </a:p>
          <a:p>
            <a:pPr marL="285750" lvl="0" indent="-285750">
              <a:buFontTx/>
              <a:buChar char="-"/>
            </a:pPr>
            <a:endParaRPr lang="de-DE" sz="1600" dirty="0"/>
          </a:p>
          <a:p>
            <a:pPr marL="285750" lvl="0" indent="-285750">
              <a:buFontTx/>
              <a:buChar char="-"/>
            </a:pPr>
            <a:endParaRPr lang="de-DE" sz="1600" dirty="0" smtClean="0"/>
          </a:p>
          <a:p>
            <a:pPr marL="285750" lvl="0" indent="-285750">
              <a:buFontTx/>
              <a:buChar char="-"/>
            </a:pPr>
            <a:endParaRPr lang="de-DE" sz="1600" dirty="0"/>
          </a:p>
          <a:p>
            <a:pPr marL="285750" lvl="0" indent="-285750">
              <a:buFontTx/>
              <a:buChar char="-"/>
            </a:pPr>
            <a:endParaRPr lang="de-DE" sz="1600" dirty="0" smtClean="0"/>
          </a:p>
          <a:p>
            <a:pPr marL="285750" lvl="0" indent="-285750">
              <a:buFontTx/>
              <a:buChar char="-"/>
            </a:pPr>
            <a:endParaRPr lang="de-DE" sz="1600" dirty="0"/>
          </a:p>
          <a:p>
            <a:pPr marL="285750" lvl="0" indent="-285750">
              <a:buFontTx/>
              <a:buChar char="-"/>
            </a:pPr>
            <a:endParaRPr lang="de-DE" sz="1600" dirty="0" smtClean="0"/>
          </a:p>
          <a:p>
            <a:pPr marL="285750" lvl="0" indent="-285750">
              <a:buFontTx/>
              <a:buChar char="-"/>
            </a:pPr>
            <a:endParaRPr lang="de-DE" sz="1600" dirty="0"/>
          </a:p>
          <a:p>
            <a:pPr marL="285750" lvl="0" indent="-285750">
              <a:buFontTx/>
              <a:buChar char="-"/>
            </a:pPr>
            <a:endParaRPr lang="de-DE" sz="1600" dirty="0" smtClean="0"/>
          </a:p>
          <a:p>
            <a:pPr marL="285750" lvl="0" indent="-285750">
              <a:buFontTx/>
              <a:buChar char="-"/>
            </a:pPr>
            <a:endParaRPr lang="de-DE" sz="1600" dirty="0"/>
          </a:p>
          <a:p>
            <a:pPr marL="285750" lvl="0" indent="-285750">
              <a:buFontTx/>
              <a:buChar char="-"/>
            </a:pPr>
            <a:endParaRPr lang="de-DE" sz="1600" dirty="0" smtClean="0"/>
          </a:p>
          <a:p>
            <a:pPr marL="285750" lvl="0" indent="-285750">
              <a:buFontTx/>
              <a:buChar char="-"/>
            </a:pPr>
            <a:endParaRPr lang="de-DE" sz="1600" dirty="0"/>
          </a:p>
          <a:p>
            <a:pPr marL="285750" lvl="0" indent="-285750">
              <a:buFontTx/>
              <a:buChar char="-"/>
            </a:pPr>
            <a:endParaRPr lang="de-DE" sz="1600" dirty="0" smtClean="0"/>
          </a:p>
          <a:p>
            <a:pPr marL="285750" lvl="0" indent="-285750">
              <a:buFontTx/>
              <a:buChar char="-"/>
            </a:pPr>
            <a:endParaRPr lang="de-DE" sz="1600" dirty="0"/>
          </a:p>
        </p:txBody>
      </p:sp>
      <p:sp>
        <p:nvSpPr>
          <p:cNvPr id="5" name="Textfeld 4"/>
          <p:cNvSpPr txBox="1"/>
          <p:nvPr/>
        </p:nvSpPr>
        <p:spPr>
          <a:xfrm>
            <a:off x="603448" y="5548053"/>
            <a:ext cx="3176464" cy="1200329"/>
          </a:xfrm>
          <a:prstGeom prst="rect">
            <a:avLst/>
          </a:prstGeom>
          <a:noFill/>
        </p:spPr>
        <p:txBody>
          <a:bodyPr wrap="square" rtlCol="0">
            <a:spAutoFit/>
          </a:bodyPr>
          <a:lstStyle/>
          <a:p>
            <a:r>
              <a:rPr lang="de-DE" sz="800" dirty="0" smtClean="0">
                <a:hlinkClick r:id="rId3"/>
              </a:rPr>
              <a:t>https://commons.wikimedia.org/wiki/File:Karl_Heinrich_Schaible.jpg</a:t>
            </a:r>
            <a:endParaRPr lang="de-DE" sz="800" dirty="0" smtClean="0"/>
          </a:p>
          <a:p>
            <a:endParaRPr lang="de-DE" sz="800" dirty="0"/>
          </a:p>
          <a:p>
            <a:r>
              <a:rPr lang="de-DE" sz="800" dirty="0" err="1"/>
              <a:t>Unknown</a:t>
            </a:r>
            <a:r>
              <a:rPr lang="de-DE" sz="800" dirty="0"/>
              <a:t>, &lt;a </a:t>
            </a:r>
            <a:r>
              <a:rPr lang="de-DE" sz="800" dirty="0" err="1"/>
              <a:t>href</a:t>
            </a:r>
            <a:r>
              <a:rPr lang="de-DE" sz="800" dirty="0"/>
              <a:t>="https://commons.wikimedia.org/</a:t>
            </a:r>
            <a:r>
              <a:rPr lang="de-DE" sz="800" dirty="0" err="1"/>
              <a:t>wiki</a:t>
            </a:r>
            <a:r>
              <a:rPr lang="de-DE" sz="800" dirty="0"/>
              <a:t>/</a:t>
            </a:r>
            <a:r>
              <a:rPr lang="de-DE" sz="800" dirty="0" err="1"/>
              <a:t>File:Karl_Heinrich_Schaible.jpg</a:t>
            </a:r>
            <a:r>
              <a:rPr lang="de-DE" sz="800" dirty="0"/>
              <a:t>"&gt;Karl Heinrich Schaible&lt;/a&gt;, als gemeinfrei gekennzeichnet, Details auf &lt;a </a:t>
            </a:r>
            <a:r>
              <a:rPr lang="de-DE" sz="800" dirty="0" err="1"/>
              <a:t>href</a:t>
            </a:r>
            <a:r>
              <a:rPr lang="de-DE" sz="800" dirty="0"/>
              <a:t>="https://commons.wikimedia.org/</a:t>
            </a:r>
            <a:r>
              <a:rPr lang="de-DE" sz="800" dirty="0" err="1"/>
              <a:t>wiki</a:t>
            </a:r>
            <a:r>
              <a:rPr lang="de-DE" sz="800" dirty="0"/>
              <a:t>/</a:t>
            </a:r>
            <a:r>
              <a:rPr lang="de-DE" sz="800" dirty="0" err="1"/>
              <a:t>Template:PD-old</a:t>
            </a:r>
            <a:r>
              <a:rPr lang="de-DE" sz="800" dirty="0"/>
              <a:t>"&gt;Wikimedia </a:t>
            </a:r>
            <a:r>
              <a:rPr lang="de-DE" sz="800" dirty="0" err="1"/>
              <a:t>Commons</a:t>
            </a:r>
            <a:r>
              <a:rPr lang="de-DE" sz="800" dirty="0"/>
              <a:t>&lt;/a&gt; </a:t>
            </a:r>
            <a:r>
              <a:rPr lang="de-DE" sz="800" dirty="0" smtClean="0"/>
              <a:t> </a:t>
            </a:r>
            <a:endParaRPr lang="de-DE" sz="800" dirty="0" smtClean="0"/>
          </a:p>
          <a:p>
            <a:endParaRPr lang="de-DE" sz="800" dirty="0"/>
          </a:p>
          <a:p>
            <a:endParaRPr lang="de-DE" sz="800" dirty="0"/>
          </a:p>
        </p:txBody>
      </p:sp>
    </p:spTree>
    <p:extLst>
      <p:ext uri="{BB962C8B-B14F-4D97-AF65-F5344CB8AC3E}">
        <p14:creationId xmlns:p14="http://schemas.microsoft.com/office/powerpoint/2010/main" val="19723900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4433" y="44624"/>
            <a:ext cx="4043511" cy="764704"/>
          </a:xfrm>
        </p:spPr>
        <p:txBody>
          <a:bodyPr>
            <a:normAutofit fontScale="90000"/>
          </a:bodyPr>
          <a:lstStyle/>
          <a:p>
            <a:r>
              <a:rPr lang="de-DE" sz="3200" b="1" dirty="0" smtClean="0"/>
              <a:t>M2.4b </a:t>
            </a:r>
            <a:br>
              <a:rPr lang="de-DE" sz="3200" b="1" dirty="0" smtClean="0"/>
            </a:br>
            <a:r>
              <a:rPr lang="de-DE" sz="3200" b="1" dirty="0" smtClean="0"/>
              <a:t>„Kalle“ – Mein Profil</a:t>
            </a:r>
            <a:endParaRPr lang="de-DE" sz="3200" b="1" dirty="0"/>
          </a:p>
        </p:txBody>
      </p:sp>
      <p:pic>
        <p:nvPicPr>
          <p:cNvPr id="3" name="Grafik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3569" y="1124744"/>
            <a:ext cx="2832314" cy="4248472"/>
          </a:xfrm>
          <a:prstGeom prst="rect">
            <a:avLst/>
          </a:prstGeom>
        </p:spPr>
      </p:pic>
      <p:sp>
        <p:nvSpPr>
          <p:cNvPr id="4" name="Textfeld 3"/>
          <p:cNvSpPr txBox="1"/>
          <p:nvPr/>
        </p:nvSpPr>
        <p:spPr>
          <a:xfrm>
            <a:off x="4192910" y="620688"/>
            <a:ext cx="4608512" cy="5755422"/>
          </a:xfrm>
          <a:prstGeom prst="rect">
            <a:avLst/>
          </a:prstGeom>
          <a:noFill/>
          <a:ln w="50800">
            <a:solidFill>
              <a:schemeClr val="tx1"/>
            </a:solidFill>
          </a:ln>
        </p:spPr>
        <p:txBody>
          <a:bodyPr wrap="square" rtlCol="0">
            <a:spAutoFit/>
          </a:bodyPr>
          <a:lstStyle/>
          <a:p>
            <a:pPr lvl="0"/>
            <a:endParaRPr lang="de-DE" sz="1600" dirty="0" smtClean="0"/>
          </a:p>
          <a:p>
            <a:pPr marL="285750" lvl="0" indent="-285750">
              <a:buFontTx/>
              <a:buChar char="-"/>
            </a:pPr>
            <a:r>
              <a:rPr lang="de-DE" sz="1600" dirty="0" smtClean="0"/>
              <a:t>Meine Freunde nennen mich „Kalle“.</a:t>
            </a:r>
          </a:p>
          <a:p>
            <a:pPr marL="285750" lvl="0" indent="-285750">
              <a:buFontTx/>
              <a:buChar char="-"/>
            </a:pPr>
            <a:r>
              <a:rPr lang="de-DE" sz="1600" dirty="0" smtClean="0"/>
              <a:t>Ich bin 23 Jahre alt, komme aus Offenburg und studiere Medizin an der Uni Heidelberg. </a:t>
            </a:r>
            <a:endParaRPr lang="de-DE" sz="1600" dirty="0"/>
          </a:p>
          <a:p>
            <a:pPr marL="285750" indent="-285750">
              <a:buFontTx/>
              <a:buChar char="-"/>
            </a:pPr>
            <a:r>
              <a:rPr lang="de-DE" sz="1600" dirty="0" smtClean="0"/>
              <a:t>Ich turne gerne! Bin in Heidelberg im Turnverein. Letztes Jahr habe ich an den Deutschen Turnmeisterschaften in Heilbronn teilgenommen. Ich bin 9. von 200 geworden und hab als Preis sogar einen Lorbeerkranz bekommen! Mein Verein ist voll stolz auf mich! </a:t>
            </a:r>
          </a:p>
          <a:p>
            <a:pPr marL="285750" indent="-285750">
              <a:buFontTx/>
              <a:buChar char="-"/>
            </a:pPr>
            <a:r>
              <a:rPr lang="de-DE" sz="1600" dirty="0" smtClean="0"/>
              <a:t>Mein zweites Hobbie ist Politik: Ich diskutiere mit den Jungs aus meinem Verein viel über Politik. Wir wollen endlich die deutsche Einheit und wir wollen Freiheit! Aber wir reden nicht nur! Wir verteilen Flugblätter oder verschicken sie heimlich mit der Post, um die Polizei zu ärgern.  Wenn ich Zeit hab, bin ich auch noch Journalist und schreibe Artikel für Zeitungen, in denen man wenigstens mal die Regierung kritisieren darf! Vermutlich hat die Regierung schon Spitzel auf mich angesetzt. Am Ende verhaften die mich noch und sperren mich ein… aber von denen kaputt machen, das lasse ich mich nicht…</a:t>
            </a:r>
          </a:p>
        </p:txBody>
      </p:sp>
      <p:sp>
        <p:nvSpPr>
          <p:cNvPr id="5" name="Textfeld 4"/>
          <p:cNvSpPr txBox="1"/>
          <p:nvPr/>
        </p:nvSpPr>
        <p:spPr>
          <a:xfrm>
            <a:off x="622374" y="5541038"/>
            <a:ext cx="3176464" cy="1200329"/>
          </a:xfrm>
          <a:prstGeom prst="rect">
            <a:avLst/>
          </a:prstGeom>
          <a:noFill/>
        </p:spPr>
        <p:txBody>
          <a:bodyPr wrap="square" rtlCol="0">
            <a:spAutoFit/>
          </a:bodyPr>
          <a:lstStyle/>
          <a:p>
            <a:r>
              <a:rPr lang="de-DE" sz="800" dirty="0" smtClean="0">
                <a:hlinkClick r:id="rId3"/>
              </a:rPr>
              <a:t>https://commons.wikimedia.org/wiki/File:Karl_Heinrich_Schaible.jpg</a:t>
            </a:r>
            <a:endParaRPr lang="de-DE" sz="800" dirty="0" smtClean="0"/>
          </a:p>
          <a:p>
            <a:endParaRPr lang="de-DE" sz="800" dirty="0"/>
          </a:p>
          <a:p>
            <a:r>
              <a:rPr lang="de-DE" sz="800" dirty="0" err="1"/>
              <a:t>Unknown</a:t>
            </a:r>
            <a:r>
              <a:rPr lang="de-DE" sz="800" dirty="0"/>
              <a:t>, &lt;a </a:t>
            </a:r>
            <a:r>
              <a:rPr lang="de-DE" sz="800" dirty="0" err="1"/>
              <a:t>href</a:t>
            </a:r>
            <a:r>
              <a:rPr lang="de-DE" sz="800" dirty="0"/>
              <a:t>="https://commons.wikimedia.org/</a:t>
            </a:r>
            <a:r>
              <a:rPr lang="de-DE" sz="800" dirty="0" err="1"/>
              <a:t>wiki</a:t>
            </a:r>
            <a:r>
              <a:rPr lang="de-DE" sz="800" dirty="0"/>
              <a:t>/</a:t>
            </a:r>
            <a:r>
              <a:rPr lang="de-DE" sz="800" dirty="0" err="1"/>
              <a:t>File:Karl_Heinrich_Schaible.jpg</a:t>
            </a:r>
            <a:r>
              <a:rPr lang="de-DE" sz="800" dirty="0"/>
              <a:t>"&gt;Karl Heinrich Schaible&lt;/a&gt;, als gemeinfrei gekennzeichnet, Details auf &lt;a </a:t>
            </a:r>
            <a:r>
              <a:rPr lang="de-DE" sz="800" dirty="0" err="1"/>
              <a:t>href</a:t>
            </a:r>
            <a:r>
              <a:rPr lang="de-DE" sz="800" dirty="0"/>
              <a:t>="https://commons.wikimedia.org/</a:t>
            </a:r>
            <a:r>
              <a:rPr lang="de-DE" sz="800" dirty="0" err="1"/>
              <a:t>wiki</a:t>
            </a:r>
            <a:r>
              <a:rPr lang="de-DE" sz="800" dirty="0"/>
              <a:t>/</a:t>
            </a:r>
            <a:r>
              <a:rPr lang="de-DE" sz="800" dirty="0" err="1"/>
              <a:t>Template:PD-old</a:t>
            </a:r>
            <a:r>
              <a:rPr lang="de-DE" sz="800" dirty="0"/>
              <a:t>"&gt;Wikimedia </a:t>
            </a:r>
            <a:r>
              <a:rPr lang="de-DE" sz="800" dirty="0" err="1"/>
              <a:t>Commons</a:t>
            </a:r>
            <a:r>
              <a:rPr lang="de-DE" sz="800" dirty="0"/>
              <a:t>&lt;/a&gt; </a:t>
            </a:r>
            <a:r>
              <a:rPr lang="de-DE" sz="800" dirty="0" smtClean="0"/>
              <a:t> </a:t>
            </a:r>
            <a:endParaRPr lang="de-DE" sz="800" dirty="0" smtClean="0"/>
          </a:p>
          <a:p>
            <a:endParaRPr lang="de-DE" sz="800" dirty="0"/>
          </a:p>
          <a:p>
            <a:endParaRPr lang="de-DE" sz="800" dirty="0"/>
          </a:p>
        </p:txBody>
      </p:sp>
    </p:spTree>
    <p:extLst>
      <p:ext uri="{BB962C8B-B14F-4D97-AF65-F5344CB8AC3E}">
        <p14:creationId xmlns:p14="http://schemas.microsoft.com/office/powerpoint/2010/main" val="15300685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rotWithShape="1">
          <a:blip r:embed="rId2">
            <a:extLst>
              <a:ext uri="{28A0092B-C50C-407E-A947-70E740481C1C}">
                <a14:useLocalDpi xmlns:a14="http://schemas.microsoft.com/office/drawing/2010/main" val="0"/>
              </a:ext>
            </a:extLst>
          </a:blip>
          <a:srcRect b="21983"/>
          <a:stretch/>
        </p:blipFill>
        <p:spPr>
          <a:xfrm>
            <a:off x="2699792" y="188640"/>
            <a:ext cx="3672408" cy="4297635"/>
          </a:xfrm>
          <a:prstGeom prst="rect">
            <a:avLst/>
          </a:prstGeom>
        </p:spPr>
      </p:pic>
      <p:sp>
        <p:nvSpPr>
          <p:cNvPr id="5" name="Abgerundete rechteckige Legende 4"/>
          <p:cNvSpPr/>
          <p:nvPr/>
        </p:nvSpPr>
        <p:spPr>
          <a:xfrm>
            <a:off x="107504" y="783779"/>
            <a:ext cx="3240360" cy="2448272"/>
          </a:xfrm>
          <a:prstGeom prst="wedgeRoundRectCallout">
            <a:avLst>
              <a:gd name="adj1" fmla="val 60884"/>
              <a:gd name="adj2" fmla="val -31262"/>
              <a:gd name="adj3" fmla="val 1666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de-DE" sz="2000" b="1" dirty="0" smtClean="0">
                <a:solidFill>
                  <a:schemeClr val="tx1"/>
                </a:solidFill>
              </a:rPr>
              <a:t>Ich bin begeistert!  </a:t>
            </a:r>
          </a:p>
          <a:p>
            <a:pPr lvl="1"/>
            <a:endParaRPr lang="de-DE" sz="1200" b="1" dirty="0">
              <a:solidFill>
                <a:schemeClr val="tx1"/>
              </a:solidFill>
            </a:endParaRPr>
          </a:p>
          <a:p>
            <a:pPr lvl="1"/>
            <a:r>
              <a:rPr lang="de-DE" b="1" dirty="0" smtClean="0">
                <a:solidFill>
                  <a:schemeClr val="tx1"/>
                </a:solidFill>
              </a:rPr>
              <a:t>Turnen ist super! </a:t>
            </a:r>
          </a:p>
          <a:p>
            <a:pPr lvl="1"/>
            <a:r>
              <a:rPr lang="de-DE" b="1" dirty="0" smtClean="0">
                <a:solidFill>
                  <a:schemeClr val="tx1"/>
                </a:solidFill>
              </a:rPr>
              <a:t>Ich habe sogar einen Preis bei der deutschen Turnmeisterschaft gewonnen! </a:t>
            </a:r>
            <a:endParaRPr lang="de-DE" b="1" dirty="0">
              <a:solidFill>
                <a:schemeClr val="tx1"/>
              </a:solidFill>
            </a:endParaRPr>
          </a:p>
        </p:txBody>
      </p:sp>
      <p:sp>
        <p:nvSpPr>
          <p:cNvPr id="6" name="Abgerundete rechteckige Legende 5"/>
          <p:cNvSpPr/>
          <p:nvPr/>
        </p:nvSpPr>
        <p:spPr>
          <a:xfrm>
            <a:off x="5796136" y="4005064"/>
            <a:ext cx="3240360" cy="2448272"/>
          </a:xfrm>
          <a:prstGeom prst="wedgeRoundRectCallout">
            <a:avLst>
              <a:gd name="adj1" fmla="val -66101"/>
              <a:gd name="adj2" fmla="val -45267"/>
              <a:gd name="adj3" fmla="val 1666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b="1" dirty="0">
              <a:solidFill>
                <a:schemeClr val="tx1"/>
              </a:solidFill>
            </a:endParaRPr>
          </a:p>
        </p:txBody>
      </p:sp>
      <p:sp>
        <p:nvSpPr>
          <p:cNvPr id="7" name="Abgerundete rechteckige Legende 6"/>
          <p:cNvSpPr/>
          <p:nvPr/>
        </p:nvSpPr>
        <p:spPr>
          <a:xfrm>
            <a:off x="5796136" y="260648"/>
            <a:ext cx="3240360" cy="2754957"/>
          </a:xfrm>
          <a:prstGeom prst="wedgeRoundRectCallout">
            <a:avLst>
              <a:gd name="adj1" fmla="val -73449"/>
              <a:gd name="adj2" fmla="val -21107"/>
              <a:gd name="adj3" fmla="val 1666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de-DE" b="1" dirty="0">
              <a:solidFill>
                <a:schemeClr val="tx1"/>
              </a:solidFill>
            </a:endParaRPr>
          </a:p>
        </p:txBody>
      </p:sp>
      <p:sp>
        <p:nvSpPr>
          <p:cNvPr id="9" name="Abgerundete rechteckige Legende 8"/>
          <p:cNvSpPr/>
          <p:nvPr/>
        </p:nvSpPr>
        <p:spPr>
          <a:xfrm>
            <a:off x="107504" y="3789040"/>
            <a:ext cx="3600400" cy="2376264"/>
          </a:xfrm>
          <a:prstGeom prst="wedgeRoundRectCallout">
            <a:avLst>
              <a:gd name="adj1" fmla="val 74994"/>
              <a:gd name="adj2" fmla="val -48380"/>
              <a:gd name="adj3" fmla="val 1666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endParaRPr lang="de-DE" b="1" dirty="0">
              <a:solidFill>
                <a:schemeClr val="tx1"/>
              </a:solidFill>
            </a:endParaRPr>
          </a:p>
        </p:txBody>
      </p:sp>
      <p:sp>
        <p:nvSpPr>
          <p:cNvPr id="10" name="Textfeld 9"/>
          <p:cNvSpPr txBox="1"/>
          <p:nvPr/>
        </p:nvSpPr>
        <p:spPr>
          <a:xfrm>
            <a:off x="3347864" y="3183359"/>
            <a:ext cx="2952328" cy="461665"/>
          </a:xfrm>
          <a:prstGeom prst="rect">
            <a:avLst/>
          </a:prstGeom>
          <a:noFill/>
        </p:spPr>
        <p:txBody>
          <a:bodyPr wrap="square" rtlCol="0">
            <a:spAutoFit/>
          </a:bodyPr>
          <a:lstStyle/>
          <a:p>
            <a:r>
              <a:rPr lang="de-DE" sz="2400" b="1" dirty="0" smtClean="0">
                <a:solidFill>
                  <a:schemeClr val="bg1"/>
                </a:solidFill>
              </a:rPr>
              <a:t>Wie ich mich fühle…</a:t>
            </a:r>
            <a:endParaRPr lang="de-DE" sz="2400" b="1" dirty="0">
              <a:solidFill>
                <a:schemeClr val="bg1"/>
              </a:solidFill>
            </a:endParaRPr>
          </a:p>
        </p:txBody>
      </p:sp>
      <p:sp>
        <p:nvSpPr>
          <p:cNvPr id="2" name="Textfeld 1"/>
          <p:cNvSpPr txBox="1"/>
          <p:nvPr/>
        </p:nvSpPr>
        <p:spPr>
          <a:xfrm>
            <a:off x="0" y="11857"/>
            <a:ext cx="1152128" cy="369332"/>
          </a:xfrm>
          <a:prstGeom prst="rect">
            <a:avLst/>
          </a:prstGeom>
          <a:noFill/>
        </p:spPr>
        <p:txBody>
          <a:bodyPr wrap="square" rtlCol="0">
            <a:spAutoFit/>
          </a:bodyPr>
          <a:lstStyle/>
          <a:p>
            <a:r>
              <a:rPr lang="de-DE" b="1" dirty="0" smtClean="0"/>
              <a:t>M2.5a</a:t>
            </a:r>
            <a:endParaRPr lang="de-DE" b="1" dirty="0"/>
          </a:p>
        </p:txBody>
      </p:sp>
      <p:sp>
        <p:nvSpPr>
          <p:cNvPr id="11" name="Textfeld 10"/>
          <p:cNvSpPr txBox="1"/>
          <p:nvPr/>
        </p:nvSpPr>
        <p:spPr>
          <a:xfrm>
            <a:off x="35496" y="6228601"/>
            <a:ext cx="7416824" cy="584775"/>
          </a:xfrm>
          <a:prstGeom prst="rect">
            <a:avLst/>
          </a:prstGeom>
          <a:noFill/>
        </p:spPr>
        <p:txBody>
          <a:bodyPr wrap="square" rtlCol="0">
            <a:spAutoFit/>
          </a:bodyPr>
          <a:lstStyle/>
          <a:p>
            <a:r>
              <a:rPr lang="de-DE" sz="800" dirty="0" smtClean="0">
                <a:hlinkClick r:id="rId3"/>
              </a:rPr>
              <a:t>https://commons.wikimedia.org/wiki/File:Karl_Heinrich_Schaible.jpg</a:t>
            </a:r>
            <a:endParaRPr lang="de-DE" sz="800" dirty="0" smtClean="0"/>
          </a:p>
          <a:p>
            <a:endParaRPr lang="de-DE" sz="800" dirty="0"/>
          </a:p>
          <a:p>
            <a:r>
              <a:rPr lang="de-DE" sz="800" dirty="0" err="1"/>
              <a:t>Unknown</a:t>
            </a:r>
            <a:r>
              <a:rPr lang="de-DE" sz="800" dirty="0"/>
              <a:t>, &lt;a </a:t>
            </a:r>
            <a:r>
              <a:rPr lang="de-DE" sz="800" dirty="0" err="1"/>
              <a:t>href</a:t>
            </a:r>
            <a:r>
              <a:rPr lang="de-DE" sz="800" dirty="0"/>
              <a:t>="https://commons.wikimedia.org/</a:t>
            </a:r>
            <a:r>
              <a:rPr lang="de-DE" sz="800" dirty="0" err="1"/>
              <a:t>wiki</a:t>
            </a:r>
            <a:r>
              <a:rPr lang="de-DE" sz="800" dirty="0"/>
              <a:t>/</a:t>
            </a:r>
            <a:r>
              <a:rPr lang="de-DE" sz="800" dirty="0" err="1"/>
              <a:t>File:Karl_Heinrich_Schaible.jpg</a:t>
            </a:r>
            <a:r>
              <a:rPr lang="de-DE" sz="800" dirty="0"/>
              <a:t>"&gt;Karl Heinrich Schaible&lt;/a&gt;, als gemeinfrei gekennzeichnet, Details auf &lt;a </a:t>
            </a:r>
            <a:r>
              <a:rPr lang="de-DE" sz="800" dirty="0" err="1"/>
              <a:t>href</a:t>
            </a:r>
            <a:r>
              <a:rPr lang="de-DE" sz="800" dirty="0"/>
              <a:t>="https://commons.wikimedia.org/</a:t>
            </a:r>
            <a:r>
              <a:rPr lang="de-DE" sz="800" dirty="0" err="1"/>
              <a:t>wiki</a:t>
            </a:r>
            <a:r>
              <a:rPr lang="de-DE" sz="800" dirty="0"/>
              <a:t>/</a:t>
            </a:r>
            <a:r>
              <a:rPr lang="de-DE" sz="800" dirty="0" err="1"/>
              <a:t>Template:PD-old</a:t>
            </a:r>
            <a:r>
              <a:rPr lang="de-DE" sz="800" dirty="0"/>
              <a:t>"&gt;Wikimedia </a:t>
            </a:r>
            <a:r>
              <a:rPr lang="de-DE" sz="800" dirty="0" err="1"/>
              <a:t>Commons</a:t>
            </a:r>
            <a:r>
              <a:rPr lang="de-DE" sz="800" dirty="0"/>
              <a:t>&lt;/a&gt; </a:t>
            </a:r>
            <a:r>
              <a:rPr lang="de-DE" sz="800" dirty="0" smtClean="0"/>
              <a:t> </a:t>
            </a:r>
            <a:endParaRPr lang="de-DE" sz="800" dirty="0" smtClean="0"/>
          </a:p>
        </p:txBody>
      </p:sp>
    </p:spTree>
    <p:extLst>
      <p:ext uri="{BB962C8B-B14F-4D97-AF65-F5344CB8AC3E}">
        <p14:creationId xmlns:p14="http://schemas.microsoft.com/office/powerpoint/2010/main" val="3424857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rotWithShape="1">
          <a:blip r:embed="rId2">
            <a:extLst>
              <a:ext uri="{28A0092B-C50C-407E-A947-70E740481C1C}">
                <a14:useLocalDpi xmlns:a14="http://schemas.microsoft.com/office/drawing/2010/main" val="0"/>
              </a:ext>
            </a:extLst>
          </a:blip>
          <a:srcRect b="21983"/>
          <a:stretch/>
        </p:blipFill>
        <p:spPr>
          <a:xfrm>
            <a:off x="2699792" y="188640"/>
            <a:ext cx="3672408" cy="4297635"/>
          </a:xfrm>
          <a:prstGeom prst="rect">
            <a:avLst/>
          </a:prstGeom>
        </p:spPr>
      </p:pic>
      <p:sp>
        <p:nvSpPr>
          <p:cNvPr id="5" name="Abgerundete rechteckige Legende 4"/>
          <p:cNvSpPr/>
          <p:nvPr/>
        </p:nvSpPr>
        <p:spPr>
          <a:xfrm>
            <a:off x="107504" y="783779"/>
            <a:ext cx="3240360" cy="2448272"/>
          </a:xfrm>
          <a:prstGeom prst="wedgeRoundRectCallout">
            <a:avLst>
              <a:gd name="adj1" fmla="val 60884"/>
              <a:gd name="adj2" fmla="val -31262"/>
              <a:gd name="adj3" fmla="val 1666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de-DE" sz="2000" b="1" dirty="0" smtClean="0">
                <a:solidFill>
                  <a:schemeClr val="tx1"/>
                </a:solidFill>
              </a:rPr>
              <a:t>Ich bin begeistert!  </a:t>
            </a:r>
          </a:p>
          <a:p>
            <a:pPr lvl="1"/>
            <a:endParaRPr lang="de-DE" sz="1200" b="1" dirty="0">
              <a:solidFill>
                <a:schemeClr val="tx1"/>
              </a:solidFill>
            </a:endParaRPr>
          </a:p>
          <a:p>
            <a:pPr lvl="1"/>
            <a:r>
              <a:rPr lang="de-DE" b="1" dirty="0" smtClean="0">
                <a:solidFill>
                  <a:schemeClr val="tx1"/>
                </a:solidFill>
              </a:rPr>
              <a:t>Turnen ist super! </a:t>
            </a:r>
          </a:p>
          <a:p>
            <a:pPr lvl="1"/>
            <a:r>
              <a:rPr lang="de-DE" b="1" dirty="0" smtClean="0">
                <a:solidFill>
                  <a:schemeClr val="tx1"/>
                </a:solidFill>
              </a:rPr>
              <a:t>Ich </a:t>
            </a:r>
            <a:r>
              <a:rPr lang="de-DE" b="1" dirty="0">
                <a:solidFill>
                  <a:schemeClr val="tx1"/>
                </a:solidFill>
              </a:rPr>
              <a:t>habe sogar einen Preis bei der deutschen Turnmeisterschaft gewonnen! </a:t>
            </a:r>
          </a:p>
        </p:txBody>
      </p:sp>
      <p:sp>
        <p:nvSpPr>
          <p:cNvPr id="6" name="Abgerundete rechteckige Legende 5"/>
          <p:cNvSpPr/>
          <p:nvPr/>
        </p:nvSpPr>
        <p:spPr>
          <a:xfrm>
            <a:off x="5796136" y="4005064"/>
            <a:ext cx="3240360" cy="2448272"/>
          </a:xfrm>
          <a:prstGeom prst="wedgeRoundRectCallout">
            <a:avLst>
              <a:gd name="adj1" fmla="val -66101"/>
              <a:gd name="adj2" fmla="val -45267"/>
              <a:gd name="adj3" fmla="val 1666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2000" b="1" dirty="0" smtClean="0">
                <a:solidFill>
                  <a:schemeClr val="tx1"/>
                </a:solidFill>
              </a:rPr>
              <a:t>Ich bin stolz! </a:t>
            </a:r>
            <a:br>
              <a:rPr lang="de-DE" sz="2000" b="1" dirty="0" smtClean="0">
                <a:solidFill>
                  <a:schemeClr val="tx1"/>
                </a:solidFill>
              </a:rPr>
            </a:br>
            <a:endParaRPr lang="de-DE" sz="2000" b="1" dirty="0" smtClean="0">
              <a:solidFill>
                <a:schemeClr val="tx1"/>
              </a:solidFill>
            </a:endParaRPr>
          </a:p>
          <a:p>
            <a:r>
              <a:rPr lang="de-DE" b="1" dirty="0" smtClean="0">
                <a:solidFill>
                  <a:schemeClr val="tx1"/>
                </a:solidFill>
              </a:rPr>
              <a:t>Im </a:t>
            </a:r>
            <a:r>
              <a:rPr lang="de-DE" b="1" dirty="0">
                <a:solidFill>
                  <a:schemeClr val="tx1"/>
                </a:solidFill>
              </a:rPr>
              <a:t>Gefängnis haben „die“ zwar meinen durchtrainierten Körper ruiniert, aber psychisch habe ich mich von „denen“ nicht kaputt machen lassen! </a:t>
            </a:r>
          </a:p>
        </p:txBody>
      </p:sp>
      <p:sp>
        <p:nvSpPr>
          <p:cNvPr id="7" name="Abgerundete rechteckige Legende 6"/>
          <p:cNvSpPr/>
          <p:nvPr/>
        </p:nvSpPr>
        <p:spPr>
          <a:xfrm>
            <a:off x="5796136" y="260648"/>
            <a:ext cx="3240360" cy="2754957"/>
          </a:xfrm>
          <a:prstGeom prst="wedgeRoundRectCallout">
            <a:avLst>
              <a:gd name="adj1" fmla="val -73449"/>
              <a:gd name="adj2" fmla="val -21107"/>
              <a:gd name="adj3" fmla="val 1666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de-DE" sz="2000" b="1" dirty="0" smtClean="0">
                <a:solidFill>
                  <a:schemeClr val="tx1"/>
                </a:solidFill>
              </a:rPr>
              <a:t>Ich bin wütend! </a:t>
            </a:r>
          </a:p>
          <a:p>
            <a:pPr lvl="1"/>
            <a:endParaRPr lang="de-DE" sz="1600" b="1" dirty="0" smtClean="0">
              <a:solidFill>
                <a:schemeClr val="tx1"/>
              </a:solidFill>
            </a:endParaRPr>
          </a:p>
          <a:p>
            <a:pPr lvl="1"/>
            <a:r>
              <a:rPr lang="de-DE" b="1" dirty="0" smtClean="0">
                <a:solidFill>
                  <a:schemeClr val="tx1"/>
                </a:solidFill>
              </a:rPr>
              <a:t>Verdammt </a:t>
            </a:r>
            <a:r>
              <a:rPr lang="de-DE" b="1" dirty="0">
                <a:solidFill>
                  <a:schemeClr val="tx1"/>
                </a:solidFill>
              </a:rPr>
              <a:t>noch mal! </a:t>
            </a:r>
            <a:endParaRPr lang="de-DE" b="1" dirty="0" smtClean="0">
              <a:solidFill>
                <a:schemeClr val="tx1"/>
              </a:solidFill>
            </a:endParaRPr>
          </a:p>
          <a:p>
            <a:pPr lvl="1"/>
            <a:r>
              <a:rPr lang="de-DE" b="1" dirty="0" smtClean="0">
                <a:solidFill>
                  <a:schemeClr val="tx1"/>
                </a:solidFill>
              </a:rPr>
              <a:t>Ich </a:t>
            </a:r>
            <a:r>
              <a:rPr lang="de-DE" b="1" dirty="0">
                <a:solidFill>
                  <a:schemeClr val="tx1"/>
                </a:solidFill>
              </a:rPr>
              <a:t>will keine Gnade von </a:t>
            </a:r>
            <a:r>
              <a:rPr lang="de-DE" b="1" dirty="0" smtClean="0">
                <a:solidFill>
                  <a:schemeClr val="tx1"/>
                </a:solidFill>
              </a:rPr>
              <a:t>einem </a:t>
            </a:r>
            <a:r>
              <a:rPr lang="de-DE" b="1" dirty="0">
                <a:solidFill>
                  <a:schemeClr val="tx1"/>
                </a:solidFill>
              </a:rPr>
              <a:t>Großherzog! </a:t>
            </a:r>
            <a:endParaRPr lang="de-DE" b="1" dirty="0" smtClean="0">
              <a:solidFill>
                <a:schemeClr val="tx1"/>
              </a:solidFill>
            </a:endParaRPr>
          </a:p>
          <a:p>
            <a:pPr lvl="1"/>
            <a:r>
              <a:rPr lang="de-DE" b="1" dirty="0" smtClean="0">
                <a:solidFill>
                  <a:schemeClr val="tx1"/>
                </a:solidFill>
              </a:rPr>
              <a:t>Ich </a:t>
            </a:r>
            <a:r>
              <a:rPr lang="de-DE" b="1" dirty="0">
                <a:solidFill>
                  <a:schemeClr val="tx1"/>
                </a:solidFill>
              </a:rPr>
              <a:t>will mein gutes Recht und endlich einen fairen </a:t>
            </a:r>
            <a:r>
              <a:rPr lang="de-DE" b="1" dirty="0" smtClean="0">
                <a:solidFill>
                  <a:schemeClr val="tx1"/>
                </a:solidFill>
              </a:rPr>
              <a:t>Prozess vor einem ordentlichen Gericht! </a:t>
            </a:r>
            <a:endParaRPr lang="de-DE" b="1" dirty="0">
              <a:solidFill>
                <a:schemeClr val="tx1"/>
              </a:solidFill>
            </a:endParaRPr>
          </a:p>
        </p:txBody>
      </p:sp>
      <p:sp>
        <p:nvSpPr>
          <p:cNvPr id="9" name="Abgerundete rechteckige Legende 8"/>
          <p:cNvSpPr/>
          <p:nvPr/>
        </p:nvSpPr>
        <p:spPr>
          <a:xfrm>
            <a:off x="107504" y="3789040"/>
            <a:ext cx="3600400" cy="2376264"/>
          </a:xfrm>
          <a:prstGeom prst="wedgeRoundRectCallout">
            <a:avLst>
              <a:gd name="adj1" fmla="val 74994"/>
              <a:gd name="adj2" fmla="val -48380"/>
              <a:gd name="adj3" fmla="val 16667"/>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r>
              <a:rPr lang="de-DE" sz="2000" b="1" dirty="0" smtClean="0">
                <a:solidFill>
                  <a:schemeClr val="tx1"/>
                </a:solidFill>
              </a:rPr>
              <a:t>Ich bin überzeugt!</a:t>
            </a:r>
            <a:r>
              <a:rPr lang="de-DE" b="1" dirty="0" smtClean="0">
                <a:solidFill>
                  <a:schemeClr val="tx1"/>
                </a:solidFill>
              </a:rPr>
              <a:t> </a:t>
            </a:r>
          </a:p>
          <a:p>
            <a:pPr lvl="1"/>
            <a:endParaRPr lang="de-DE" sz="1200" b="1" dirty="0">
              <a:solidFill>
                <a:schemeClr val="tx1"/>
              </a:solidFill>
            </a:endParaRPr>
          </a:p>
          <a:p>
            <a:pPr lvl="1"/>
            <a:r>
              <a:rPr lang="de-DE" b="1" dirty="0" smtClean="0">
                <a:solidFill>
                  <a:schemeClr val="tx1"/>
                </a:solidFill>
              </a:rPr>
              <a:t>Die </a:t>
            </a:r>
            <a:r>
              <a:rPr lang="de-DE" b="1" dirty="0">
                <a:solidFill>
                  <a:schemeClr val="tx1"/>
                </a:solidFill>
              </a:rPr>
              <a:t>Idee, die verschiedenen deutschen Staaten zu einer Einheit zu verbinden, </a:t>
            </a:r>
            <a:r>
              <a:rPr lang="de-DE" b="1" dirty="0" smtClean="0">
                <a:solidFill>
                  <a:schemeClr val="tx1"/>
                </a:solidFill>
              </a:rPr>
              <a:t>unterstütze ich voll! </a:t>
            </a:r>
            <a:endParaRPr lang="de-DE" b="1" dirty="0">
              <a:solidFill>
                <a:schemeClr val="tx1"/>
              </a:solidFill>
            </a:endParaRPr>
          </a:p>
        </p:txBody>
      </p:sp>
      <p:sp>
        <p:nvSpPr>
          <p:cNvPr id="10" name="Textfeld 9"/>
          <p:cNvSpPr txBox="1"/>
          <p:nvPr/>
        </p:nvSpPr>
        <p:spPr>
          <a:xfrm>
            <a:off x="3347864" y="3183359"/>
            <a:ext cx="2952328" cy="461665"/>
          </a:xfrm>
          <a:prstGeom prst="rect">
            <a:avLst/>
          </a:prstGeom>
          <a:noFill/>
        </p:spPr>
        <p:txBody>
          <a:bodyPr wrap="square" rtlCol="0">
            <a:spAutoFit/>
          </a:bodyPr>
          <a:lstStyle/>
          <a:p>
            <a:r>
              <a:rPr lang="de-DE" sz="2400" b="1" dirty="0" smtClean="0">
                <a:solidFill>
                  <a:schemeClr val="bg1"/>
                </a:solidFill>
              </a:rPr>
              <a:t>Wie ich mich fühle…</a:t>
            </a:r>
            <a:endParaRPr lang="de-DE" sz="2400" b="1" dirty="0">
              <a:solidFill>
                <a:schemeClr val="bg1"/>
              </a:solidFill>
            </a:endParaRPr>
          </a:p>
        </p:txBody>
      </p:sp>
      <p:sp>
        <p:nvSpPr>
          <p:cNvPr id="8" name="Textfeld 7"/>
          <p:cNvSpPr txBox="1"/>
          <p:nvPr/>
        </p:nvSpPr>
        <p:spPr>
          <a:xfrm>
            <a:off x="0" y="11857"/>
            <a:ext cx="1152128" cy="369332"/>
          </a:xfrm>
          <a:prstGeom prst="rect">
            <a:avLst/>
          </a:prstGeom>
          <a:noFill/>
        </p:spPr>
        <p:txBody>
          <a:bodyPr wrap="square" rtlCol="0">
            <a:spAutoFit/>
          </a:bodyPr>
          <a:lstStyle/>
          <a:p>
            <a:r>
              <a:rPr lang="de-DE" b="1" dirty="0" smtClean="0"/>
              <a:t>M2.5b</a:t>
            </a:r>
            <a:endParaRPr lang="de-DE" b="1" dirty="0"/>
          </a:p>
        </p:txBody>
      </p:sp>
      <p:sp>
        <p:nvSpPr>
          <p:cNvPr id="11" name="Textfeld 10"/>
          <p:cNvSpPr txBox="1"/>
          <p:nvPr/>
        </p:nvSpPr>
        <p:spPr>
          <a:xfrm>
            <a:off x="35496" y="6228601"/>
            <a:ext cx="7416824" cy="584775"/>
          </a:xfrm>
          <a:prstGeom prst="rect">
            <a:avLst/>
          </a:prstGeom>
          <a:noFill/>
        </p:spPr>
        <p:txBody>
          <a:bodyPr wrap="square" rtlCol="0">
            <a:spAutoFit/>
          </a:bodyPr>
          <a:lstStyle/>
          <a:p>
            <a:r>
              <a:rPr lang="de-DE" sz="800" dirty="0" smtClean="0">
                <a:hlinkClick r:id="rId3"/>
              </a:rPr>
              <a:t>https://commons.wikimedia.org/wiki/File:Karl_Heinrich_Schaible.jpg</a:t>
            </a:r>
            <a:endParaRPr lang="de-DE" sz="800" dirty="0" smtClean="0"/>
          </a:p>
          <a:p>
            <a:endParaRPr lang="de-DE" sz="800" dirty="0"/>
          </a:p>
          <a:p>
            <a:r>
              <a:rPr lang="de-DE" sz="800" dirty="0" err="1"/>
              <a:t>Unknown</a:t>
            </a:r>
            <a:r>
              <a:rPr lang="de-DE" sz="800" dirty="0"/>
              <a:t>, &lt;a </a:t>
            </a:r>
            <a:r>
              <a:rPr lang="de-DE" sz="800" dirty="0" err="1"/>
              <a:t>href</a:t>
            </a:r>
            <a:r>
              <a:rPr lang="de-DE" sz="800" dirty="0"/>
              <a:t>="https://commons.wikimedia.org/</a:t>
            </a:r>
            <a:r>
              <a:rPr lang="de-DE" sz="800" dirty="0" err="1"/>
              <a:t>wiki</a:t>
            </a:r>
            <a:r>
              <a:rPr lang="de-DE" sz="800" dirty="0"/>
              <a:t>/</a:t>
            </a:r>
            <a:r>
              <a:rPr lang="de-DE" sz="800" dirty="0" err="1"/>
              <a:t>File:Karl_Heinrich_Schaible.jpg</a:t>
            </a:r>
            <a:r>
              <a:rPr lang="de-DE" sz="800" dirty="0"/>
              <a:t>"&gt;Karl Heinrich Schaible&lt;/a&gt;, als gemeinfrei gekennzeichnet, Details auf &lt;a </a:t>
            </a:r>
            <a:r>
              <a:rPr lang="de-DE" sz="800" dirty="0" err="1"/>
              <a:t>href</a:t>
            </a:r>
            <a:r>
              <a:rPr lang="de-DE" sz="800" dirty="0"/>
              <a:t>="https://commons.wikimedia.org/</a:t>
            </a:r>
            <a:r>
              <a:rPr lang="de-DE" sz="800" dirty="0" err="1"/>
              <a:t>wiki</a:t>
            </a:r>
            <a:r>
              <a:rPr lang="de-DE" sz="800" dirty="0"/>
              <a:t>/</a:t>
            </a:r>
            <a:r>
              <a:rPr lang="de-DE" sz="800" dirty="0" err="1"/>
              <a:t>Template:PD-old</a:t>
            </a:r>
            <a:r>
              <a:rPr lang="de-DE" sz="800" dirty="0"/>
              <a:t>"&gt;Wikimedia </a:t>
            </a:r>
            <a:r>
              <a:rPr lang="de-DE" sz="800" dirty="0" err="1"/>
              <a:t>Commons</a:t>
            </a:r>
            <a:r>
              <a:rPr lang="de-DE" sz="800" dirty="0"/>
              <a:t>&lt;/a&gt; </a:t>
            </a:r>
            <a:r>
              <a:rPr lang="de-DE" sz="800" dirty="0" smtClean="0"/>
              <a:t> </a:t>
            </a:r>
            <a:endParaRPr lang="de-DE" sz="800" dirty="0" smtClean="0"/>
          </a:p>
        </p:txBody>
      </p:sp>
    </p:spTree>
    <p:extLst>
      <p:ext uri="{BB962C8B-B14F-4D97-AF65-F5344CB8AC3E}">
        <p14:creationId xmlns:p14="http://schemas.microsoft.com/office/powerpoint/2010/main" val="20821122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23528" y="116632"/>
            <a:ext cx="8496944" cy="646331"/>
          </a:xfrm>
          <a:prstGeom prst="rect">
            <a:avLst/>
          </a:prstGeom>
          <a:noFill/>
        </p:spPr>
        <p:txBody>
          <a:bodyPr wrap="square" rtlCol="0">
            <a:spAutoFit/>
          </a:bodyPr>
          <a:lstStyle/>
          <a:p>
            <a:pPr algn="ctr"/>
            <a:r>
              <a:rPr lang="de-DE" sz="3600" b="1" dirty="0" smtClean="0"/>
              <a:t>M2.6a – Der Fall „Kalle“</a:t>
            </a:r>
            <a:r>
              <a:rPr lang="de-DE" sz="3600" b="1" dirty="0"/>
              <a:t> </a:t>
            </a:r>
            <a:r>
              <a:rPr lang="de-DE" sz="3600" b="1" dirty="0" smtClean="0"/>
              <a:t>1847</a:t>
            </a:r>
          </a:p>
        </p:txBody>
      </p:sp>
      <p:sp>
        <p:nvSpPr>
          <p:cNvPr id="3" name="Würfel 2"/>
          <p:cNvSpPr/>
          <p:nvPr/>
        </p:nvSpPr>
        <p:spPr>
          <a:xfrm>
            <a:off x="3888" y="1983084"/>
            <a:ext cx="4208072" cy="4874916"/>
          </a:xfrm>
          <a:prstGeom prst="cub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1400" b="1" dirty="0"/>
          </a:p>
          <a:p>
            <a:pPr marL="285750" indent="-285750">
              <a:buFontTx/>
              <a:buChar char="-"/>
            </a:pPr>
            <a:r>
              <a:rPr lang="de-DE" sz="1400" b="1" dirty="0" smtClean="0">
                <a:solidFill>
                  <a:schemeClr val="tx1"/>
                </a:solidFill>
              </a:rPr>
              <a:t>Sie beobachtet ihn und setzt Spitzel auf ihn an. […] </a:t>
            </a:r>
          </a:p>
          <a:p>
            <a:endParaRPr lang="de-DE" sz="2000" b="1" dirty="0" smtClean="0"/>
          </a:p>
          <a:p>
            <a:endParaRPr lang="de-DE" sz="2000" b="1" dirty="0"/>
          </a:p>
          <a:p>
            <a:endParaRPr lang="de-DE" sz="2000" b="1" dirty="0" smtClean="0"/>
          </a:p>
          <a:p>
            <a:endParaRPr lang="de-DE" sz="2000" b="1" dirty="0"/>
          </a:p>
          <a:p>
            <a:endParaRPr lang="de-DE" sz="2000" b="1" dirty="0" smtClean="0"/>
          </a:p>
          <a:p>
            <a:endParaRPr lang="de-DE" sz="2000" b="1" dirty="0"/>
          </a:p>
          <a:p>
            <a:endParaRPr lang="de-DE" sz="2000" b="1" dirty="0" smtClean="0"/>
          </a:p>
          <a:p>
            <a:endParaRPr lang="de-DE" sz="2000" b="1" dirty="0"/>
          </a:p>
          <a:p>
            <a:endParaRPr lang="de-DE" sz="2000" b="1" dirty="0" smtClean="0"/>
          </a:p>
          <a:p>
            <a:endParaRPr lang="de-DE" sz="2000" b="1" dirty="0"/>
          </a:p>
        </p:txBody>
      </p:sp>
      <p:sp>
        <p:nvSpPr>
          <p:cNvPr id="4" name="Würfel 3"/>
          <p:cNvSpPr/>
          <p:nvPr/>
        </p:nvSpPr>
        <p:spPr>
          <a:xfrm>
            <a:off x="4788024" y="1983084"/>
            <a:ext cx="4392488" cy="4874916"/>
          </a:xfrm>
          <a:prstGeom prst="cub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b="1" dirty="0" smtClean="0">
                <a:solidFill>
                  <a:schemeClr val="tx1"/>
                </a:solidFill>
              </a:rPr>
              <a:t>Er ist politisch aktiv: </a:t>
            </a:r>
          </a:p>
          <a:p>
            <a:pPr marL="285750" indent="-285750">
              <a:buFont typeface="Arial" panose="020B0604020202020204" pitchFamily="34" charset="0"/>
              <a:buChar char="•"/>
            </a:pPr>
            <a:r>
              <a:rPr lang="de-DE" sz="1600" b="1" dirty="0">
                <a:solidFill>
                  <a:schemeClr val="tx1"/>
                </a:solidFill>
              </a:rPr>
              <a:t>Er macht Sport im Verein</a:t>
            </a:r>
            <a:r>
              <a:rPr lang="de-DE" sz="1600" b="1" dirty="0" smtClean="0">
                <a:solidFill>
                  <a:schemeClr val="tx1"/>
                </a:solidFill>
              </a:rPr>
              <a:t>. […] </a:t>
            </a:r>
          </a:p>
          <a:p>
            <a:pPr marL="285750" indent="-285750">
              <a:buFont typeface="Arial" panose="020B0604020202020204" pitchFamily="34" charset="0"/>
              <a:buChar char="•"/>
            </a:pPr>
            <a:endParaRPr lang="de-DE" sz="1600" b="1" dirty="0">
              <a:solidFill>
                <a:schemeClr val="tx1"/>
              </a:solidFill>
            </a:endParaRPr>
          </a:p>
          <a:p>
            <a:pPr marL="285750" indent="-285750">
              <a:buFont typeface="Arial" panose="020B0604020202020204" pitchFamily="34" charset="0"/>
              <a:buChar char="•"/>
            </a:pPr>
            <a:endParaRPr lang="de-DE" sz="1600" b="1" dirty="0" smtClean="0">
              <a:solidFill>
                <a:schemeClr val="tx1"/>
              </a:solidFill>
            </a:endParaRPr>
          </a:p>
          <a:p>
            <a:pPr marL="285750" indent="-285750">
              <a:buFont typeface="Arial" panose="020B0604020202020204" pitchFamily="34" charset="0"/>
              <a:buChar char="•"/>
            </a:pPr>
            <a:endParaRPr lang="de-DE" sz="1600" b="1" dirty="0">
              <a:solidFill>
                <a:schemeClr val="tx1"/>
              </a:solidFill>
            </a:endParaRPr>
          </a:p>
          <a:p>
            <a:pPr marL="285750" indent="-285750">
              <a:buFont typeface="Arial" panose="020B0604020202020204" pitchFamily="34" charset="0"/>
              <a:buChar char="•"/>
            </a:pPr>
            <a:endParaRPr lang="de-DE" sz="1600" b="1" dirty="0" smtClean="0">
              <a:solidFill>
                <a:schemeClr val="tx1"/>
              </a:solidFill>
            </a:endParaRPr>
          </a:p>
          <a:p>
            <a:pPr marL="285750" indent="-285750">
              <a:buFont typeface="Arial" panose="020B0604020202020204" pitchFamily="34" charset="0"/>
              <a:buChar char="•"/>
            </a:pPr>
            <a:endParaRPr lang="de-DE" sz="1600" b="1" dirty="0">
              <a:solidFill>
                <a:schemeClr val="tx1"/>
              </a:solidFill>
            </a:endParaRPr>
          </a:p>
          <a:p>
            <a:pPr marL="285750" indent="-285750">
              <a:buFont typeface="Arial" panose="020B0604020202020204" pitchFamily="34" charset="0"/>
              <a:buChar char="•"/>
            </a:pPr>
            <a:endParaRPr lang="de-DE" sz="1600" b="1" dirty="0" smtClean="0">
              <a:solidFill>
                <a:schemeClr val="tx1"/>
              </a:solidFill>
            </a:endParaRPr>
          </a:p>
          <a:p>
            <a:pPr marL="285750" indent="-285750">
              <a:buFont typeface="Arial" panose="020B0604020202020204" pitchFamily="34" charset="0"/>
              <a:buChar char="•"/>
            </a:pPr>
            <a:endParaRPr lang="de-DE" sz="1600" b="1" dirty="0">
              <a:solidFill>
                <a:schemeClr val="tx1"/>
              </a:solidFill>
            </a:endParaRPr>
          </a:p>
          <a:p>
            <a:pPr marL="285750" indent="-285750">
              <a:buFont typeface="Arial" panose="020B0604020202020204" pitchFamily="34" charset="0"/>
              <a:buChar char="•"/>
            </a:pPr>
            <a:endParaRPr lang="de-DE" sz="1600" b="1" dirty="0" smtClean="0">
              <a:solidFill>
                <a:schemeClr val="tx1"/>
              </a:solidFill>
            </a:endParaRPr>
          </a:p>
          <a:p>
            <a:pPr marL="285750" indent="-285750">
              <a:buFont typeface="Arial" panose="020B0604020202020204" pitchFamily="34" charset="0"/>
              <a:buChar char="•"/>
            </a:pPr>
            <a:endParaRPr lang="de-DE" sz="1600" b="1" dirty="0">
              <a:solidFill>
                <a:schemeClr val="tx1"/>
              </a:solidFill>
            </a:endParaRPr>
          </a:p>
          <a:p>
            <a:pPr marL="285750" indent="-285750">
              <a:buFont typeface="Arial" panose="020B0604020202020204" pitchFamily="34" charset="0"/>
              <a:buChar char="•"/>
            </a:pPr>
            <a:endParaRPr lang="de-DE" sz="1600" b="1" dirty="0" smtClean="0">
              <a:solidFill>
                <a:schemeClr val="tx1"/>
              </a:solidFill>
            </a:endParaRPr>
          </a:p>
          <a:p>
            <a:pPr marL="285750" indent="-285750">
              <a:buFont typeface="Arial" panose="020B0604020202020204" pitchFamily="34" charset="0"/>
              <a:buChar char="•"/>
            </a:pPr>
            <a:endParaRPr lang="de-DE" sz="1600" b="1" dirty="0">
              <a:solidFill>
                <a:schemeClr val="tx1"/>
              </a:solidFill>
            </a:endParaRPr>
          </a:p>
          <a:p>
            <a:endParaRPr lang="de-DE" sz="1600" b="1" dirty="0">
              <a:solidFill>
                <a:schemeClr val="tx1"/>
              </a:solidFill>
            </a:endParaRPr>
          </a:p>
        </p:txBody>
      </p:sp>
      <p:sp>
        <p:nvSpPr>
          <p:cNvPr id="5" name="Pfeil nach links und rechts 4"/>
          <p:cNvSpPr/>
          <p:nvPr/>
        </p:nvSpPr>
        <p:spPr>
          <a:xfrm>
            <a:off x="3851920" y="1010976"/>
            <a:ext cx="2304256" cy="1121880"/>
          </a:xfrm>
          <a:prstGeom prst="leftRigh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solidFill>
                  <a:schemeClr val="tx1"/>
                </a:solidFill>
              </a:rPr>
              <a:t>Kampf</a:t>
            </a:r>
            <a:endParaRPr lang="de-DE" sz="3600" b="1" dirty="0">
              <a:solidFill>
                <a:schemeClr val="tx1"/>
              </a:solidFill>
            </a:endParaRPr>
          </a:p>
        </p:txBody>
      </p:sp>
      <p:sp>
        <p:nvSpPr>
          <p:cNvPr id="6" name="Textfeld 5"/>
          <p:cNvSpPr txBox="1"/>
          <p:nvPr/>
        </p:nvSpPr>
        <p:spPr>
          <a:xfrm>
            <a:off x="827584" y="2132856"/>
            <a:ext cx="2376264" cy="707886"/>
          </a:xfrm>
          <a:prstGeom prst="rect">
            <a:avLst/>
          </a:prstGeom>
          <a:noFill/>
        </p:spPr>
        <p:txBody>
          <a:bodyPr wrap="square" rtlCol="0">
            <a:spAutoFit/>
          </a:bodyPr>
          <a:lstStyle/>
          <a:p>
            <a:pPr algn="ctr"/>
            <a:r>
              <a:rPr lang="de-DE" sz="2000" b="1" dirty="0" smtClean="0"/>
              <a:t>Was macht die Polizei? </a:t>
            </a:r>
            <a:endParaRPr lang="de-DE" sz="2000" b="1" dirty="0"/>
          </a:p>
        </p:txBody>
      </p:sp>
      <p:sp>
        <p:nvSpPr>
          <p:cNvPr id="7" name="Textfeld 6"/>
          <p:cNvSpPr txBox="1"/>
          <p:nvPr/>
        </p:nvSpPr>
        <p:spPr>
          <a:xfrm>
            <a:off x="5580112" y="2380818"/>
            <a:ext cx="2952328" cy="400110"/>
          </a:xfrm>
          <a:prstGeom prst="rect">
            <a:avLst/>
          </a:prstGeom>
          <a:noFill/>
        </p:spPr>
        <p:txBody>
          <a:bodyPr wrap="square" rtlCol="0">
            <a:spAutoFit/>
          </a:bodyPr>
          <a:lstStyle/>
          <a:p>
            <a:pPr algn="ctr"/>
            <a:r>
              <a:rPr lang="de-DE" sz="2000" b="1" dirty="0" smtClean="0"/>
              <a:t>Was macht „Kalle“? </a:t>
            </a:r>
            <a:endParaRPr lang="de-DE" sz="2000" b="1" dirty="0"/>
          </a:p>
        </p:txBody>
      </p:sp>
      <p:sp>
        <p:nvSpPr>
          <p:cNvPr id="8" name="Textfeld 7"/>
          <p:cNvSpPr txBox="1"/>
          <p:nvPr/>
        </p:nvSpPr>
        <p:spPr>
          <a:xfrm rot="5400000">
            <a:off x="2347663" y="4494311"/>
            <a:ext cx="2592288" cy="461665"/>
          </a:xfrm>
          <a:prstGeom prst="rect">
            <a:avLst/>
          </a:prstGeom>
          <a:noFill/>
        </p:spPr>
        <p:txBody>
          <a:bodyPr wrap="square" rtlCol="0">
            <a:spAutoFit/>
          </a:bodyPr>
          <a:lstStyle/>
          <a:p>
            <a:pPr algn="ctr"/>
            <a:r>
              <a:rPr lang="de-DE" sz="2400" b="1" dirty="0" smtClean="0"/>
              <a:t>Tätige Unfreiheit </a:t>
            </a:r>
            <a:endParaRPr lang="de-DE" sz="2400" b="1" dirty="0"/>
          </a:p>
        </p:txBody>
      </p:sp>
      <p:sp>
        <p:nvSpPr>
          <p:cNvPr id="9" name="Textfeld 8"/>
          <p:cNvSpPr txBox="1"/>
          <p:nvPr/>
        </p:nvSpPr>
        <p:spPr>
          <a:xfrm rot="5400000">
            <a:off x="7365503" y="4281835"/>
            <a:ext cx="2448272" cy="461665"/>
          </a:xfrm>
          <a:prstGeom prst="rect">
            <a:avLst/>
          </a:prstGeom>
          <a:noFill/>
        </p:spPr>
        <p:txBody>
          <a:bodyPr wrap="square" rtlCol="0">
            <a:spAutoFit/>
          </a:bodyPr>
          <a:lstStyle/>
          <a:p>
            <a:pPr algn="ctr"/>
            <a:r>
              <a:rPr lang="de-DE" sz="2400" b="1" dirty="0" smtClean="0"/>
              <a:t>Tätige Freiheit</a:t>
            </a:r>
            <a:endParaRPr lang="de-DE" sz="2400" b="1" dirty="0"/>
          </a:p>
        </p:txBody>
      </p:sp>
    </p:spTree>
    <p:extLst>
      <p:ext uri="{BB962C8B-B14F-4D97-AF65-F5344CB8AC3E}">
        <p14:creationId xmlns:p14="http://schemas.microsoft.com/office/powerpoint/2010/main" val="31628735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23528" y="116632"/>
            <a:ext cx="8496944" cy="646331"/>
          </a:xfrm>
          <a:prstGeom prst="rect">
            <a:avLst/>
          </a:prstGeom>
          <a:noFill/>
        </p:spPr>
        <p:txBody>
          <a:bodyPr wrap="square" rtlCol="0">
            <a:spAutoFit/>
          </a:bodyPr>
          <a:lstStyle/>
          <a:p>
            <a:pPr algn="ctr"/>
            <a:r>
              <a:rPr lang="de-DE" sz="3600" b="1" dirty="0" smtClean="0"/>
              <a:t>M2.6b – Der Fall „Kalle“</a:t>
            </a:r>
            <a:r>
              <a:rPr lang="de-DE" sz="3600" b="1" dirty="0"/>
              <a:t> </a:t>
            </a:r>
            <a:r>
              <a:rPr lang="de-DE" sz="3600" b="1" dirty="0" smtClean="0"/>
              <a:t>1847</a:t>
            </a:r>
          </a:p>
        </p:txBody>
      </p:sp>
      <p:sp>
        <p:nvSpPr>
          <p:cNvPr id="3" name="Würfel 2"/>
          <p:cNvSpPr/>
          <p:nvPr/>
        </p:nvSpPr>
        <p:spPr>
          <a:xfrm>
            <a:off x="3888" y="1983084"/>
            <a:ext cx="4208072" cy="4874916"/>
          </a:xfrm>
          <a:prstGeom prst="cub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buFontTx/>
              <a:buChar char="-"/>
            </a:pPr>
            <a:endParaRPr lang="de-DE" sz="1400" b="1" dirty="0" smtClean="0"/>
          </a:p>
          <a:p>
            <a:pPr marL="285750" indent="-285750">
              <a:buFontTx/>
              <a:buChar char="-"/>
            </a:pPr>
            <a:endParaRPr lang="de-DE" sz="1400" b="1" dirty="0"/>
          </a:p>
          <a:p>
            <a:pPr marL="285750" indent="-285750">
              <a:buFontTx/>
              <a:buChar char="-"/>
            </a:pPr>
            <a:r>
              <a:rPr lang="de-DE" sz="1400" b="1" dirty="0" smtClean="0"/>
              <a:t>Sie beobachtet ihn und setzt Spitzel auf ihn an. </a:t>
            </a:r>
          </a:p>
          <a:p>
            <a:pPr marL="285750" indent="-285750">
              <a:buFontTx/>
              <a:buChar char="-"/>
            </a:pPr>
            <a:r>
              <a:rPr lang="de-DE" sz="1400" b="1" dirty="0" smtClean="0"/>
              <a:t>Sie fängt seine Briefe ab und öffnet sie heimlich. </a:t>
            </a:r>
          </a:p>
          <a:p>
            <a:pPr marL="285750" indent="-285750">
              <a:buFontTx/>
              <a:buChar char="-"/>
            </a:pPr>
            <a:r>
              <a:rPr lang="de-DE" sz="1400" b="1" dirty="0" smtClean="0"/>
              <a:t>Sie schlägt unerwartet zu und verhaftet ihn, als er unterwegs ist. </a:t>
            </a:r>
          </a:p>
          <a:p>
            <a:pPr marL="285750" indent="-285750">
              <a:buFontTx/>
              <a:buChar char="-"/>
            </a:pPr>
            <a:r>
              <a:rPr lang="de-DE" sz="1400" b="1" dirty="0" smtClean="0"/>
              <a:t>Sie sperrt ihn in eine miserable Zelle ein und behandelt ihn wie einen  Staatsverbrecher. </a:t>
            </a:r>
          </a:p>
          <a:p>
            <a:pPr marL="285750" indent="-285750">
              <a:buFontTx/>
              <a:buChar char="-"/>
            </a:pPr>
            <a:r>
              <a:rPr lang="de-DE" sz="1400" b="1" dirty="0" smtClean="0"/>
              <a:t>Sie verhört ihn stundenlang und setzt ihn dabei unter Druck. </a:t>
            </a:r>
          </a:p>
          <a:p>
            <a:pPr marL="285750" indent="-285750">
              <a:buFontTx/>
              <a:buChar char="-"/>
            </a:pPr>
            <a:r>
              <a:rPr lang="de-DE" sz="1400" b="1" dirty="0" smtClean="0"/>
              <a:t>Sie gibt ihm keine Möglichkeit, jemanden darüber zu informieren. </a:t>
            </a:r>
          </a:p>
          <a:p>
            <a:pPr marL="285750" indent="-285750">
              <a:buFontTx/>
              <a:buChar char="-"/>
            </a:pPr>
            <a:r>
              <a:rPr lang="de-DE" sz="1400" b="1" dirty="0" smtClean="0"/>
              <a:t>Sie macht ihm heimlich den Prozess und gibt ihm keine Möglichkeit, sich zu verteidigen. </a:t>
            </a:r>
          </a:p>
          <a:p>
            <a:endParaRPr lang="de-DE" sz="2000" b="1" dirty="0"/>
          </a:p>
        </p:txBody>
      </p:sp>
      <p:sp>
        <p:nvSpPr>
          <p:cNvPr id="4" name="Würfel 3"/>
          <p:cNvSpPr/>
          <p:nvPr/>
        </p:nvSpPr>
        <p:spPr>
          <a:xfrm>
            <a:off x="4788024" y="1983084"/>
            <a:ext cx="4392488" cy="4874916"/>
          </a:xfrm>
          <a:prstGeom prst="cub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DE" sz="1600" b="1" dirty="0" smtClean="0"/>
              <a:t>Er ist politisch aktiv: </a:t>
            </a:r>
          </a:p>
          <a:p>
            <a:pPr marL="285750" indent="-285750">
              <a:buFont typeface="Arial" panose="020B0604020202020204" pitchFamily="34" charset="0"/>
              <a:buChar char="•"/>
            </a:pPr>
            <a:r>
              <a:rPr lang="de-DE" sz="1600" b="1" dirty="0"/>
              <a:t>Er macht Sport im Verein.</a:t>
            </a:r>
          </a:p>
          <a:p>
            <a:pPr marL="285750" indent="-285750">
              <a:buFont typeface="Arial" panose="020B0604020202020204" pitchFamily="34" charset="0"/>
              <a:buChar char="•"/>
            </a:pPr>
            <a:r>
              <a:rPr lang="de-DE" sz="1600" b="1" dirty="0" smtClean="0"/>
              <a:t>Er schreibt Artikel für regierungskritische Zeitungen, denen Freiheit wichtig ist. </a:t>
            </a:r>
          </a:p>
          <a:p>
            <a:pPr marL="285750" indent="-285750">
              <a:buFont typeface="Arial" panose="020B0604020202020204" pitchFamily="34" charset="0"/>
              <a:buChar char="•"/>
            </a:pPr>
            <a:r>
              <a:rPr lang="de-DE" sz="1600" b="1" dirty="0" smtClean="0"/>
              <a:t>Er setzt sich begeistert für die deutsche Einheit ein. </a:t>
            </a:r>
          </a:p>
          <a:p>
            <a:pPr marL="285750" indent="-285750">
              <a:buFont typeface="Arial" panose="020B0604020202020204" pitchFamily="34" charset="0"/>
              <a:buChar char="•"/>
            </a:pPr>
            <a:r>
              <a:rPr lang="de-DE" sz="1600" b="1" dirty="0" smtClean="0"/>
              <a:t>Er verteilt öffentlich Flugblätter.</a:t>
            </a:r>
          </a:p>
          <a:p>
            <a:pPr marL="285750" indent="-285750">
              <a:buFont typeface="Arial" panose="020B0604020202020204" pitchFamily="34" charset="0"/>
              <a:buChar char="•"/>
            </a:pPr>
            <a:r>
              <a:rPr lang="de-DE" sz="1600" b="1" dirty="0" smtClean="0"/>
              <a:t>Er verschickt heimlich Flugblätter im Briefumschlag per Post.  </a:t>
            </a:r>
            <a:endParaRPr lang="de-DE" sz="1600" b="1" dirty="0"/>
          </a:p>
        </p:txBody>
      </p:sp>
      <p:sp>
        <p:nvSpPr>
          <p:cNvPr id="5" name="Pfeil nach links und rechts 4"/>
          <p:cNvSpPr/>
          <p:nvPr/>
        </p:nvSpPr>
        <p:spPr>
          <a:xfrm>
            <a:off x="3275856" y="1938053"/>
            <a:ext cx="2304256" cy="1121880"/>
          </a:xfrm>
          <a:prstGeom prst="lef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600" b="1" dirty="0" smtClean="0"/>
              <a:t>Kampf</a:t>
            </a:r>
            <a:endParaRPr lang="de-DE" sz="3600" b="1" dirty="0"/>
          </a:p>
        </p:txBody>
      </p:sp>
      <p:sp>
        <p:nvSpPr>
          <p:cNvPr id="6" name="Textfeld 5"/>
          <p:cNvSpPr txBox="1"/>
          <p:nvPr/>
        </p:nvSpPr>
        <p:spPr>
          <a:xfrm>
            <a:off x="827584" y="2132856"/>
            <a:ext cx="2376264" cy="707886"/>
          </a:xfrm>
          <a:prstGeom prst="rect">
            <a:avLst/>
          </a:prstGeom>
          <a:noFill/>
        </p:spPr>
        <p:txBody>
          <a:bodyPr wrap="square" rtlCol="0">
            <a:spAutoFit/>
          </a:bodyPr>
          <a:lstStyle/>
          <a:p>
            <a:pPr algn="ctr"/>
            <a:r>
              <a:rPr lang="de-DE" sz="2000" b="1" dirty="0" smtClean="0">
                <a:solidFill>
                  <a:schemeClr val="bg1"/>
                </a:solidFill>
              </a:rPr>
              <a:t>Was macht die Polizei? </a:t>
            </a:r>
            <a:endParaRPr lang="de-DE" sz="2000" b="1" dirty="0">
              <a:solidFill>
                <a:schemeClr val="bg1"/>
              </a:solidFill>
            </a:endParaRPr>
          </a:p>
        </p:txBody>
      </p:sp>
      <p:sp>
        <p:nvSpPr>
          <p:cNvPr id="7" name="Textfeld 6"/>
          <p:cNvSpPr txBox="1"/>
          <p:nvPr/>
        </p:nvSpPr>
        <p:spPr>
          <a:xfrm>
            <a:off x="5580112" y="2380818"/>
            <a:ext cx="2952328" cy="400110"/>
          </a:xfrm>
          <a:prstGeom prst="rect">
            <a:avLst/>
          </a:prstGeom>
          <a:noFill/>
        </p:spPr>
        <p:txBody>
          <a:bodyPr wrap="square" rtlCol="0">
            <a:spAutoFit/>
          </a:bodyPr>
          <a:lstStyle/>
          <a:p>
            <a:pPr algn="ctr"/>
            <a:r>
              <a:rPr lang="de-DE" sz="2000" b="1" dirty="0" smtClean="0"/>
              <a:t>Was macht „Kalle“? </a:t>
            </a:r>
            <a:endParaRPr lang="de-DE" sz="2000" b="1" dirty="0"/>
          </a:p>
        </p:txBody>
      </p:sp>
      <p:sp>
        <p:nvSpPr>
          <p:cNvPr id="8" name="Textfeld 7"/>
          <p:cNvSpPr txBox="1"/>
          <p:nvPr/>
        </p:nvSpPr>
        <p:spPr>
          <a:xfrm rot="5400000">
            <a:off x="2354560" y="4494311"/>
            <a:ext cx="2592288" cy="461665"/>
          </a:xfrm>
          <a:prstGeom prst="rect">
            <a:avLst/>
          </a:prstGeom>
          <a:noFill/>
        </p:spPr>
        <p:txBody>
          <a:bodyPr wrap="square" rtlCol="0">
            <a:spAutoFit/>
          </a:bodyPr>
          <a:lstStyle/>
          <a:p>
            <a:pPr algn="ctr"/>
            <a:r>
              <a:rPr lang="de-DE" sz="2400" b="1" dirty="0" smtClean="0">
                <a:solidFill>
                  <a:schemeClr val="bg1"/>
                </a:solidFill>
              </a:rPr>
              <a:t>Tätige Unfreiheit </a:t>
            </a:r>
            <a:endParaRPr lang="de-DE" sz="2400" b="1" dirty="0">
              <a:solidFill>
                <a:schemeClr val="bg1"/>
              </a:solidFill>
            </a:endParaRPr>
          </a:p>
        </p:txBody>
      </p:sp>
      <p:sp>
        <p:nvSpPr>
          <p:cNvPr id="9" name="Textfeld 8"/>
          <p:cNvSpPr txBox="1"/>
          <p:nvPr/>
        </p:nvSpPr>
        <p:spPr>
          <a:xfrm rot="5400000">
            <a:off x="7365503" y="4281835"/>
            <a:ext cx="2448272" cy="461665"/>
          </a:xfrm>
          <a:prstGeom prst="rect">
            <a:avLst/>
          </a:prstGeom>
          <a:noFill/>
        </p:spPr>
        <p:txBody>
          <a:bodyPr wrap="square" rtlCol="0">
            <a:spAutoFit/>
          </a:bodyPr>
          <a:lstStyle/>
          <a:p>
            <a:pPr algn="ctr"/>
            <a:r>
              <a:rPr lang="de-DE" sz="2400" b="1" dirty="0" smtClean="0"/>
              <a:t>Tätige Freiheit</a:t>
            </a:r>
            <a:endParaRPr lang="de-DE" sz="2400" b="1" dirty="0"/>
          </a:p>
        </p:txBody>
      </p:sp>
    </p:spTree>
    <p:extLst>
      <p:ext uri="{BB962C8B-B14F-4D97-AF65-F5344CB8AC3E}">
        <p14:creationId xmlns:p14="http://schemas.microsoft.com/office/powerpoint/2010/main" val="817208302"/>
      </p:ext>
    </p:extLst>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1575</Words>
  <Application>Microsoft Office PowerPoint</Application>
  <PresentationFormat>Bildschirmpräsentation (4:3)</PresentationFormat>
  <Paragraphs>220</Paragraphs>
  <Slides>14</Slides>
  <Notes>4</Notes>
  <HiddenSlides>0</HiddenSlides>
  <MMClips>0</MMClips>
  <ScaleCrop>false</ScaleCrop>
  <HeadingPairs>
    <vt:vector size="4" baseType="variant">
      <vt:variant>
        <vt:lpstr>Design</vt:lpstr>
      </vt:variant>
      <vt:variant>
        <vt:i4>1</vt:i4>
      </vt:variant>
      <vt:variant>
        <vt:lpstr>Folientitel</vt:lpstr>
      </vt:variant>
      <vt:variant>
        <vt:i4>14</vt:i4>
      </vt:variant>
    </vt:vector>
  </HeadingPairs>
  <TitlesOfParts>
    <vt:vector size="15" baseType="lpstr">
      <vt:lpstr>Larissa</vt:lpstr>
      <vt:lpstr>Demokratische Orientierung durch Geschichte? </vt:lpstr>
      <vt:lpstr>M2.2 – Karl Heinrich Schaible, kurz: „Kalle“ </vt:lpstr>
      <vt:lpstr>PowerPoint-Präsentation</vt:lpstr>
      <vt:lpstr>M2.4a  „Kalle“ – Mein Profil</vt:lpstr>
      <vt:lpstr>M2.4b  „Kalle“ – Mein Profil</vt:lpstr>
      <vt:lpstr>PowerPoint-Präsentation</vt:lpstr>
      <vt:lpstr>PowerPoint-Präsentation</vt:lpstr>
      <vt:lpstr>PowerPoint-Präsentation</vt:lpstr>
      <vt:lpstr>PowerPoint-Präsentation</vt:lpstr>
      <vt:lpstr>M2.7 – Gnade vor Recht?  Der „Geheime Inquisitionsprozess“ in Baden 1847 </vt:lpstr>
      <vt:lpstr>M2.8 – Grundgesetz der Bundesrepublik Deutschland </vt:lpstr>
      <vt:lpstr>PowerPoint-Präsentation</vt:lpstr>
      <vt:lpstr>PowerPoint-Präsentation</vt:lpstr>
      <vt:lpstr>M2.10 – Formulierungshilfen  für die mündliche Festigung der Ergebnisse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Besitzer</dc:creator>
  <cp:lastModifiedBy>Besitzer</cp:lastModifiedBy>
  <cp:revision>169</cp:revision>
  <cp:lastPrinted>2018-04-08T13:48:13Z</cp:lastPrinted>
  <dcterms:created xsi:type="dcterms:W3CDTF">2018-04-08T10:22:23Z</dcterms:created>
  <dcterms:modified xsi:type="dcterms:W3CDTF">2019-10-03T09:02:30Z</dcterms:modified>
</cp:coreProperties>
</file>