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9" r:id="rId4"/>
    <p:sldId id="260" r:id="rId5"/>
    <p:sldId id="261" r:id="rId6"/>
    <p:sldId id="262" r:id="rId7"/>
    <p:sldId id="256" r:id="rId8"/>
    <p:sldId id="257" r:id="rId9"/>
    <p:sldId id="258" r:id="rId10"/>
    <p:sldId id="270" r:id="rId11"/>
    <p:sldId id="272" r:id="rId12"/>
    <p:sldId id="271" r:id="rId13"/>
    <p:sldId id="275" r:id="rId14"/>
    <p:sldId id="274" r:id="rId15"/>
    <p:sldId id="265" r:id="rId16"/>
    <p:sldId id="269" r:id="rId17"/>
    <p:sldId id="268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3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" y="12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889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938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447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240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6676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296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70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972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005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943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376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AC0DA-E1F5-4DE0-861E-85E09533999C}" type="datetimeFigureOut">
              <a:rPr lang="de-DE" smtClean="0"/>
              <a:t>01.08.2022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B9DC2-9A0F-4DD2-8AD4-8C0F2DE0F6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830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sp>
        <p:nvSpPr>
          <p:cNvPr id="8" name="Textfeld 4"/>
          <p:cNvSpPr txBox="1"/>
          <p:nvPr/>
        </p:nvSpPr>
        <p:spPr>
          <a:xfrm>
            <a:off x="7955280" y="1489682"/>
            <a:ext cx="409746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Trauerkundgebung vor der Neuen Aula anlässlich des Todes von Benno Ohnesorg, 3.6.1967. </a:t>
            </a:r>
          </a:p>
          <a:p>
            <a:endParaRPr lang="de-DE" sz="1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de-DE" sz="800" i="1" dirty="0">
                <a:latin typeface="Arial" panose="020B0604020202020204" pitchFamily="34" charset="0"/>
                <a:cs typeface="Arial" panose="020B0604020202020204" pitchFamily="34" charset="0"/>
              </a:rPr>
              <a:t>: Alfred Göhner / Stadtarchiv Tübingen, Vorlage: UAT S 19/66-4 Nr. 15</a:t>
            </a:r>
            <a:endParaRPr lang="de-DE" sz="800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 descr="C:\Users\Fiederer\AppData\Local\Microsoft\Windows\INetCache\Content.Word\uats_19_66-4_Nr_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5" y="1489682"/>
            <a:ext cx="7731541" cy="5285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465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sp>
        <p:nvSpPr>
          <p:cNvPr id="6" name="Textfeld 5"/>
          <p:cNvSpPr txBox="1"/>
          <p:nvPr/>
        </p:nvSpPr>
        <p:spPr>
          <a:xfrm>
            <a:off x="1521934" y="5784254"/>
            <a:ext cx="10406828" cy="5153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23987" y="1406947"/>
            <a:ext cx="56700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1. Begründungen und Strategien</a:t>
            </a:r>
          </a:p>
          <a:p>
            <a:endParaRPr lang="de-DE" sz="2400" i="1" dirty="0" smtClean="0"/>
          </a:p>
          <a:p>
            <a:pPr marL="514350" indent="-514350">
              <a:buFont typeface="+mj-lt"/>
              <a:buAutoNum type="alphaLcParenR"/>
            </a:pPr>
            <a:r>
              <a:rPr lang="de-DE" sz="2400" i="1" dirty="0" smtClean="0"/>
              <a:t>Wie radikal war die Kritik der Studenten?</a:t>
            </a:r>
          </a:p>
          <a:p>
            <a:r>
              <a:rPr lang="de-DE" sz="2400" i="1" dirty="0" smtClean="0"/>
              <a:t>	</a:t>
            </a:r>
          </a:p>
          <a:p>
            <a:r>
              <a:rPr lang="de-DE" sz="2400" i="1" dirty="0" smtClean="0"/>
              <a:t>	Inwieweit wurde durch ihre Kritik 	das politische, gesellschaftliche 	und wirtschaftliche System der 	BRD grundsätzlich in Frage 	gestellt?</a:t>
            </a:r>
          </a:p>
          <a:p>
            <a:r>
              <a:rPr lang="de-DE" sz="2400" i="1" dirty="0" smtClean="0"/>
              <a:t>	</a:t>
            </a:r>
          </a:p>
          <a:p>
            <a:pPr marL="514350" indent="-514350">
              <a:buFont typeface="+mj-lt"/>
              <a:buAutoNum type="alphaLcParenR" startAt="2"/>
            </a:pPr>
            <a:r>
              <a:rPr lang="de-DE" sz="2400" i="1" dirty="0" smtClean="0"/>
              <a:t>Wie radikal waren die Strategien, die die Studenten für ihren Protest wählten?</a:t>
            </a:r>
            <a:r>
              <a:rPr lang="de-DE" sz="2200" dirty="0" smtClean="0"/>
              <a:t>	</a:t>
            </a:r>
            <a:r>
              <a:rPr lang="de-DE" sz="3200" dirty="0" smtClean="0"/>
              <a:t>	</a:t>
            </a:r>
            <a:endParaRPr lang="de-DE" sz="3200" dirty="0"/>
          </a:p>
        </p:txBody>
      </p:sp>
      <p:sp>
        <p:nvSpPr>
          <p:cNvPr id="3" name="Textfeld 2"/>
          <p:cNvSpPr txBox="1"/>
          <p:nvPr/>
        </p:nvSpPr>
        <p:spPr>
          <a:xfrm>
            <a:off x="5477855" y="1406947"/>
            <a:ext cx="6574894" cy="53553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Erklärungen</a:t>
            </a:r>
            <a:r>
              <a:rPr lang="de-DE" dirty="0" smtClean="0"/>
              <a:t>:</a:t>
            </a:r>
          </a:p>
          <a:p>
            <a:pPr algn="ctr"/>
            <a:endParaRPr lang="de-DE" sz="1400" dirty="0" smtClean="0"/>
          </a:p>
          <a:p>
            <a:r>
              <a:rPr lang="de-DE" b="1" dirty="0" smtClean="0"/>
              <a:t>AStA („Allgemeiner Studentenausschuss“) Tübingen:</a:t>
            </a:r>
          </a:p>
          <a:p>
            <a:r>
              <a:rPr lang="de-DE" dirty="0" smtClean="0"/>
              <a:t>Organ der verfassten Studentenschaft / Studentenvertretung</a:t>
            </a:r>
          </a:p>
          <a:p>
            <a:r>
              <a:rPr lang="de-DE" b="1" dirty="0" smtClean="0"/>
              <a:t>Rote Notizen: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Publikationsorgan des AStA Tübingen</a:t>
            </a:r>
          </a:p>
          <a:p>
            <a:r>
              <a:rPr lang="de-DE" b="1" dirty="0" smtClean="0"/>
              <a:t>SDS („Sozialistischer Deutscher Studentenbund“ ): </a:t>
            </a:r>
            <a:r>
              <a:rPr lang="de-DE" dirty="0" smtClean="0"/>
              <a:t>Treibende Kraft der Studentenunruhen, am linken Rand des politischen Spektrums.</a:t>
            </a:r>
          </a:p>
          <a:p>
            <a:r>
              <a:rPr lang="de-DE" b="1" dirty="0" smtClean="0"/>
              <a:t>Neue Aula:</a:t>
            </a:r>
            <a:r>
              <a:rPr lang="de-DE" dirty="0" smtClean="0"/>
              <a:t>	</a:t>
            </a:r>
          </a:p>
          <a:p>
            <a:r>
              <a:rPr lang="de-DE" dirty="0" smtClean="0"/>
              <a:t>Zentrale Verwaltung der Universität Tübingen</a:t>
            </a:r>
          </a:p>
          <a:p>
            <a:r>
              <a:rPr lang="de-DE" b="1" dirty="0" smtClean="0"/>
              <a:t>Hochschulgesamtplan 1967:</a:t>
            </a:r>
          </a:p>
          <a:p>
            <a:r>
              <a:rPr lang="de-DE" dirty="0" smtClean="0"/>
              <a:t>Empfehlungen eines vom baden-württembergischen Kultusminister beauftragten Expertengremiums zur Reform des Hochschulwesens</a:t>
            </a:r>
            <a:endParaRPr lang="de-DE" dirty="0"/>
          </a:p>
          <a:p>
            <a:r>
              <a:rPr lang="de-DE" b="1" dirty="0" smtClean="0"/>
              <a:t>Grundordnung:</a:t>
            </a:r>
          </a:p>
          <a:p>
            <a:r>
              <a:rPr lang="de-DE" dirty="0" smtClean="0"/>
              <a:t>Im Zuge der Hochschulreform sollte ein einheitlicher rechtlicher Rahmen die Tätigkeit der Hochschulen regeln</a:t>
            </a:r>
            <a:endParaRPr lang="de-DE" dirty="0"/>
          </a:p>
          <a:p>
            <a:r>
              <a:rPr lang="de-DE" b="1" dirty="0" smtClean="0"/>
              <a:t>Ordnungsrecht: </a:t>
            </a:r>
          </a:p>
          <a:p>
            <a:r>
              <a:rPr lang="de-DE" dirty="0" smtClean="0"/>
              <a:t>Rechtliche Grundlage zur Disziplinierung einzelner Hochschulmitglieder durch zuständige Hochschulorgane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87634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sp>
        <p:nvSpPr>
          <p:cNvPr id="7" name="Textfeld 6"/>
          <p:cNvSpPr txBox="1"/>
          <p:nvPr/>
        </p:nvSpPr>
        <p:spPr>
          <a:xfrm>
            <a:off x="3680475" y="6380033"/>
            <a:ext cx="8511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dirty="0" smtClean="0"/>
              <a:t>Aus einem anonymen Anti-SDS-Flugblatt, 2.7.1969, Universitätsarchiv </a:t>
            </a:r>
            <a:r>
              <a:rPr lang="de-DE" dirty="0"/>
              <a:t>Tübingen S4 / 158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554191"/>
            <a:ext cx="11928762" cy="466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69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sp>
        <p:nvSpPr>
          <p:cNvPr id="6" name="Textfeld 5"/>
          <p:cNvSpPr txBox="1"/>
          <p:nvPr/>
        </p:nvSpPr>
        <p:spPr>
          <a:xfrm>
            <a:off x="1521934" y="5784254"/>
            <a:ext cx="10406828" cy="5153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123986" y="1517633"/>
            <a:ext cx="1192876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de-DE" sz="3200" b="1" dirty="0" smtClean="0"/>
              <a:t>Grenzen des studentischen Protestes</a:t>
            </a:r>
          </a:p>
          <a:p>
            <a:pPr marL="514350" indent="-514350">
              <a:buAutoNum type="arabicPeriod" startAt="2"/>
            </a:pPr>
            <a:endParaRPr lang="de-DE" sz="3200" dirty="0"/>
          </a:p>
          <a:p>
            <a:pPr marL="514350" indent="-514350">
              <a:buAutoNum type="alphaLcParenR"/>
            </a:pPr>
            <a:r>
              <a:rPr lang="de-DE" sz="3200" dirty="0" smtClean="0"/>
              <a:t>Die Studenten und „das Establishment“: </a:t>
            </a:r>
          </a:p>
          <a:p>
            <a:r>
              <a:rPr lang="de-DE" sz="3200" dirty="0" smtClean="0"/>
              <a:t>      Wie weit waren die Studenten bereit zu gehen?</a:t>
            </a:r>
          </a:p>
          <a:p>
            <a:r>
              <a:rPr lang="de-DE" sz="3200" dirty="0"/>
              <a:t>	</a:t>
            </a:r>
            <a:r>
              <a:rPr lang="de-DE" sz="3200" dirty="0" smtClean="0"/>
              <a:t>	</a:t>
            </a:r>
            <a:endParaRPr lang="de-DE" sz="3200" i="1" dirty="0" smtClean="0"/>
          </a:p>
          <a:p>
            <a:pPr marL="514350" indent="-514350">
              <a:buFont typeface="+mj-lt"/>
              <a:buAutoNum type="alphaLcParenR" startAt="2"/>
            </a:pPr>
            <a:r>
              <a:rPr lang="de-DE" sz="3200" dirty="0" smtClean="0"/>
              <a:t>Wie breit war die Unterstützung für die linken Wortführer des SDS innerhalb der Studentenschaft?</a:t>
            </a:r>
          </a:p>
          <a:p>
            <a:endParaRPr lang="de-DE" sz="1000" b="1" dirty="0" smtClean="0"/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de-DE" sz="3200" dirty="0" smtClean="0"/>
              <a:t>Das politische Spektrum: </a:t>
            </a:r>
          </a:p>
          <a:p>
            <a:pPr lvl="3"/>
            <a:r>
              <a:rPr lang="de-DE" sz="3200" dirty="0"/>
              <a:t>	</a:t>
            </a:r>
            <a:r>
              <a:rPr lang="de-DE" sz="3200" dirty="0" smtClean="0"/>
              <a:t>Die Wahl zum Studentenparlament 1968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de-DE" sz="3200" dirty="0" smtClean="0"/>
              <a:t>Fallbeispiel: Ein Anti-SDS-Flugblatt</a:t>
            </a:r>
            <a:r>
              <a:rPr lang="de-DE" sz="3200" dirty="0"/>
              <a:t>	</a:t>
            </a:r>
            <a:r>
              <a:rPr lang="de-DE" sz="3200" dirty="0" smtClean="0"/>
              <a:t>	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99706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7204"/>
            <a:ext cx="11928762" cy="154407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773980" y="6410977"/>
            <a:ext cx="8511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dirty="0" smtClean="0"/>
              <a:t>Aus einem anonymen Anti-SDS-Flugblatt, 2.7.1969, Universitätsarchiv </a:t>
            </a:r>
            <a:r>
              <a:rPr lang="de-DE" dirty="0"/>
              <a:t>Tübingen </a:t>
            </a:r>
            <a:r>
              <a:rPr lang="de-DE" dirty="0" smtClean="0"/>
              <a:t>S 4/158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521934" y="5784254"/>
            <a:ext cx="10406828" cy="5153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396366"/>
            <a:ext cx="11928762" cy="1709525"/>
          </a:xfrm>
          <a:prstGeom prst="rect">
            <a:avLst/>
          </a:prstGeom>
          <a:ln>
            <a:solidFill>
              <a:prstClr val="black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2535382" y="3377549"/>
            <a:ext cx="9699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dirty="0" smtClean="0"/>
              <a:t>Rote </a:t>
            </a:r>
            <a:r>
              <a:rPr lang="de-DE" dirty="0"/>
              <a:t>Notizen </a:t>
            </a:r>
            <a:r>
              <a:rPr lang="de-DE" dirty="0" smtClean="0"/>
              <a:t>6 (Publikationsorgan des AStA Tübingen), 19.5.1969, Universitätsarchiv Tübingen S 3/64, </a:t>
            </a:r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6707666" y="1467487"/>
            <a:ext cx="5345082" cy="931025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6255522" y="4672002"/>
            <a:ext cx="4657458" cy="813853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21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sp>
        <p:nvSpPr>
          <p:cNvPr id="2" name="Rechteck 1"/>
          <p:cNvSpPr/>
          <p:nvPr/>
        </p:nvSpPr>
        <p:spPr>
          <a:xfrm>
            <a:off x="123986" y="1652575"/>
            <a:ext cx="11928762" cy="41242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 algn="just"/>
            <a:endParaRPr lang="de-DE" sz="8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de-DE" sz="3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Auf </a:t>
            </a:r>
            <a:r>
              <a:rPr lang="de-DE" sz="3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einem Flugblatt des Tübinger SDS vom 12.2.1969 wird der damalige Bundesfamilienminister Bruno Heck (CDU) mit folgenden Worten zitiert: </a:t>
            </a:r>
            <a:endParaRPr lang="de-DE" sz="3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endParaRPr lang="de-DE" sz="8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3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„</a:t>
            </a:r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Wir sollten nicht von Studentenunruhen sprechen, </a:t>
            </a:r>
            <a:r>
              <a:rPr lang="de-DE" sz="3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sondern die </a:t>
            </a:r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Dinge beim Namen nennen: </a:t>
            </a:r>
            <a:endParaRPr lang="de-DE" sz="3400" i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3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organisiertes 	und 	terroristisches </a:t>
            </a:r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Bandenwesen </a:t>
            </a:r>
            <a:endParaRPr lang="de-DE" sz="3400" i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3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linker Extremisten</a:t>
            </a:r>
            <a:r>
              <a:rPr lang="de-DE" sz="3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.“ </a:t>
            </a:r>
            <a:endParaRPr lang="de-DE" sz="3400" i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/>
            <a:endParaRPr lang="de-DE" sz="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617029" y="6041948"/>
            <a:ext cx="643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Universitätsarchiv Tübingen, S 4/158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925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Wirkungen 1: Alternativkultur</a:t>
            </a:r>
            <a:endParaRPr lang="de-DE" sz="3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560073"/>
            <a:ext cx="2185588" cy="291411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23986" y="4700157"/>
            <a:ext cx="2185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„Club Voltaire“ (1972)</a:t>
            </a:r>
          </a:p>
          <a:p>
            <a:r>
              <a:rPr lang="de-DE" sz="800" dirty="0" smtClean="0"/>
              <a:t>Foto:  </a:t>
            </a:r>
            <a:r>
              <a:rPr lang="de-DE" sz="800" dirty="0" err="1" smtClean="0"/>
              <a:t>wikipedia</a:t>
            </a:r>
            <a:r>
              <a:rPr lang="de-DE" sz="800" dirty="0" smtClean="0"/>
              <a:t>, gemeinfrei, </a:t>
            </a:r>
            <a:r>
              <a:rPr lang="nl-NL" sz="800" dirty="0" smtClean="0">
                <a:effectLst/>
              </a:rPr>
              <a:t>dktue (https://commons.wikimedia.org/wiki/File:Club_Voltaire_in_Tübingen.jpg), „Club Voltaire in Tübingen“, https://creativecommons.org/publicdomain/zero/1.0/legalcode</a:t>
            </a:r>
            <a:endParaRPr lang="de-DE" sz="80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896" y="1560073"/>
            <a:ext cx="2680987" cy="2914116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2439850" y="4700157"/>
            <a:ext cx="27053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Das Jugendzentrum „Epple-Haus“ (1972)</a:t>
            </a:r>
            <a:endParaRPr lang="de-DE" dirty="0"/>
          </a:p>
          <a:p>
            <a:r>
              <a:rPr lang="de-DE" sz="800" dirty="0" smtClean="0"/>
              <a:t>Foto:  </a:t>
            </a:r>
            <a:r>
              <a:rPr lang="de-DE" sz="800" dirty="0" err="1" smtClean="0"/>
              <a:t>wikipedia</a:t>
            </a:r>
            <a:r>
              <a:rPr lang="de-DE" sz="800" dirty="0" smtClean="0"/>
              <a:t>, gemeinfrei, </a:t>
            </a:r>
            <a:r>
              <a:rPr lang="de-DE" sz="800" dirty="0" err="1" smtClean="0"/>
              <a:t>Dktue</a:t>
            </a:r>
            <a:r>
              <a:rPr lang="de-DE" sz="800" dirty="0" smtClean="0"/>
              <a:t> (https://commons.wikimedia.org/</a:t>
            </a:r>
            <a:r>
              <a:rPr lang="de-DE" sz="800" dirty="0" err="1" smtClean="0"/>
              <a:t>wiki</a:t>
            </a:r>
            <a:r>
              <a:rPr lang="de-DE" sz="800" dirty="0" smtClean="0"/>
              <a:t>/</a:t>
            </a:r>
            <a:r>
              <a:rPr lang="de-DE" sz="800" dirty="0" err="1" smtClean="0"/>
              <a:t>File:Epplehaus_in_Tübingen.jpg</a:t>
            </a:r>
            <a:r>
              <a:rPr lang="de-DE" sz="800" dirty="0" smtClean="0"/>
              <a:t>), „</a:t>
            </a:r>
            <a:r>
              <a:rPr lang="de-DE" sz="800" dirty="0" err="1" smtClean="0"/>
              <a:t>Epplehaus</a:t>
            </a:r>
            <a:r>
              <a:rPr lang="de-DE" sz="800" dirty="0" smtClean="0"/>
              <a:t> in Tübingen“, https://creativecommons.org/publicdomain/zero/1.0/legalcode</a:t>
            </a:r>
            <a:endParaRPr lang="de-DE" sz="800" dirty="0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587" y="1560073"/>
            <a:ext cx="3045679" cy="2910724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5275510" y="4700157"/>
            <a:ext cx="3099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Das Programmkino „Arsenal“ (1974)</a:t>
            </a:r>
          </a:p>
          <a:p>
            <a:r>
              <a:rPr lang="de-DE" sz="800" dirty="0" smtClean="0"/>
              <a:t>Foto:  </a:t>
            </a:r>
            <a:r>
              <a:rPr lang="de-DE" sz="800" dirty="0" err="1" smtClean="0"/>
              <a:t>wikipedia</a:t>
            </a:r>
            <a:r>
              <a:rPr lang="de-DE" sz="800" dirty="0" smtClean="0"/>
              <a:t>, gemeinfrei, Karsten </a:t>
            </a:r>
            <a:r>
              <a:rPr lang="de-DE" sz="800" dirty="0" err="1" smtClean="0"/>
              <a:t>Ratzke</a:t>
            </a:r>
            <a:r>
              <a:rPr lang="de-DE" sz="800" dirty="0" smtClean="0"/>
              <a:t> (https://commons.wikimedia.org/</a:t>
            </a:r>
            <a:r>
              <a:rPr lang="de-DE" sz="800" dirty="0" err="1" smtClean="0"/>
              <a:t>wiki</a:t>
            </a:r>
            <a:r>
              <a:rPr lang="de-DE" sz="800" dirty="0" smtClean="0"/>
              <a:t>/</a:t>
            </a:r>
            <a:r>
              <a:rPr lang="de-DE" sz="800" dirty="0" err="1" smtClean="0"/>
              <a:t>File:Tübingen</a:t>
            </a:r>
            <a:r>
              <a:rPr lang="de-DE" sz="800" dirty="0" smtClean="0"/>
              <a:t>,_Kino_Arsenal_von_Hintere_Grabenstraße.jpg), „Tübingen, Kino Arsenal von Hintere Grabenstraße“, https://creativecommons.org/publicdomain/zero/1.0/legalcode </a:t>
            </a:r>
            <a:endParaRPr lang="de-DE" sz="800" dirty="0"/>
          </a:p>
        </p:txBody>
      </p:sp>
      <p:sp>
        <p:nvSpPr>
          <p:cNvPr id="8" name="Textfeld 7"/>
          <p:cNvSpPr txBox="1"/>
          <p:nvPr/>
        </p:nvSpPr>
        <p:spPr>
          <a:xfrm>
            <a:off x="8456970" y="1562169"/>
            <a:ext cx="3595778" cy="470898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de-DE" sz="2400" i="1" dirty="0" smtClean="0"/>
          </a:p>
          <a:p>
            <a:r>
              <a:rPr lang="de-DE" sz="2400" i="1" dirty="0" smtClean="0"/>
              <a:t>„Hatten Tübinger Linke und Linksliberale zu den Vorbereitern von &gt;1968&lt; gehört, so wurde Tübingen nach &gt;1968&lt; ein </a:t>
            </a:r>
            <a:r>
              <a:rPr lang="de-DE" sz="2400" i="1" dirty="0" err="1" smtClean="0"/>
              <a:t>hot</a:t>
            </a:r>
            <a:r>
              <a:rPr lang="de-DE" sz="2400" i="1" dirty="0" smtClean="0"/>
              <a:t> </a:t>
            </a:r>
            <a:r>
              <a:rPr lang="de-DE" sz="2400" i="1" dirty="0" err="1" smtClean="0"/>
              <a:t>spot</a:t>
            </a:r>
            <a:r>
              <a:rPr lang="de-DE" sz="2400" i="1" dirty="0" smtClean="0"/>
              <a:t> der Neuen Sozialen Bewegungen, in denen sich viele ehemalige </a:t>
            </a:r>
            <a:r>
              <a:rPr lang="de-DE" sz="2400" i="1" dirty="0"/>
              <a:t>&gt;</a:t>
            </a:r>
            <a:r>
              <a:rPr lang="de-DE" sz="2400" i="1" dirty="0" smtClean="0"/>
              <a:t>68er*innen&lt; einfanden.“</a:t>
            </a:r>
          </a:p>
          <a:p>
            <a:endParaRPr lang="de-DE" sz="1000" dirty="0" smtClean="0"/>
          </a:p>
          <a:p>
            <a:r>
              <a:rPr lang="de-DE" sz="1000" dirty="0" smtClean="0"/>
              <a:t>Bernd </a:t>
            </a:r>
            <a:r>
              <a:rPr lang="de-DE" sz="1000" dirty="0"/>
              <a:t>Jürgen </a:t>
            </a:r>
            <a:r>
              <a:rPr lang="de-DE" sz="1000" dirty="0" err="1"/>
              <a:t>Warneken</a:t>
            </a:r>
            <a:r>
              <a:rPr lang="de-DE" sz="1000" dirty="0"/>
              <a:t>, Subzentrum der Revolte. 1968 in Tübingen, in: 1968 – Verdichtung des Wandels und globaler Moment, hrsg. v. Jan Eckel und Georg Schild, Tübingen 2019, S. </a:t>
            </a:r>
            <a:r>
              <a:rPr lang="de-DE" sz="1000" dirty="0" smtClean="0"/>
              <a:t>182</a:t>
            </a:r>
          </a:p>
          <a:p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39674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Wirkungen 2: Protestkultur</a:t>
            </a:r>
            <a:endParaRPr lang="de-DE" sz="32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406947"/>
            <a:ext cx="6704649" cy="383122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924502" y="1413171"/>
            <a:ext cx="5128246" cy="52629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Gründung zahlreicher Bürgerinitiativen, z.B.</a:t>
            </a:r>
          </a:p>
          <a:p>
            <a:endParaRPr lang="de-DE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/>
              <a:t>gegen den Abriss des Palmenhauses im Alten Botanischen Garten (1969)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g</a:t>
            </a:r>
            <a:r>
              <a:rPr lang="de-DE" sz="2400" dirty="0" smtClean="0"/>
              <a:t>egen die Pläne zu einem Großflughafen im Schönbuch (1970)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/>
              <a:t>gegen zunehmenden Straßenverkehr in der Altstadt (1971/72)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g</a:t>
            </a:r>
            <a:r>
              <a:rPr lang="de-DE" sz="2400" dirty="0" smtClean="0"/>
              <a:t>egen den Bau eines Geschäftshauses in der Gartenstraße (1972)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smtClean="0"/>
              <a:t>gegen eine Straßenschneise durch die Altstadt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23985" y="5432879"/>
            <a:ext cx="670464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/>
              <a:t>„Mahneiche“ 1972: </a:t>
            </a:r>
            <a:endParaRPr lang="de-DE" sz="1600" dirty="0" smtClean="0"/>
          </a:p>
          <a:p>
            <a:r>
              <a:rPr lang="de-DE" sz="1600" dirty="0" smtClean="0"/>
              <a:t>Protest </a:t>
            </a:r>
            <a:r>
              <a:rPr lang="de-DE" sz="1600" dirty="0"/>
              <a:t>gegen einen geplanten Großflughafen im </a:t>
            </a:r>
            <a:r>
              <a:rPr lang="de-DE" sz="1600" dirty="0" smtClean="0"/>
              <a:t>Schönbuch</a:t>
            </a:r>
          </a:p>
          <a:p>
            <a:endParaRPr lang="de-DE" dirty="0" smtClean="0"/>
          </a:p>
          <a:p>
            <a:r>
              <a:rPr lang="de-DE" sz="800" dirty="0" smtClean="0"/>
              <a:t>Foto</a:t>
            </a:r>
            <a:r>
              <a:rPr lang="de-DE" sz="800" dirty="0"/>
              <a:t>:  </a:t>
            </a:r>
            <a:r>
              <a:rPr lang="de-DE" sz="800" dirty="0" err="1"/>
              <a:t>wikipedia</a:t>
            </a:r>
            <a:r>
              <a:rPr lang="de-DE" sz="800" dirty="0"/>
              <a:t>, gemeinfrei, Björn Appel (https://commons.wikimedia.org/wiki/File:Schoenbuch-mahneiche02.jpg), „Schoenbuch-mahneiche02“, https://</a:t>
            </a:r>
            <a:r>
              <a:rPr lang="de-DE" sz="800" dirty="0" smtClean="0"/>
              <a:t>creativecommons.org/licenses/by-sa/3.0/legalcode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368691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Wirkungen 3: Universitätsreform</a:t>
            </a:r>
            <a:endParaRPr lang="de-DE" sz="3200" dirty="0"/>
          </a:p>
        </p:txBody>
      </p:sp>
      <p:sp>
        <p:nvSpPr>
          <p:cNvPr id="5" name="Textfeld 4"/>
          <p:cNvSpPr txBox="1"/>
          <p:nvPr/>
        </p:nvSpPr>
        <p:spPr>
          <a:xfrm>
            <a:off x="4452078" y="1530784"/>
            <a:ext cx="7499913" cy="48628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600" dirty="0" smtClean="0"/>
              <a:t>Veränderung von Lehrinhalten, v.a. in den Geistes- und Sozialwissenschaften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600" dirty="0" smtClean="0"/>
              <a:t>Umbenennung mehrerer Institute</a:t>
            </a:r>
          </a:p>
          <a:p>
            <a:endParaRPr lang="de-DE" sz="1200" dirty="0"/>
          </a:p>
          <a:p>
            <a:r>
              <a:rPr lang="de-DE" sz="2600" b="1" dirty="0" smtClean="0"/>
              <a:t>Aber:</a:t>
            </a:r>
          </a:p>
          <a:p>
            <a:endParaRPr lang="de-DE" sz="1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600" dirty="0" smtClean="0"/>
              <a:t>Die Demokratisierung der Universität bleibt weitgehend aus. Die Geschicke der Universität werden nach wie vor weitgehend von den Hochschullehrern bestimmt.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600" dirty="0" smtClean="0"/>
              <a:t>Der AStA verliert jedes politische Mitspracherecht (1976), die Verfasste </a:t>
            </a:r>
            <a:r>
              <a:rPr lang="de-DE" sz="2600" dirty="0" err="1" smtClean="0"/>
              <a:t>Studierendenschaft</a:t>
            </a:r>
            <a:r>
              <a:rPr lang="de-DE" sz="2600" dirty="0" smtClean="0"/>
              <a:t> wird 1977 abgeschafft (2012 wieder eingeführt).</a:t>
            </a:r>
            <a:endParaRPr lang="de-DE" sz="1200" dirty="0" smtClean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551605"/>
            <a:ext cx="4064000" cy="304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219" y="4708217"/>
            <a:ext cx="42055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400" dirty="0" smtClean="0"/>
              <a:t>Das </a:t>
            </a:r>
            <a:r>
              <a:rPr lang="de-DE" sz="1400" dirty="0" err="1" smtClean="0"/>
              <a:t>Neuphilologikum</a:t>
            </a:r>
            <a:r>
              <a:rPr lang="de-DE" sz="1400" dirty="0" smtClean="0"/>
              <a:t> der Universität wird nach seiner Errichtung 1974 umgangssprachlich schnell in „Brechtbau“ umbenannt. Heute firmiert das Gebäude sogar offiziell unter diesem Namen. </a:t>
            </a:r>
          </a:p>
          <a:p>
            <a:pPr algn="just"/>
            <a:r>
              <a:rPr lang="de-DE" sz="1400" dirty="0" smtClean="0"/>
              <a:t>Die vom AStA nach dem Tod Ernst Blochs 1977 beschlossene Umbenennung der Lehranstalt in „Ernst-Bloch-Universität“ scheitert jedoch.</a:t>
            </a:r>
          </a:p>
          <a:p>
            <a:endParaRPr lang="de-DE" sz="1200" dirty="0" smtClean="0"/>
          </a:p>
          <a:p>
            <a:r>
              <a:rPr lang="de-DE" sz="800" dirty="0" smtClean="0"/>
              <a:t>Foto: </a:t>
            </a:r>
            <a:r>
              <a:rPr lang="de-DE" sz="800" dirty="0" err="1" smtClean="0"/>
              <a:t>wikipedia</a:t>
            </a:r>
            <a:r>
              <a:rPr lang="de-DE" sz="800" dirty="0" smtClean="0"/>
              <a:t>,</a:t>
            </a:r>
            <a:r>
              <a:rPr lang="de-DE" sz="800" dirty="0"/>
              <a:t> anonym (https://commons.wikimedia.org/wiki/File:Tuebingen-brechtbau.jpg), „Tuebingen-</a:t>
            </a:r>
            <a:r>
              <a:rPr lang="de-DE" sz="800" dirty="0" err="1"/>
              <a:t>brechtbau</a:t>
            </a:r>
            <a:r>
              <a:rPr lang="de-DE" sz="800" dirty="0"/>
              <a:t>“, https://creativecommons.org/licenses/by-sa/3.0/legalcode </a:t>
            </a:r>
            <a:r>
              <a:rPr lang="de-DE" sz="800" dirty="0" smtClean="0"/>
              <a:t> 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40807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5" y="1489681"/>
            <a:ext cx="7997437" cy="5293503"/>
          </a:xfrm>
          <a:prstGeom prst="rect">
            <a:avLst/>
          </a:prstGeom>
        </p:spPr>
      </p:pic>
      <p:sp>
        <p:nvSpPr>
          <p:cNvPr id="7" name="Textfeld 4"/>
          <p:cNvSpPr txBox="1"/>
          <p:nvPr/>
        </p:nvSpPr>
        <p:spPr>
          <a:xfrm>
            <a:off x="8237912" y="1489682"/>
            <a:ext cx="381483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Trauerkundgebung vor der Neuen Aula anlässlich des Todes von Benno Ohnesorg, 3.6.1967. </a:t>
            </a:r>
          </a:p>
          <a:p>
            <a:endParaRPr lang="de-DE" sz="1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de-DE" sz="800" i="1" dirty="0">
                <a:latin typeface="Arial" panose="020B0604020202020204" pitchFamily="34" charset="0"/>
                <a:cs typeface="Arial" panose="020B0604020202020204" pitchFamily="34" charset="0"/>
              </a:rPr>
              <a:t>: Alfred Göhner / Stadtarchiv Tübingen, Vorlage: UAT S 19/66-4 Nr. </a:t>
            </a:r>
            <a:r>
              <a:rPr lang="de-DE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de-DE" sz="800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pic>
        <p:nvPicPr>
          <p:cNvPr id="7" name="Grafik 6" descr="C:\Users\Fiederer\AppData\Local\Microsoft\Windows\INetCache\Content.Word\uats_19_66-5_Nr_02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6" y="1489682"/>
            <a:ext cx="7407345" cy="512724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feld 4"/>
          <p:cNvSpPr txBox="1"/>
          <p:nvPr/>
        </p:nvSpPr>
        <p:spPr>
          <a:xfrm>
            <a:off x="7594109" y="1489682"/>
            <a:ext cx="44586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de-DE" sz="22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Rathausbesetzung, 25.5.1968: </a:t>
            </a:r>
            <a:endParaRPr lang="de-DE" sz="2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de-DE" sz="2200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Studenten fordern von Oberbürgermeister Hans Gmelin die Genehmigung für den Einsatz eines Lautsprecherwagens bei Demonstrationen.</a:t>
            </a:r>
            <a:endParaRPr lang="de-DE" sz="2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>
              <a:spcAft>
                <a:spcPts val="0"/>
              </a:spcAft>
            </a:pPr>
            <a:r>
              <a:rPr lang="de-DE" sz="800" i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Foto: Alfred Göhner / Stadtarchiv Tübingen, Vorlage: UAT S 19/66-5 Nr. 2</a:t>
            </a:r>
            <a:endParaRPr lang="de-DE" sz="1200" i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58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sp>
        <p:nvSpPr>
          <p:cNvPr id="8" name="Textfeld 4"/>
          <p:cNvSpPr txBox="1"/>
          <p:nvPr/>
        </p:nvSpPr>
        <p:spPr>
          <a:xfrm>
            <a:off x="4114801" y="1489682"/>
            <a:ext cx="79379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Psychologiestudenten besetzen am </a:t>
            </a:r>
            <a:r>
              <a:rPr lang="de-DE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21.6.1968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Räumlichkeiten des Luftschutzamtes und geben ihnen den Namen „Wilhelm-Reich-Institut“.</a:t>
            </a:r>
          </a:p>
          <a:p>
            <a:pPr algn="r"/>
            <a:r>
              <a:rPr lang="de-DE" sz="800" i="1" dirty="0">
                <a:latin typeface="Arial" panose="020B0604020202020204" pitchFamily="34" charset="0"/>
                <a:cs typeface="Arial" panose="020B0604020202020204" pitchFamily="34" charset="0"/>
              </a:rPr>
              <a:t>Foto: Alfred Göhner / Stadtarchiv Tübingen, Vorlage: UAT S 19/66-5 Nr. 8</a:t>
            </a:r>
            <a:endParaRPr lang="de-DE" sz="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C:\Users\Fiederer\AppData\Local\Microsoft\Windows\INetCache\Content.Word\uats_19_66-5_Nr_08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6" y="1489682"/>
            <a:ext cx="3807934" cy="5301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89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sp>
        <p:nvSpPr>
          <p:cNvPr id="8" name="Textfeld 4"/>
          <p:cNvSpPr txBox="1"/>
          <p:nvPr/>
        </p:nvSpPr>
        <p:spPr>
          <a:xfrm>
            <a:off x="4430683" y="1489682"/>
            <a:ext cx="76220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Besetzung der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Büroräume von Universitätsrektor Ludwig </a:t>
            </a:r>
            <a:r>
              <a:rPr lang="de-DE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Raiser, 13. Januar 1969.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de-DE" sz="800" i="1" dirty="0">
                <a:latin typeface="Arial" panose="020B0604020202020204" pitchFamily="34" charset="0"/>
                <a:cs typeface="Arial" panose="020B0604020202020204" pitchFamily="34" charset="0"/>
              </a:rPr>
              <a:t>Foto: Alfred Göhner / Stadtarchiv Tübingen, Vorlage: UAT S 19/66-5 Nr. 6</a:t>
            </a:r>
            <a:endParaRPr lang="de-DE" sz="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 descr="F:\AKLandeskundeLG\Flugblattsammlung_UATübingen\UAT_Bilder\Reproduktionen\uats_19_66-5_Nr_06_bearbeitet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6" y="1406947"/>
            <a:ext cx="4173694" cy="5367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49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Blitzlichter</a:t>
            </a:r>
            <a:endParaRPr lang="de-DE" sz="3200" dirty="0"/>
          </a:p>
        </p:txBody>
      </p:sp>
      <p:sp>
        <p:nvSpPr>
          <p:cNvPr id="8" name="Textfeld 4"/>
          <p:cNvSpPr txBox="1"/>
          <p:nvPr/>
        </p:nvSpPr>
        <p:spPr>
          <a:xfrm>
            <a:off x="7140633" y="1489682"/>
            <a:ext cx="491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Vietnam-Demo gegen die Politik der USA.</a:t>
            </a:r>
          </a:p>
          <a:p>
            <a:pPr algn="r"/>
            <a:r>
              <a:rPr lang="de-DE" sz="800" i="1" dirty="0">
                <a:latin typeface="Arial" panose="020B0604020202020204" pitchFamily="34" charset="0"/>
                <a:cs typeface="Arial" panose="020B0604020202020204" pitchFamily="34" charset="0"/>
              </a:rPr>
              <a:t>Foto: Alfred Göhner / Stadtarchiv Tübingen, Vorlage: UAT S 19/66-4 Nr. 23</a:t>
            </a:r>
            <a:endParaRPr lang="de-DE" sz="800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C:\Users\Fiederer\AppData\Local\Microsoft\Windows\INetCache\Content.Word\uats_19_66-4_Nr_23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6" y="1489681"/>
            <a:ext cx="6867018" cy="52685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43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F:\AKLandeskundeLG\Flugblattsammlung_UATübingen\Parolen\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767" y="3185245"/>
            <a:ext cx="4164979" cy="13354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pieren 4"/>
          <p:cNvGrpSpPr/>
          <p:nvPr/>
        </p:nvGrpSpPr>
        <p:grpSpPr>
          <a:xfrm>
            <a:off x="123986" y="3306047"/>
            <a:ext cx="3986541" cy="2225988"/>
            <a:chOff x="0" y="0"/>
            <a:chExt cx="2952750" cy="1596390"/>
          </a:xfrm>
        </p:grpSpPr>
        <p:pic>
          <p:nvPicPr>
            <p:cNvPr id="6" name="Grafik 5" descr="F:\AKLandeskundeLG\Flugblattsammlung_UATübingen\Parolen\7a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52750" cy="335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rafik 6" descr="F:\AKLandeskundeLG\Flugblattsammlung_UATübingen\Parolen\7b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5275"/>
              <a:ext cx="2952750" cy="130111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Grafik 8" descr="F:\AKLandeskundeLG\Flugblattsammlung_UATübingen\Parolen\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7" y="4589090"/>
            <a:ext cx="7421950" cy="1860253"/>
          </a:xfrm>
          <a:prstGeom prst="rect">
            <a:avLst/>
          </a:prstGeom>
          <a:noFill/>
          <a:ln>
            <a:solidFill>
              <a:prstClr val="black"/>
            </a:solidFill>
          </a:ln>
        </p:spPr>
      </p:pic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123986" y="6474982"/>
            <a:ext cx="11928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Oben: Universitätsarchiv Tübingen (UAT) S 3/64, Rote Notizen 6 (19.5.1969), Mitte links: UAT S </a:t>
            </a:r>
            <a:r>
              <a:rPr lang="de-DE" sz="1000" dirty="0"/>
              <a:t>3/64, Rote Notizen, Streik-Info Nr. 11 (11.7.1969</a:t>
            </a:r>
            <a:r>
              <a:rPr lang="de-DE" sz="1000" dirty="0" smtClean="0"/>
              <a:t>), Mitte rechts: UAT S </a:t>
            </a:r>
            <a:r>
              <a:rPr lang="de-DE" sz="1000" dirty="0"/>
              <a:t>4/345, Flugblatt des AStA (7.2.1969</a:t>
            </a:r>
            <a:r>
              <a:rPr lang="de-DE" sz="1000" dirty="0" smtClean="0"/>
              <a:t>), links unten: UAT S </a:t>
            </a:r>
            <a:r>
              <a:rPr lang="de-DE" sz="1000" dirty="0"/>
              <a:t>4/341, Flugblatt Dritte-Welt-AG des SDS (</a:t>
            </a:r>
            <a:r>
              <a:rPr lang="de-DE" sz="1000" dirty="0" smtClean="0"/>
              <a:t>28.5.1969), rechts unten:  UAT S </a:t>
            </a:r>
            <a:r>
              <a:rPr lang="de-DE" sz="1000" dirty="0"/>
              <a:t>3/64, Rote Notizen, Streik-Info Nr. 6 (4.7.1969</a:t>
            </a:r>
            <a:r>
              <a:rPr lang="de-DE" sz="1000" dirty="0" smtClean="0"/>
              <a:t>)</a:t>
            </a:r>
            <a:endParaRPr lang="de-DE" sz="1000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Was auf Flugblättern stand…</a:t>
            </a:r>
            <a:endParaRPr lang="de-DE" sz="320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624" y="4606182"/>
            <a:ext cx="3732123" cy="1851707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396366"/>
            <a:ext cx="11928762" cy="1709525"/>
          </a:xfrm>
          <a:prstGeom prst="rect">
            <a:avLst/>
          </a:prstGeom>
          <a:ln>
            <a:solidFill>
              <a:prstClr val="black"/>
            </a:solidFill>
          </a:ln>
        </p:spPr>
      </p:pic>
    </p:spTree>
    <p:extLst>
      <p:ext uri="{BB962C8B-B14F-4D97-AF65-F5344CB8AC3E}">
        <p14:creationId xmlns:p14="http://schemas.microsoft.com/office/powerpoint/2010/main" val="62119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Das Verhältnis der Demonstranten zur Polizei</a:t>
            </a:r>
            <a:endParaRPr lang="de-DE" sz="3200" dirty="0"/>
          </a:p>
        </p:txBody>
      </p:sp>
      <p:sp>
        <p:nvSpPr>
          <p:cNvPr id="2" name="Textfeld 1"/>
          <p:cNvSpPr txBox="1"/>
          <p:nvPr/>
        </p:nvSpPr>
        <p:spPr>
          <a:xfrm>
            <a:off x="123987" y="1469877"/>
            <a:ext cx="6259721" cy="504753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800" i="1" dirty="0" smtClean="0"/>
              <a:t>„[…] Nach </a:t>
            </a:r>
            <a:r>
              <a:rPr lang="de-DE" sz="2800" i="1" dirty="0"/>
              <a:t>zwei, drei Demonstrationen kannten die Einsatzleiter der Tübinger Polizei die sogenannten Rädelsführer </a:t>
            </a:r>
            <a:r>
              <a:rPr lang="de-DE" sz="2800" i="1" dirty="0" smtClean="0"/>
              <a:t>[der studentischen Demonstranten] und </a:t>
            </a:r>
            <a:r>
              <a:rPr lang="de-DE" sz="2800" i="1" dirty="0"/>
              <a:t>kamen mit ihnen ins Gespräch. Es gab Absprachen wie etwa die, dass am Mittwochnachmittag nicht demonstriert werden sollte, weil zu dieser Zeit der bei den Polizisten </a:t>
            </a:r>
            <a:r>
              <a:rPr lang="de-DE" sz="2800" i="1" dirty="0" smtClean="0"/>
              <a:t>beliebte </a:t>
            </a:r>
            <a:r>
              <a:rPr lang="de-DE" sz="2800" i="1" dirty="0"/>
              <a:t>Polizeisport stattfand</a:t>
            </a:r>
            <a:r>
              <a:rPr lang="de-DE" sz="2800" i="1" dirty="0" smtClean="0"/>
              <a:t>.“</a:t>
            </a:r>
          </a:p>
          <a:p>
            <a:r>
              <a:rPr lang="de-DE" sz="1400" dirty="0" smtClean="0"/>
              <a:t>Bernd </a:t>
            </a:r>
            <a:r>
              <a:rPr lang="de-DE" sz="1400" dirty="0"/>
              <a:t>Jürgen </a:t>
            </a:r>
            <a:r>
              <a:rPr lang="de-DE" sz="1400" dirty="0" err="1"/>
              <a:t>Warneken</a:t>
            </a:r>
            <a:r>
              <a:rPr lang="de-DE" sz="1400" dirty="0"/>
              <a:t>, Subzentrum der Revolte. 1968 in Tübingen, in: 1968 – Verdichtung des Wandels und globaler Moment, hrsg. v. Jan Eckel und Georg Schild, Tübingen 2019, S. </a:t>
            </a:r>
            <a:r>
              <a:rPr lang="de-DE" sz="1400" dirty="0" smtClean="0"/>
              <a:t>169</a:t>
            </a:r>
            <a:endParaRPr lang="de-DE" sz="32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740" y="1469876"/>
            <a:ext cx="5418008" cy="356359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566372" y="5127477"/>
            <a:ext cx="54180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Trauerkundgebung vor der Neuen Aula anlässlich des Todes von Benno Ohnesorg, 3.6.1967. </a:t>
            </a:r>
          </a:p>
          <a:p>
            <a:pPr algn="r"/>
            <a:r>
              <a:rPr lang="de-DE" sz="1000" i="1" dirty="0"/>
              <a:t>Foto: Alfred Göhner / Stadtarchiv Tübingen, Vorlage: UAT S 19/66-4 Nr. 15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85684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123986" y="91713"/>
            <a:ext cx="1192876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/>
              <a:t>Die </a:t>
            </a:r>
            <a:r>
              <a:rPr lang="de-DE" sz="3200" b="1" dirty="0"/>
              <a:t>S</a:t>
            </a:r>
            <a:r>
              <a:rPr lang="de-DE" sz="3200" b="1" dirty="0" smtClean="0"/>
              <a:t>tudentenbewegung 1968/69 in Tübingen</a:t>
            </a:r>
            <a:endParaRPr lang="de-DE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23986" y="749330"/>
            <a:ext cx="1192876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dirty="0" smtClean="0"/>
              <a:t>„Revolutionärer Kampf“ oder „pseudorevolutionäres Treiben“?</a:t>
            </a:r>
            <a:endParaRPr lang="de-DE" sz="32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7204"/>
            <a:ext cx="11928762" cy="154407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773980" y="6410977"/>
            <a:ext cx="8511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dirty="0" smtClean="0"/>
              <a:t>Aus einem anonymen Anti-SDS-Flugblatt, 2.7.1969, Universitätsarchiv </a:t>
            </a:r>
            <a:r>
              <a:rPr lang="de-DE" dirty="0"/>
              <a:t>Tübingen </a:t>
            </a:r>
            <a:r>
              <a:rPr lang="de-DE" dirty="0" smtClean="0"/>
              <a:t>S 4/158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1521934" y="5784254"/>
            <a:ext cx="10406828" cy="5153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6" y="1396366"/>
            <a:ext cx="11928762" cy="1709525"/>
          </a:xfrm>
          <a:prstGeom prst="rect">
            <a:avLst/>
          </a:prstGeom>
          <a:ln>
            <a:solidFill>
              <a:prstClr val="black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2535382" y="3377549"/>
            <a:ext cx="9699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de-DE" dirty="0" smtClean="0"/>
              <a:t>Rote </a:t>
            </a:r>
            <a:r>
              <a:rPr lang="de-DE" dirty="0"/>
              <a:t>Notizen </a:t>
            </a:r>
            <a:r>
              <a:rPr lang="de-DE" dirty="0" smtClean="0"/>
              <a:t>6 (Publikationsorgan des AStA Tübingen), 19.5.1969, Universitätsarchiv Tübingen S 3/64, </a:t>
            </a:r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6707666" y="1467487"/>
            <a:ext cx="5345082" cy="931025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6255522" y="4672002"/>
            <a:ext cx="4657458" cy="813853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921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Microsoft Office PowerPoint</Application>
  <PresentationFormat>Breitbild</PresentationFormat>
  <Paragraphs>129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Fiederer</dc:creator>
  <cp:lastModifiedBy>Fiederer</cp:lastModifiedBy>
  <cp:revision>50</cp:revision>
  <dcterms:created xsi:type="dcterms:W3CDTF">2022-07-26T14:18:59Z</dcterms:created>
  <dcterms:modified xsi:type="dcterms:W3CDTF">2022-08-01T14:26:28Z</dcterms:modified>
</cp:coreProperties>
</file>