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EFC31DF3-8B60-4A27-BD14-1CA2F6237C53}" type="datetimeFigureOut">
              <a:rPr lang="de-DE" smtClean="0"/>
              <a:t>08.04.2021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23D8A90-444A-49C0-8542-11F70EC0A54D}" type="slidenum">
              <a:rPr lang="de-DE" smtClean="0"/>
              <a:t>‹Nr.›</a:t>
            </a:fld>
            <a:endParaRPr lang="de-DE"/>
          </a:p>
        </p:txBody>
      </p:sp>
    </p:spTree>
    <p:extLst>
      <p:ext uri="{BB962C8B-B14F-4D97-AF65-F5344CB8AC3E}">
        <p14:creationId xmlns:p14="http://schemas.microsoft.com/office/powerpoint/2010/main" val="1721973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EFC31DF3-8B60-4A27-BD14-1CA2F6237C53}" type="datetimeFigureOut">
              <a:rPr lang="de-DE" smtClean="0"/>
              <a:t>08.04.2021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23D8A90-444A-49C0-8542-11F70EC0A54D}" type="slidenum">
              <a:rPr lang="de-DE" smtClean="0"/>
              <a:t>‹Nr.›</a:t>
            </a:fld>
            <a:endParaRPr lang="de-DE"/>
          </a:p>
        </p:txBody>
      </p:sp>
    </p:spTree>
    <p:extLst>
      <p:ext uri="{BB962C8B-B14F-4D97-AF65-F5344CB8AC3E}">
        <p14:creationId xmlns:p14="http://schemas.microsoft.com/office/powerpoint/2010/main" val="1798172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EFC31DF3-8B60-4A27-BD14-1CA2F6237C53}" type="datetimeFigureOut">
              <a:rPr lang="de-DE" smtClean="0"/>
              <a:t>08.04.2021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23D8A90-444A-49C0-8542-11F70EC0A54D}" type="slidenum">
              <a:rPr lang="de-DE" smtClean="0"/>
              <a:t>‹Nr.›</a:t>
            </a:fld>
            <a:endParaRPr lang="de-DE"/>
          </a:p>
        </p:txBody>
      </p:sp>
    </p:spTree>
    <p:extLst>
      <p:ext uri="{BB962C8B-B14F-4D97-AF65-F5344CB8AC3E}">
        <p14:creationId xmlns:p14="http://schemas.microsoft.com/office/powerpoint/2010/main" val="1164774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EFC31DF3-8B60-4A27-BD14-1CA2F6237C53}" type="datetimeFigureOut">
              <a:rPr lang="de-DE" smtClean="0"/>
              <a:t>08.04.2021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23D8A90-444A-49C0-8542-11F70EC0A54D}" type="slidenum">
              <a:rPr lang="de-DE" smtClean="0"/>
              <a:t>‹Nr.›</a:t>
            </a:fld>
            <a:endParaRPr lang="de-DE"/>
          </a:p>
        </p:txBody>
      </p:sp>
    </p:spTree>
    <p:extLst>
      <p:ext uri="{BB962C8B-B14F-4D97-AF65-F5344CB8AC3E}">
        <p14:creationId xmlns:p14="http://schemas.microsoft.com/office/powerpoint/2010/main" val="3743749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fld id="{EFC31DF3-8B60-4A27-BD14-1CA2F6237C53}" type="datetimeFigureOut">
              <a:rPr lang="de-DE" smtClean="0"/>
              <a:t>08.04.2021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23D8A90-444A-49C0-8542-11F70EC0A54D}" type="slidenum">
              <a:rPr lang="de-DE" smtClean="0"/>
              <a:t>‹Nr.›</a:t>
            </a:fld>
            <a:endParaRPr lang="de-DE"/>
          </a:p>
        </p:txBody>
      </p:sp>
    </p:spTree>
    <p:extLst>
      <p:ext uri="{BB962C8B-B14F-4D97-AF65-F5344CB8AC3E}">
        <p14:creationId xmlns:p14="http://schemas.microsoft.com/office/powerpoint/2010/main" val="4151730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EFC31DF3-8B60-4A27-BD14-1CA2F6237C53}" type="datetimeFigureOut">
              <a:rPr lang="de-DE" smtClean="0"/>
              <a:t>08.04.2021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23D8A90-444A-49C0-8542-11F70EC0A54D}" type="slidenum">
              <a:rPr lang="de-DE" smtClean="0"/>
              <a:t>‹Nr.›</a:t>
            </a:fld>
            <a:endParaRPr lang="de-DE"/>
          </a:p>
        </p:txBody>
      </p:sp>
    </p:spTree>
    <p:extLst>
      <p:ext uri="{BB962C8B-B14F-4D97-AF65-F5344CB8AC3E}">
        <p14:creationId xmlns:p14="http://schemas.microsoft.com/office/powerpoint/2010/main" val="1254373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EFC31DF3-8B60-4A27-BD14-1CA2F6237C53}" type="datetimeFigureOut">
              <a:rPr lang="de-DE" smtClean="0"/>
              <a:t>08.04.2021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C23D8A90-444A-49C0-8542-11F70EC0A54D}" type="slidenum">
              <a:rPr lang="de-DE" smtClean="0"/>
              <a:t>‹Nr.›</a:t>
            </a:fld>
            <a:endParaRPr lang="de-DE"/>
          </a:p>
        </p:txBody>
      </p:sp>
    </p:spTree>
    <p:extLst>
      <p:ext uri="{BB962C8B-B14F-4D97-AF65-F5344CB8AC3E}">
        <p14:creationId xmlns:p14="http://schemas.microsoft.com/office/powerpoint/2010/main" val="2601696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EFC31DF3-8B60-4A27-BD14-1CA2F6237C53}" type="datetimeFigureOut">
              <a:rPr lang="de-DE" smtClean="0"/>
              <a:t>08.04.2021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C23D8A90-444A-49C0-8542-11F70EC0A54D}" type="slidenum">
              <a:rPr lang="de-DE" smtClean="0"/>
              <a:t>‹Nr.›</a:t>
            </a:fld>
            <a:endParaRPr lang="de-DE"/>
          </a:p>
        </p:txBody>
      </p:sp>
    </p:spTree>
    <p:extLst>
      <p:ext uri="{BB962C8B-B14F-4D97-AF65-F5344CB8AC3E}">
        <p14:creationId xmlns:p14="http://schemas.microsoft.com/office/powerpoint/2010/main" val="447882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EFC31DF3-8B60-4A27-BD14-1CA2F6237C53}" type="datetimeFigureOut">
              <a:rPr lang="de-DE" smtClean="0"/>
              <a:t>08.04.2021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C23D8A90-444A-49C0-8542-11F70EC0A54D}" type="slidenum">
              <a:rPr lang="de-DE" smtClean="0"/>
              <a:t>‹Nr.›</a:t>
            </a:fld>
            <a:endParaRPr lang="de-DE"/>
          </a:p>
        </p:txBody>
      </p:sp>
    </p:spTree>
    <p:extLst>
      <p:ext uri="{BB962C8B-B14F-4D97-AF65-F5344CB8AC3E}">
        <p14:creationId xmlns:p14="http://schemas.microsoft.com/office/powerpoint/2010/main" val="4168657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EFC31DF3-8B60-4A27-BD14-1CA2F6237C53}" type="datetimeFigureOut">
              <a:rPr lang="de-DE" smtClean="0"/>
              <a:t>08.04.2021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23D8A90-444A-49C0-8542-11F70EC0A54D}" type="slidenum">
              <a:rPr lang="de-DE" smtClean="0"/>
              <a:t>‹Nr.›</a:t>
            </a:fld>
            <a:endParaRPr lang="de-DE"/>
          </a:p>
        </p:txBody>
      </p:sp>
    </p:spTree>
    <p:extLst>
      <p:ext uri="{BB962C8B-B14F-4D97-AF65-F5344CB8AC3E}">
        <p14:creationId xmlns:p14="http://schemas.microsoft.com/office/powerpoint/2010/main" val="3357828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EFC31DF3-8B60-4A27-BD14-1CA2F6237C53}" type="datetimeFigureOut">
              <a:rPr lang="de-DE" smtClean="0"/>
              <a:t>08.04.2021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23D8A90-444A-49C0-8542-11F70EC0A54D}" type="slidenum">
              <a:rPr lang="de-DE" smtClean="0"/>
              <a:t>‹Nr.›</a:t>
            </a:fld>
            <a:endParaRPr lang="de-DE"/>
          </a:p>
        </p:txBody>
      </p:sp>
    </p:spTree>
    <p:extLst>
      <p:ext uri="{BB962C8B-B14F-4D97-AF65-F5344CB8AC3E}">
        <p14:creationId xmlns:p14="http://schemas.microsoft.com/office/powerpoint/2010/main" val="536173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C31DF3-8B60-4A27-BD14-1CA2F6237C53}" type="datetimeFigureOut">
              <a:rPr lang="de-DE" smtClean="0"/>
              <a:t>08.04.2021</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D8A90-444A-49C0-8542-11F70EC0A54D}" type="slidenum">
              <a:rPr lang="de-DE" smtClean="0"/>
              <a:t>‹Nr.›</a:t>
            </a:fld>
            <a:endParaRPr lang="de-DE"/>
          </a:p>
        </p:txBody>
      </p:sp>
    </p:spTree>
    <p:extLst>
      <p:ext uri="{BB962C8B-B14F-4D97-AF65-F5344CB8AC3E}">
        <p14:creationId xmlns:p14="http://schemas.microsoft.com/office/powerpoint/2010/main" val="16845818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smtClean="0"/>
              <a:t>Ein Zeitungsartikel über das Schulwesen 1878</a:t>
            </a:r>
            <a:endParaRPr lang="de-DE" dirty="0"/>
          </a:p>
        </p:txBody>
      </p:sp>
      <p:sp>
        <p:nvSpPr>
          <p:cNvPr id="5" name="Inhaltsplatzhalter 4"/>
          <p:cNvSpPr>
            <a:spLocks noGrp="1"/>
          </p:cNvSpPr>
          <p:nvPr>
            <p:ph idx="1"/>
          </p:nvPr>
        </p:nvSpPr>
        <p:spPr/>
        <p:txBody>
          <a:bodyPr>
            <a:normAutofit fontScale="92500" lnSpcReduction="20000"/>
          </a:bodyPr>
          <a:lstStyle/>
          <a:p>
            <a:pPr marL="0" indent="0">
              <a:buNone/>
            </a:pPr>
            <a:r>
              <a:rPr lang="de-DE" dirty="0"/>
              <a:t>In der Frankfurter Zeitung vom 6.7.1878 </a:t>
            </a:r>
            <a:r>
              <a:rPr lang="de-DE" dirty="0" smtClean="0"/>
              <a:t>wurde ein </a:t>
            </a:r>
            <a:r>
              <a:rPr lang="de-DE" dirty="0"/>
              <a:t>mit L.P. </a:t>
            </a:r>
            <a:r>
              <a:rPr lang="de-DE" dirty="0" smtClean="0"/>
              <a:t>gezeichneter </a:t>
            </a:r>
            <a:r>
              <a:rPr lang="de-DE" dirty="0"/>
              <a:t>Text mit der Überschrift „Fabel</a:t>
            </a:r>
            <a:r>
              <a:rPr lang="de-DE" dirty="0" smtClean="0"/>
              <a:t>“ veröffentlicht. </a:t>
            </a:r>
            <a:r>
              <a:rPr lang="de-DE" dirty="0"/>
              <a:t>Darin </a:t>
            </a:r>
            <a:r>
              <a:rPr lang="de-DE" dirty="0" smtClean="0"/>
              <a:t>wird </a:t>
            </a:r>
            <a:r>
              <a:rPr lang="de-DE" dirty="0"/>
              <a:t>von einem prügelnden </a:t>
            </a:r>
            <a:r>
              <a:rPr lang="de-DE" dirty="0" smtClean="0"/>
              <a:t>Schulmeister erzählt, </a:t>
            </a:r>
            <a:r>
              <a:rPr lang="de-DE" dirty="0"/>
              <a:t>der sich beim Schulinspektor beklagt, dass trotz intensivem Einsatz des Haselstocks und des Karzers die Ordnung in seiner Schule kaum herzustellen sei.</a:t>
            </a:r>
          </a:p>
          <a:p>
            <a:pPr marL="0" indent="0">
              <a:buNone/>
            </a:pPr>
            <a:r>
              <a:rPr lang="de-DE" dirty="0"/>
              <a:t>Der Schulinspektor antwortet:</a:t>
            </a:r>
          </a:p>
          <a:p>
            <a:pPr marL="0" indent="0">
              <a:buNone/>
            </a:pPr>
            <a:r>
              <a:rPr lang="de-DE" i="1" dirty="0"/>
              <a:t>„Du teilst ja zehnmal mehr Züchtigungen aus als alle Deine Kollegen! Wenn es mit dem Prügeln getan wäre, dann müsste deine Schule die vortrefflichste der Welt sein. Aber wo der Stock aufhört, da hört bei dir der Pädagoge auf, und was du zum Gedeihen deiner Anstalt zu lehren hättest, das müsstest du selber erst lernen. Wenn die Schüler nichts taugen, so ist das ein Zeichen, dass der Lehrer nichts taugt. Sei daher so gut und gib dir jetzt selber den Laufpass. Was uns Not tut, das ist ein Schulmeister, der keine Haselstöcke braucht.“</a:t>
            </a:r>
            <a:endParaRPr lang="de-DE" dirty="0"/>
          </a:p>
          <a:p>
            <a:endParaRPr lang="de-DE" dirty="0"/>
          </a:p>
        </p:txBody>
      </p:sp>
    </p:spTree>
    <p:extLst>
      <p:ext uri="{BB962C8B-B14F-4D97-AF65-F5344CB8AC3E}">
        <p14:creationId xmlns:p14="http://schemas.microsoft.com/office/powerpoint/2010/main" val="905227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pPr marL="0" indent="0" algn="ctr">
              <a:buNone/>
            </a:pPr>
            <a:r>
              <a:rPr lang="de-DE" dirty="0" smtClean="0"/>
              <a:t>Stellen Sie begründete Vermutungen an, wie die Öffentlichkeit und die Politik auf diesen Artikel reagiert haben könnten.</a:t>
            </a:r>
          </a:p>
        </p:txBody>
      </p:sp>
    </p:spTree>
    <p:extLst>
      <p:ext uri="{BB962C8B-B14F-4D97-AF65-F5344CB8AC3E}">
        <p14:creationId xmlns:p14="http://schemas.microsoft.com/office/powerpoint/2010/main" val="5270755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dirty="0" smtClean="0"/>
              <a:t>Die Reaktion</a:t>
            </a:r>
            <a:endParaRPr lang="de-DE" dirty="0"/>
          </a:p>
        </p:txBody>
      </p:sp>
      <p:sp>
        <p:nvSpPr>
          <p:cNvPr id="3" name="Inhaltsplatzhalter 2"/>
          <p:cNvSpPr>
            <a:spLocks noGrp="1"/>
          </p:cNvSpPr>
          <p:nvPr>
            <p:ph idx="1"/>
          </p:nvPr>
        </p:nvSpPr>
        <p:spPr/>
        <p:txBody>
          <a:bodyPr>
            <a:normAutofit/>
          </a:bodyPr>
          <a:lstStyle/>
          <a:p>
            <a:pPr marL="0" indent="0">
              <a:buNone/>
            </a:pPr>
            <a:r>
              <a:rPr lang="de-DE" dirty="0"/>
              <a:t>Die preußische Staatsregierung ließ Anklage erheben wegen Beleidigung, da der Pädagoge in der Fabel mit Bismarck gleichzusetzen wäre. Da </a:t>
            </a:r>
            <a:r>
              <a:rPr lang="de-DE" dirty="0" smtClean="0"/>
              <a:t>die „Fabel“ nur </a:t>
            </a:r>
            <a:r>
              <a:rPr lang="de-DE" dirty="0"/>
              <a:t>mit Namenskürzeln (L. P.) </a:t>
            </a:r>
            <a:r>
              <a:rPr lang="de-DE" dirty="0" smtClean="0"/>
              <a:t>signiert war und </a:t>
            </a:r>
            <a:r>
              <a:rPr lang="de-DE" dirty="0"/>
              <a:t>die Frankfurter Zeitung sich anzugeben weigerte, wer sich hinter dem Kürzel versteckte, wurde der verantwortliche Redakteur der Frankfurter Zeitung vor dem Frankfurter Stadtgericht zur Verantwortung gezogen. Dieser wurde in erster Instanz freigesprochen, da das Gericht keine direkte Beleidigung der Regierung erkennen wollte. Doch die preußische Regierung legte Berufung ein. Die zweite Instanz sah den Straftatbestand der Beleidigung gegenüber Bismarck erfüllt und verurteilte den Redakteur </a:t>
            </a:r>
            <a:r>
              <a:rPr lang="de-DE" b="1" dirty="0"/>
              <a:t>zu einem Monat Gefängnis</a:t>
            </a:r>
            <a:r>
              <a:rPr lang="de-DE" dirty="0"/>
              <a:t>.</a:t>
            </a:r>
          </a:p>
          <a:p>
            <a:endParaRPr lang="de-DE" dirty="0"/>
          </a:p>
        </p:txBody>
      </p:sp>
    </p:spTree>
    <p:extLst>
      <p:ext uri="{BB962C8B-B14F-4D97-AF65-F5344CB8AC3E}">
        <p14:creationId xmlns:p14="http://schemas.microsoft.com/office/powerpoint/2010/main" val="4237442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r>
              <a:rPr lang="de-DE" dirty="0" smtClean="0"/>
              <a:t>Vergleichen Sie Ihre Vermutungen mit der tatsächlichen Reaktion der preußischen Regierung. Was fällt Ihnen dabei auf?</a:t>
            </a:r>
          </a:p>
          <a:p>
            <a:r>
              <a:rPr lang="de-DE" dirty="0" smtClean="0"/>
              <a:t>Formulieren Sie Fragen, die zur weiteren Aufklärung des Vorgangs, aber auch der harten Reaktion beitragen können</a:t>
            </a:r>
          </a:p>
          <a:p>
            <a:endParaRPr lang="de-DE" dirty="0"/>
          </a:p>
        </p:txBody>
      </p:sp>
    </p:spTree>
    <p:extLst>
      <p:ext uri="{BB962C8B-B14F-4D97-AF65-F5344CB8AC3E}">
        <p14:creationId xmlns:p14="http://schemas.microsoft.com/office/powerpoint/2010/main" val="14405093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Hinweise </a:t>
            </a:r>
            <a:r>
              <a:rPr lang="de-DE" dirty="0" smtClean="0"/>
              <a:t>für die Lehrkraft</a:t>
            </a:r>
            <a:endParaRPr lang="de-DE" dirty="0"/>
          </a:p>
        </p:txBody>
      </p:sp>
      <p:sp>
        <p:nvSpPr>
          <p:cNvPr id="3" name="Inhaltsplatzhalter 2"/>
          <p:cNvSpPr>
            <a:spLocks noGrp="1"/>
          </p:cNvSpPr>
          <p:nvPr>
            <p:ph idx="1"/>
          </p:nvPr>
        </p:nvSpPr>
        <p:spPr/>
        <p:txBody>
          <a:bodyPr>
            <a:normAutofit/>
          </a:bodyPr>
          <a:lstStyle/>
          <a:p>
            <a:r>
              <a:rPr lang="de-DE" sz="1600" dirty="0" smtClean="0"/>
              <a:t>Bei den Vermutungen ist davon auszugehen, dass die </a:t>
            </a:r>
            <a:r>
              <a:rPr lang="de-DE" sz="1600" dirty="0" err="1" smtClean="0"/>
              <a:t>SuS</a:t>
            </a:r>
            <a:r>
              <a:rPr lang="de-DE" sz="1600" dirty="0" smtClean="0"/>
              <a:t> aus gegenwärtigen Wertmaßstäben urteilen und eher eine öffentliche Empörung und Kritik des Schulwesens erwarten oder gar eine Untersuchung durch staatliche Behörden. Denkbar ist auch, dass aus Vorwissen über das Kaiserreich eher eine Zensur-artige Reaktion vermutet </a:t>
            </a:r>
            <a:r>
              <a:rPr lang="de-DE" sz="1600" dirty="0" smtClean="0"/>
              <a:t>wird. </a:t>
            </a:r>
            <a:r>
              <a:rPr lang="de-DE" sz="1600" dirty="0" smtClean="0"/>
              <a:t>In beiden Fällen dürfte aber der Bezug auf Bismarck und das harte Urteil in 2. Instanz überraschen.</a:t>
            </a:r>
          </a:p>
          <a:p>
            <a:r>
              <a:rPr lang="de-DE" sz="1600" dirty="0" smtClean="0"/>
              <a:t>Bei den Fragen können z.B. folgende entwickelt werden, die dann auch die folgenden Stunden umspannen können:</a:t>
            </a:r>
          </a:p>
          <a:p>
            <a:pPr marL="0" indent="0">
              <a:buNone/>
            </a:pPr>
            <a:r>
              <a:rPr lang="de-DE" sz="2400" i="1" dirty="0" smtClean="0"/>
              <a:t>Wer steckt hinter L.P.? Was war das für ein Mensch, was seine Absicht und Gesinnung? (Sachfragen)</a:t>
            </a:r>
          </a:p>
          <a:p>
            <a:pPr marL="0" indent="0">
              <a:buNone/>
            </a:pPr>
            <a:r>
              <a:rPr lang="de-DE" sz="2400" i="1" dirty="0" smtClean="0"/>
              <a:t>Warum reagierte die preußische Staatsregierung so drastisch auf einen als „Fabel“ gekennzeichneten Zeitungsartikel, worin besteht die Beleidigung? (Reflexionsfragen)</a:t>
            </a:r>
          </a:p>
          <a:p>
            <a:pPr marL="0" indent="0">
              <a:buNone/>
            </a:pPr>
            <a:r>
              <a:rPr lang="de-DE" sz="2400" i="1" dirty="0" smtClean="0"/>
              <a:t>Welche Rolle spielte eine Bismarck- und Preußen-kritische Öffentlichkeit in Deutschland vor und nach der Reichsgründung? Welche Bedeutung hat sie für uns heute? (Orientierungsfragen)</a:t>
            </a:r>
          </a:p>
          <a:p>
            <a:pPr marL="0" indent="0">
              <a:buNone/>
            </a:pPr>
            <a:endParaRPr lang="de-DE" sz="1600" i="1" dirty="0" smtClean="0"/>
          </a:p>
          <a:p>
            <a:pPr marL="0" indent="0">
              <a:buNone/>
            </a:pPr>
            <a:endParaRPr lang="de-DE" sz="1600" dirty="0" smtClean="0"/>
          </a:p>
          <a:p>
            <a:endParaRPr lang="de-DE" sz="1600" dirty="0"/>
          </a:p>
        </p:txBody>
      </p:sp>
    </p:spTree>
    <p:extLst>
      <p:ext uri="{BB962C8B-B14F-4D97-AF65-F5344CB8AC3E}">
        <p14:creationId xmlns:p14="http://schemas.microsoft.com/office/powerpoint/2010/main" val="3295580324"/>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502</Words>
  <Application>Microsoft Office PowerPoint</Application>
  <PresentationFormat>Breitbild</PresentationFormat>
  <Paragraphs>16</Paragraphs>
  <Slides>5</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5</vt:i4>
      </vt:variant>
    </vt:vector>
  </HeadingPairs>
  <TitlesOfParts>
    <vt:vector size="9" baseType="lpstr">
      <vt:lpstr>Arial</vt:lpstr>
      <vt:lpstr>Calibri</vt:lpstr>
      <vt:lpstr>Calibri Light</vt:lpstr>
      <vt:lpstr>Office</vt:lpstr>
      <vt:lpstr>Ein Zeitungsartikel über das Schulwesen 1878</vt:lpstr>
      <vt:lpstr>PowerPoint-Präsentation</vt:lpstr>
      <vt:lpstr>Die Reaktion</vt:lpstr>
      <vt:lpstr>PowerPoint-Präsentation</vt:lpstr>
      <vt:lpstr>Hinweise für die Lehrkraft</vt:lpstr>
    </vt:vector>
  </TitlesOfParts>
  <Company>HP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 Zeitungsartikel über das Schulwesen 1878</dc:title>
  <dc:creator>Michael Hoffmann</dc:creator>
  <cp:lastModifiedBy>Michael Hoffmann</cp:lastModifiedBy>
  <cp:revision>5</cp:revision>
  <dcterms:created xsi:type="dcterms:W3CDTF">2021-04-06T16:02:51Z</dcterms:created>
  <dcterms:modified xsi:type="dcterms:W3CDTF">2021-04-08T07:54:58Z</dcterms:modified>
</cp:coreProperties>
</file>