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61" r:id="rId2"/>
    <p:sldId id="265" r:id="rId3"/>
    <p:sldId id="263" r:id="rId4"/>
    <p:sldId id="264" r:id="rId5"/>
    <p:sldId id="262" r:id="rId6"/>
    <p:sldId id="267" r:id="rId7"/>
    <p:sldId id="268" r:id="rId8"/>
    <p:sldId id="269" r:id="rId9"/>
    <p:sldId id="270" r:id="rId10"/>
    <p:sldId id="271" r:id="rId11"/>
    <p:sldId id="272" r:id="rId12"/>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99FF99"/>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089" autoAdjust="0"/>
    <p:restoredTop sz="94660"/>
  </p:normalViewPr>
  <p:slideViewPr>
    <p:cSldViewPr>
      <p:cViewPr varScale="1">
        <p:scale>
          <a:sx n="103" d="100"/>
          <a:sy n="103" d="100"/>
        </p:scale>
        <p:origin x="-1614" y="-90"/>
      </p:cViewPr>
      <p:guideLst>
        <p:guide orient="horz" pos="2160"/>
        <p:guide pos="2880"/>
      </p:guideLst>
    </p:cSldViewPr>
  </p:slideViewPr>
  <p:notesTextViewPr>
    <p:cViewPr>
      <p:scale>
        <a:sx n="150" d="100"/>
        <a:sy n="15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44C9A4-C57B-454C-B6CF-357E71D20DE7}" type="datetimeFigureOut">
              <a:rPr lang="de-DE" smtClean="0"/>
              <a:t>24.04.2015</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8FC50D-71F8-4458-A2EE-6082942E0E65}" type="slidenum">
              <a:rPr lang="de-DE" smtClean="0"/>
              <a:t>‹Nr.›</a:t>
            </a:fld>
            <a:endParaRPr lang="de-DE"/>
          </a:p>
        </p:txBody>
      </p:sp>
    </p:spTree>
    <p:extLst>
      <p:ext uri="{BB962C8B-B14F-4D97-AF65-F5344CB8AC3E}">
        <p14:creationId xmlns:p14="http://schemas.microsoft.com/office/powerpoint/2010/main" val="2710906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48FC50D-71F8-4458-A2EE-6082942E0E65}" type="slidenum">
              <a:rPr lang="de-DE" smtClean="0"/>
              <a:t>6</a:t>
            </a:fld>
            <a:endParaRPr lang="de-DE"/>
          </a:p>
        </p:txBody>
      </p:sp>
    </p:spTree>
    <p:extLst>
      <p:ext uri="{BB962C8B-B14F-4D97-AF65-F5344CB8AC3E}">
        <p14:creationId xmlns:p14="http://schemas.microsoft.com/office/powerpoint/2010/main" val="2674209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48FC50D-71F8-4458-A2EE-6082942E0E65}" type="slidenum">
              <a:rPr lang="de-DE" smtClean="0"/>
              <a:t>7</a:t>
            </a:fld>
            <a:endParaRPr lang="de-DE"/>
          </a:p>
        </p:txBody>
      </p:sp>
    </p:spTree>
    <p:extLst>
      <p:ext uri="{BB962C8B-B14F-4D97-AF65-F5344CB8AC3E}">
        <p14:creationId xmlns:p14="http://schemas.microsoft.com/office/powerpoint/2010/main" val="2674209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48FC50D-71F8-4458-A2EE-6082942E0E65}" type="slidenum">
              <a:rPr lang="de-DE" smtClean="0"/>
              <a:t>8</a:t>
            </a:fld>
            <a:endParaRPr lang="de-DE"/>
          </a:p>
        </p:txBody>
      </p:sp>
    </p:spTree>
    <p:extLst>
      <p:ext uri="{BB962C8B-B14F-4D97-AF65-F5344CB8AC3E}">
        <p14:creationId xmlns:p14="http://schemas.microsoft.com/office/powerpoint/2010/main" val="2674209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48FC50D-71F8-4458-A2EE-6082942E0E65}" type="slidenum">
              <a:rPr lang="de-DE" smtClean="0"/>
              <a:t>9</a:t>
            </a:fld>
            <a:endParaRPr lang="de-DE"/>
          </a:p>
        </p:txBody>
      </p:sp>
    </p:spTree>
    <p:extLst>
      <p:ext uri="{BB962C8B-B14F-4D97-AF65-F5344CB8AC3E}">
        <p14:creationId xmlns:p14="http://schemas.microsoft.com/office/powerpoint/2010/main" val="2674209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48FC50D-71F8-4458-A2EE-6082942E0E65}" type="slidenum">
              <a:rPr lang="de-DE" smtClean="0"/>
              <a:t>10</a:t>
            </a:fld>
            <a:endParaRPr lang="de-DE"/>
          </a:p>
        </p:txBody>
      </p:sp>
    </p:spTree>
    <p:extLst>
      <p:ext uri="{BB962C8B-B14F-4D97-AF65-F5344CB8AC3E}">
        <p14:creationId xmlns:p14="http://schemas.microsoft.com/office/powerpoint/2010/main" val="2674209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A291DBA6-F9A6-450B-8D2D-C31D8364C93E}" type="datetimeFigureOut">
              <a:rPr lang="de-DE" smtClean="0"/>
              <a:t>24.04.2015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8DA6DA9-E0F4-4932-A317-F8F8750D280A}" type="slidenum">
              <a:rPr lang="de-DE" smtClean="0"/>
              <a:t>‹Nr.›</a:t>
            </a:fld>
            <a:endParaRPr lang="de-DE"/>
          </a:p>
        </p:txBody>
      </p:sp>
    </p:spTree>
    <p:extLst>
      <p:ext uri="{BB962C8B-B14F-4D97-AF65-F5344CB8AC3E}">
        <p14:creationId xmlns:p14="http://schemas.microsoft.com/office/powerpoint/2010/main" val="42912637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A291DBA6-F9A6-450B-8D2D-C31D8364C93E}" type="datetimeFigureOut">
              <a:rPr lang="de-DE" smtClean="0"/>
              <a:t>24.04.2015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8DA6DA9-E0F4-4932-A317-F8F8750D280A}" type="slidenum">
              <a:rPr lang="de-DE" smtClean="0"/>
              <a:t>‹Nr.›</a:t>
            </a:fld>
            <a:endParaRPr lang="de-DE"/>
          </a:p>
        </p:txBody>
      </p:sp>
    </p:spTree>
    <p:extLst>
      <p:ext uri="{BB962C8B-B14F-4D97-AF65-F5344CB8AC3E}">
        <p14:creationId xmlns:p14="http://schemas.microsoft.com/office/powerpoint/2010/main" val="3064673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A291DBA6-F9A6-450B-8D2D-C31D8364C93E}" type="datetimeFigureOut">
              <a:rPr lang="de-DE" smtClean="0"/>
              <a:t>24.04.2015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8DA6DA9-E0F4-4932-A317-F8F8750D280A}" type="slidenum">
              <a:rPr lang="de-DE" smtClean="0"/>
              <a:t>‹Nr.›</a:t>
            </a:fld>
            <a:endParaRPr lang="de-DE"/>
          </a:p>
        </p:txBody>
      </p:sp>
    </p:spTree>
    <p:extLst>
      <p:ext uri="{BB962C8B-B14F-4D97-AF65-F5344CB8AC3E}">
        <p14:creationId xmlns:p14="http://schemas.microsoft.com/office/powerpoint/2010/main" val="311884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A291DBA6-F9A6-450B-8D2D-C31D8364C93E}" type="datetimeFigureOut">
              <a:rPr lang="de-DE" smtClean="0"/>
              <a:t>24.04.2015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88DA6DA9-E0F4-4932-A317-F8F8750D280A}" type="slidenum">
              <a:rPr lang="de-DE" smtClean="0"/>
              <a:t>‹Nr.›</a:t>
            </a:fld>
            <a:endParaRPr lang="de-DE"/>
          </a:p>
        </p:txBody>
      </p:sp>
    </p:spTree>
    <p:extLst>
      <p:ext uri="{BB962C8B-B14F-4D97-AF65-F5344CB8AC3E}">
        <p14:creationId xmlns:p14="http://schemas.microsoft.com/office/powerpoint/2010/main" val="1465078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A291DBA6-F9A6-450B-8D2D-C31D8364C93E}" type="datetimeFigureOut">
              <a:rPr lang="de-DE" smtClean="0"/>
              <a:t>24.04.2015</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88DA6DA9-E0F4-4932-A317-F8F8750D280A}" type="slidenum">
              <a:rPr lang="de-DE" smtClean="0"/>
              <a:t>‹Nr.›</a:t>
            </a:fld>
            <a:endParaRPr lang="de-DE"/>
          </a:p>
        </p:txBody>
      </p:sp>
    </p:spTree>
    <p:extLst>
      <p:ext uri="{BB962C8B-B14F-4D97-AF65-F5344CB8AC3E}">
        <p14:creationId xmlns:p14="http://schemas.microsoft.com/office/powerpoint/2010/main" val="3032629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A291DBA6-F9A6-450B-8D2D-C31D8364C93E}" type="datetimeFigureOut">
              <a:rPr lang="de-DE" smtClean="0"/>
              <a:t>24.04.2015</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88DA6DA9-E0F4-4932-A317-F8F8750D280A}" type="slidenum">
              <a:rPr lang="de-DE" smtClean="0"/>
              <a:t>‹Nr.›</a:t>
            </a:fld>
            <a:endParaRPr lang="de-DE"/>
          </a:p>
        </p:txBody>
      </p:sp>
    </p:spTree>
    <p:extLst>
      <p:ext uri="{BB962C8B-B14F-4D97-AF65-F5344CB8AC3E}">
        <p14:creationId xmlns:p14="http://schemas.microsoft.com/office/powerpoint/2010/main" val="3045462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A291DBA6-F9A6-450B-8D2D-C31D8364C93E}" type="datetimeFigureOut">
              <a:rPr lang="de-DE" smtClean="0"/>
              <a:t>24.04.2015</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88DA6DA9-E0F4-4932-A317-F8F8750D280A}" type="slidenum">
              <a:rPr lang="de-DE" smtClean="0"/>
              <a:t>‹Nr.›</a:t>
            </a:fld>
            <a:endParaRPr lang="de-DE"/>
          </a:p>
        </p:txBody>
      </p:sp>
    </p:spTree>
    <p:extLst>
      <p:ext uri="{BB962C8B-B14F-4D97-AF65-F5344CB8AC3E}">
        <p14:creationId xmlns:p14="http://schemas.microsoft.com/office/powerpoint/2010/main" val="2466445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A291DBA6-F9A6-450B-8D2D-C31D8364C93E}" type="datetimeFigureOut">
              <a:rPr lang="de-DE" smtClean="0"/>
              <a:t>24.04.2015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88DA6DA9-E0F4-4932-A317-F8F8750D280A}" type="slidenum">
              <a:rPr lang="de-DE" smtClean="0"/>
              <a:t>‹Nr.›</a:t>
            </a:fld>
            <a:endParaRPr lang="de-DE"/>
          </a:p>
        </p:txBody>
      </p:sp>
    </p:spTree>
    <p:extLst>
      <p:ext uri="{BB962C8B-B14F-4D97-AF65-F5344CB8AC3E}">
        <p14:creationId xmlns:p14="http://schemas.microsoft.com/office/powerpoint/2010/main" val="2348073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A291DBA6-F9A6-450B-8D2D-C31D8364C93E}" type="datetimeFigureOut">
              <a:rPr lang="de-DE" smtClean="0"/>
              <a:t>24.04.2015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88DA6DA9-E0F4-4932-A317-F8F8750D280A}" type="slidenum">
              <a:rPr lang="de-DE" smtClean="0"/>
              <a:t>‹Nr.›</a:t>
            </a:fld>
            <a:endParaRPr lang="de-DE"/>
          </a:p>
        </p:txBody>
      </p:sp>
    </p:spTree>
    <p:extLst>
      <p:ext uri="{BB962C8B-B14F-4D97-AF65-F5344CB8AC3E}">
        <p14:creationId xmlns:p14="http://schemas.microsoft.com/office/powerpoint/2010/main" val="2361272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A291DBA6-F9A6-450B-8D2D-C31D8364C93E}" type="datetimeFigureOut">
              <a:rPr lang="de-DE" smtClean="0"/>
              <a:t>24.04.2015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8DA6DA9-E0F4-4932-A317-F8F8750D280A}" type="slidenum">
              <a:rPr lang="de-DE" smtClean="0"/>
              <a:t>‹Nr.›</a:t>
            </a:fld>
            <a:endParaRPr lang="de-DE"/>
          </a:p>
        </p:txBody>
      </p:sp>
    </p:spTree>
    <p:extLst>
      <p:ext uri="{BB962C8B-B14F-4D97-AF65-F5344CB8AC3E}">
        <p14:creationId xmlns:p14="http://schemas.microsoft.com/office/powerpoint/2010/main" val="693543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A291DBA6-F9A6-450B-8D2D-C31D8364C93E}" type="datetimeFigureOut">
              <a:rPr lang="de-DE" smtClean="0"/>
              <a:t>24.04.2015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8DA6DA9-E0F4-4932-A317-F8F8750D280A}" type="slidenum">
              <a:rPr lang="de-DE" smtClean="0"/>
              <a:t>‹Nr.›</a:t>
            </a:fld>
            <a:endParaRPr lang="de-DE"/>
          </a:p>
        </p:txBody>
      </p:sp>
    </p:spTree>
    <p:extLst>
      <p:ext uri="{BB962C8B-B14F-4D97-AF65-F5344CB8AC3E}">
        <p14:creationId xmlns:p14="http://schemas.microsoft.com/office/powerpoint/2010/main" val="913567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91DBA6-F9A6-450B-8D2D-C31D8364C93E}" type="datetimeFigureOut">
              <a:rPr lang="de-DE" smtClean="0"/>
              <a:t>24.04.2015</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DA6DA9-E0F4-4932-A317-F8F8750D280A}" type="slidenum">
              <a:rPr lang="de-DE" smtClean="0"/>
              <a:t>‹Nr.›</a:t>
            </a:fld>
            <a:endParaRPr lang="de-DE"/>
          </a:p>
        </p:txBody>
      </p:sp>
    </p:spTree>
    <p:extLst>
      <p:ext uri="{BB962C8B-B14F-4D97-AF65-F5344CB8AC3E}">
        <p14:creationId xmlns:p14="http://schemas.microsoft.com/office/powerpoint/2010/main" val="26269416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hyperlink" Target="http://www.photosforclass.com/" TargetMode="External"/><Relationship Id="rId2" Type="http://schemas.openxmlformats.org/officeDocument/2006/relationships/hyperlink" Target="http://fcit.usf.edu/"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3" y="-9167"/>
            <a:ext cx="8229600" cy="1143000"/>
          </a:xfrm>
        </p:spPr>
        <p:txBody>
          <a:bodyPr>
            <a:normAutofit/>
          </a:bodyPr>
          <a:lstStyle/>
          <a:p>
            <a:r>
              <a:rPr lang="de-DE" sz="4000" dirty="0" smtClean="0"/>
              <a:t>Das Immunsystem in der Übersicht</a:t>
            </a:r>
            <a:endParaRPr lang="de-DE" sz="4000" dirty="0"/>
          </a:p>
        </p:txBody>
      </p:sp>
      <p:pic>
        <p:nvPicPr>
          <p:cNvPr id="3" name="Grafi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028" y="1148712"/>
            <a:ext cx="7272808" cy="5713356"/>
          </a:xfrm>
          <a:prstGeom prst="rect">
            <a:avLst/>
          </a:prstGeom>
        </p:spPr>
      </p:pic>
    </p:spTree>
    <p:extLst>
      <p:ext uri="{BB962C8B-B14F-4D97-AF65-F5344CB8AC3E}">
        <p14:creationId xmlns:p14="http://schemas.microsoft.com/office/powerpoint/2010/main" val="12986848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3" y="-9167"/>
            <a:ext cx="8229600" cy="1143000"/>
          </a:xfrm>
        </p:spPr>
        <p:txBody>
          <a:bodyPr>
            <a:normAutofit/>
          </a:bodyPr>
          <a:lstStyle/>
          <a:p>
            <a:r>
              <a:rPr lang="de-DE" sz="4000" dirty="0" smtClean="0"/>
              <a:t>Das Immunsystem in der Übersicht</a:t>
            </a:r>
            <a:endParaRPr lang="de-DE" sz="4000" dirty="0"/>
          </a:p>
        </p:txBody>
      </p:sp>
      <p:sp>
        <p:nvSpPr>
          <p:cNvPr id="12" name="Textfeld 11"/>
          <p:cNvSpPr txBox="1"/>
          <p:nvPr/>
        </p:nvSpPr>
        <p:spPr>
          <a:xfrm>
            <a:off x="3707904" y="1221956"/>
            <a:ext cx="1525482" cy="400110"/>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de-DE" sz="2000" dirty="0" smtClean="0"/>
              <a:t>Stammzellen</a:t>
            </a:r>
            <a:endParaRPr lang="de-DE" sz="2000" dirty="0"/>
          </a:p>
        </p:txBody>
      </p:sp>
      <p:grpSp>
        <p:nvGrpSpPr>
          <p:cNvPr id="1028" name="Gruppieren 1027"/>
          <p:cNvGrpSpPr/>
          <p:nvPr/>
        </p:nvGrpSpPr>
        <p:grpSpPr>
          <a:xfrm>
            <a:off x="2483768" y="1622066"/>
            <a:ext cx="4677511" cy="1475076"/>
            <a:chOff x="2483768" y="1622066"/>
            <a:chExt cx="4677511" cy="1475076"/>
          </a:xfrm>
        </p:grpSpPr>
        <p:cxnSp>
          <p:nvCxnSpPr>
            <p:cNvPr id="61" name="Gerade Verbindung mit Pfeil 60"/>
            <p:cNvCxnSpPr/>
            <p:nvPr/>
          </p:nvCxnSpPr>
          <p:spPr>
            <a:xfrm>
              <a:off x="5247037" y="1622066"/>
              <a:ext cx="477091" cy="94283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9" name="Gerade Verbindung mit Pfeil 58"/>
            <p:cNvCxnSpPr/>
            <p:nvPr/>
          </p:nvCxnSpPr>
          <p:spPr>
            <a:xfrm flipH="1">
              <a:off x="3205536" y="1622066"/>
              <a:ext cx="502368" cy="94283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3" name="Textfeld 12"/>
            <p:cNvSpPr txBox="1"/>
            <p:nvPr/>
          </p:nvSpPr>
          <p:spPr>
            <a:xfrm>
              <a:off x="5364088" y="2709017"/>
              <a:ext cx="1391728" cy="369332"/>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bodyPr>
            <a:lstStyle/>
            <a:p>
              <a:r>
                <a:rPr lang="de-DE" dirty="0" smtClean="0"/>
                <a:t>B-Lymphozyt</a:t>
              </a:r>
              <a:endParaRPr lang="de-DE" dirty="0"/>
            </a:p>
          </p:txBody>
        </p:sp>
        <p:sp>
          <p:nvSpPr>
            <p:cNvPr id="18" name="Textfeld 17"/>
            <p:cNvSpPr txBox="1"/>
            <p:nvPr/>
          </p:nvSpPr>
          <p:spPr>
            <a:xfrm>
              <a:off x="2483768" y="2727810"/>
              <a:ext cx="1378904" cy="369332"/>
            </a:xfrm>
            <a:prstGeom prst="rect">
              <a:avLst/>
            </a:prstGeom>
          </p:spPr>
          <p:style>
            <a:lnRef idx="0">
              <a:schemeClr val="accent3"/>
            </a:lnRef>
            <a:fillRef idx="3">
              <a:schemeClr val="accent3"/>
            </a:fillRef>
            <a:effectRef idx="3">
              <a:schemeClr val="accent3"/>
            </a:effectRef>
            <a:fontRef idx="minor">
              <a:schemeClr val="lt1"/>
            </a:fontRef>
          </p:style>
          <p:txBody>
            <a:bodyPr wrap="none" rtlCol="0">
              <a:spAutoFit/>
            </a:bodyPr>
            <a:lstStyle/>
            <a:p>
              <a:r>
                <a:rPr lang="de-DE" dirty="0" smtClean="0"/>
                <a:t>T-Lymphozyt</a:t>
              </a:r>
              <a:endParaRPr lang="de-DE" dirty="0"/>
            </a:p>
          </p:txBody>
        </p:sp>
        <p:sp>
          <p:nvSpPr>
            <p:cNvPr id="22" name="Textfeld 21"/>
            <p:cNvSpPr txBox="1"/>
            <p:nvPr/>
          </p:nvSpPr>
          <p:spPr>
            <a:xfrm>
              <a:off x="5247037" y="1911203"/>
              <a:ext cx="1914242" cy="369332"/>
            </a:xfrm>
            <a:prstGeom prst="rect">
              <a:avLst/>
            </a:prstGeom>
          </p:spPr>
          <p:style>
            <a:lnRef idx="2">
              <a:schemeClr val="accent5"/>
            </a:lnRef>
            <a:fillRef idx="1">
              <a:schemeClr val="lt1"/>
            </a:fillRef>
            <a:effectRef idx="0">
              <a:schemeClr val="accent5"/>
            </a:effectRef>
            <a:fontRef idx="minor">
              <a:schemeClr val="dk1"/>
            </a:fontRef>
          </p:style>
          <p:txBody>
            <a:bodyPr wrap="none" rtlCol="0">
              <a:spAutoFit/>
            </a:bodyPr>
            <a:lstStyle/>
            <a:p>
              <a:r>
                <a:rPr lang="de-DE" dirty="0" err="1" smtClean="0"/>
                <a:t>Peyersche</a:t>
              </a:r>
              <a:r>
                <a:rPr lang="de-DE" dirty="0" smtClean="0"/>
                <a:t> Plaques</a:t>
              </a:r>
              <a:endParaRPr lang="de-DE" dirty="0"/>
            </a:p>
          </p:txBody>
        </p:sp>
        <p:sp>
          <p:nvSpPr>
            <p:cNvPr id="24" name="Textfeld 23"/>
            <p:cNvSpPr txBox="1"/>
            <p:nvPr/>
          </p:nvSpPr>
          <p:spPr>
            <a:xfrm>
              <a:off x="2483768" y="1911203"/>
              <a:ext cx="1443537" cy="369332"/>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r>
                <a:rPr lang="de-DE" dirty="0" smtClean="0"/>
                <a:t>Thymusdrüse</a:t>
              </a:r>
              <a:endParaRPr lang="de-DE" dirty="0"/>
            </a:p>
          </p:txBody>
        </p:sp>
      </p:grpSp>
      <p:sp>
        <p:nvSpPr>
          <p:cNvPr id="57" name="Gefaltete Ecke 56"/>
          <p:cNvSpPr/>
          <p:nvPr/>
        </p:nvSpPr>
        <p:spPr>
          <a:xfrm>
            <a:off x="3882386" y="4571099"/>
            <a:ext cx="5010093" cy="2026253"/>
          </a:xfrm>
          <a:prstGeom prst="foldedCorne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DE" dirty="0" smtClean="0"/>
          </a:p>
          <a:p>
            <a:pPr algn="just"/>
            <a:r>
              <a:rPr lang="de-DE" dirty="0" smtClean="0"/>
              <a:t>Stammzellen werden im Knochenmark gebildet. Von dort werden sie ins Blutkreislaufsystem ab-gegeben. </a:t>
            </a:r>
          </a:p>
          <a:p>
            <a:pPr algn="just"/>
            <a:r>
              <a:rPr lang="de-DE" dirty="0" smtClean="0"/>
              <a:t>Auf ihrer Wanderung durch den Körper erreichen sie entweder die Thymusdrüse oder die </a:t>
            </a:r>
            <a:r>
              <a:rPr lang="de-DE" dirty="0" err="1" smtClean="0"/>
              <a:t>Peyerschen</a:t>
            </a:r>
            <a:r>
              <a:rPr lang="de-DE" dirty="0" smtClean="0"/>
              <a:t> Plaques und werden dort zu T- oder B-Lymphozyten ausdifferenziert.</a:t>
            </a:r>
            <a:endParaRPr lang="de-DE" dirty="0"/>
          </a:p>
        </p:txBody>
      </p:sp>
      <p:sp>
        <p:nvSpPr>
          <p:cNvPr id="1029" name="Textfeld 1028"/>
          <p:cNvSpPr txBox="1"/>
          <p:nvPr/>
        </p:nvSpPr>
        <p:spPr>
          <a:xfrm>
            <a:off x="323528" y="1098187"/>
            <a:ext cx="2256387" cy="369332"/>
          </a:xfrm>
          <a:prstGeom prst="rect">
            <a:avLst/>
          </a:prstGeom>
          <a:noFill/>
        </p:spPr>
        <p:txBody>
          <a:bodyPr wrap="none" rtlCol="0">
            <a:spAutoFit/>
          </a:bodyPr>
          <a:lstStyle/>
          <a:p>
            <a:r>
              <a:rPr lang="de-DE" dirty="0" smtClean="0"/>
              <a:t>1. Struktureller Ablauf</a:t>
            </a:r>
            <a:endParaRPr lang="de-DE" dirty="0"/>
          </a:p>
        </p:txBody>
      </p:sp>
    </p:spTree>
    <p:extLst>
      <p:ext uri="{BB962C8B-B14F-4D97-AF65-F5344CB8AC3E}">
        <p14:creationId xmlns:p14="http://schemas.microsoft.com/office/powerpoint/2010/main" val="834762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028"/>
                                        </p:tgtEl>
                                        <p:attrNameLst>
                                          <p:attrName>style.visibility</p:attrName>
                                        </p:attrNameLst>
                                      </p:cBhvr>
                                      <p:to>
                                        <p:strVal val="visible"/>
                                      </p:to>
                                    </p:set>
                                    <p:animEffect transition="in" filter="wipe(up)">
                                      <p:cBhvr>
                                        <p:cTn id="17" dur="2250"/>
                                        <p:tgtEl>
                                          <p:spTgt spid="1028"/>
                                        </p:tgtEl>
                                      </p:cBhvr>
                                    </p:animEffect>
                                  </p:childTnLst>
                                </p:cTn>
                              </p:par>
                            </p:childTnLst>
                          </p:cTn>
                        </p:par>
                        <p:par>
                          <p:cTn id="18" fill="hold">
                            <p:stCondLst>
                              <p:cond delay="2250"/>
                            </p:stCondLst>
                            <p:childTnLst>
                              <p:par>
                                <p:cTn id="19" presetID="1" presetClass="entr" presetSubtype="0" fill="hold" nodeType="afterEffect">
                                  <p:stCondLst>
                                    <p:cond delay="0"/>
                                  </p:stCondLst>
                                  <p:childTnLst>
                                    <p:set>
                                      <p:cBhvr>
                                        <p:cTn id="20" dur="1" fill="hold">
                                          <p:stCondLst>
                                            <p:cond delay="0"/>
                                          </p:stCondLst>
                                        </p:cTn>
                                        <p:tgtEl>
                                          <p:spTgt spid="5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3" y="-9167"/>
            <a:ext cx="8229600" cy="1143000"/>
          </a:xfrm>
        </p:spPr>
        <p:txBody>
          <a:bodyPr>
            <a:normAutofit/>
          </a:bodyPr>
          <a:lstStyle/>
          <a:p>
            <a:r>
              <a:rPr lang="de-DE" sz="4000" dirty="0" smtClean="0"/>
              <a:t>Das Immunsystem in der Übersicht</a:t>
            </a:r>
            <a:endParaRPr lang="de-DE" sz="4000" dirty="0"/>
          </a:p>
        </p:txBody>
      </p:sp>
      <p:sp>
        <p:nvSpPr>
          <p:cNvPr id="12" name="Textfeld 11"/>
          <p:cNvSpPr txBox="1"/>
          <p:nvPr/>
        </p:nvSpPr>
        <p:spPr>
          <a:xfrm>
            <a:off x="3707904" y="1221956"/>
            <a:ext cx="1525482" cy="400110"/>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de-DE" sz="2000" dirty="0" smtClean="0"/>
              <a:t>Stammzellen</a:t>
            </a:r>
            <a:endParaRPr lang="de-DE" sz="2000" dirty="0"/>
          </a:p>
        </p:txBody>
      </p:sp>
      <p:grpSp>
        <p:nvGrpSpPr>
          <p:cNvPr id="1028" name="Gruppieren 1027"/>
          <p:cNvGrpSpPr/>
          <p:nvPr/>
        </p:nvGrpSpPr>
        <p:grpSpPr>
          <a:xfrm>
            <a:off x="2483768" y="1622066"/>
            <a:ext cx="4677511" cy="1475076"/>
            <a:chOff x="2483768" y="1622066"/>
            <a:chExt cx="4677511" cy="1475076"/>
          </a:xfrm>
        </p:grpSpPr>
        <p:cxnSp>
          <p:nvCxnSpPr>
            <p:cNvPr id="61" name="Gerade Verbindung mit Pfeil 60"/>
            <p:cNvCxnSpPr/>
            <p:nvPr/>
          </p:nvCxnSpPr>
          <p:spPr>
            <a:xfrm>
              <a:off x="5247037" y="1622066"/>
              <a:ext cx="477091" cy="94283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9" name="Gerade Verbindung mit Pfeil 58"/>
            <p:cNvCxnSpPr/>
            <p:nvPr/>
          </p:nvCxnSpPr>
          <p:spPr>
            <a:xfrm flipH="1">
              <a:off x="3205536" y="1622066"/>
              <a:ext cx="502368" cy="94283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3" name="Textfeld 12"/>
            <p:cNvSpPr txBox="1"/>
            <p:nvPr/>
          </p:nvSpPr>
          <p:spPr>
            <a:xfrm>
              <a:off x="5364088" y="2709017"/>
              <a:ext cx="1391728" cy="369332"/>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bodyPr>
            <a:lstStyle/>
            <a:p>
              <a:r>
                <a:rPr lang="de-DE" dirty="0" smtClean="0"/>
                <a:t>B-Lymphozyt</a:t>
              </a:r>
              <a:endParaRPr lang="de-DE" dirty="0"/>
            </a:p>
          </p:txBody>
        </p:sp>
        <p:sp>
          <p:nvSpPr>
            <p:cNvPr id="18" name="Textfeld 17"/>
            <p:cNvSpPr txBox="1"/>
            <p:nvPr/>
          </p:nvSpPr>
          <p:spPr>
            <a:xfrm>
              <a:off x="2483768" y="2727810"/>
              <a:ext cx="1378904" cy="369332"/>
            </a:xfrm>
            <a:prstGeom prst="rect">
              <a:avLst/>
            </a:prstGeom>
          </p:spPr>
          <p:style>
            <a:lnRef idx="0">
              <a:schemeClr val="accent3"/>
            </a:lnRef>
            <a:fillRef idx="3">
              <a:schemeClr val="accent3"/>
            </a:fillRef>
            <a:effectRef idx="3">
              <a:schemeClr val="accent3"/>
            </a:effectRef>
            <a:fontRef idx="minor">
              <a:schemeClr val="lt1"/>
            </a:fontRef>
          </p:style>
          <p:txBody>
            <a:bodyPr wrap="none" rtlCol="0">
              <a:spAutoFit/>
            </a:bodyPr>
            <a:lstStyle/>
            <a:p>
              <a:r>
                <a:rPr lang="de-DE" dirty="0" smtClean="0"/>
                <a:t>T-Lymphozyt</a:t>
              </a:r>
              <a:endParaRPr lang="de-DE" dirty="0"/>
            </a:p>
          </p:txBody>
        </p:sp>
        <p:sp>
          <p:nvSpPr>
            <p:cNvPr id="22" name="Textfeld 21"/>
            <p:cNvSpPr txBox="1"/>
            <p:nvPr/>
          </p:nvSpPr>
          <p:spPr>
            <a:xfrm>
              <a:off x="5247037" y="1911203"/>
              <a:ext cx="1914242" cy="369332"/>
            </a:xfrm>
            <a:prstGeom prst="rect">
              <a:avLst/>
            </a:prstGeom>
          </p:spPr>
          <p:style>
            <a:lnRef idx="2">
              <a:schemeClr val="accent5"/>
            </a:lnRef>
            <a:fillRef idx="1">
              <a:schemeClr val="lt1"/>
            </a:fillRef>
            <a:effectRef idx="0">
              <a:schemeClr val="accent5"/>
            </a:effectRef>
            <a:fontRef idx="minor">
              <a:schemeClr val="dk1"/>
            </a:fontRef>
          </p:style>
          <p:txBody>
            <a:bodyPr wrap="none" rtlCol="0">
              <a:spAutoFit/>
            </a:bodyPr>
            <a:lstStyle/>
            <a:p>
              <a:r>
                <a:rPr lang="de-DE" dirty="0" err="1" smtClean="0"/>
                <a:t>Peyersche</a:t>
              </a:r>
              <a:r>
                <a:rPr lang="de-DE" dirty="0" smtClean="0"/>
                <a:t> Plaques</a:t>
              </a:r>
              <a:endParaRPr lang="de-DE" dirty="0"/>
            </a:p>
          </p:txBody>
        </p:sp>
        <p:sp>
          <p:nvSpPr>
            <p:cNvPr id="24" name="Textfeld 23"/>
            <p:cNvSpPr txBox="1"/>
            <p:nvPr/>
          </p:nvSpPr>
          <p:spPr>
            <a:xfrm>
              <a:off x="2483768" y="1911203"/>
              <a:ext cx="1443537" cy="369332"/>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r>
                <a:rPr lang="de-DE" dirty="0" smtClean="0"/>
                <a:t>Thymusdrüse</a:t>
              </a:r>
              <a:endParaRPr lang="de-DE" dirty="0"/>
            </a:p>
          </p:txBody>
        </p:sp>
      </p:grpSp>
      <p:sp>
        <p:nvSpPr>
          <p:cNvPr id="27" name="Textfeld 26"/>
          <p:cNvSpPr txBox="1"/>
          <p:nvPr/>
        </p:nvSpPr>
        <p:spPr>
          <a:xfrm>
            <a:off x="3872019" y="3824471"/>
            <a:ext cx="1197251" cy="307777"/>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de-DE" sz="1400" dirty="0" smtClean="0"/>
              <a:t>T-Helferzellen</a:t>
            </a:r>
            <a:endParaRPr lang="de-DE" sz="1400" dirty="0"/>
          </a:p>
        </p:txBody>
      </p:sp>
      <p:sp>
        <p:nvSpPr>
          <p:cNvPr id="32" name="Textfeld 31"/>
          <p:cNvSpPr txBox="1"/>
          <p:nvPr/>
        </p:nvSpPr>
        <p:spPr>
          <a:xfrm>
            <a:off x="2116353" y="3824472"/>
            <a:ext cx="1323504" cy="307777"/>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de-DE" sz="1400" dirty="0" smtClean="0"/>
              <a:t>T-</a:t>
            </a:r>
            <a:r>
              <a:rPr lang="de-DE" sz="1400" dirty="0" err="1" smtClean="0"/>
              <a:t>Effektorzellen</a:t>
            </a:r>
            <a:endParaRPr lang="de-DE" sz="1400" dirty="0"/>
          </a:p>
        </p:txBody>
      </p:sp>
      <p:sp>
        <p:nvSpPr>
          <p:cNvPr id="33" name="Textfeld 32"/>
          <p:cNvSpPr txBox="1"/>
          <p:nvPr/>
        </p:nvSpPr>
        <p:spPr>
          <a:xfrm>
            <a:off x="179512" y="3844282"/>
            <a:ext cx="1564852" cy="307777"/>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de-DE" sz="1400" dirty="0" smtClean="0"/>
              <a:t>T-</a:t>
            </a:r>
            <a:r>
              <a:rPr lang="de-DE" sz="1400" dirty="0" err="1" smtClean="0"/>
              <a:t>Suppressorzellen</a:t>
            </a:r>
            <a:endParaRPr lang="de-DE" sz="1400" dirty="0"/>
          </a:p>
        </p:txBody>
      </p:sp>
      <p:sp>
        <p:nvSpPr>
          <p:cNvPr id="34" name="Textfeld 33"/>
          <p:cNvSpPr txBox="1"/>
          <p:nvPr/>
        </p:nvSpPr>
        <p:spPr>
          <a:xfrm>
            <a:off x="140603" y="2739794"/>
            <a:ext cx="1570366" cy="307777"/>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de-DE" sz="1400" dirty="0" smtClean="0"/>
              <a:t>T-Gedächtniszellen</a:t>
            </a:r>
            <a:endParaRPr lang="de-DE" sz="1400" dirty="0"/>
          </a:p>
        </p:txBody>
      </p:sp>
      <p:cxnSp>
        <p:nvCxnSpPr>
          <p:cNvPr id="43" name="Gerade Verbindung mit Pfeil 42"/>
          <p:cNvCxnSpPr/>
          <p:nvPr/>
        </p:nvCxnSpPr>
        <p:spPr>
          <a:xfrm>
            <a:off x="2987824" y="3356992"/>
            <a:ext cx="0" cy="36004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44" name="Gerade Verbindung mit Pfeil 43"/>
          <p:cNvCxnSpPr/>
          <p:nvPr/>
        </p:nvCxnSpPr>
        <p:spPr>
          <a:xfrm>
            <a:off x="3878577" y="3257364"/>
            <a:ext cx="405391" cy="459668"/>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45" name="Gerade Verbindung mit Pfeil 44"/>
          <p:cNvCxnSpPr/>
          <p:nvPr/>
        </p:nvCxnSpPr>
        <p:spPr>
          <a:xfrm flipH="1">
            <a:off x="1744364" y="3284984"/>
            <a:ext cx="667396" cy="432048"/>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52" name="Gerade Verbindung mit Pfeil 51"/>
          <p:cNvCxnSpPr/>
          <p:nvPr/>
        </p:nvCxnSpPr>
        <p:spPr>
          <a:xfrm flipH="1">
            <a:off x="1873954" y="2897845"/>
            <a:ext cx="393790" cy="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54" name="Textfeld 53"/>
          <p:cNvSpPr txBox="1"/>
          <p:nvPr/>
        </p:nvSpPr>
        <p:spPr>
          <a:xfrm>
            <a:off x="2217982" y="4797152"/>
            <a:ext cx="1121589" cy="307777"/>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de-DE" sz="1400" dirty="0" smtClean="0"/>
              <a:t>T-Killerzellen</a:t>
            </a:r>
            <a:endParaRPr lang="de-DE" sz="1400" dirty="0"/>
          </a:p>
        </p:txBody>
      </p:sp>
      <p:cxnSp>
        <p:nvCxnSpPr>
          <p:cNvPr id="56" name="Gerade Verbindung mit Pfeil 55"/>
          <p:cNvCxnSpPr/>
          <p:nvPr/>
        </p:nvCxnSpPr>
        <p:spPr>
          <a:xfrm>
            <a:off x="2794129" y="4329761"/>
            <a:ext cx="0" cy="36004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57" name="Gefaltete Ecke 56"/>
          <p:cNvSpPr/>
          <p:nvPr/>
        </p:nvSpPr>
        <p:spPr>
          <a:xfrm>
            <a:off x="3882386" y="4571099"/>
            <a:ext cx="5010093" cy="2026253"/>
          </a:xfrm>
          <a:prstGeom prst="foldedCorner">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endParaRPr lang="de-DE" dirty="0" smtClean="0"/>
          </a:p>
          <a:p>
            <a:pPr algn="just"/>
            <a:r>
              <a:rPr lang="de-DE" dirty="0" smtClean="0"/>
              <a:t>Durch Kontakt mit einem Antigen wird der T-</a:t>
            </a:r>
            <a:r>
              <a:rPr lang="de-DE" dirty="0" err="1" smtClean="0"/>
              <a:t>Lym</a:t>
            </a:r>
            <a:r>
              <a:rPr lang="de-DE" dirty="0" smtClean="0"/>
              <a:t>-</a:t>
            </a:r>
            <a:r>
              <a:rPr lang="de-DE" dirty="0" err="1" smtClean="0"/>
              <a:t>phozyt</a:t>
            </a:r>
            <a:r>
              <a:rPr lang="de-DE" dirty="0" smtClean="0"/>
              <a:t> aktiviert. Er teilt sich und differenziert dabei vier Zelltypen aus. Gedächtniszellen für eine Zweitinfektion, </a:t>
            </a:r>
            <a:r>
              <a:rPr lang="de-DE" dirty="0" err="1" smtClean="0"/>
              <a:t>Suppressorzellen</a:t>
            </a:r>
            <a:r>
              <a:rPr lang="de-DE" dirty="0" smtClean="0"/>
              <a:t> zum Abschalten der Immunreaktion und T-</a:t>
            </a:r>
            <a:r>
              <a:rPr lang="de-DE" dirty="0" err="1" smtClean="0"/>
              <a:t>Effektorzellen</a:t>
            </a:r>
            <a:r>
              <a:rPr lang="de-DE" dirty="0" smtClean="0"/>
              <a:t>. </a:t>
            </a:r>
          </a:p>
          <a:p>
            <a:pPr algn="just"/>
            <a:r>
              <a:rPr lang="de-DE" dirty="0" smtClean="0"/>
              <a:t>Unter diesen finden sich sogenannte Killerzellen, die ein Antigen enzymatische zerstören können.  </a:t>
            </a:r>
          </a:p>
        </p:txBody>
      </p:sp>
      <p:sp>
        <p:nvSpPr>
          <p:cNvPr id="28" name="Textfeld 27"/>
          <p:cNvSpPr txBox="1"/>
          <p:nvPr/>
        </p:nvSpPr>
        <p:spPr>
          <a:xfrm>
            <a:off x="323528" y="1098187"/>
            <a:ext cx="2256387" cy="369332"/>
          </a:xfrm>
          <a:prstGeom prst="rect">
            <a:avLst/>
          </a:prstGeom>
          <a:noFill/>
        </p:spPr>
        <p:txBody>
          <a:bodyPr wrap="none" rtlCol="0">
            <a:spAutoFit/>
          </a:bodyPr>
          <a:lstStyle/>
          <a:p>
            <a:r>
              <a:rPr lang="de-DE" dirty="0" smtClean="0"/>
              <a:t>1. Struktureller Ablauf</a:t>
            </a:r>
            <a:endParaRPr lang="de-DE" dirty="0"/>
          </a:p>
        </p:txBody>
      </p:sp>
    </p:spTree>
    <p:extLst>
      <p:ext uri="{BB962C8B-B14F-4D97-AF65-F5344CB8AC3E}">
        <p14:creationId xmlns:p14="http://schemas.microsoft.com/office/powerpoint/2010/main" val="1385685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wipe(right)">
                                      <p:cBhvr>
                                        <p:cTn id="10" dur="500"/>
                                        <p:tgtEl>
                                          <p:spTgt spid="34"/>
                                        </p:tgtEl>
                                      </p:cBhvr>
                                    </p:animEffect>
                                  </p:childTnLst>
                                </p:cTn>
                              </p:par>
                              <p:par>
                                <p:cTn id="11" presetID="22" presetClass="entr" presetSubtype="1"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up)">
                                      <p:cBhvr>
                                        <p:cTn id="13" dur="500"/>
                                        <p:tgtEl>
                                          <p:spTgt spid="45"/>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up)">
                                      <p:cBhvr>
                                        <p:cTn id="16" dur="750"/>
                                        <p:tgtEl>
                                          <p:spTgt spid="33"/>
                                        </p:tgtEl>
                                      </p:cBhvr>
                                    </p:animEffect>
                                  </p:childTnLst>
                                </p:cTn>
                              </p:par>
                              <p:par>
                                <p:cTn id="17" presetID="22" presetClass="entr" presetSubtype="1"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up)">
                                      <p:cBhvr>
                                        <p:cTn id="19" dur="500"/>
                                        <p:tgtEl>
                                          <p:spTgt spid="43"/>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up)">
                                      <p:cBhvr>
                                        <p:cTn id="22" dur="1000"/>
                                        <p:tgtEl>
                                          <p:spTgt spid="32"/>
                                        </p:tgtEl>
                                      </p:cBhvr>
                                    </p:animEffect>
                                  </p:childTnLst>
                                </p:cTn>
                              </p:par>
                              <p:par>
                                <p:cTn id="23" presetID="22" presetClass="entr" presetSubtype="1"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wipe(up)">
                                      <p:cBhvr>
                                        <p:cTn id="25" dur="500"/>
                                        <p:tgtEl>
                                          <p:spTgt spid="44"/>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up)">
                                      <p:cBhvr>
                                        <p:cTn id="28" dur="1000"/>
                                        <p:tgtEl>
                                          <p:spTgt spid="27"/>
                                        </p:tgtEl>
                                      </p:cBhvr>
                                    </p:animEffect>
                                  </p:childTnLst>
                                </p:cTn>
                              </p:par>
                            </p:childTnLst>
                          </p:cTn>
                        </p:par>
                        <p:par>
                          <p:cTn id="29" fill="hold">
                            <p:stCondLst>
                              <p:cond delay="1000"/>
                            </p:stCondLst>
                            <p:childTnLst>
                              <p:par>
                                <p:cTn id="30" presetID="1" presetClass="entr" presetSubtype="0" fill="hold" nodeType="afterEffect">
                                  <p:stCondLst>
                                    <p:cond delay="0"/>
                                  </p:stCondLst>
                                  <p:childTnLst>
                                    <p:set>
                                      <p:cBhvr>
                                        <p:cTn id="31" dur="1" fill="hold">
                                          <p:stCondLst>
                                            <p:cond delay="0"/>
                                          </p:stCondLst>
                                        </p:cTn>
                                        <p:tgtEl>
                                          <p:spTgt spid="57">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wipe(up)">
                                      <p:cBhvr>
                                        <p:cTn id="36" dur="500"/>
                                        <p:tgtEl>
                                          <p:spTgt spid="56"/>
                                        </p:tgtEl>
                                      </p:cBhvr>
                                    </p:animEffect>
                                  </p:childTnLst>
                                </p:cTn>
                              </p:par>
                            </p:childTnLst>
                          </p:cTn>
                        </p:par>
                        <p:par>
                          <p:cTn id="37" fill="hold">
                            <p:stCondLst>
                              <p:cond delay="500"/>
                            </p:stCondLst>
                            <p:childTnLst>
                              <p:par>
                                <p:cTn id="38" presetID="22" presetClass="entr" presetSubtype="1" fill="hold" grpId="0"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wipe(up)">
                                      <p:cBhvr>
                                        <p:cTn id="40" dur="500"/>
                                        <p:tgtEl>
                                          <p:spTgt spid="54"/>
                                        </p:tgtEl>
                                      </p:cBhvr>
                                    </p:animEffect>
                                  </p:childTnLst>
                                </p:cTn>
                              </p:par>
                            </p:childTnLst>
                          </p:cTn>
                        </p:par>
                        <p:par>
                          <p:cTn id="41" fill="hold">
                            <p:stCondLst>
                              <p:cond delay="1000"/>
                            </p:stCondLst>
                            <p:childTnLst>
                              <p:par>
                                <p:cTn id="42" presetID="1" presetClass="entr" presetSubtype="0" fill="hold" nodeType="afterEffect">
                                  <p:stCondLst>
                                    <p:cond delay="0"/>
                                  </p:stCondLst>
                                  <p:childTnLst>
                                    <p:set>
                                      <p:cBhvr>
                                        <p:cTn id="43" dur="1" fill="hold">
                                          <p:stCondLst>
                                            <p:cond delay="0"/>
                                          </p:stCondLst>
                                        </p:cTn>
                                        <p:tgtEl>
                                          <p:spTgt spid="5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2" grpId="0" animBg="1"/>
      <p:bldP spid="33" grpId="0" animBg="1"/>
      <p:bldP spid="34" grpId="0" animBg="1"/>
      <p:bldP spid="5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3" y="-9167"/>
            <a:ext cx="8229600" cy="1143000"/>
          </a:xfrm>
        </p:spPr>
        <p:txBody>
          <a:bodyPr>
            <a:normAutofit/>
          </a:bodyPr>
          <a:lstStyle/>
          <a:p>
            <a:r>
              <a:rPr lang="de-DE" sz="4000" dirty="0" smtClean="0"/>
              <a:t>Das Immunsystem in der Übersicht</a:t>
            </a:r>
            <a:endParaRPr lang="de-DE" sz="4000" dirty="0"/>
          </a:p>
        </p:txBody>
      </p:sp>
      <p:sp>
        <p:nvSpPr>
          <p:cNvPr id="12" name="Textfeld 11"/>
          <p:cNvSpPr txBox="1"/>
          <p:nvPr/>
        </p:nvSpPr>
        <p:spPr>
          <a:xfrm>
            <a:off x="3707904" y="1221956"/>
            <a:ext cx="1525482" cy="400110"/>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de-DE" sz="2000" dirty="0" smtClean="0"/>
              <a:t>Stammzellen</a:t>
            </a:r>
            <a:endParaRPr lang="de-DE" sz="2000" dirty="0"/>
          </a:p>
        </p:txBody>
      </p:sp>
      <p:grpSp>
        <p:nvGrpSpPr>
          <p:cNvPr id="1028" name="Gruppieren 1027"/>
          <p:cNvGrpSpPr/>
          <p:nvPr/>
        </p:nvGrpSpPr>
        <p:grpSpPr>
          <a:xfrm>
            <a:off x="2483768" y="1622066"/>
            <a:ext cx="4677511" cy="1475076"/>
            <a:chOff x="2483768" y="1622066"/>
            <a:chExt cx="4677511" cy="1475076"/>
          </a:xfrm>
        </p:grpSpPr>
        <p:cxnSp>
          <p:nvCxnSpPr>
            <p:cNvPr id="61" name="Gerade Verbindung mit Pfeil 60"/>
            <p:cNvCxnSpPr/>
            <p:nvPr/>
          </p:nvCxnSpPr>
          <p:spPr>
            <a:xfrm>
              <a:off x="5247037" y="1622066"/>
              <a:ext cx="477091" cy="94283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9" name="Gerade Verbindung mit Pfeil 58"/>
            <p:cNvCxnSpPr/>
            <p:nvPr/>
          </p:nvCxnSpPr>
          <p:spPr>
            <a:xfrm flipH="1">
              <a:off x="3205536" y="1622066"/>
              <a:ext cx="502368" cy="94283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3" name="Textfeld 12"/>
            <p:cNvSpPr txBox="1"/>
            <p:nvPr/>
          </p:nvSpPr>
          <p:spPr>
            <a:xfrm>
              <a:off x="5364088" y="2709017"/>
              <a:ext cx="1391728" cy="369332"/>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bodyPr>
            <a:lstStyle/>
            <a:p>
              <a:r>
                <a:rPr lang="de-DE" dirty="0" smtClean="0"/>
                <a:t>B-Lymphozyt</a:t>
              </a:r>
              <a:endParaRPr lang="de-DE" dirty="0"/>
            </a:p>
          </p:txBody>
        </p:sp>
        <p:sp>
          <p:nvSpPr>
            <p:cNvPr id="18" name="Textfeld 17"/>
            <p:cNvSpPr txBox="1"/>
            <p:nvPr/>
          </p:nvSpPr>
          <p:spPr>
            <a:xfrm>
              <a:off x="2483768" y="2727810"/>
              <a:ext cx="1378904" cy="369332"/>
            </a:xfrm>
            <a:prstGeom prst="rect">
              <a:avLst/>
            </a:prstGeom>
          </p:spPr>
          <p:style>
            <a:lnRef idx="0">
              <a:schemeClr val="accent3"/>
            </a:lnRef>
            <a:fillRef idx="3">
              <a:schemeClr val="accent3"/>
            </a:fillRef>
            <a:effectRef idx="3">
              <a:schemeClr val="accent3"/>
            </a:effectRef>
            <a:fontRef idx="minor">
              <a:schemeClr val="lt1"/>
            </a:fontRef>
          </p:style>
          <p:txBody>
            <a:bodyPr wrap="none" rtlCol="0">
              <a:spAutoFit/>
            </a:bodyPr>
            <a:lstStyle/>
            <a:p>
              <a:r>
                <a:rPr lang="de-DE" dirty="0" smtClean="0"/>
                <a:t>T-Lymphozyt</a:t>
              </a:r>
              <a:endParaRPr lang="de-DE" dirty="0"/>
            </a:p>
          </p:txBody>
        </p:sp>
        <p:sp>
          <p:nvSpPr>
            <p:cNvPr id="22" name="Textfeld 21"/>
            <p:cNvSpPr txBox="1"/>
            <p:nvPr/>
          </p:nvSpPr>
          <p:spPr>
            <a:xfrm>
              <a:off x="5247037" y="1911203"/>
              <a:ext cx="1914242" cy="369332"/>
            </a:xfrm>
            <a:prstGeom prst="rect">
              <a:avLst/>
            </a:prstGeom>
          </p:spPr>
          <p:style>
            <a:lnRef idx="2">
              <a:schemeClr val="accent5"/>
            </a:lnRef>
            <a:fillRef idx="1">
              <a:schemeClr val="lt1"/>
            </a:fillRef>
            <a:effectRef idx="0">
              <a:schemeClr val="accent5"/>
            </a:effectRef>
            <a:fontRef idx="minor">
              <a:schemeClr val="dk1"/>
            </a:fontRef>
          </p:style>
          <p:txBody>
            <a:bodyPr wrap="none" rtlCol="0">
              <a:spAutoFit/>
            </a:bodyPr>
            <a:lstStyle/>
            <a:p>
              <a:r>
                <a:rPr lang="de-DE" dirty="0" err="1" smtClean="0"/>
                <a:t>Peyersche</a:t>
              </a:r>
              <a:r>
                <a:rPr lang="de-DE" dirty="0" smtClean="0"/>
                <a:t> Plaques</a:t>
              </a:r>
              <a:endParaRPr lang="de-DE" dirty="0"/>
            </a:p>
          </p:txBody>
        </p:sp>
        <p:sp>
          <p:nvSpPr>
            <p:cNvPr id="24" name="Textfeld 23"/>
            <p:cNvSpPr txBox="1"/>
            <p:nvPr/>
          </p:nvSpPr>
          <p:spPr>
            <a:xfrm>
              <a:off x="2483768" y="1911203"/>
              <a:ext cx="1443537" cy="369332"/>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r>
                <a:rPr lang="de-DE" dirty="0" smtClean="0"/>
                <a:t>Thymusdrüse</a:t>
              </a:r>
              <a:endParaRPr lang="de-DE" dirty="0"/>
            </a:p>
          </p:txBody>
        </p:sp>
      </p:grpSp>
      <p:sp>
        <p:nvSpPr>
          <p:cNvPr id="27" name="Textfeld 26"/>
          <p:cNvSpPr txBox="1"/>
          <p:nvPr/>
        </p:nvSpPr>
        <p:spPr>
          <a:xfrm>
            <a:off x="3872019" y="3824471"/>
            <a:ext cx="1197251" cy="307777"/>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de-DE" sz="1400" dirty="0" smtClean="0"/>
              <a:t>T-Helferzellen</a:t>
            </a:r>
            <a:endParaRPr lang="de-DE" sz="1400" dirty="0"/>
          </a:p>
        </p:txBody>
      </p:sp>
      <p:sp>
        <p:nvSpPr>
          <p:cNvPr id="32" name="Textfeld 31"/>
          <p:cNvSpPr txBox="1"/>
          <p:nvPr/>
        </p:nvSpPr>
        <p:spPr>
          <a:xfrm>
            <a:off x="2116353" y="3824472"/>
            <a:ext cx="1323504" cy="307777"/>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de-DE" sz="1400" dirty="0" smtClean="0"/>
              <a:t>T-</a:t>
            </a:r>
            <a:r>
              <a:rPr lang="de-DE" sz="1400" dirty="0" err="1" smtClean="0"/>
              <a:t>Effektorzellen</a:t>
            </a:r>
            <a:endParaRPr lang="de-DE" sz="1400" dirty="0"/>
          </a:p>
        </p:txBody>
      </p:sp>
      <p:sp>
        <p:nvSpPr>
          <p:cNvPr id="33" name="Textfeld 32"/>
          <p:cNvSpPr txBox="1"/>
          <p:nvPr/>
        </p:nvSpPr>
        <p:spPr>
          <a:xfrm>
            <a:off x="179512" y="3844282"/>
            <a:ext cx="1564852" cy="307777"/>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de-DE" sz="1400" dirty="0" smtClean="0"/>
              <a:t>T-</a:t>
            </a:r>
            <a:r>
              <a:rPr lang="de-DE" sz="1400" dirty="0" err="1" smtClean="0"/>
              <a:t>Suppressorzellen</a:t>
            </a:r>
            <a:endParaRPr lang="de-DE" sz="1400" dirty="0"/>
          </a:p>
        </p:txBody>
      </p:sp>
      <p:sp>
        <p:nvSpPr>
          <p:cNvPr id="34" name="Textfeld 33"/>
          <p:cNvSpPr txBox="1"/>
          <p:nvPr/>
        </p:nvSpPr>
        <p:spPr>
          <a:xfrm>
            <a:off x="140603" y="2739794"/>
            <a:ext cx="1570366" cy="307777"/>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de-DE" sz="1400" dirty="0" smtClean="0"/>
              <a:t>T-Gedächtniszellen</a:t>
            </a:r>
            <a:endParaRPr lang="de-DE" sz="1400" dirty="0"/>
          </a:p>
        </p:txBody>
      </p:sp>
      <p:sp>
        <p:nvSpPr>
          <p:cNvPr id="35" name="Textfeld 34"/>
          <p:cNvSpPr txBox="1"/>
          <p:nvPr/>
        </p:nvSpPr>
        <p:spPr>
          <a:xfrm>
            <a:off x="5663081" y="3821594"/>
            <a:ext cx="1198277" cy="307777"/>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de-DE" sz="1400" dirty="0" smtClean="0"/>
              <a:t>Plasma-Zellen</a:t>
            </a:r>
            <a:endParaRPr lang="de-DE" sz="1400" dirty="0"/>
          </a:p>
        </p:txBody>
      </p:sp>
      <p:sp>
        <p:nvSpPr>
          <p:cNvPr id="37" name="Textfeld 36"/>
          <p:cNvSpPr txBox="1"/>
          <p:nvPr/>
        </p:nvSpPr>
        <p:spPr>
          <a:xfrm>
            <a:off x="7452320" y="2721203"/>
            <a:ext cx="1579984" cy="307777"/>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de-DE" sz="1400" dirty="0" smtClean="0"/>
              <a:t>B-Gedächtniszellen</a:t>
            </a:r>
            <a:endParaRPr lang="de-DE" sz="1400" dirty="0"/>
          </a:p>
        </p:txBody>
      </p:sp>
      <p:cxnSp>
        <p:nvCxnSpPr>
          <p:cNvPr id="41" name="Gerade Verbindung mit Pfeil 40"/>
          <p:cNvCxnSpPr/>
          <p:nvPr/>
        </p:nvCxnSpPr>
        <p:spPr>
          <a:xfrm>
            <a:off x="6204158" y="3284984"/>
            <a:ext cx="0" cy="36004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43" name="Gerade Verbindung mit Pfeil 42"/>
          <p:cNvCxnSpPr/>
          <p:nvPr/>
        </p:nvCxnSpPr>
        <p:spPr>
          <a:xfrm>
            <a:off x="2987824" y="3356992"/>
            <a:ext cx="0" cy="36004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44" name="Gerade Verbindung mit Pfeil 43"/>
          <p:cNvCxnSpPr/>
          <p:nvPr/>
        </p:nvCxnSpPr>
        <p:spPr>
          <a:xfrm>
            <a:off x="3878577" y="3257364"/>
            <a:ext cx="405391" cy="459668"/>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45" name="Gerade Verbindung mit Pfeil 44"/>
          <p:cNvCxnSpPr/>
          <p:nvPr/>
        </p:nvCxnSpPr>
        <p:spPr>
          <a:xfrm flipH="1">
            <a:off x="1744364" y="3284984"/>
            <a:ext cx="667396" cy="432048"/>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46" name="Gerade Verbindung mit Pfeil 45"/>
          <p:cNvCxnSpPr/>
          <p:nvPr/>
        </p:nvCxnSpPr>
        <p:spPr>
          <a:xfrm>
            <a:off x="6865231" y="2923080"/>
            <a:ext cx="360040" cy="4357"/>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52" name="Gerade Verbindung mit Pfeil 51"/>
          <p:cNvCxnSpPr/>
          <p:nvPr/>
        </p:nvCxnSpPr>
        <p:spPr>
          <a:xfrm flipH="1">
            <a:off x="1873954" y="2897845"/>
            <a:ext cx="393790" cy="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54" name="Textfeld 53"/>
          <p:cNvSpPr txBox="1"/>
          <p:nvPr/>
        </p:nvSpPr>
        <p:spPr>
          <a:xfrm>
            <a:off x="2217982" y="4797152"/>
            <a:ext cx="1121589" cy="307777"/>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de-DE" sz="1400" dirty="0" smtClean="0"/>
              <a:t>T-Killerzellen</a:t>
            </a:r>
            <a:endParaRPr lang="de-DE" sz="1400" dirty="0"/>
          </a:p>
        </p:txBody>
      </p:sp>
      <p:cxnSp>
        <p:nvCxnSpPr>
          <p:cNvPr id="56" name="Gerade Verbindung mit Pfeil 55"/>
          <p:cNvCxnSpPr/>
          <p:nvPr/>
        </p:nvCxnSpPr>
        <p:spPr>
          <a:xfrm>
            <a:off x="2778776" y="4329761"/>
            <a:ext cx="0" cy="36004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55" name="Nach oben gebogener Pfeil 54"/>
          <p:cNvSpPr/>
          <p:nvPr/>
        </p:nvSpPr>
        <p:spPr>
          <a:xfrm rot="16200000" flipV="1">
            <a:off x="4561778" y="3011709"/>
            <a:ext cx="845275" cy="421354"/>
          </a:xfrm>
          <a:prstGeom prst="bentUpArrow">
            <a:avLst>
              <a:gd name="adj1" fmla="val 16962"/>
              <a:gd name="adj2" fmla="val 25000"/>
              <a:gd name="adj3" fmla="val 25000"/>
            </a:avLst>
          </a:prstGeom>
          <a:solidFill>
            <a:srgbClr val="FF0000"/>
          </a:soli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de-DE"/>
          </a:p>
        </p:txBody>
      </p:sp>
      <p:sp>
        <p:nvSpPr>
          <p:cNvPr id="57" name="Gefaltete Ecke 56"/>
          <p:cNvSpPr/>
          <p:nvPr/>
        </p:nvSpPr>
        <p:spPr>
          <a:xfrm>
            <a:off x="3882386" y="4571099"/>
            <a:ext cx="5010093" cy="2026253"/>
          </a:xfrm>
          <a:prstGeom prst="foldedCorner">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endParaRPr lang="de-DE" dirty="0" smtClean="0"/>
          </a:p>
          <a:p>
            <a:pPr algn="just"/>
            <a:r>
              <a:rPr lang="de-DE" dirty="0" smtClean="0"/>
              <a:t>T-Helferzellen treten entweder in direkten Kontakt oder aktivieren durch Abgabe eines chemischen Stoffes den passenden B-Lymphozyten.</a:t>
            </a:r>
          </a:p>
          <a:p>
            <a:pPr algn="just"/>
            <a:r>
              <a:rPr lang="de-DE" dirty="0" smtClean="0"/>
              <a:t>Dieser teilt und vermehrt sich und bildet zwei Zelltypen. Die Gedächtniszellen für eine Zweitinfektion und Plasmazellen, die in großen Mengen Antikörper produzieren. </a:t>
            </a:r>
          </a:p>
        </p:txBody>
      </p:sp>
      <p:sp>
        <p:nvSpPr>
          <p:cNvPr id="28" name="Textfeld 27"/>
          <p:cNvSpPr txBox="1"/>
          <p:nvPr/>
        </p:nvSpPr>
        <p:spPr>
          <a:xfrm>
            <a:off x="323528" y="1098187"/>
            <a:ext cx="2256387" cy="369332"/>
          </a:xfrm>
          <a:prstGeom prst="rect">
            <a:avLst/>
          </a:prstGeom>
          <a:noFill/>
        </p:spPr>
        <p:txBody>
          <a:bodyPr wrap="none" rtlCol="0">
            <a:spAutoFit/>
          </a:bodyPr>
          <a:lstStyle/>
          <a:p>
            <a:r>
              <a:rPr lang="de-DE" dirty="0" smtClean="0"/>
              <a:t>1. Struktureller Ablauf</a:t>
            </a:r>
            <a:endParaRPr lang="de-DE" dirty="0"/>
          </a:p>
        </p:txBody>
      </p:sp>
      <p:grpSp>
        <p:nvGrpSpPr>
          <p:cNvPr id="5" name="Gruppieren 4"/>
          <p:cNvGrpSpPr/>
          <p:nvPr/>
        </p:nvGrpSpPr>
        <p:grpSpPr>
          <a:xfrm>
            <a:off x="6755816" y="3754233"/>
            <a:ext cx="731038" cy="660617"/>
            <a:chOff x="6755816" y="3754233"/>
            <a:chExt cx="731038" cy="660617"/>
          </a:xfrm>
        </p:grpSpPr>
        <p:sp>
          <p:nvSpPr>
            <p:cNvPr id="29" name="Textfeld 28"/>
            <p:cNvSpPr txBox="1"/>
            <p:nvPr/>
          </p:nvSpPr>
          <p:spPr>
            <a:xfrm rot="5400000">
              <a:off x="6792044" y="4081746"/>
              <a:ext cx="296876" cy="369332"/>
            </a:xfrm>
            <a:prstGeom prst="rect">
              <a:avLst/>
            </a:prstGeom>
            <a:noFill/>
          </p:spPr>
          <p:txBody>
            <a:bodyPr wrap="none" rtlCol="0">
              <a:spAutoFit/>
            </a:bodyPr>
            <a:lstStyle/>
            <a:p>
              <a:r>
                <a:rPr lang="de-DE" dirty="0" smtClean="0"/>
                <a:t>Y</a:t>
              </a:r>
              <a:endParaRPr lang="de-DE" dirty="0"/>
            </a:p>
          </p:txBody>
        </p:sp>
        <p:sp>
          <p:nvSpPr>
            <p:cNvPr id="3" name="Textfeld 2"/>
            <p:cNvSpPr txBox="1"/>
            <p:nvPr/>
          </p:nvSpPr>
          <p:spPr>
            <a:xfrm rot="7613819">
              <a:off x="7076832" y="3718005"/>
              <a:ext cx="296876" cy="369332"/>
            </a:xfrm>
            <a:prstGeom prst="rect">
              <a:avLst/>
            </a:prstGeom>
            <a:noFill/>
          </p:spPr>
          <p:txBody>
            <a:bodyPr wrap="none" rtlCol="0">
              <a:spAutoFit/>
            </a:bodyPr>
            <a:lstStyle/>
            <a:p>
              <a:r>
                <a:rPr lang="de-DE" dirty="0" smtClean="0"/>
                <a:t>Y</a:t>
              </a:r>
              <a:endParaRPr lang="de-DE" dirty="0"/>
            </a:p>
          </p:txBody>
        </p:sp>
        <p:sp>
          <p:nvSpPr>
            <p:cNvPr id="30" name="Textfeld 29"/>
            <p:cNvSpPr txBox="1"/>
            <p:nvPr/>
          </p:nvSpPr>
          <p:spPr>
            <a:xfrm rot="6092283">
              <a:off x="7153750" y="3967393"/>
              <a:ext cx="296876" cy="369332"/>
            </a:xfrm>
            <a:prstGeom prst="rect">
              <a:avLst/>
            </a:prstGeom>
            <a:noFill/>
          </p:spPr>
          <p:txBody>
            <a:bodyPr wrap="none" rtlCol="0">
              <a:spAutoFit/>
            </a:bodyPr>
            <a:lstStyle/>
            <a:p>
              <a:r>
                <a:rPr lang="de-DE" dirty="0" smtClean="0"/>
                <a:t>Y</a:t>
              </a:r>
              <a:endParaRPr lang="de-DE" dirty="0"/>
            </a:p>
          </p:txBody>
        </p:sp>
        <p:sp>
          <p:nvSpPr>
            <p:cNvPr id="31" name="Textfeld 30"/>
            <p:cNvSpPr txBox="1"/>
            <p:nvPr/>
          </p:nvSpPr>
          <p:spPr>
            <a:xfrm rot="3931125">
              <a:off x="6896813" y="3813503"/>
              <a:ext cx="296876" cy="369332"/>
            </a:xfrm>
            <a:prstGeom prst="rect">
              <a:avLst/>
            </a:prstGeom>
            <a:noFill/>
          </p:spPr>
          <p:txBody>
            <a:bodyPr wrap="none" rtlCol="0">
              <a:spAutoFit/>
            </a:bodyPr>
            <a:lstStyle/>
            <a:p>
              <a:r>
                <a:rPr lang="de-DE" dirty="0" smtClean="0"/>
                <a:t>Y</a:t>
              </a:r>
              <a:endParaRPr lang="de-DE" dirty="0"/>
            </a:p>
          </p:txBody>
        </p:sp>
      </p:grpSp>
    </p:spTree>
    <p:extLst>
      <p:ext uri="{BB962C8B-B14F-4D97-AF65-F5344CB8AC3E}">
        <p14:creationId xmlns:p14="http://schemas.microsoft.com/office/powerpoint/2010/main" val="2424029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down)">
                                      <p:cBhvr>
                                        <p:cTn id="7" dur="500"/>
                                        <p:tgtEl>
                                          <p:spTgt spid="55"/>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5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up)">
                                      <p:cBhvr>
                                        <p:cTn id="15" dur="500"/>
                                        <p:tgtEl>
                                          <p:spTgt spid="41"/>
                                        </p:tgtEl>
                                      </p:cBhvr>
                                    </p:animEffect>
                                  </p:childTnLst>
                                </p:cTn>
                              </p:par>
                              <p:par>
                                <p:cTn id="16" presetID="22" presetClass="entr" presetSubtype="8" fill="hold" nodeType="with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wipe(left)">
                                      <p:cBhvr>
                                        <p:cTn id="18" dur="500"/>
                                        <p:tgtEl>
                                          <p:spTgt spid="46"/>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left)">
                                      <p:cBhvr>
                                        <p:cTn id="22" dur="500"/>
                                        <p:tgtEl>
                                          <p:spTgt spid="37"/>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up)">
                                      <p:cBhvr>
                                        <p:cTn id="25" dur="500"/>
                                        <p:tgtEl>
                                          <p:spTgt spid="35"/>
                                        </p:tgtEl>
                                      </p:cBhvr>
                                    </p:animEffect>
                                  </p:childTnLst>
                                </p:cTn>
                              </p:par>
                            </p:childTnLst>
                          </p:cTn>
                        </p:par>
                        <p:par>
                          <p:cTn id="26" fill="hold">
                            <p:stCondLst>
                              <p:cond delay="1000"/>
                            </p:stCondLst>
                            <p:childTnLst>
                              <p:par>
                                <p:cTn id="27" presetID="1" presetClass="entr" presetSubtype="0" fill="hold" nodeType="afterEffect">
                                  <p:stCondLst>
                                    <p:cond delay="0"/>
                                  </p:stCondLst>
                                  <p:childTnLst>
                                    <p:set>
                                      <p:cBhvr>
                                        <p:cTn id="28" dur="1" fill="hold">
                                          <p:stCondLst>
                                            <p:cond delay="0"/>
                                          </p:stCondLst>
                                        </p:cTn>
                                        <p:tgtEl>
                                          <p:spTgt spid="57">
                                            <p:txEl>
                                              <p:pRg st="2" end="2"/>
                                            </p:txEl>
                                          </p:spTgt>
                                        </p:tgtEl>
                                        <p:attrNameLst>
                                          <p:attrName>style.visibility</p:attrName>
                                        </p:attrNameLst>
                                      </p:cBhvr>
                                      <p:to>
                                        <p:strVal val="visible"/>
                                      </p:to>
                                    </p:set>
                                  </p:childTnLst>
                                </p:cTn>
                              </p:par>
                            </p:childTnLst>
                          </p:cTn>
                        </p:par>
                        <p:par>
                          <p:cTn id="29" fill="hold">
                            <p:stCondLst>
                              <p:cond delay="1000"/>
                            </p:stCondLst>
                            <p:childTnLst>
                              <p:par>
                                <p:cTn id="30" presetID="22" presetClass="entr" presetSubtype="8" fill="hold" nodeType="afterEffect">
                                  <p:stCondLst>
                                    <p:cond delay="100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7" grpId="0" animBg="1"/>
      <p:bldP spid="5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3" y="-9167"/>
            <a:ext cx="8229600" cy="1143000"/>
          </a:xfrm>
        </p:spPr>
        <p:txBody>
          <a:bodyPr>
            <a:normAutofit/>
          </a:bodyPr>
          <a:lstStyle/>
          <a:p>
            <a:r>
              <a:rPr lang="de-DE" dirty="0" smtClean="0"/>
              <a:t>Das Immunsystem in der Übersicht</a:t>
            </a:r>
            <a:endParaRPr lang="de-DE" dirty="0"/>
          </a:p>
        </p:txBody>
      </p:sp>
      <p:sp>
        <p:nvSpPr>
          <p:cNvPr id="4" name="Textfeld 3"/>
          <p:cNvSpPr txBox="1"/>
          <p:nvPr/>
        </p:nvSpPr>
        <p:spPr>
          <a:xfrm>
            <a:off x="323528" y="1098187"/>
            <a:ext cx="1946110" cy="369332"/>
          </a:xfrm>
          <a:prstGeom prst="rect">
            <a:avLst/>
          </a:prstGeom>
          <a:noFill/>
        </p:spPr>
        <p:txBody>
          <a:bodyPr wrap="none" rtlCol="0">
            <a:spAutoFit/>
          </a:bodyPr>
          <a:lstStyle/>
          <a:p>
            <a:r>
              <a:rPr lang="de-DE" dirty="0"/>
              <a:t>2</a:t>
            </a:r>
            <a:r>
              <a:rPr lang="de-DE" dirty="0" smtClean="0"/>
              <a:t>. Zeitlicher Ablauf</a:t>
            </a:r>
            <a:endParaRPr lang="de-DE" dirty="0"/>
          </a:p>
        </p:txBody>
      </p:sp>
      <p:sp>
        <p:nvSpPr>
          <p:cNvPr id="7" name="Legende mit Pfeil nach unten 6"/>
          <p:cNvSpPr/>
          <p:nvPr/>
        </p:nvSpPr>
        <p:spPr>
          <a:xfrm>
            <a:off x="251521" y="1688343"/>
            <a:ext cx="2280512" cy="1116391"/>
          </a:xfrm>
          <a:prstGeom prst="downArrowCallout">
            <a:avLst>
              <a:gd name="adj1" fmla="val 12338"/>
              <a:gd name="adj2" fmla="val 21382"/>
              <a:gd name="adj3" fmla="val 25000"/>
              <a:gd name="adj4" fmla="val 64977"/>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de-DE" dirty="0" smtClean="0"/>
              <a:t>Erkennungsphase</a:t>
            </a:r>
            <a:endParaRPr lang="de-DE" dirty="0"/>
          </a:p>
        </p:txBody>
      </p:sp>
      <p:sp>
        <p:nvSpPr>
          <p:cNvPr id="8" name="Legende mit Pfeil nach unten 7"/>
          <p:cNvSpPr/>
          <p:nvPr/>
        </p:nvSpPr>
        <p:spPr>
          <a:xfrm>
            <a:off x="323528" y="2804734"/>
            <a:ext cx="2280512" cy="1403436"/>
          </a:xfrm>
          <a:prstGeom prst="downArrowCallou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de-DE" dirty="0" smtClean="0"/>
              <a:t>Differenzierungsphase</a:t>
            </a:r>
            <a:endParaRPr lang="de-DE" dirty="0"/>
          </a:p>
        </p:txBody>
      </p:sp>
      <p:sp>
        <p:nvSpPr>
          <p:cNvPr id="9" name="Legende mit Pfeil nach unten 8"/>
          <p:cNvSpPr/>
          <p:nvPr/>
        </p:nvSpPr>
        <p:spPr>
          <a:xfrm>
            <a:off x="275652" y="4208170"/>
            <a:ext cx="2328388" cy="1237054"/>
          </a:xfrm>
          <a:prstGeom prst="downArrowCallou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de-DE" dirty="0" smtClean="0"/>
              <a:t>Wirkungsphase</a:t>
            </a:r>
            <a:endParaRPr lang="de-DE" dirty="0"/>
          </a:p>
        </p:txBody>
      </p:sp>
      <p:sp>
        <p:nvSpPr>
          <p:cNvPr id="11" name="Rechteck 10"/>
          <p:cNvSpPr/>
          <p:nvPr/>
        </p:nvSpPr>
        <p:spPr>
          <a:xfrm>
            <a:off x="307299" y="5459163"/>
            <a:ext cx="2312970" cy="776407"/>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de-DE" dirty="0" smtClean="0"/>
              <a:t>Abschaltphase</a:t>
            </a:r>
            <a:endParaRPr lang="de-DE" dirty="0"/>
          </a:p>
        </p:txBody>
      </p:sp>
      <p:sp>
        <p:nvSpPr>
          <p:cNvPr id="12" name="Textfeld 11"/>
          <p:cNvSpPr txBox="1"/>
          <p:nvPr/>
        </p:nvSpPr>
        <p:spPr>
          <a:xfrm>
            <a:off x="3013348" y="1670646"/>
            <a:ext cx="5447084" cy="92333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de-DE" dirty="0"/>
              <a:t>T- Lymphozyt hat Direktkontakt oder Kontakt mit </a:t>
            </a:r>
            <a:r>
              <a:rPr lang="de-DE" dirty="0" err="1"/>
              <a:t>E</a:t>
            </a:r>
            <a:r>
              <a:rPr lang="de-DE" dirty="0" err="1" smtClean="0"/>
              <a:t>pitop</a:t>
            </a:r>
            <a:r>
              <a:rPr lang="de-DE" dirty="0" smtClean="0"/>
              <a:t> präsentierendem Makrophagen. </a:t>
            </a:r>
            <a:br>
              <a:rPr lang="de-DE" dirty="0" smtClean="0"/>
            </a:br>
            <a:r>
              <a:rPr lang="de-DE" dirty="0" smtClean="0"/>
              <a:t>Folge</a:t>
            </a:r>
            <a:r>
              <a:rPr lang="de-DE" dirty="0"/>
              <a:t>: </a:t>
            </a:r>
            <a:r>
              <a:rPr lang="de-DE" dirty="0" smtClean="0"/>
              <a:t>Teilung und damit Vermehrung beginnt</a:t>
            </a:r>
            <a:endParaRPr lang="de-DE" dirty="0"/>
          </a:p>
        </p:txBody>
      </p:sp>
      <p:sp>
        <p:nvSpPr>
          <p:cNvPr id="5" name="Rechteck 4"/>
          <p:cNvSpPr/>
          <p:nvPr/>
        </p:nvSpPr>
        <p:spPr>
          <a:xfrm>
            <a:off x="2992140" y="2804735"/>
            <a:ext cx="5468292"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lvl="0"/>
            <a:r>
              <a:rPr lang="de-DE" dirty="0" smtClean="0">
                <a:solidFill>
                  <a:prstClr val="black"/>
                </a:solidFill>
              </a:rPr>
              <a:t>Differenzierung </a:t>
            </a:r>
            <a:r>
              <a:rPr lang="de-DE" dirty="0">
                <a:solidFill>
                  <a:prstClr val="black"/>
                </a:solidFill>
              </a:rPr>
              <a:t>von </a:t>
            </a:r>
            <a:r>
              <a:rPr lang="de-DE" dirty="0" smtClean="0">
                <a:solidFill>
                  <a:prstClr val="black"/>
                </a:solidFill>
              </a:rPr>
              <a:t>T- Helferzellen, T-</a:t>
            </a:r>
            <a:r>
              <a:rPr lang="de-DE" dirty="0" err="1" smtClean="0">
                <a:solidFill>
                  <a:prstClr val="black"/>
                </a:solidFill>
              </a:rPr>
              <a:t>Suppressorzellen</a:t>
            </a:r>
            <a:r>
              <a:rPr lang="de-DE" dirty="0" smtClean="0">
                <a:solidFill>
                  <a:prstClr val="black"/>
                </a:solidFill>
              </a:rPr>
              <a:t>, T-</a:t>
            </a:r>
            <a:r>
              <a:rPr lang="de-DE" dirty="0" err="1" smtClean="0">
                <a:solidFill>
                  <a:prstClr val="black"/>
                </a:solidFill>
              </a:rPr>
              <a:t>Effektorzellen</a:t>
            </a:r>
            <a:r>
              <a:rPr lang="de-DE" dirty="0" smtClean="0">
                <a:solidFill>
                  <a:prstClr val="black"/>
                </a:solidFill>
              </a:rPr>
              <a:t>, T-</a:t>
            </a:r>
            <a:r>
              <a:rPr lang="de-DE" dirty="0" err="1" smtClean="0">
                <a:solidFill>
                  <a:prstClr val="black"/>
                </a:solidFill>
              </a:rPr>
              <a:t>Gedächtniszelllen</a:t>
            </a:r>
            <a:r>
              <a:rPr lang="de-DE" dirty="0" smtClean="0">
                <a:solidFill>
                  <a:prstClr val="black"/>
                </a:solidFill>
              </a:rPr>
              <a:t>.</a:t>
            </a:r>
            <a:endParaRPr lang="de-DE" dirty="0">
              <a:solidFill>
                <a:prstClr val="black"/>
              </a:solidFill>
            </a:endParaRPr>
          </a:p>
          <a:p>
            <a:pPr lvl="0"/>
            <a:r>
              <a:rPr lang="de-DE" dirty="0" smtClean="0">
                <a:solidFill>
                  <a:prstClr val="black"/>
                </a:solidFill>
              </a:rPr>
              <a:t>Aktivierung </a:t>
            </a:r>
            <a:r>
              <a:rPr lang="de-DE" dirty="0">
                <a:solidFill>
                  <a:prstClr val="black"/>
                </a:solidFill>
              </a:rPr>
              <a:t>eines B- </a:t>
            </a:r>
            <a:r>
              <a:rPr lang="de-DE" dirty="0" smtClean="0">
                <a:solidFill>
                  <a:prstClr val="black"/>
                </a:solidFill>
              </a:rPr>
              <a:t>Lymphozyten, Vermehrung und Differenzierung zu Plasmazellen und B-Gedächtniszellen</a:t>
            </a:r>
            <a:endParaRPr lang="de-DE" dirty="0">
              <a:solidFill>
                <a:prstClr val="black"/>
              </a:solidFill>
            </a:endParaRPr>
          </a:p>
        </p:txBody>
      </p:sp>
      <p:sp>
        <p:nvSpPr>
          <p:cNvPr id="6" name="Rechteck 5"/>
          <p:cNvSpPr/>
          <p:nvPr/>
        </p:nvSpPr>
        <p:spPr>
          <a:xfrm>
            <a:off x="2992140" y="4208170"/>
            <a:ext cx="5468292" cy="92333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lvl="0"/>
            <a:r>
              <a:rPr lang="de-DE" dirty="0" smtClean="0">
                <a:solidFill>
                  <a:prstClr val="black"/>
                </a:solidFill>
              </a:rPr>
              <a:t>Killerzellen </a:t>
            </a:r>
            <a:r>
              <a:rPr lang="de-DE" dirty="0">
                <a:solidFill>
                  <a:prstClr val="black"/>
                </a:solidFill>
              </a:rPr>
              <a:t>werden aktiv</a:t>
            </a:r>
            <a:br>
              <a:rPr lang="de-DE" dirty="0">
                <a:solidFill>
                  <a:prstClr val="black"/>
                </a:solidFill>
              </a:rPr>
            </a:br>
            <a:r>
              <a:rPr lang="de-DE" dirty="0" smtClean="0">
                <a:solidFill>
                  <a:prstClr val="black"/>
                </a:solidFill>
              </a:rPr>
              <a:t>Antikörper werden gebildet</a:t>
            </a:r>
            <a:endParaRPr lang="de-DE" dirty="0">
              <a:solidFill>
                <a:prstClr val="black"/>
              </a:solidFill>
            </a:endParaRPr>
          </a:p>
          <a:p>
            <a:pPr lvl="0"/>
            <a:r>
              <a:rPr lang="de-DE" dirty="0" smtClean="0">
                <a:solidFill>
                  <a:prstClr val="black"/>
                </a:solidFill>
              </a:rPr>
              <a:t>Entstehung </a:t>
            </a:r>
            <a:r>
              <a:rPr lang="de-DE" dirty="0">
                <a:solidFill>
                  <a:prstClr val="black"/>
                </a:solidFill>
              </a:rPr>
              <a:t>von </a:t>
            </a:r>
            <a:r>
              <a:rPr lang="de-DE" dirty="0" smtClean="0">
                <a:solidFill>
                  <a:prstClr val="black"/>
                </a:solidFill>
              </a:rPr>
              <a:t>Antigen-Antikörper-Komplexen</a:t>
            </a:r>
            <a:endParaRPr lang="de-DE" dirty="0">
              <a:solidFill>
                <a:prstClr val="black"/>
              </a:solidFill>
            </a:endParaRPr>
          </a:p>
        </p:txBody>
      </p:sp>
      <p:sp>
        <p:nvSpPr>
          <p:cNvPr id="10" name="Rechteck 9"/>
          <p:cNvSpPr/>
          <p:nvPr/>
        </p:nvSpPr>
        <p:spPr>
          <a:xfrm>
            <a:off x="3013348" y="5471733"/>
            <a:ext cx="5447084" cy="92333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lvl="0"/>
            <a:r>
              <a:rPr lang="de-DE" dirty="0" err="1" smtClean="0">
                <a:solidFill>
                  <a:prstClr val="black"/>
                </a:solidFill>
              </a:rPr>
              <a:t>Suppressorzellen</a:t>
            </a:r>
            <a:r>
              <a:rPr lang="de-DE" dirty="0" smtClean="0">
                <a:solidFill>
                  <a:prstClr val="black"/>
                </a:solidFill>
              </a:rPr>
              <a:t> </a:t>
            </a:r>
            <a:r>
              <a:rPr lang="de-DE" dirty="0">
                <a:solidFill>
                  <a:prstClr val="black"/>
                </a:solidFill>
              </a:rPr>
              <a:t>beenden </a:t>
            </a:r>
            <a:r>
              <a:rPr lang="de-DE" dirty="0" smtClean="0">
                <a:solidFill>
                  <a:prstClr val="black"/>
                </a:solidFill>
              </a:rPr>
              <a:t>Immunreaktion</a:t>
            </a:r>
          </a:p>
          <a:p>
            <a:pPr lvl="0"/>
            <a:r>
              <a:rPr lang="de-DE" dirty="0" smtClean="0">
                <a:solidFill>
                  <a:prstClr val="black"/>
                </a:solidFill>
              </a:rPr>
              <a:t>Gedächtniszellen verbleiben im Organismus</a:t>
            </a:r>
          </a:p>
          <a:p>
            <a:pPr lvl="0"/>
            <a:r>
              <a:rPr lang="de-DE" dirty="0" smtClean="0">
                <a:solidFill>
                  <a:prstClr val="black"/>
                </a:solidFill>
              </a:rPr>
              <a:t>Erholungsphase für den Organismus schließt sich an</a:t>
            </a:r>
            <a:endParaRPr lang="de-DE" dirty="0">
              <a:solidFill>
                <a:prstClr val="black"/>
              </a:solidFill>
            </a:endParaRPr>
          </a:p>
        </p:txBody>
      </p:sp>
    </p:spTree>
    <p:extLst>
      <p:ext uri="{BB962C8B-B14F-4D97-AF65-F5344CB8AC3E}">
        <p14:creationId xmlns:p14="http://schemas.microsoft.com/office/powerpoint/2010/main" val="1062476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dissolv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up)">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dissolve">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animBg="1"/>
      <p:bldP spid="12" grpId="0" animBg="1"/>
      <p:bldP spid="5" grpId="0" animBg="1"/>
      <p:bldP spid="6"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reihandform 35"/>
          <p:cNvSpPr/>
          <p:nvPr/>
        </p:nvSpPr>
        <p:spPr>
          <a:xfrm>
            <a:off x="4889507" y="2230170"/>
            <a:ext cx="3294178" cy="1479733"/>
          </a:xfrm>
          <a:custGeom>
            <a:avLst/>
            <a:gdLst>
              <a:gd name="connsiteX0" fmla="*/ 645 w 3294178"/>
              <a:gd name="connsiteY0" fmla="*/ 1365642 h 1479733"/>
              <a:gd name="connsiteX1" fmla="*/ 85312 w 3294178"/>
              <a:gd name="connsiteY1" fmla="*/ 1357175 h 1479733"/>
              <a:gd name="connsiteX2" fmla="*/ 534045 w 3294178"/>
              <a:gd name="connsiteY2" fmla="*/ 112575 h 1479733"/>
              <a:gd name="connsiteX3" fmla="*/ 957378 w 3294178"/>
              <a:gd name="connsiteY3" fmla="*/ 137975 h 1479733"/>
              <a:gd name="connsiteX4" fmla="*/ 1660112 w 3294178"/>
              <a:gd name="connsiteY4" fmla="*/ 815309 h 1479733"/>
              <a:gd name="connsiteX5" fmla="*/ 2388245 w 3294178"/>
              <a:gd name="connsiteY5" fmla="*/ 1010042 h 1479733"/>
              <a:gd name="connsiteX6" fmla="*/ 3294178 w 3294178"/>
              <a:gd name="connsiteY6" fmla="*/ 1060842 h 1479733"/>
              <a:gd name="connsiteX7" fmla="*/ 3294178 w 3294178"/>
              <a:gd name="connsiteY7" fmla="*/ 1060842 h 147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4178" h="1479733">
                <a:moveTo>
                  <a:pt x="645" y="1365642"/>
                </a:moveTo>
                <a:cubicBezTo>
                  <a:pt x="-1472" y="1465830"/>
                  <a:pt x="-3588" y="1566019"/>
                  <a:pt x="85312" y="1357175"/>
                </a:cubicBezTo>
                <a:cubicBezTo>
                  <a:pt x="174212" y="1148331"/>
                  <a:pt x="388701" y="315775"/>
                  <a:pt x="534045" y="112575"/>
                </a:cubicBezTo>
                <a:cubicBezTo>
                  <a:pt x="679389" y="-90625"/>
                  <a:pt x="769700" y="20853"/>
                  <a:pt x="957378" y="137975"/>
                </a:cubicBezTo>
                <a:cubicBezTo>
                  <a:pt x="1145056" y="255097"/>
                  <a:pt x="1421634" y="669965"/>
                  <a:pt x="1660112" y="815309"/>
                </a:cubicBezTo>
                <a:cubicBezTo>
                  <a:pt x="1898590" y="960653"/>
                  <a:pt x="2115901" y="969120"/>
                  <a:pt x="2388245" y="1010042"/>
                </a:cubicBezTo>
                <a:cubicBezTo>
                  <a:pt x="2660589" y="1050964"/>
                  <a:pt x="3294178" y="1060842"/>
                  <a:pt x="3294178" y="1060842"/>
                </a:cubicBezTo>
                <a:lnTo>
                  <a:pt x="3294178" y="1060842"/>
                </a:lnTo>
              </a:path>
            </a:pathLst>
          </a:custGeom>
        </p:spPr>
        <p:style>
          <a:lnRef idx="3">
            <a:schemeClr val="dk1"/>
          </a:lnRef>
          <a:fillRef idx="0">
            <a:schemeClr val="dk1"/>
          </a:fillRef>
          <a:effectRef idx="2">
            <a:schemeClr val="dk1"/>
          </a:effectRef>
          <a:fontRef idx="minor">
            <a:schemeClr val="tx1"/>
          </a:fontRef>
        </p:style>
        <p:txBody>
          <a:bodyPr rtlCol="0" anchor="ctr"/>
          <a:lstStyle/>
          <a:p>
            <a:pPr algn="ctr"/>
            <a:endParaRPr lang="de-DE"/>
          </a:p>
        </p:txBody>
      </p:sp>
      <p:sp>
        <p:nvSpPr>
          <p:cNvPr id="2" name="Titel 1"/>
          <p:cNvSpPr>
            <a:spLocks noGrp="1"/>
          </p:cNvSpPr>
          <p:nvPr>
            <p:ph type="title"/>
          </p:nvPr>
        </p:nvSpPr>
        <p:spPr>
          <a:xfrm>
            <a:off x="467543" y="-9167"/>
            <a:ext cx="8229600" cy="1143000"/>
          </a:xfrm>
        </p:spPr>
        <p:txBody>
          <a:bodyPr>
            <a:normAutofit/>
          </a:bodyPr>
          <a:lstStyle/>
          <a:p>
            <a:r>
              <a:rPr lang="de-DE" dirty="0" smtClean="0"/>
              <a:t>Das Immunsystem in der Übersicht</a:t>
            </a:r>
            <a:endParaRPr lang="de-DE" dirty="0"/>
          </a:p>
        </p:txBody>
      </p:sp>
      <p:sp>
        <p:nvSpPr>
          <p:cNvPr id="4" name="Textfeld 3"/>
          <p:cNvSpPr txBox="1"/>
          <p:nvPr/>
        </p:nvSpPr>
        <p:spPr>
          <a:xfrm>
            <a:off x="97022" y="990750"/>
            <a:ext cx="3853427" cy="369332"/>
          </a:xfrm>
          <a:prstGeom prst="rect">
            <a:avLst/>
          </a:prstGeom>
          <a:noFill/>
        </p:spPr>
        <p:txBody>
          <a:bodyPr wrap="none" rtlCol="0">
            <a:spAutoFit/>
          </a:bodyPr>
          <a:lstStyle/>
          <a:p>
            <a:r>
              <a:rPr lang="de-DE" dirty="0"/>
              <a:t>3</a:t>
            </a:r>
            <a:r>
              <a:rPr lang="de-DE" dirty="0" smtClean="0"/>
              <a:t>. Erst- und Zweitinfektion im Vergleich</a:t>
            </a:r>
            <a:endParaRPr lang="de-DE" dirty="0"/>
          </a:p>
        </p:txBody>
      </p:sp>
      <p:grpSp>
        <p:nvGrpSpPr>
          <p:cNvPr id="19" name="Gruppieren 18"/>
          <p:cNvGrpSpPr/>
          <p:nvPr/>
        </p:nvGrpSpPr>
        <p:grpSpPr>
          <a:xfrm>
            <a:off x="440699" y="1694445"/>
            <a:ext cx="3602467" cy="2160240"/>
            <a:chOff x="969533" y="1988840"/>
            <a:chExt cx="3602467" cy="2160240"/>
          </a:xfrm>
        </p:grpSpPr>
        <p:cxnSp>
          <p:nvCxnSpPr>
            <p:cNvPr id="14" name="Gerade Verbindung mit Pfeil 13"/>
            <p:cNvCxnSpPr/>
            <p:nvPr/>
          </p:nvCxnSpPr>
          <p:spPr>
            <a:xfrm flipV="1">
              <a:off x="969533" y="1988840"/>
              <a:ext cx="0" cy="216024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17" name="Gerade Verbindung mit Pfeil 16"/>
            <p:cNvCxnSpPr/>
            <p:nvPr/>
          </p:nvCxnSpPr>
          <p:spPr>
            <a:xfrm>
              <a:off x="969533" y="4149080"/>
              <a:ext cx="3602467" cy="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grpSp>
      <p:grpSp>
        <p:nvGrpSpPr>
          <p:cNvPr id="20" name="Gruppieren 19"/>
          <p:cNvGrpSpPr/>
          <p:nvPr/>
        </p:nvGrpSpPr>
        <p:grpSpPr>
          <a:xfrm>
            <a:off x="4889507" y="1726527"/>
            <a:ext cx="3602467" cy="2160240"/>
            <a:chOff x="969533" y="1988840"/>
            <a:chExt cx="3602467" cy="2160240"/>
          </a:xfrm>
        </p:grpSpPr>
        <p:cxnSp>
          <p:nvCxnSpPr>
            <p:cNvPr id="21" name="Gerade Verbindung mit Pfeil 20"/>
            <p:cNvCxnSpPr/>
            <p:nvPr/>
          </p:nvCxnSpPr>
          <p:spPr>
            <a:xfrm flipV="1">
              <a:off x="969533" y="1988840"/>
              <a:ext cx="0" cy="216024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22" name="Gerade Verbindung mit Pfeil 21"/>
            <p:cNvCxnSpPr/>
            <p:nvPr/>
          </p:nvCxnSpPr>
          <p:spPr>
            <a:xfrm>
              <a:off x="969533" y="4149080"/>
              <a:ext cx="3602467" cy="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grpSp>
      <p:sp>
        <p:nvSpPr>
          <p:cNvPr id="34" name="Freihandform 33"/>
          <p:cNvSpPr/>
          <p:nvPr/>
        </p:nvSpPr>
        <p:spPr>
          <a:xfrm>
            <a:off x="465667" y="3265906"/>
            <a:ext cx="3310466" cy="529099"/>
          </a:xfrm>
          <a:custGeom>
            <a:avLst/>
            <a:gdLst>
              <a:gd name="connsiteX0" fmla="*/ 0 w 3310466"/>
              <a:gd name="connsiteY0" fmla="*/ 529099 h 529099"/>
              <a:gd name="connsiteX1" fmla="*/ 457200 w 3310466"/>
              <a:gd name="connsiteY1" fmla="*/ 444432 h 529099"/>
              <a:gd name="connsiteX2" fmla="*/ 762000 w 3310466"/>
              <a:gd name="connsiteY2" fmla="*/ 80366 h 529099"/>
              <a:gd name="connsiteX3" fmla="*/ 1989666 w 3310466"/>
              <a:gd name="connsiteY3" fmla="*/ 21099 h 529099"/>
              <a:gd name="connsiteX4" fmla="*/ 2760133 w 3310466"/>
              <a:gd name="connsiteY4" fmla="*/ 359766 h 529099"/>
              <a:gd name="connsiteX5" fmla="*/ 3310466 w 3310466"/>
              <a:gd name="connsiteY5" fmla="*/ 419032 h 529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10466" h="529099">
                <a:moveTo>
                  <a:pt x="0" y="529099"/>
                </a:moveTo>
                <a:cubicBezTo>
                  <a:pt x="165100" y="524160"/>
                  <a:pt x="330200" y="519221"/>
                  <a:pt x="457200" y="444432"/>
                </a:cubicBezTo>
                <a:cubicBezTo>
                  <a:pt x="584200" y="369643"/>
                  <a:pt x="506589" y="150921"/>
                  <a:pt x="762000" y="80366"/>
                </a:cubicBezTo>
                <a:cubicBezTo>
                  <a:pt x="1017411" y="9811"/>
                  <a:pt x="1656644" y="-25468"/>
                  <a:pt x="1989666" y="21099"/>
                </a:cubicBezTo>
                <a:cubicBezTo>
                  <a:pt x="2322688" y="67666"/>
                  <a:pt x="2540000" y="293444"/>
                  <a:pt x="2760133" y="359766"/>
                </a:cubicBezTo>
                <a:cubicBezTo>
                  <a:pt x="2980266" y="426088"/>
                  <a:pt x="3145366" y="422560"/>
                  <a:pt x="3310466" y="419032"/>
                </a:cubicBezTo>
              </a:path>
            </a:pathLst>
          </a:custGeom>
        </p:spPr>
        <p:style>
          <a:lnRef idx="3">
            <a:schemeClr val="dk1"/>
          </a:lnRef>
          <a:fillRef idx="0">
            <a:schemeClr val="dk1"/>
          </a:fillRef>
          <a:effectRef idx="2">
            <a:schemeClr val="dk1"/>
          </a:effectRef>
          <a:fontRef idx="minor">
            <a:schemeClr val="tx1"/>
          </a:fontRef>
        </p:style>
        <p:txBody>
          <a:bodyPr rtlCol="0" anchor="ctr"/>
          <a:lstStyle/>
          <a:p>
            <a:pPr algn="ctr"/>
            <a:endParaRPr lang="de-DE"/>
          </a:p>
        </p:txBody>
      </p:sp>
      <p:cxnSp>
        <p:nvCxnSpPr>
          <p:cNvPr id="38" name="Gerade Verbindung 37"/>
          <p:cNvCxnSpPr/>
          <p:nvPr/>
        </p:nvCxnSpPr>
        <p:spPr>
          <a:xfrm>
            <a:off x="971600" y="3795005"/>
            <a:ext cx="0" cy="131688"/>
          </a:xfrm>
          <a:prstGeom prst="line">
            <a:avLst/>
          </a:prstGeom>
        </p:spPr>
        <p:style>
          <a:lnRef idx="3">
            <a:schemeClr val="accent6"/>
          </a:lnRef>
          <a:fillRef idx="0">
            <a:schemeClr val="accent6"/>
          </a:fillRef>
          <a:effectRef idx="2">
            <a:schemeClr val="accent6"/>
          </a:effectRef>
          <a:fontRef idx="minor">
            <a:schemeClr val="tx1"/>
          </a:fontRef>
        </p:style>
      </p:cxnSp>
      <p:cxnSp>
        <p:nvCxnSpPr>
          <p:cNvPr id="39" name="Gerade Verbindung 38"/>
          <p:cNvCxnSpPr/>
          <p:nvPr/>
        </p:nvCxnSpPr>
        <p:spPr>
          <a:xfrm>
            <a:off x="1694260" y="3795005"/>
            <a:ext cx="0" cy="131688"/>
          </a:xfrm>
          <a:prstGeom prst="line">
            <a:avLst/>
          </a:prstGeom>
        </p:spPr>
        <p:style>
          <a:lnRef idx="3">
            <a:schemeClr val="accent6"/>
          </a:lnRef>
          <a:fillRef idx="0">
            <a:schemeClr val="accent6"/>
          </a:fillRef>
          <a:effectRef idx="2">
            <a:schemeClr val="accent6"/>
          </a:effectRef>
          <a:fontRef idx="minor">
            <a:schemeClr val="tx1"/>
          </a:fontRef>
        </p:style>
      </p:cxnSp>
      <p:cxnSp>
        <p:nvCxnSpPr>
          <p:cNvPr id="40" name="Gerade Verbindung 39"/>
          <p:cNvCxnSpPr/>
          <p:nvPr/>
        </p:nvCxnSpPr>
        <p:spPr>
          <a:xfrm>
            <a:off x="2411760" y="3795005"/>
            <a:ext cx="0" cy="131688"/>
          </a:xfrm>
          <a:prstGeom prst="line">
            <a:avLst/>
          </a:prstGeom>
        </p:spPr>
        <p:style>
          <a:lnRef idx="3">
            <a:schemeClr val="accent6"/>
          </a:lnRef>
          <a:fillRef idx="0">
            <a:schemeClr val="accent6"/>
          </a:fillRef>
          <a:effectRef idx="2">
            <a:schemeClr val="accent6"/>
          </a:effectRef>
          <a:fontRef idx="minor">
            <a:schemeClr val="tx1"/>
          </a:fontRef>
        </p:style>
      </p:cxnSp>
      <p:cxnSp>
        <p:nvCxnSpPr>
          <p:cNvPr id="41" name="Gerade Verbindung 40"/>
          <p:cNvCxnSpPr/>
          <p:nvPr/>
        </p:nvCxnSpPr>
        <p:spPr>
          <a:xfrm>
            <a:off x="3131840" y="3797948"/>
            <a:ext cx="0" cy="131688"/>
          </a:xfrm>
          <a:prstGeom prst="line">
            <a:avLst/>
          </a:prstGeom>
        </p:spPr>
        <p:style>
          <a:lnRef idx="3">
            <a:schemeClr val="accent6"/>
          </a:lnRef>
          <a:fillRef idx="0">
            <a:schemeClr val="accent6"/>
          </a:fillRef>
          <a:effectRef idx="2">
            <a:schemeClr val="accent6"/>
          </a:effectRef>
          <a:fontRef idx="minor">
            <a:schemeClr val="tx1"/>
          </a:fontRef>
        </p:style>
      </p:cxnSp>
      <p:cxnSp>
        <p:nvCxnSpPr>
          <p:cNvPr id="42" name="Gerade Verbindung 41"/>
          <p:cNvCxnSpPr/>
          <p:nvPr/>
        </p:nvCxnSpPr>
        <p:spPr>
          <a:xfrm>
            <a:off x="5609587" y="3829617"/>
            <a:ext cx="0" cy="131688"/>
          </a:xfrm>
          <a:prstGeom prst="line">
            <a:avLst/>
          </a:prstGeom>
        </p:spPr>
        <p:style>
          <a:lnRef idx="3">
            <a:schemeClr val="accent6"/>
          </a:lnRef>
          <a:fillRef idx="0">
            <a:schemeClr val="accent6"/>
          </a:fillRef>
          <a:effectRef idx="2">
            <a:schemeClr val="accent6"/>
          </a:effectRef>
          <a:fontRef idx="minor">
            <a:schemeClr val="tx1"/>
          </a:fontRef>
        </p:style>
      </p:cxnSp>
      <p:cxnSp>
        <p:nvCxnSpPr>
          <p:cNvPr id="43" name="Gerade Verbindung 42"/>
          <p:cNvCxnSpPr/>
          <p:nvPr/>
        </p:nvCxnSpPr>
        <p:spPr>
          <a:xfrm>
            <a:off x="6329667" y="3826674"/>
            <a:ext cx="0" cy="131688"/>
          </a:xfrm>
          <a:prstGeom prst="line">
            <a:avLst/>
          </a:prstGeom>
        </p:spPr>
        <p:style>
          <a:lnRef idx="3">
            <a:schemeClr val="accent6"/>
          </a:lnRef>
          <a:fillRef idx="0">
            <a:schemeClr val="accent6"/>
          </a:fillRef>
          <a:effectRef idx="2">
            <a:schemeClr val="accent6"/>
          </a:effectRef>
          <a:fontRef idx="minor">
            <a:schemeClr val="tx1"/>
          </a:fontRef>
        </p:style>
      </p:cxnSp>
      <p:cxnSp>
        <p:nvCxnSpPr>
          <p:cNvPr id="44" name="Gerade Verbindung 43"/>
          <p:cNvCxnSpPr/>
          <p:nvPr/>
        </p:nvCxnSpPr>
        <p:spPr>
          <a:xfrm>
            <a:off x="7769827" y="3829617"/>
            <a:ext cx="0" cy="131688"/>
          </a:xfrm>
          <a:prstGeom prst="line">
            <a:avLst/>
          </a:prstGeom>
        </p:spPr>
        <p:style>
          <a:lnRef idx="3">
            <a:schemeClr val="accent6"/>
          </a:lnRef>
          <a:fillRef idx="0">
            <a:schemeClr val="accent6"/>
          </a:fillRef>
          <a:effectRef idx="2">
            <a:schemeClr val="accent6"/>
          </a:effectRef>
          <a:fontRef idx="minor">
            <a:schemeClr val="tx1"/>
          </a:fontRef>
        </p:style>
      </p:cxnSp>
      <p:cxnSp>
        <p:nvCxnSpPr>
          <p:cNvPr id="45" name="Gerade Verbindung 44"/>
          <p:cNvCxnSpPr/>
          <p:nvPr/>
        </p:nvCxnSpPr>
        <p:spPr>
          <a:xfrm>
            <a:off x="7049747" y="3829617"/>
            <a:ext cx="0" cy="131688"/>
          </a:xfrm>
          <a:prstGeom prst="line">
            <a:avLst/>
          </a:prstGeom>
        </p:spPr>
        <p:style>
          <a:lnRef idx="3">
            <a:schemeClr val="accent6"/>
          </a:lnRef>
          <a:fillRef idx="0">
            <a:schemeClr val="accent6"/>
          </a:fillRef>
          <a:effectRef idx="2">
            <a:schemeClr val="accent6"/>
          </a:effectRef>
          <a:fontRef idx="minor">
            <a:schemeClr val="tx1"/>
          </a:fontRef>
        </p:style>
      </p:cxnSp>
      <p:sp>
        <p:nvSpPr>
          <p:cNvPr id="46" name="Textfeld 45"/>
          <p:cNvSpPr txBox="1"/>
          <p:nvPr/>
        </p:nvSpPr>
        <p:spPr>
          <a:xfrm>
            <a:off x="3998415" y="3709903"/>
            <a:ext cx="518604" cy="307777"/>
          </a:xfrm>
          <a:prstGeom prst="rect">
            <a:avLst/>
          </a:prstGeom>
          <a:noFill/>
        </p:spPr>
        <p:txBody>
          <a:bodyPr wrap="none" rtlCol="0">
            <a:spAutoFit/>
          </a:bodyPr>
          <a:lstStyle/>
          <a:p>
            <a:r>
              <a:rPr lang="de-DE" sz="1400" dirty="0" smtClean="0"/>
              <a:t>Tage</a:t>
            </a:r>
            <a:endParaRPr lang="de-DE" sz="1400" dirty="0"/>
          </a:p>
        </p:txBody>
      </p:sp>
      <p:sp>
        <p:nvSpPr>
          <p:cNvPr id="47" name="Textfeld 46"/>
          <p:cNvSpPr txBox="1"/>
          <p:nvPr/>
        </p:nvSpPr>
        <p:spPr>
          <a:xfrm>
            <a:off x="8441073" y="3716405"/>
            <a:ext cx="518604" cy="307777"/>
          </a:xfrm>
          <a:prstGeom prst="rect">
            <a:avLst/>
          </a:prstGeom>
          <a:noFill/>
        </p:spPr>
        <p:txBody>
          <a:bodyPr wrap="none" rtlCol="0">
            <a:spAutoFit/>
          </a:bodyPr>
          <a:lstStyle/>
          <a:p>
            <a:r>
              <a:rPr lang="de-DE" sz="1400" dirty="0" smtClean="0"/>
              <a:t>Tage</a:t>
            </a:r>
            <a:endParaRPr lang="de-DE" sz="1400" dirty="0"/>
          </a:p>
        </p:txBody>
      </p:sp>
      <p:sp>
        <p:nvSpPr>
          <p:cNvPr id="48" name="Textfeld 47"/>
          <p:cNvSpPr txBox="1"/>
          <p:nvPr/>
        </p:nvSpPr>
        <p:spPr>
          <a:xfrm>
            <a:off x="251520" y="1365763"/>
            <a:ext cx="1089081" cy="369332"/>
          </a:xfrm>
          <a:prstGeom prst="rect">
            <a:avLst/>
          </a:prstGeom>
          <a:noFill/>
        </p:spPr>
        <p:txBody>
          <a:bodyPr wrap="none" rtlCol="0">
            <a:spAutoFit/>
          </a:bodyPr>
          <a:lstStyle/>
          <a:p>
            <a:r>
              <a:rPr lang="de-DE" sz="1400" dirty="0" smtClean="0"/>
              <a:t>[Antikörper</a:t>
            </a:r>
            <a:r>
              <a:rPr lang="de-DE" dirty="0" smtClean="0"/>
              <a:t>]</a:t>
            </a:r>
            <a:endParaRPr lang="de-DE" dirty="0"/>
          </a:p>
        </p:txBody>
      </p:sp>
      <p:sp>
        <p:nvSpPr>
          <p:cNvPr id="49" name="Textfeld 48"/>
          <p:cNvSpPr txBox="1"/>
          <p:nvPr/>
        </p:nvSpPr>
        <p:spPr>
          <a:xfrm>
            <a:off x="4716016" y="1366515"/>
            <a:ext cx="1089081" cy="369332"/>
          </a:xfrm>
          <a:prstGeom prst="rect">
            <a:avLst/>
          </a:prstGeom>
          <a:noFill/>
        </p:spPr>
        <p:txBody>
          <a:bodyPr wrap="none" rtlCol="0">
            <a:spAutoFit/>
          </a:bodyPr>
          <a:lstStyle/>
          <a:p>
            <a:r>
              <a:rPr lang="de-DE" sz="1400" dirty="0" smtClean="0"/>
              <a:t>[Antikörper</a:t>
            </a:r>
            <a:r>
              <a:rPr lang="de-DE" dirty="0" smtClean="0"/>
              <a:t>]</a:t>
            </a:r>
            <a:endParaRPr lang="de-DE" dirty="0"/>
          </a:p>
        </p:txBody>
      </p:sp>
      <p:sp>
        <p:nvSpPr>
          <p:cNvPr id="50" name="Textfeld 49"/>
          <p:cNvSpPr txBox="1"/>
          <p:nvPr/>
        </p:nvSpPr>
        <p:spPr>
          <a:xfrm>
            <a:off x="851835" y="3863792"/>
            <a:ext cx="276038" cy="307777"/>
          </a:xfrm>
          <a:prstGeom prst="rect">
            <a:avLst/>
          </a:prstGeom>
          <a:noFill/>
        </p:spPr>
        <p:txBody>
          <a:bodyPr wrap="none" rtlCol="0">
            <a:spAutoFit/>
          </a:bodyPr>
          <a:lstStyle/>
          <a:p>
            <a:r>
              <a:rPr lang="de-DE" sz="1400" dirty="0" smtClean="0"/>
              <a:t>5</a:t>
            </a:r>
            <a:endParaRPr lang="de-DE" sz="1400" dirty="0"/>
          </a:p>
        </p:txBody>
      </p:sp>
      <p:sp>
        <p:nvSpPr>
          <p:cNvPr id="51" name="Textfeld 50"/>
          <p:cNvSpPr txBox="1"/>
          <p:nvPr/>
        </p:nvSpPr>
        <p:spPr>
          <a:xfrm>
            <a:off x="5471568" y="3909172"/>
            <a:ext cx="276038" cy="307777"/>
          </a:xfrm>
          <a:prstGeom prst="rect">
            <a:avLst/>
          </a:prstGeom>
          <a:noFill/>
        </p:spPr>
        <p:txBody>
          <a:bodyPr wrap="none" rtlCol="0">
            <a:spAutoFit/>
          </a:bodyPr>
          <a:lstStyle/>
          <a:p>
            <a:r>
              <a:rPr lang="de-DE" sz="1400" dirty="0" smtClean="0"/>
              <a:t>5</a:t>
            </a:r>
            <a:endParaRPr lang="de-DE" sz="1400" dirty="0"/>
          </a:p>
        </p:txBody>
      </p:sp>
      <p:sp>
        <p:nvSpPr>
          <p:cNvPr id="52" name="Textfeld 51"/>
          <p:cNvSpPr txBox="1"/>
          <p:nvPr/>
        </p:nvSpPr>
        <p:spPr>
          <a:xfrm>
            <a:off x="1510556" y="3879852"/>
            <a:ext cx="367408" cy="307777"/>
          </a:xfrm>
          <a:prstGeom prst="rect">
            <a:avLst/>
          </a:prstGeom>
          <a:noFill/>
        </p:spPr>
        <p:txBody>
          <a:bodyPr wrap="none" rtlCol="0">
            <a:spAutoFit/>
          </a:bodyPr>
          <a:lstStyle/>
          <a:p>
            <a:r>
              <a:rPr lang="de-DE" sz="1400" dirty="0" smtClean="0"/>
              <a:t>10</a:t>
            </a:r>
            <a:endParaRPr lang="de-DE" sz="1400" dirty="0"/>
          </a:p>
        </p:txBody>
      </p:sp>
      <p:sp>
        <p:nvSpPr>
          <p:cNvPr id="53" name="Textfeld 52"/>
          <p:cNvSpPr txBox="1"/>
          <p:nvPr/>
        </p:nvSpPr>
        <p:spPr>
          <a:xfrm>
            <a:off x="6167844" y="3898028"/>
            <a:ext cx="367408" cy="307777"/>
          </a:xfrm>
          <a:prstGeom prst="rect">
            <a:avLst/>
          </a:prstGeom>
          <a:noFill/>
        </p:spPr>
        <p:txBody>
          <a:bodyPr wrap="none" rtlCol="0">
            <a:spAutoFit/>
          </a:bodyPr>
          <a:lstStyle/>
          <a:p>
            <a:r>
              <a:rPr lang="de-DE" sz="1400" dirty="0" smtClean="0"/>
              <a:t>10</a:t>
            </a:r>
            <a:endParaRPr lang="de-DE" sz="1400" dirty="0"/>
          </a:p>
        </p:txBody>
      </p:sp>
      <p:sp>
        <p:nvSpPr>
          <p:cNvPr id="54" name="Textfeld 53"/>
          <p:cNvSpPr txBox="1"/>
          <p:nvPr/>
        </p:nvSpPr>
        <p:spPr>
          <a:xfrm>
            <a:off x="6874432" y="3898028"/>
            <a:ext cx="367408" cy="307777"/>
          </a:xfrm>
          <a:prstGeom prst="rect">
            <a:avLst/>
          </a:prstGeom>
          <a:noFill/>
        </p:spPr>
        <p:txBody>
          <a:bodyPr wrap="none" rtlCol="0">
            <a:spAutoFit/>
          </a:bodyPr>
          <a:lstStyle/>
          <a:p>
            <a:r>
              <a:rPr lang="de-DE" sz="1400" dirty="0"/>
              <a:t>15</a:t>
            </a:r>
          </a:p>
        </p:txBody>
      </p:sp>
      <p:sp>
        <p:nvSpPr>
          <p:cNvPr id="55" name="Textfeld 54"/>
          <p:cNvSpPr txBox="1"/>
          <p:nvPr/>
        </p:nvSpPr>
        <p:spPr>
          <a:xfrm>
            <a:off x="2228056" y="3879961"/>
            <a:ext cx="367408" cy="307777"/>
          </a:xfrm>
          <a:prstGeom prst="rect">
            <a:avLst/>
          </a:prstGeom>
          <a:noFill/>
        </p:spPr>
        <p:txBody>
          <a:bodyPr wrap="none" rtlCol="0">
            <a:spAutoFit/>
          </a:bodyPr>
          <a:lstStyle/>
          <a:p>
            <a:r>
              <a:rPr lang="de-DE" sz="1400" dirty="0"/>
              <a:t>15</a:t>
            </a:r>
          </a:p>
        </p:txBody>
      </p:sp>
      <p:sp>
        <p:nvSpPr>
          <p:cNvPr id="56" name="Textfeld 55"/>
          <p:cNvSpPr txBox="1"/>
          <p:nvPr/>
        </p:nvSpPr>
        <p:spPr>
          <a:xfrm>
            <a:off x="7586123" y="3900600"/>
            <a:ext cx="367408" cy="307777"/>
          </a:xfrm>
          <a:prstGeom prst="rect">
            <a:avLst/>
          </a:prstGeom>
          <a:noFill/>
        </p:spPr>
        <p:txBody>
          <a:bodyPr wrap="none" rtlCol="0">
            <a:spAutoFit/>
          </a:bodyPr>
          <a:lstStyle/>
          <a:p>
            <a:r>
              <a:rPr lang="de-DE" sz="1400" dirty="0" smtClean="0"/>
              <a:t>20</a:t>
            </a:r>
            <a:endParaRPr lang="de-DE" sz="1400" dirty="0"/>
          </a:p>
        </p:txBody>
      </p:sp>
      <p:sp>
        <p:nvSpPr>
          <p:cNvPr id="57" name="Textfeld 56"/>
          <p:cNvSpPr txBox="1"/>
          <p:nvPr/>
        </p:nvSpPr>
        <p:spPr>
          <a:xfrm>
            <a:off x="2948136" y="3876526"/>
            <a:ext cx="367408" cy="307777"/>
          </a:xfrm>
          <a:prstGeom prst="rect">
            <a:avLst/>
          </a:prstGeom>
          <a:noFill/>
        </p:spPr>
        <p:txBody>
          <a:bodyPr wrap="none" rtlCol="0">
            <a:spAutoFit/>
          </a:bodyPr>
          <a:lstStyle/>
          <a:p>
            <a:r>
              <a:rPr lang="de-DE" sz="1400" dirty="0" smtClean="0"/>
              <a:t>20</a:t>
            </a:r>
            <a:endParaRPr lang="de-DE" sz="1400" dirty="0"/>
          </a:p>
        </p:txBody>
      </p:sp>
      <p:sp>
        <p:nvSpPr>
          <p:cNvPr id="60" name="Legende mit Pfeil nach unten 59"/>
          <p:cNvSpPr/>
          <p:nvPr/>
        </p:nvSpPr>
        <p:spPr>
          <a:xfrm>
            <a:off x="434567" y="4297103"/>
            <a:ext cx="1560645" cy="517284"/>
          </a:xfrm>
          <a:prstGeom prst="downArrowCallout">
            <a:avLst>
              <a:gd name="adj1" fmla="val 12338"/>
              <a:gd name="adj2" fmla="val 21382"/>
              <a:gd name="adj3" fmla="val 25000"/>
              <a:gd name="adj4" fmla="val 64977"/>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de-DE" sz="1200" dirty="0" smtClean="0"/>
              <a:t>Erkennungsphase</a:t>
            </a:r>
            <a:endParaRPr lang="de-DE" sz="1200" dirty="0"/>
          </a:p>
        </p:txBody>
      </p:sp>
      <p:sp>
        <p:nvSpPr>
          <p:cNvPr id="61" name="Legende mit Pfeil nach unten 60"/>
          <p:cNvSpPr/>
          <p:nvPr/>
        </p:nvSpPr>
        <p:spPr>
          <a:xfrm>
            <a:off x="415937" y="4842096"/>
            <a:ext cx="1570038" cy="650287"/>
          </a:xfrm>
          <a:prstGeom prst="downArrowCallou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de-DE" sz="1100" dirty="0" smtClean="0"/>
              <a:t>Differenzierungsphase</a:t>
            </a:r>
            <a:endParaRPr lang="de-DE" sz="1100" dirty="0"/>
          </a:p>
        </p:txBody>
      </p:sp>
      <p:sp>
        <p:nvSpPr>
          <p:cNvPr id="63" name="Legende mit Pfeil nach unten 62"/>
          <p:cNvSpPr/>
          <p:nvPr/>
        </p:nvSpPr>
        <p:spPr>
          <a:xfrm>
            <a:off x="440699" y="5515474"/>
            <a:ext cx="1543508" cy="552977"/>
          </a:xfrm>
          <a:prstGeom prst="downArrowCallou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de-DE" sz="1200" dirty="0" smtClean="0"/>
              <a:t>Wirkungsphase</a:t>
            </a:r>
            <a:endParaRPr lang="de-DE" sz="1200" dirty="0"/>
          </a:p>
        </p:txBody>
      </p:sp>
      <p:sp>
        <p:nvSpPr>
          <p:cNvPr id="64" name="Rechteck 63"/>
          <p:cNvSpPr/>
          <p:nvPr/>
        </p:nvSpPr>
        <p:spPr>
          <a:xfrm>
            <a:off x="447697" y="6070625"/>
            <a:ext cx="1536509" cy="408691"/>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de-DE" sz="1200" dirty="0" smtClean="0"/>
              <a:t>Abschaltphase</a:t>
            </a:r>
            <a:endParaRPr lang="de-DE" sz="1200" dirty="0"/>
          </a:p>
        </p:txBody>
      </p:sp>
      <p:sp>
        <p:nvSpPr>
          <p:cNvPr id="65" name="Geschweifte Klammer rechts 64"/>
          <p:cNvSpPr/>
          <p:nvPr/>
        </p:nvSpPr>
        <p:spPr>
          <a:xfrm>
            <a:off x="2106225" y="4297103"/>
            <a:ext cx="161519" cy="961459"/>
          </a:xfrm>
          <a:prstGeom prst="righ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de-DE"/>
          </a:p>
        </p:txBody>
      </p:sp>
      <p:sp>
        <p:nvSpPr>
          <p:cNvPr id="66" name="Textfeld 65"/>
          <p:cNvSpPr txBox="1"/>
          <p:nvPr/>
        </p:nvSpPr>
        <p:spPr>
          <a:xfrm>
            <a:off x="2385533" y="4578485"/>
            <a:ext cx="969433" cy="369332"/>
          </a:xfrm>
          <a:prstGeom prst="rect">
            <a:avLst/>
          </a:prstGeom>
          <a:noFill/>
        </p:spPr>
        <p:txBody>
          <a:bodyPr wrap="none" rtlCol="0">
            <a:spAutoFit/>
          </a:bodyPr>
          <a:lstStyle/>
          <a:p>
            <a:r>
              <a:rPr lang="de-DE" dirty="0" smtClean="0"/>
              <a:t>3-5 Tage</a:t>
            </a:r>
            <a:endParaRPr lang="de-DE" dirty="0"/>
          </a:p>
        </p:txBody>
      </p:sp>
      <p:sp>
        <p:nvSpPr>
          <p:cNvPr id="67" name="Rechteck 66"/>
          <p:cNvSpPr/>
          <p:nvPr/>
        </p:nvSpPr>
        <p:spPr>
          <a:xfrm>
            <a:off x="2267744" y="6090304"/>
            <a:ext cx="1682705" cy="369332"/>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lvl="0"/>
            <a:r>
              <a:rPr lang="de-DE" sz="1600" b="1" dirty="0">
                <a:solidFill>
                  <a:prstClr val="black"/>
                </a:solidFill>
              </a:rPr>
              <a:t>Gedächtniszellen</a:t>
            </a:r>
            <a:r>
              <a:rPr lang="de-DE" dirty="0">
                <a:solidFill>
                  <a:prstClr val="black"/>
                </a:solidFill>
              </a:rPr>
              <a:t> </a:t>
            </a:r>
          </a:p>
        </p:txBody>
      </p:sp>
      <p:sp>
        <p:nvSpPr>
          <p:cNvPr id="68" name="Pfeil nach rechts 67"/>
          <p:cNvSpPr/>
          <p:nvPr/>
        </p:nvSpPr>
        <p:spPr>
          <a:xfrm>
            <a:off x="2040140" y="6182637"/>
            <a:ext cx="161519" cy="184666"/>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9" name="Rechteck 68"/>
          <p:cNvSpPr/>
          <p:nvPr/>
        </p:nvSpPr>
        <p:spPr>
          <a:xfrm>
            <a:off x="4963744" y="4296672"/>
            <a:ext cx="1682705" cy="369332"/>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lvl="0"/>
            <a:r>
              <a:rPr lang="de-DE" sz="1600" b="1" dirty="0">
                <a:solidFill>
                  <a:prstClr val="black"/>
                </a:solidFill>
              </a:rPr>
              <a:t>Gedächtniszellen</a:t>
            </a:r>
            <a:r>
              <a:rPr lang="de-DE" dirty="0">
                <a:solidFill>
                  <a:prstClr val="black"/>
                </a:solidFill>
              </a:rPr>
              <a:t> </a:t>
            </a:r>
          </a:p>
        </p:txBody>
      </p:sp>
      <p:sp>
        <p:nvSpPr>
          <p:cNvPr id="70" name="Legende mit Pfeil nach unten 69"/>
          <p:cNvSpPr/>
          <p:nvPr/>
        </p:nvSpPr>
        <p:spPr>
          <a:xfrm>
            <a:off x="4982224" y="5027730"/>
            <a:ext cx="1543508" cy="461665"/>
          </a:xfrm>
          <a:prstGeom prst="downArrowCallou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de-DE" sz="1200" dirty="0" smtClean="0"/>
              <a:t>Wirkungsphase</a:t>
            </a:r>
            <a:endParaRPr lang="de-DE" sz="1200" dirty="0"/>
          </a:p>
        </p:txBody>
      </p:sp>
      <p:sp>
        <p:nvSpPr>
          <p:cNvPr id="71" name="Rechteck 70"/>
          <p:cNvSpPr/>
          <p:nvPr/>
        </p:nvSpPr>
        <p:spPr>
          <a:xfrm>
            <a:off x="4989222" y="5542369"/>
            <a:ext cx="1536509" cy="408691"/>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de-DE" sz="1200" dirty="0" smtClean="0"/>
              <a:t>Abschaltphase</a:t>
            </a:r>
            <a:endParaRPr lang="de-DE" sz="1200" dirty="0"/>
          </a:p>
        </p:txBody>
      </p:sp>
      <p:sp>
        <p:nvSpPr>
          <p:cNvPr id="72" name="Rechteck 71"/>
          <p:cNvSpPr/>
          <p:nvPr/>
        </p:nvSpPr>
        <p:spPr>
          <a:xfrm>
            <a:off x="6809269" y="5562048"/>
            <a:ext cx="2182842" cy="369332"/>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lvl="0"/>
            <a:r>
              <a:rPr lang="de-DE" sz="1600" b="1" dirty="0" smtClean="0">
                <a:solidFill>
                  <a:prstClr val="black"/>
                </a:solidFill>
              </a:rPr>
              <a:t>Mehr Gedächtniszellen</a:t>
            </a:r>
            <a:r>
              <a:rPr lang="de-DE" dirty="0" smtClean="0">
                <a:solidFill>
                  <a:prstClr val="black"/>
                </a:solidFill>
              </a:rPr>
              <a:t> </a:t>
            </a:r>
            <a:endParaRPr lang="de-DE" dirty="0">
              <a:solidFill>
                <a:prstClr val="black"/>
              </a:solidFill>
            </a:endParaRPr>
          </a:p>
        </p:txBody>
      </p:sp>
      <p:sp>
        <p:nvSpPr>
          <p:cNvPr id="73" name="Pfeil nach rechts 72"/>
          <p:cNvSpPr/>
          <p:nvPr/>
        </p:nvSpPr>
        <p:spPr>
          <a:xfrm>
            <a:off x="6581665" y="5654381"/>
            <a:ext cx="161519" cy="184666"/>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5" name="Pfeil nach unten 74"/>
          <p:cNvSpPr/>
          <p:nvPr/>
        </p:nvSpPr>
        <p:spPr>
          <a:xfrm>
            <a:off x="5667077" y="4763151"/>
            <a:ext cx="138019" cy="184666"/>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6" name="Geschweifte Klammer rechts 75"/>
          <p:cNvSpPr/>
          <p:nvPr/>
        </p:nvSpPr>
        <p:spPr>
          <a:xfrm>
            <a:off x="6743184" y="4296672"/>
            <a:ext cx="205080" cy="651145"/>
          </a:xfrm>
          <a:prstGeom prst="righ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de-DE"/>
          </a:p>
        </p:txBody>
      </p:sp>
      <p:sp>
        <p:nvSpPr>
          <p:cNvPr id="77" name="Textfeld 76"/>
          <p:cNvSpPr txBox="1"/>
          <p:nvPr/>
        </p:nvSpPr>
        <p:spPr>
          <a:xfrm>
            <a:off x="7038707" y="4437578"/>
            <a:ext cx="740844" cy="369332"/>
          </a:xfrm>
          <a:prstGeom prst="rect">
            <a:avLst/>
          </a:prstGeom>
          <a:noFill/>
        </p:spPr>
        <p:txBody>
          <a:bodyPr wrap="none" rtlCol="0">
            <a:spAutoFit/>
          </a:bodyPr>
          <a:lstStyle/>
          <a:p>
            <a:r>
              <a:rPr lang="de-DE" dirty="0" smtClean="0"/>
              <a:t>sofort</a:t>
            </a:r>
            <a:endParaRPr lang="de-DE" dirty="0"/>
          </a:p>
        </p:txBody>
      </p:sp>
      <p:sp>
        <p:nvSpPr>
          <p:cNvPr id="78" name="Textfeld 77"/>
          <p:cNvSpPr txBox="1"/>
          <p:nvPr/>
        </p:nvSpPr>
        <p:spPr>
          <a:xfrm>
            <a:off x="4949127" y="6109375"/>
            <a:ext cx="3998274" cy="646331"/>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de-DE" dirty="0" smtClean="0"/>
              <a:t>Zweitreaktion verläuft schneller und mit </a:t>
            </a:r>
          </a:p>
          <a:p>
            <a:r>
              <a:rPr lang="de-DE" dirty="0" smtClean="0"/>
              <a:t>höherer </a:t>
            </a:r>
            <a:r>
              <a:rPr lang="de-DE" dirty="0"/>
              <a:t> </a:t>
            </a:r>
            <a:r>
              <a:rPr lang="de-DE" dirty="0" smtClean="0"/>
              <a:t>Antikörperproduktion </a:t>
            </a:r>
            <a:endParaRPr lang="de-DE" dirty="0"/>
          </a:p>
        </p:txBody>
      </p:sp>
    </p:spTree>
    <p:extLst>
      <p:ext uri="{BB962C8B-B14F-4D97-AF65-F5344CB8AC3E}">
        <p14:creationId xmlns:p14="http://schemas.microsoft.com/office/powerpoint/2010/main" val="1203904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20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wipe(up)">
                                      <p:cBhvr>
                                        <p:cTn id="12" dur="500"/>
                                        <p:tgtEl>
                                          <p:spTgt spid="60"/>
                                        </p:tgtEl>
                                      </p:cBhvr>
                                    </p:animEffect>
                                  </p:childTnLst>
                                </p:cTn>
                              </p:par>
                            </p:childTnLst>
                          </p:cTn>
                        </p:par>
                        <p:par>
                          <p:cTn id="13" fill="hold">
                            <p:stCondLst>
                              <p:cond delay="500"/>
                            </p:stCondLst>
                            <p:childTnLst>
                              <p:par>
                                <p:cTn id="14" presetID="22" presetClass="entr" presetSubtype="1" fill="hold" grpId="0" nodeType="afterEffect">
                                  <p:stCondLst>
                                    <p:cond delay="750"/>
                                  </p:stCondLst>
                                  <p:childTnLst>
                                    <p:set>
                                      <p:cBhvr>
                                        <p:cTn id="15" dur="1" fill="hold">
                                          <p:stCondLst>
                                            <p:cond delay="0"/>
                                          </p:stCondLst>
                                        </p:cTn>
                                        <p:tgtEl>
                                          <p:spTgt spid="61"/>
                                        </p:tgtEl>
                                        <p:attrNameLst>
                                          <p:attrName>style.visibility</p:attrName>
                                        </p:attrNameLst>
                                      </p:cBhvr>
                                      <p:to>
                                        <p:strVal val="visible"/>
                                      </p:to>
                                    </p:set>
                                    <p:animEffect transition="in" filter="wipe(up)">
                                      <p:cBhvr>
                                        <p:cTn id="16" dur="500"/>
                                        <p:tgtEl>
                                          <p:spTgt spid="61"/>
                                        </p:tgtEl>
                                      </p:cBhvr>
                                    </p:animEffect>
                                  </p:childTnLst>
                                </p:cTn>
                              </p:par>
                            </p:childTnLst>
                          </p:cTn>
                        </p:par>
                        <p:par>
                          <p:cTn id="17" fill="hold">
                            <p:stCondLst>
                              <p:cond delay="1750"/>
                            </p:stCondLst>
                            <p:childTnLst>
                              <p:par>
                                <p:cTn id="18" presetID="1" presetClass="entr" presetSubtype="0" fill="hold" grpId="0" nodeType="afterEffect">
                                  <p:stCondLst>
                                    <p:cond delay="750"/>
                                  </p:stCondLst>
                                  <p:childTnLst>
                                    <p:set>
                                      <p:cBhvr>
                                        <p:cTn id="19" dur="1" fill="hold">
                                          <p:stCondLst>
                                            <p:cond delay="0"/>
                                          </p:stCondLst>
                                        </p:cTn>
                                        <p:tgtEl>
                                          <p:spTgt spid="65"/>
                                        </p:tgtEl>
                                        <p:attrNameLst>
                                          <p:attrName>style.visibility</p:attrName>
                                        </p:attrNameLst>
                                      </p:cBhvr>
                                      <p:to>
                                        <p:strVal val="visible"/>
                                      </p:to>
                                    </p:set>
                                  </p:childTnLst>
                                </p:cTn>
                              </p:par>
                            </p:childTnLst>
                          </p:cTn>
                        </p:par>
                        <p:par>
                          <p:cTn id="20" fill="hold">
                            <p:stCondLst>
                              <p:cond delay="2500"/>
                            </p:stCondLst>
                            <p:childTnLst>
                              <p:par>
                                <p:cTn id="21" presetID="1" presetClass="entr" presetSubtype="0"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childTnLst>
                                </p:cTn>
                              </p:par>
                            </p:childTnLst>
                          </p:cTn>
                        </p:par>
                        <p:par>
                          <p:cTn id="23" fill="hold">
                            <p:stCondLst>
                              <p:cond delay="2500"/>
                            </p:stCondLst>
                            <p:childTnLst>
                              <p:par>
                                <p:cTn id="24" presetID="22" presetClass="entr" presetSubtype="1" fill="hold" grpId="0" nodeType="afterEffect">
                                  <p:stCondLst>
                                    <p:cond delay="750"/>
                                  </p:stCondLst>
                                  <p:childTnLst>
                                    <p:set>
                                      <p:cBhvr>
                                        <p:cTn id="25" dur="1" fill="hold">
                                          <p:stCondLst>
                                            <p:cond delay="0"/>
                                          </p:stCondLst>
                                        </p:cTn>
                                        <p:tgtEl>
                                          <p:spTgt spid="63"/>
                                        </p:tgtEl>
                                        <p:attrNameLst>
                                          <p:attrName>style.visibility</p:attrName>
                                        </p:attrNameLst>
                                      </p:cBhvr>
                                      <p:to>
                                        <p:strVal val="visible"/>
                                      </p:to>
                                    </p:set>
                                    <p:animEffect transition="in" filter="wipe(up)">
                                      <p:cBhvr>
                                        <p:cTn id="26" dur="500"/>
                                        <p:tgtEl>
                                          <p:spTgt spid="63"/>
                                        </p:tgtEl>
                                      </p:cBhvr>
                                    </p:animEffect>
                                  </p:childTnLst>
                                </p:cTn>
                              </p:par>
                            </p:childTnLst>
                          </p:cTn>
                        </p:par>
                        <p:par>
                          <p:cTn id="27" fill="hold">
                            <p:stCondLst>
                              <p:cond delay="3750"/>
                            </p:stCondLst>
                            <p:childTnLst>
                              <p:par>
                                <p:cTn id="28" presetID="22" presetClass="entr" presetSubtype="1" fill="hold" grpId="0" nodeType="afterEffect">
                                  <p:stCondLst>
                                    <p:cond delay="750"/>
                                  </p:stCondLst>
                                  <p:childTnLst>
                                    <p:set>
                                      <p:cBhvr>
                                        <p:cTn id="29" dur="1" fill="hold">
                                          <p:stCondLst>
                                            <p:cond delay="0"/>
                                          </p:stCondLst>
                                        </p:cTn>
                                        <p:tgtEl>
                                          <p:spTgt spid="64"/>
                                        </p:tgtEl>
                                        <p:attrNameLst>
                                          <p:attrName>style.visibility</p:attrName>
                                        </p:attrNameLst>
                                      </p:cBhvr>
                                      <p:to>
                                        <p:strVal val="visible"/>
                                      </p:to>
                                    </p:set>
                                    <p:animEffect transition="in" filter="wipe(up)">
                                      <p:cBhvr>
                                        <p:cTn id="30" dur="500"/>
                                        <p:tgtEl>
                                          <p:spTgt spid="64"/>
                                        </p:tgtEl>
                                      </p:cBhvr>
                                    </p:animEffect>
                                  </p:childTnLst>
                                </p:cTn>
                              </p:par>
                            </p:childTnLst>
                          </p:cTn>
                        </p:par>
                        <p:par>
                          <p:cTn id="31" fill="hold">
                            <p:stCondLst>
                              <p:cond delay="5000"/>
                            </p:stCondLst>
                            <p:childTnLst>
                              <p:par>
                                <p:cTn id="32" presetID="22" presetClass="entr" presetSubtype="8" fill="hold" grpId="0" nodeType="afterEffect">
                                  <p:stCondLst>
                                    <p:cond delay="750"/>
                                  </p:stCondLst>
                                  <p:childTnLst>
                                    <p:set>
                                      <p:cBhvr>
                                        <p:cTn id="33" dur="1" fill="hold">
                                          <p:stCondLst>
                                            <p:cond delay="0"/>
                                          </p:stCondLst>
                                        </p:cTn>
                                        <p:tgtEl>
                                          <p:spTgt spid="68"/>
                                        </p:tgtEl>
                                        <p:attrNameLst>
                                          <p:attrName>style.visibility</p:attrName>
                                        </p:attrNameLst>
                                      </p:cBhvr>
                                      <p:to>
                                        <p:strVal val="visible"/>
                                      </p:to>
                                    </p:set>
                                    <p:animEffect transition="in" filter="wipe(left)">
                                      <p:cBhvr>
                                        <p:cTn id="34" dur="500"/>
                                        <p:tgtEl>
                                          <p:spTgt spid="68"/>
                                        </p:tgtEl>
                                      </p:cBhvr>
                                    </p:animEffect>
                                  </p:childTnLst>
                                </p:cTn>
                              </p:par>
                            </p:childTnLst>
                          </p:cTn>
                        </p:par>
                        <p:par>
                          <p:cTn id="35" fill="hold">
                            <p:stCondLst>
                              <p:cond delay="6250"/>
                            </p:stCondLst>
                            <p:childTnLst>
                              <p:par>
                                <p:cTn id="36" presetID="1" presetClass="entr" presetSubtype="0" fill="hold" grpId="0" nodeType="afterEffect">
                                  <p:stCondLst>
                                    <p:cond delay="0"/>
                                  </p:stCondLst>
                                  <p:childTnLst>
                                    <p:set>
                                      <p:cBhvr>
                                        <p:cTn id="37" dur="1" fill="hold">
                                          <p:stCondLst>
                                            <p:cond delay="0"/>
                                          </p:stCondLst>
                                        </p:cTn>
                                        <p:tgtEl>
                                          <p:spTgt spid="67"/>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wipe(left)">
                                      <p:cBhvr>
                                        <p:cTn id="42" dur="2000"/>
                                        <p:tgtEl>
                                          <p:spTgt spid="36"/>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9"/>
                                        </p:tgtEl>
                                        <p:attrNameLst>
                                          <p:attrName>style.visibility</p:attrName>
                                        </p:attrNameLst>
                                      </p:cBhvr>
                                      <p:to>
                                        <p:strVal val="visible"/>
                                      </p:to>
                                    </p:set>
                                  </p:childTnLst>
                                </p:cTn>
                              </p:par>
                            </p:childTnLst>
                          </p:cTn>
                        </p:par>
                        <p:par>
                          <p:cTn id="47" fill="hold">
                            <p:stCondLst>
                              <p:cond delay="0"/>
                            </p:stCondLst>
                            <p:childTnLst>
                              <p:par>
                                <p:cTn id="48" presetID="22" presetClass="entr" presetSubtype="1" fill="hold" grpId="0" nodeType="afterEffect">
                                  <p:stCondLst>
                                    <p:cond delay="750"/>
                                  </p:stCondLst>
                                  <p:childTnLst>
                                    <p:set>
                                      <p:cBhvr>
                                        <p:cTn id="49" dur="1" fill="hold">
                                          <p:stCondLst>
                                            <p:cond delay="0"/>
                                          </p:stCondLst>
                                        </p:cTn>
                                        <p:tgtEl>
                                          <p:spTgt spid="75"/>
                                        </p:tgtEl>
                                        <p:attrNameLst>
                                          <p:attrName>style.visibility</p:attrName>
                                        </p:attrNameLst>
                                      </p:cBhvr>
                                      <p:to>
                                        <p:strVal val="visible"/>
                                      </p:to>
                                    </p:set>
                                    <p:animEffect transition="in" filter="wipe(up)">
                                      <p:cBhvr>
                                        <p:cTn id="50" dur="500"/>
                                        <p:tgtEl>
                                          <p:spTgt spid="75"/>
                                        </p:tgtEl>
                                      </p:cBhvr>
                                    </p:animEffect>
                                  </p:childTnLst>
                                </p:cTn>
                              </p:par>
                              <p:par>
                                <p:cTn id="51" presetID="1" presetClass="entr" presetSubtype="0" fill="hold" grpId="0" nodeType="withEffect">
                                  <p:stCondLst>
                                    <p:cond delay="750"/>
                                  </p:stCondLst>
                                  <p:childTnLst>
                                    <p:set>
                                      <p:cBhvr>
                                        <p:cTn id="52" dur="1" fill="hold">
                                          <p:stCondLst>
                                            <p:cond delay="0"/>
                                          </p:stCondLst>
                                        </p:cTn>
                                        <p:tgtEl>
                                          <p:spTgt spid="76"/>
                                        </p:tgtEl>
                                        <p:attrNameLst>
                                          <p:attrName>style.visibility</p:attrName>
                                        </p:attrNameLst>
                                      </p:cBhvr>
                                      <p:to>
                                        <p:strVal val="visible"/>
                                      </p:to>
                                    </p:set>
                                  </p:childTnLst>
                                </p:cTn>
                              </p:par>
                              <p:par>
                                <p:cTn id="53" presetID="1" presetClass="entr" presetSubtype="0" fill="hold" grpId="0" nodeType="withEffect">
                                  <p:stCondLst>
                                    <p:cond delay="750"/>
                                  </p:stCondLst>
                                  <p:childTnLst>
                                    <p:set>
                                      <p:cBhvr>
                                        <p:cTn id="54" dur="1" fill="hold">
                                          <p:stCondLst>
                                            <p:cond delay="0"/>
                                          </p:stCondLst>
                                        </p:cTn>
                                        <p:tgtEl>
                                          <p:spTgt spid="77"/>
                                        </p:tgtEl>
                                        <p:attrNameLst>
                                          <p:attrName>style.visibility</p:attrName>
                                        </p:attrNameLst>
                                      </p:cBhvr>
                                      <p:to>
                                        <p:strVal val="visible"/>
                                      </p:to>
                                    </p:set>
                                  </p:childTnLst>
                                </p:cTn>
                              </p:par>
                            </p:childTnLst>
                          </p:cTn>
                        </p:par>
                        <p:par>
                          <p:cTn id="55" fill="hold">
                            <p:stCondLst>
                              <p:cond delay="1250"/>
                            </p:stCondLst>
                            <p:childTnLst>
                              <p:par>
                                <p:cTn id="56" presetID="22" presetClass="entr" presetSubtype="1" fill="hold" grpId="0" nodeType="afterEffect">
                                  <p:stCondLst>
                                    <p:cond delay="750"/>
                                  </p:stCondLst>
                                  <p:childTnLst>
                                    <p:set>
                                      <p:cBhvr>
                                        <p:cTn id="57" dur="1" fill="hold">
                                          <p:stCondLst>
                                            <p:cond delay="0"/>
                                          </p:stCondLst>
                                        </p:cTn>
                                        <p:tgtEl>
                                          <p:spTgt spid="70"/>
                                        </p:tgtEl>
                                        <p:attrNameLst>
                                          <p:attrName>style.visibility</p:attrName>
                                        </p:attrNameLst>
                                      </p:cBhvr>
                                      <p:to>
                                        <p:strVal val="visible"/>
                                      </p:to>
                                    </p:set>
                                    <p:animEffect transition="in" filter="wipe(up)">
                                      <p:cBhvr>
                                        <p:cTn id="58" dur="500"/>
                                        <p:tgtEl>
                                          <p:spTgt spid="70"/>
                                        </p:tgtEl>
                                      </p:cBhvr>
                                    </p:animEffect>
                                  </p:childTnLst>
                                </p:cTn>
                              </p:par>
                            </p:childTnLst>
                          </p:cTn>
                        </p:par>
                        <p:par>
                          <p:cTn id="59" fill="hold">
                            <p:stCondLst>
                              <p:cond delay="2500"/>
                            </p:stCondLst>
                            <p:childTnLst>
                              <p:par>
                                <p:cTn id="60" presetID="22" presetClass="entr" presetSubtype="1" fill="hold" grpId="0" nodeType="afterEffect">
                                  <p:stCondLst>
                                    <p:cond delay="750"/>
                                  </p:stCondLst>
                                  <p:childTnLst>
                                    <p:set>
                                      <p:cBhvr>
                                        <p:cTn id="61" dur="1" fill="hold">
                                          <p:stCondLst>
                                            <p:cond delay="0"/>
                                          </p:stCondLst>
                                        </p:cTn>
                                        <p:tgtEl>
                                          <p:spTgt spid="71"/>
                                        </p:tgtEl>
                                        <p:attrNameLst>
                                          <p:attrName>style.visibility</p:attrName>
                                        </p:attrNameLst>
                                      </p:cBhvr>
                                      <p:to>
                                        <p:strVal val="visible"/>
                                      </p:to>
                                    </p:set>
                                    <p:animEffect transition="in" filter="wipe(up)">
                                      <p:cBhvr>
                                        <p:cTn id="62" dur="500"/>
                                        <p:tgtEl>
                                          <p:spTgt spid="71"/>
                                        </p:tgtEl>
                                      </p:cBhvr>
                                    </p:animEffect>
                                  </p:childTnLst>
                                </p:cTn>
                              </p:par>
                            </p:childTnLst>
                          </p:cTn>
                        </p:par>
                        <p:par>
                          <p:cTn id="63" fill="hold">
                            <p:stCondLst>
                              <p:cond delay="3750"/>
                            </p:stCondLst>
                            <p:childTnLst>
                              <p:par>
                                <p:cTn id="64" presetID="22" presetClass="entr" presetSubtype="8" fill="hold" grpId="0" nodeType="afterEffect">
                                  <p:stCondLst>
                                    <p:cond delay="750"/>
                                  </p:stCondLst>
                                  <p:childTnLst>
                                    <p:set>
                                      <p:cBhvr>
                                        <p:cTn id="65" dur="1" fill="hold">
                                          <p:stCondLst>
                                            <p:cond delay="0"/>
                                          </p:stCondLst>
                                        </p:cTn>
                                        <p:tgtEl>
                                          <p:spTgt spid="73"/>
                                        </p:tgtEl>
                                        <p:attrNameLst>
                                          <p:attrName>style.visibility</p:attrName>
                                        </p:attrNameLst>
                                      </p:cBhvr>
                                      <p:to>
                                        <p:strVal val="visible"/>
                                      </p:to>
                                    </p:set>
                                    <p:animEffect transition="in" filter="wipe(left)">
                                      <p:cBhvr>
                                        <p:cTn id="66" dur="500"/>
                                        <p:tgtEl>
                                          <p:spTgt spid="73"/>
                                        </p:tgtEl>
                                      </p:cBhvr>
                                    </p:animEffect>
                                  </p:childTnLst>
                                </p:cTn>
                              </p:par>
                            </p:childTnLst>
                          </p:cTn>
                        </p:par>
                        <p:par>
                          <p:cTn id="67" fill="hold">
                            <p:stCondLst>
                              <p:cond delay="5000"/>
                            </p:stCondLst>
                            <p:childTnLst>
                              <p:par>
                                <p:cTn id="68" presetID="1" presetClass="entr" presetSubtype="0" fill="hold" grpId="0" nodeType="afterEffect">
                                  <p:stCondLst>
                                    <p:cond delay="0"/>
                                  </p:stCondLst>
                                  <p:childTnLst>
                                    <p:set>
                                      <p:cBhvr>
                                        <p:cTn id="69" dur="1" fill="hold">
                                          <p:stCondLst>
                                            <p:cond delay="0"/>
                                          </p:stCondLst>
                                        </p:cTn>
                                        <p:tgtEl>
                                          <p:spTgt spid="72"/>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4" grpId="0" animBg="1"/>
      <p:bldP spid="60" grpId="0" animBg="1"/>
      <p:bldP spid="61" grpId="0" animBg="1"/>
      <p:bldP spid="63" grpId="0" animBg="1"/>
      <p:bldP spid="64" grpId="0" animBg="1"/>
      <p:bldP spid="65" grpId="0" animBg="1"/>
      <p:bldP spid="66" grpId="0"/>
      <p:bldP spid="67" grpId="0" animBg="1"/>
      <p:bldP spid="68" grpId="0" animBg="1"/>
      <p:bldP spid="69" grpId="0" animBg="1"/>
      <p:bldP spid="70" grpId="0" animBg="1"/>
      <p:bldP spid="71" grpId="0" animBg="1"/>
      <p:bldP spid="72" grpId="0" animBg="1"/>
      <p:bldP spid="73" grpId="0" animBg="1"/>
      <p:bldP spid="75" grpId="0" animBg="1"/>
      <p:bldP spid="76" grpId="0" animBg="1"/>
      <p:bldP spid="77" grpId="0"/>
      <p:bldP spid="7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3" y="-9167"/>
            <a:ext cx="8229600" cy="1143000"/>
          </a:xfrm>
        </p:spPr>
        <p:txBody>
          <a:bodyPr>
            <a:normAutofit/>
          </a:bodyPr>
          <a:lstStyle/>
          <a:p>
            <a:r>
              <a:rPr lang="de-DE" dirty="0" smtClean="0"/>
              <a:t>Das Immunsystem in der Übersicht</a:t>
            </a:r>
            <a:endParaRPr lang="de-DE" dirty="0"/>
          </a:p>
        </p:txBody>
      </p:sp>
      <p:sp>
        <p:nvSpPr>
          <p:cNvPr id="4" name="Textfeld 3"/>
          <p:cNvSpPr txBox="1"/>
          <p:nvPr/>
        </p:nvSpPr>
        <p:spPr>
          <a:xfrm>
            <a:off x="97022" y="909827"/>
            <a:ext cx="3298082" cy="369332"/>
          </a:xfrm>
          <a:prstGeom prst="rect">
            <a:avLst/>
          </a:prstGeom>
          <a:noFill/>
        </p:spPr>
        <p:txBody>
          <a:bodyPr wrap="none" rtlCol="0">
            <a:spAutoFit/>
          </a:bodyPr>
          <a:lstStyle/>
          <a:p>
            <a:r>
              <a:rPr lang="de-DE" dirty="0"/>
              <a:t>4</a:t>
            </a:r>
            <a:r>
              <a:rPr lang="de-DE" dirty="0" smtClean="0"/>
              <a:t>. Immuntoleranz und Immunität</a:t>
            </a:r>
            <a:endParaRPr lang="de-DE" dirty="0"/>
          </a:p>
        </p:txBody>
      </p:sp>
      <p:sp>
        <p:nvSpPr>
          <p:cNvPr id="6" name="Textfeld 5"/>
          <p:cNvSpPr txBox="1"/>
          <p:nvPr/>
        </p:nvSpPr>
        <p:spPr>
          <a:xfrm>
            <a:off x="323528" y="1267231"/>
            <a:ext cx="4262834" cy="369332"/>
          </a:xfrm>
          <a:prstGeom prst="rect">
            <a:avLst/>
          </a:prstGeom>
          <a:noFill/>
        </p:spPr>
        <p:txBody>
          <a:bodyPr wrap="none" rtlCol="0">
            <a:spAutoFit/>
          </a:bodyPr>
          <a:lstStyle/>
          <a:p>
            <a:r>
              <a:rPr lang="de-DE" dirty="0" smtClean="0"/>
              <a:t>a) Was versteht man unter Immuntoleranz?</a:t>
            </a:r>
            <a:endParaRPr lang="de-DE" dirty="0"/>
          </a:p>
        </p:txBody>
      </p:sp>
      <p:sp>
        <p:nvSpPr>
          <p:cNvPr id="7" name="Textfeld 6"/>
          <p:cNvSpPr txBox="1"/>
          <p:nvPr/>
        </p:nvSpPr>
        <p:spPr>
          <a:xfrm>
            <a:off x="539552" y="1636562"/>
            <a:ext cx="8405596" cy="2031325"/>
          </a:xfrm>
          <a:prstGeom prst="rect">
            <a:avLst/>
          </a:prstGeom>
          <a:solidFill>
            <a:schemeClr val="accent3">
              <a:lumMod val="20000"/>
              <a:lumOff val="80000"/>
            </a:schemeClr>
          </a:solidFill>
        </p:spPr>
        <p:txBody>
          <a:bodyPr wrap="square" rtlCol="0">
            <a:spAutoFit/>
          </a:bodyPr>
          <a:lstStyle/>
          <a:p>
            <a:pPr algn="just"/>
            <a:r>
              <a:rPr lang="de-DE" dirty="0" smtClean="0"/>
              <a:t>Das Immunsystem muss zwischen körpereigen und körperfremd unterscheiden können.</a:t>
            </a:r>
          </a:p>
          <a:p>
            <a:pPr algn="just"/>
            <a:r>
              <a:rPr lang="de-DE" dirty="0" smtClean="0"/>
              <a:t>Diese Selbsttoleranz ist keine angeborene Eigenschaft sondern wird im sehr frühen </a:t>
            </a:r>
          </a:p>
          <a:p>
            <a:pPr algn="just"/>
            <a:r>
              <a:rPr lang="de-DE" dirty="0" smtClean="0"/>
              <a:t>Kindesalter erworben. Zu diesem Zeitpunkt ist das Immunsystem noch nicht vollständig </a:t>
            </a:r>
          </a:p>
          <a:p>
            <a:pPr algn="just"/>
            <a:r>
              <a:rPr lang="de-DE" dirty="0"/>
              <a:t>e</a:t>
            </a:r>
            <a:r>
              <a:rPr lang="de-DE" dirty="0" smtClean="0"/>
              <a:t>ntwickelt. So kann es geschehen, dass Antigene nicht erkannt werden und somit keine</a:t>
            </a:r>
          </a:p>
          <a:p>
            <a:pPr algn="just"/>
            <a:r>
              <a:rPr lang="de-DE" dirty="0" smtClean="0"/>
              <a:t>Immunantwort auftritt. Das Antigen wir quasi im Körper geduldet. Erst wenn die </a:t>
            </a:r>
          </a:p>
          <a:p>
            <a:pPr algn="just"/>
            <a:r>
              <a:rPr lang="de-DE" dirty="0" err="1" smtClean="0"/>
              <a:t>Lymphozytenentwicklung</a:t>
            </a:r>
            <a:r>
              <a:rPr lang="de-DE" dirty="0" smtClean="0"/>
              <a:t> vollständig ausgebildet ist endet diese Möglichkeit zur Toleranz von Antigenen.</a:t>
            </a:r>
            <a:endParaRPr lang="de-DE" dirty="0"/>
          </a:p>
        </p:txBody>
      </p:sp>
      <p:sp>
        <p:nvSpPr>
          <p:cNvPr id="11" name="Textfeld 10"/>
          <p:cNvSpPr txBox="1"/>
          <p:nvPr/>
        </p:nvSpPr>
        <p:spPr>
          <a:xfrm>
            <a:off x="573311" y="3665428"/>
            <a:ext cx="1334394" cy="369332"/>
          </a:xfrm>
          <a:prstGeom prst="rect">
            <a:avLst/>
          </a:prstGeom>
          <a:noFill/>
        </p:spPr>
        <p:txBody>
          <a:bodyPr wrap="square" rtlCol="0">
            <a:spAutoFit/>
          </a:bodyPr>
          <a:lstStyle/>
          <a:p>
            <a:r>
              <a:rPr lang="de-DE" dirty="0" smtClean="0"/>
              <a:t>Fallbeispiel:</a:t>
            </a:r>
          </a:p>
        </p:txBody>
      </p:sp>
      <p:graphicFrame>
        <p:nvGraphicFramePr>
          <p:cNvPr id="13" name="Tabelle 12"/>
          <p:cNvGraphicFramePr>
            <a:graphicFrameLocks noGrp="1"/>
          </p:cNvGraphicFramePr>
          <p:nvPr>
            <p:extLst>
              <p:ext uri="{D42A27DB-BD31-4B8C-83A1-F6EECF244321}">
                <p14:modId xmlns:p14="http://schemas.microsoft.com/office/powerpoint/2010/main" val="83490556"/>
              </p:ext>
            </p:extLst>
          </p:nvPr>
        </p:nvGraphicFramePr>
        <p:xfrm>
          <a:off x="637894" y="4034760"/>
          <a:ext cx="8208912" cy="1554480"/>
        </p:xfrm>
        <a:graphic>
          <a:graphicData uri="http://schemas.openxmlformats.org/drawingml/2006/table">
            <a:tbl>
              <a:tblPr firstRow="1" bandRow="1">
                <a:tableStyleId>{5C22544A-7EE6-4342-B048-85BDC9FD1C3A}</a:tableStyleId>
              </a:tblPr>
              <a:tblGrid>
                <a:gridCol w="1800200"/>
                <a:gridCol w="6408712"/>
              </a:tblGrid>
              <a:tr h="1471098">
                <a:tc>
                  <a:txBody>
                    <a:bodyPr/>
                    <a:lstStyle/>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0" dirty="0" smtClean="0">
                          <a:solidFill>
                            <a:schemeClr val="bg1"/>
                          </a:solidFill>
                        </a:rPr>
                        <a:t>Das Baby mit Namen </a:t>
                      </a:r>
                      <a:r>
                        <a:rPr lang="de-DE" sz="1600" b="0" dirty="0" err="1" smtClean="0">
                          <a:solidFill>
                            <a:schemeClr val="bg1"/>
                          </a:solidFill>
                        </a:rPr>
                        <a:t>Fae</a:t>
                      </a:r>
                      <a:r>
                        <a:rPr lang="de-DE" sz="1600" b="0" dirty="0" smtClean="0">
                          <a:solidFill>
                            <a:schemeClr val="bg1"/>
                          </a:solidFill>
                        </a:rPr>
                        <a:t> litt an einem extremen Herzfehler. Daher wurde vorgeschlagen, das Herz gegen ein Pavianherz auszutauschen in der Hoffnung, dass die Immuntoleranz auch bei so einer komplexen Anzahl von Fremdantigenen wirken würde. Technisch gelang die Operation, jedoch war die Immunabwehrreaktion stärker als erwartet, so dass das Baby nach wenigen Tagen starb.</a:t>
                      </a:r>
                    </a:p>
                  </a:txBody>
                  <a:tcPr/>
                </a:tc>
              </a:tr>
            </a:tbl>
          </a:graphicData>
        </a:graphic>
      </p:graphicFrame>
      <p:pic>
        <p:nvPicPr>
          <p:cNvPr id="62" name="Picture 4" descr="http://www.photosforclass.com/download/106253276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1065" y="4137706"/>
            <a:ext cx="1584176" cy="1368152"/>
          </a:xfrm>
          <a:prstGeom prst="rect">
            <a:avLst/>
          </a:prstGeom>
          <a:noFill/>
          <a:extLst>
            <a:ext uri="{909E8E84-426E-40DD-AFC4-6F175D3DCCD1}">
              <a14:hiddenFill xmlns:a14="http://schemas.microsoft.com/office/drawing/2010/main">
                <a:solidFill>
                  <a:srgbClr val="FFFFFF"/>
                </a:solidFill>
              </a14:hiddenFill>
            </a:ext>
          </a:extLst>
        </p:spPr>
      </p:pic>
      <p:sp>
        <p:nvSpPr>
          <p:cNvPr id="15" name="Textfeld 14"/>
          <p:cNvSpPr txBox="1"/>
          <p:nvPr/>
        </p:nvSpPr>
        <p:spPr>
          <a:xfrm>
            <a:off x="611560" y="5717473"/>
            <a:ext cx="8208912"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de-DE" dirty="0" smtClean="0"/>
              <a:t>Merke:</a:t>
            </a:r>
          </a:p>
          <a:p>
            <a:r>
              <a:rPr lang="de-DE" dirty="0" smtClean="0">
                <a:solidFill>
                  <a:prstClr val="black"/>
                </a:solidFill>
              </a:rPr>
              <a:t>Immuntoleranz </a:t>
            </a:r>
            <a:r>
              <a:rPr lang="de-DE" dirty="0">
                <a:solidFill>
                  <a:prstClr val="black"/>
                </a:solidFill>
              </a:rPr>
              <a:t>ist eine wichtige Eigenschaft </a:t>
            </a:r>
            <a:r>
              <a:rPr lang="de-DE" dirty="0" smtClean="0">
                <a:solidFill>
                  <a:prstClr val="black"/>
                </a:solidFill>
              </a:rPr>
              <a:t>, die </a:t>
            </a:r>
            <a:r>
              <a:rPr lang="de-DE" dirty="0">
                <a:solidFill>
                  <a:prstClr val="black"/>
                </a:solidFill>
              </a:rPr>
              <a:t>die Ausbildung von Antikörpern </a:t>
            </a:r>
            <a:endParaRPr lang="de-DE" dirty="0" smtClean="0">
              <a:solidFill>
                <a:prstClr val="black"/>
              </a:solidFill>
            </a:endParaRPr>
          </a:p>
          <a:p>
            <a:r>
              <a:rPr lang="de-DE" dirty="0" smtClean="0">
                <a:solidFill>
                  <a:prstClr val="black"/>
                </a:solidFill>
              </a:rPr>
              <a:t>gegenüber körpereigenen Substanzen unseres Organismus verhindert.</a:t>
            </a:r>
            <a:endParaRPr lang="de-DE" dirty="0"/>
          </a:p>
        </p:txBody>
      </p:sp>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200000">
            <a:off x="-1729998" y="4614536"/>
            <a:ext cx="4005064" cy="5450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22590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1" grpId="0"/>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3" y="-9167"/>
            <a:ext cx="8229600" cy="1143000"/>
          </a:xfrm>
        </p:spPr>
        <p:txBody>
          <a:bodyPr>
            <a:normAutofit/>
          </a:bodyPr>
          <a:lstStyle/>
          <a:p>
            <a:r>
              <a:rPr lang="de-DE" dirty="0" smtClean="0"/>
              <a:t>Das Immunsystem in der Übersicht</a:t>
            </a:r>
            <a:endParaRPr lang="de-DE" dirty="0"/>
          </a:p>
        </p:txBody>
      </p:sp>
      <p:sp>
        <p:nvSpPr>
          <p:cNvPr id="4" name="Textfeld 3"/>
          <p:cNvSpPr txBox="1"/>
          <p:nvPr/>
        </p:nvSpPr>
        <p:spPr>
          <a:xfrm>
            <a:off x="97022" y="990750"/>
            <a:ext cx="3298082" cy="369332"/>
          </a:xfrm>
          <a:prstGeom prst="rect">
            <a:avLst/>
          </a:prstGeom>
          <a:noFill/>
        </p:spPr>
        <p:txBody>
          <a:bodyPr wrap="none" rtlCol="0">
            <a:spAutoFit/>
          </a:bodyPr>
          <a:lstStyle/>
          <a:p>
            <a:r>
              <a:rPr lang="de-DE" dirty="0"/>
              <a:t>4</a:t>
            </a:r>
            <a:r>
              <a:rPr lang="de-DE" dirty="0" smtClean="0"/>
              <a:t>. Immuntoleranz und Immunität</a:t>
            </a:r>
            <a:endParaRPr lang="de-DE" dirty="0"/>
          </a:p>
        </p:txBody>
      </p:sp>
      <p:sp>
        <p:nvSpPr>
          <p:cNvPr id="6" name="Textfeld 5"/>
          <p:cNvSpPr txBox="1"/>
          <p:nvPr/>
        </p:nvSpPr>
        <p:spPr>
          <a:xfrm>
            <a:off x="319603" y="1261805"/>
            <a:ext cx="3813352" cy="369332"/>
          </a:xfrm>
          <a:prstGeom prst="rect">
            <a:avLst/>
          </a:prstGeom>
          <a:noFill/>
        </p:spPr>
        <p:txBody>
          <a:bodyPr wrap="none" rtlCol="0">
            <a:spAutoFit/>
          </a:bodyPr>
          <a:lstStyle/>
          <a:p>
            <a:r>
              <a:rPr lang="de-DE" dirty="0"/>
              <a:t>b</a:t>
            </a:r>
            <a:r>
              <a:rPr lang="de-DE" dirty="0" smtClean="0"/>
              <a:t>) Was versteht man unter Immunität?</a:t>
            </a:r>
            <a:endParaRPr lang="de-DE" dirty="0"/>
          </a:p>
        </p:txBody>
      </p:sp>
      <p:sp>
        <p:nvSpPr>
          <p:cNvPr id="5" name="Textfeld 4"/>
          <p:cNvSpPr txBox="1"/>
          <p:nvPr/>
        </p:nvSpPr>
        <p:spPr>
          <a:xfrm>
            <a:off x="598533" y="3081734"/>
            <a:ext cx="8437963" cy="923330"/>
          </a:xfrm>
          <a:prstGeom prst="rect">
            <a:avLst/>
          </a:prstGeom>
          <a:solidFill>
            <a:srgbClr val="FFFFCC"/>
          </a:solidFill>
        </p:spPr>
        <p:txBody>
          <a:bodyPr wrap="square" rtlCol="0">
            <a:spAutoFit/>
          </a:bodyPr>
          <a:lstStyle/>
          <a:p>
            <a:r>
              <a:rPr lang="de-DE" dirty="0" smtClean="0"/>
              <a:t>Ein eingedrungener Krankheitserreger löst eine symptomlose Immunantwort des Körpers aus. Dabei werden Antikörper gebildet, die zurückbleiben und  bei erneutem Kontakt mit demselben Erreger vor einer Erkrankung schützen.</a:t>
            </a:r>
            <a:endParaRPr lang="de-DE" dirty="0"/>
          </a:p>
        </p:txBody>
      </p:sp>
      <p:sp>
        <p:nvSpPr>
          <p:cNvPr id="8" name="Textfeld 7"/>
          <p:cNvSpPr txBox="1"/>
          <p:nvPr/>
        </p:nvSpPr>
        <p:spPr>
          <a:xfrm>
            <a:off x="598532" y="1628800"/>
            <a:ext cx="8437963" cy="923330"/>
          </a:xfrm>
          <a:prstGeom prst="rect">
            <a:avLst/>
          </a:prstGeom>
          <a:solidFill>
            <a:schemeClr val="accent3">
              <a:lumMod val="60000"/>
              <a:lumOff val="40000"/>
            </a:schemeClr>
          </a:solidFill>
        </p:spPr>
        <p:txBody>
          <a:bodyPr wrap="square" rtlCol="0">
            <a:spAutoFit/>
          </a:bodyPr>
          <a:lstStyle/>
          <a:p>
            <a:r>
              <a:rPr lang="de-DE" dirty="0" smtClean="0"/>
              <a:t>Unter diesem Begriff versteht man in der Medizin, die Tatsache das ein Organismus</a:t>
            </a:r>
          </a:p>
          <a:p>
            <a:r>
              <a:rPr lang="de-DE" dirty="0"/>
              <a:t>g</a:t>
            </a:r>
            <a:r>
              <a:rPr lang="de-DE" dirty="0" smtClean="0"/>
              <a:t>egen Infektionserreger geschützt ist und die  Krankheit </a:t>
            </a:r>
            <a:r>
              <a:rPr lang="de-DE" dirty="0"/>
              <a:t>nicht </a:t>
            </a:r>
            <a:r>
              <a:rPr lang="de-DE" dirty="0" smtClean="0"/>
              <a:t>ausbricht. </a:t>
            </a:r>
          </a:p>
          <a:p>
            <a:r>
              <a:rPr lang="de-DE" dirty="0" smtClean="0"/>
              <a:t>Man unterscheidet dabei:</a:t>
            </a:r>
            <a:endParaRPr lang="de-DE" dirty="0"/>
          </a:p>
        </p:txBody>
      </p:sp>
      <p:sp>
        <p:nvSpPr>
          <p:cNvPr id="9" name="Textfeld 8"/>
          <p:cNvSpPr txBox="1"/>
          <p:nvPr/>
        </p:nvSpPr>
        <p:spPr>
          <a:xfrm>
            <a:off x="581028" y="2603005"/>
            <a:ext cx="4517840" cy="369332"/>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de-DE" dirty="0" smtClean="0"/>
              <a:t>- Die stille </a:t>
            </a:r>
            <a:r>
              <a:rPr lang="de-DE" dirty="0" err="1" smtClean="0"/>
              <a:t>Feiung</a:t>
            </a:r>
            <a:r>
              <a:rPr lang="de-DE" dirty="0" smtClean="0"/>
              <a:t> (asymptomatische Infektion)</a:t>
            </a:r>
            <a:endParaRPr lang="de-DE" dirty="0"/>
          </a:p>
        </p:txBody>
      </p:sp>
      <p:sp>
        <p:nvSpPr>
          <p:cNvPr id="12" name="Rechteck 11"/>
          <p:cNvSpPr/>
          <p:nvPr/>
        </p:nvSpPr>
        <p:spPr>
          <a:xfrm>
            <a:off x="598533" y="4005064"/>
            <a:ext cx="8320943" cy="369332"/>
          </a:xfrm>
          <a:prstGeom prst="rect">
            <a:avLst/>
          </a:prstGeom>
        </p:spPr>
        <p:txBody>
          <a:bodyPr wrap="square">
            <a:spAutoFit/>
          </a:bodyPr>
          <a:lstStyle/>
          <a:p>
            <a:r>
              <a:rPr lang="de-DE" dirty="0" smtClean="0"/>
              <a:t>Fallbeispiel:</a:t>
            </a:r>
            <a:r>
              <a:rPr lang="de-DE" dirty="0"/>
              <a:t> </a:t>
            </a:r>
          </a:p>
        </p:txBody>
      </p:sp>
      <p:graphicFrame>
        <p:nvGraphicFramePr>
          <p:cNvPr id="16" name="Tabelle 15"/>
          <p:cNvGraphicFramePr>
            <a:graphicFrameLocks noGrp="1"/>
          </p:cNvGraphicFramePr>
          <p:nvPr>
            <p:extLst>
              <p:ext uri="{D42A27DB-BD31-4B8C-83A1-F6EECF244321}">
                <p14:modId xmlns:p14="http://schemas.microsoft.com/office/powerpoint/2010/main" val="134201088"/>
              </p:ext>
            </p:extLst>
          </p:nvPr>
        </p:nvGraphicFramePr>
        <p:xfrm>
          <a:off x="645665" y="4410742"/>
          <a:ext cx="8390830" cy="2316480"/>
        </p:xfrm>
        <a:graphic>
          <a:graphicData uri="http://schemas.openxmlformats.org/drawingml/2006/table">
            <a:tbl>
              <a:tblPr firstRow="1" bandRow="1">
                <a:tableStyleId>{5C22544A-7EE6-4342-B048-85BDC9FD1C3A}</a:tableStyleId>
              </a:tblPr>
              <a:tblGrid>
                <a:gridCol w="1840094"/>
                <a:gridCol w="6550736"/>
              </a:tblGrid>
              <a:tr h="1471098">
                <a:tc>
                  <a:txBody>
                    <a:bodyPr/>
                    <a:lstStyle/>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0" dirty="0" smtClean="0">
                          <a:solidFill>
                            <a:schemeClr val="bg1"/>
                          </a:solidFill>
                        </a:rPr>
                        <a:t>Beim Spielen im Sandkasten </a:t>
                      </a:r>
                      <a:r>
                        <a:rPr lang="de-DE" sz="1600" b="0" dirty="0" smtClean="0"/>
                        <a:t>kommen Kinder mit geringen Mengen des Erregers in Kontakt. Dadurch verläuft die Infektion ohne Symptome.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600" b="0" dirty="0" smtClean="0"/>
                        <a:t>Das Abwehrsystem wird dabei geschult !</a:t>
                      </a:r>
                      <a:br>
                        <a:rPr lang="de-DE" sz="1600" b="0" dirty="0" smtClean="0"/>
                      </a:br>
                      <a:r>
                        <a:rPr lang="de-DE" sz="1600" b="0" dirty="0" smtClean="0"/>
                        <a:t>Problem: Hygiene?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600" b="0" dirty="0" smtClean="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b="0" dirty="0" smtClean="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600" b="0" dirty="0" smtClean="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600" b="0" dirty="0" smtClean="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600" b="0" dirty="0" smtClean="0">
                        <a:solidFill>
                          <a:schemeClr val="bg1"/>
                        </a:solidFill>
                      </a:endParaRPr>
                    </a:p>
                  </a:txBody>
                  <a:tcPr/>
                </a:tc>
              </a:tr>
            </a:tbl>
          </a:graphicData>
        </a:graphic>
      </p:graphicFrame>
      <p:pic>
        <p:nvPicPr>
          <p:cNvPr id="2050" name="Picture 2" descr="http://www.photosforclass.com/download/133688189"/>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961"/>
          <a:stretch/>
        </p:blipFill>
        <p:spPr bwMode="auto">
          <a:xfrm>
            <a:off x="770397" y="4544274"/>
            <a:ext cx="1562456" cy="2089806"/>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8275" y="6147978"/>
            <a:ext cx="3171240" cy="4861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0479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5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5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animBg="1"/>
      <p:bldP spid="8" grpId="0" animBg="1"/>
      <p:bldP spid="9" grpId="0" animBg="1"/>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3" y="-9167"/>
            <a:ext cx="8229600" cy="1143000"/>
          </a:xfrm>
        </p:spPr>
        <p:txBody>
          <a:bodyPr>
            <a:normAutofit/>
          </a:bodyPr>
          <a:lstStyle/>
          <a:p>
            <a:r>
              <a:rPr lang="de-DE" dirty="0" smtClean="0"/>
              <a:t>Das Immunsystem in der Übersicht</a:t>
            </a:r>
            <a:endParaRPr lang="de-DE" dirty="0"/>
          </a:p>
        </p:txBody>
      </p:sp>
      <p:sp>
        <p:nvSpPr>
          <p:cNvPr id="4" name="Textfeld 3"/>
          <p:cNvSpPr txBox="1"/>
          <p:nvPr/>
        </p:nvSpPr>
        <p:spPr>
          <a:xfrm>
            <a:off x="97022" y="990750"/>
            <a:ext cx="3298082" cy="369332"/>
          </a:xfrm>
          <a:prstGeom prst="rect">
            <a:avLst/>
          </a:prstGeom>
          <a:noFill/>
        </p:spPr>
        <p:txBody>
          <a:bodyPr wrap="none" rtlCol="0">
            <a:spAutoFit/>
          </a:bodyPr>
          <a:lstStyle/>
          <a:p>
            <a:r>
              <a:rPr lang="de-DE" dirty="0"/>
              <a:t>4</a:t>
            </a:r>
            <a:r>
              <a:rPr lang="de-DE" dirty="0" smtClean="0"/>
              <a:t>. Immuntoleranz und Immunität</a:t>
            </a:r>
            <a:endParaRPr lang="de-DE" dirty="0"/>
          </a:p>
        </p:txBody>
      </p:sp>
      <p:sp>
        <p:nvSpPr>
          <p:cNvPr id="6" name="Textfeld 5"/>
          <p:cNvSpPr txBox="1"/>
          <p:nvPr/>
        </p:nvSpPr>
        <p:spPr>
          <a:xfrm>
            <a:off x="323528" y="1259468"/>
            <a:ext cx="3813352" cy="369332"/>
          </a:xfrm>
          <a:prstGeom prst="rect">
            <a:avLst/>
          </a:prstGeom>
          <a:noFill/>
        </p:spPr>
        <p:txBody>
          <a:bodyPr wrap="none" rtlCol="0">
            <a:spAutoFit/>
          </a:bodyPr>
          <a:lstStyle/>
          <a:p>
            <a:r>
              <a:rPr lang="de-DE" dirty="0"/>
              <a:t>b</a:t>
            </a:r>
            <a:r>
              <a:rPr lang="de-DE" dirty="0" smtClean="0"/>
              <a:t>) Was versteht man unter Immunität?</a:t>
            </a:r>
            <a:endParaRPr lang="de-DE" dirty="0"/>
          </a:p>
        </p:txBody>
      </p:sp>
      <p:sp>
        <p:nvSpPr>
          <p:cNvPr id="5" name="Textfeld 4"/>
          <p:cNvSpPr txBox="1"/>
          <p:nvPr/>
        </p:nvSpPr>
        <p:spPr>
          <a:xfrm>
            <a:off x="598533" y="3081734"/>
            <a:ext cx="7959743" cy="923330"/>
          </a:xfrm>
          <a:prstGeom prst="rect">
            <a:avLst/>
          </a:prstGeom>
          <a:solidFill>
            <a:srgbClr val="FFFFCC"/>
          </a:solidFill>
        </p:spPr>
        <p:txBody>
          <a:bodyPr wrap="none" rtlCol="0">
            <a:spAutoFit/>
          </a:bodyPr>
          <a:lstStyle/>
          <a:p>
            <a:r>
              <a:rPr lang="de-DE" dirty="0"/>
              <a:t>Infektion wurde überwunden durch körpereigene </a:t>
            </a:r>
            <a:r>
              <a:rPr lang="de-DE" dirty="0" smtClean="0"/>
              <a:t>Abwehr!</a:t>
            </a:r>
            <a:r>
              <a:rPr lang="de-DE" dirty="0"/>
              <a:t> </a:t>
            </a:r>
            <a:r>
              <a:rPr lang="de-DE" dirty="0" smtClean="0"/>
              <a:t>Gedächtniszellen </a:t>
            </a:r>
            <a:r>
              <a:rPr lang="de-DE" dirty="0"/>
              <a:t>sind </a:t>
            </a:r>
            <a:r>
              <a:rPr lang="de-DE" dirty="0" smtClean="0"/>
              <a:t/>
            </a:r>
            <a:br>
              <a:rPr lang="de-DE" dirty="0" smtClean="0"/>
            </a:br>
            <a:r>
              <a:rPr lang="de-DE" dirty="0" smtClean="0"/>
              <a:t>vorhanden</a:t>
            </a:r>
            <a:r>
              <a:rPr lang="de-DE" dirty="0"/>
              <a:t>, sodass eine schnelle Immunantwort auf eine Zweitinfektion möglich ist</a:t>
            </a:r>
          </a:p>
          <a:p>
            <a:r>
              <a:rPr lang="de-DE" dirty="0" smtClean="0"/>
              <a:t>Trotzdem Neuerkrankung möglich</a:t>
            </a:r>
            <a:r>
              <a:rPr lang="de-DE" dirty="0"/>
              <a:t>, </a:t>
            </a:r>
            <a:r>
              <a:rPr lang="de-DE" dirty="0" smtClean="0"/>
              <a:t>wenn </a:t>
            </a:r>
            <a:r>
              <a:rPr lang="de-DE" dirty="0"/>
              <a:t>Erreger </a:t>
            </a:r>
            <a:r>
              <a:rPr lang="de-DE" dirty="0" smtClean="0"/>
              <a:t>mutiert.</a:t>
            </a:r>
            <a:endParaRPr lang="de-DE" dirty="0"/>
          </a:p>
        </p:txBody>
      </p:sp>
      <p:sp>
        <p:nvSpPr>
          <p:cNvPr id="8" name="Textfeld 7"/>
          <p:cNvSpPr txBox="1"/>
          <p:nvPr/>
        </p:nvSpPr>
        <p:spPr>
          <a:xfrm>
            <a:off x="598533" y="1628800"/>
            <a:ext cx="7967502" cy="923330"/>
          </a:xfrm>
          <a:prstGeom prst="rect">
            <a:avLst/>
          </a:prstGeom>
          <a:solidFill>
            <a:schemeClr val="accent3">
              <a:lumMod val="60000"/>
              <a:lumOff val="40000"/>
            </a:schemeClr>
          </a:solidFill>
        </p:spPr>
        <p:txBody>
          <a:bodyPr wrap="none" rtlCol="0">
            <a:spAutoFit/>
          </a:bodyPr>
          <a:lstStyle/>
          <a:p>
            <a:r>
              <a:rPr lang="de-DE" dirty="0" smtClean="0"/>
              <a:t>Unter diesem Begriff versteht man in der Medizin, die Tatsache das ein Organismus</a:t>
            </a:r>
          </a:p>
          <a:p>
            <a:r>
              <a:rPr lang="de-DE" dirty="0"/>
              <a:t>g</a:t>
            </a:r>
            <a:r>
              <a:rPr lang="de-DE" dirty="0" smtClean="0"/>
              <a:t>egen Infektionserreger geschützt ist und die  Krankheit </a:t>
            </a:r>
            <a:r>
              <a:rPr lang="de-DE" dirty="0"/>
              <a:t>nicht </a:t>
            </a:r>
            <a:r>
              <a:rPr lang="de-DE" dirty="0" smtClean="0"/>
              <a:t>ausbricht. </a:t>
            </a:r>
          </a:p>
          <a:p>
            <a:r>
              <a:rPr lang="de-DE" dirty="0" smtClean="0"/>
              <a:t>Man unterscheidet dabei:</a:t>
            </a:r>
            <a:endParaRPr lang="de-DE" dirty="0"/>
          </a:p>
        </p:txBody>
      </p:sp>
      <p:sp>
        <p:nvSpPr>
          <p:cNvPr id="9" name="Textfeld 8"/>
          <p:cNvSpPr txBox="1"/>
          <p:nvPr/>
        </p:nvSpPr>
        <p:spPr>
          <a:xfrm>
            <a:off x="581028" y="2615216"/>
            <a:ext cx="4180760" cy="369332"/>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de-DE" dirty="0" smtClean="0"/>
              <a:t>- Immunität nach überstandener Krankheit</a:t>
            </a:r>
            <a:endParaRPr lang="de-DE" dirty="0"/>
          </a:p>
        </p:txBody>
      </p:sp>
      <p:sp>
        <p:nvSpPr>
          <p:cNvPr id="12" name="Rechteck 11"/>
          <p:cNvSpPr/>
          <p:nvPr/>
        </p:nvSpPr>
        <p:spPr>
          <a:xfrm>
            <a:off x="589650" y="3907878"/>
            <a:ext cx="8320943" cy="369332"/>
          </a:xfrm>
          <a:prstGeom prst="rect">
            <a:avLst/>
          </a:prstGeom>
        </p:spPr>
        <p:txBody>
          <a:bodyPr wrap="square">
            <a:spAutoFit/>
          </a:bodyPr>
          <a:lstStyle/>
          <a:p>
            <a:r>
              <a:rPr lang="de-DE" dirty="0"/>
              <a:t> </a:t>
            </a:r>
          </a:p>
        </p:txBody>
      </p:sp>
      <p:graphicFrame>
        <p:nvGraphicFramePr>
          <p:cNvPr id="16" name="Tabelle 15"/>
          <p:cNvGraphicFramePr>
            <a:graphicFrameLocks noGrp="1"/>
          </p:cNvGraphicFramePr>
          <p:nvPr>
            <p:extLst>
              <p:ext uri="{D42A27DB-BD31-4B8C-83A1-F6EECF244321}">
                <p14:modId xmlns:p14="http://schemas.microsoft.com/office/powerpoint/2010/main" val="1150524055"/>
              </p:ext>
            </p:extLst>
          </p:nvPr>
        </p:nvGraphicFramePr>
        <p:xfrm>
          <a:off x="598533" y="4453576"/>
          <a:ext cx="8208912" cy="2316480"/>
        </p:xfrm>
        <a:graphic>
          <a:graphicData uri="http://schemas.openxmlformats.org/drawingml/2006/table">
            <a:tbl>
              <a:tblPr firstRow="1" bandRow="1">
                <a:tableStyleId>{5C22544A-7EE6-4342-B048-85BDC9FD1C3A}</a:tableStyleId>
              </a:tblPr>
              <a:tblGrid>
                <a:gridCol w="1800200"/>
                <a:gridCol w="6408712"/>
              </a:tblGrid>
              <a:tr h="1471098">
                <a:tc>
                  <a:txBody>
                    <a:bodyPr/>
                    <a:lstStyle/>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0" dirty="0" smtClean="0">
                          <a:solidFill>
                            <a:schemeClr val="bg1"/>
                          </a:solidFill>
                        </a:rPr>
                        <a:t>Eine Grippe wird durch</a:t>
                      </a:r>
                      <a:r>
                        <a:rPr lang="de-DE" sz="1600" b="0" baseline="0" dirty="0" smtClean="0">
                          <a:solidFill>
                            <a:schemeClr val="bg1"/>
                          </a:solidFill>
                        </a:rPr>
                        <a:t> Viren ausgelöst. Sie existiert weltweit und wird leicht durch Tröpfchen- und Kontaktinfektion ausgelöst.  Die Krankheit zeichnet sich durch schnellen Krankheitsbeginn und einen u.U. langwierigen Gesundungsprozess aus.  Neuerkrankungen sind kurz nach einem Infekt erneut möglich, da die Viren sehr leicht mutieren.</a:t>
                      </a:r>
                      <a:endParaRPr lang="de-DE" sz="1600" b="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600" b="0" dirty="0" smtClean="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b="0" dirty="0" smtClean="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600" b="0" dirty="0" smtClean="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600" b="0" dirty="0" smtClean="0">
                        <a:solidFill>
                          <a:schemeClr val="bg1"/>
                        </a:solidFill>
                      </a:endParaRPr>
                    </a:p>
                  </a:txBody>
                  <a:tcPr/>
                </a:tc>
              </a:tr>
            </a:tbl>
          </a:graphicData>
        </a:graphic>
      </p:graphicFrame>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4482" y="6247338"/>
            <a:ext cx="3171240" cy="4861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http://www.photosforclass.com/download/315623930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4604" b="9089"/>
          <a:stretch/>
        </p:blipFill>
        <p:spPr bwMode="auto">
          <a:xfrm>
            <a:off x="723265" y="4601527"/>
            <a:ext cx="1546044" cy="2131913"/>
          </a:xfrm>
          <a:prstGeom prst="rect">
            <a:avLst/>
          </a:prstGeom>
          <a:noFill/>
          <a:extLst>
            <a:ext uri="{909E8E84-426E-40DD-AFC4-6F175D3DCCD1}">
              <a14:hiddenFill xmlns:a14="http://schemas.microsoft.com/office/drawing/2010/main">
                <a:solidFill>
                  <a:srgbClr val="FFFFFF"/>
                </a:solidFill>
              </a14:hiddenFill>
            </a:ext>
          </a:extLst>
        </p:spPr>
      </p:pic>
      <p:sp>
        <p:nvSpPr>
          <p:cNvPr id="3" name="Rechteck 2"/>
          <p:cNvSpPr/>
          <p:nvPr/>
        </p:nvSpPr>
        <p:spPr>
          <a:xfrm>
            <a:off x="589650" y="4005064"/>
            <a:ext cx="1286121" cy="369332"/>
          </a:xfrm>
          <a:prstGeom prst="rect">
            <a:avLst/>
          </a:prstGeom>
        </p:spPr>
        <p:txBody>
          <a:bodyPr wrap="none">
            <a:spAutoFit/>
          </a:bodyPr>
          <a:lstStyle/>
          <a:p>
            <a:r>
              <a:rPr lang="de-DE" dirty="0">
                <a:solidFill>
                  <a:prstClr val="black"/>
                </a:solidFill>
              </a:rPr>
              <a:t>Fallbeispiel:</a:t>
            </a:r>
            <a:endParaRPr lang="de-DE" dirty="0"/>
          </a:p>
        </p:txBody>
      </p:sp>
    </p:spTree>
    <p:extLst>
      <p:ext uri="{BB962C8B-B14F-4D97-AF65-F5344CB8AC3E}">
        <p14:creationId xmlns:p14="http://schemas.microsoft.com/office/powerpoint/2010/main" val="2533635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5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3" y="-9167"/>
            <a:ext cx="8229600" cy="1143000"/>
          </a:xfrm>
        </p:spPr>
        <p:txBody>
          <a:bodyPr>
            <a:normAutofit/>
          </a:bodyPr>
          <a:lstStyle/>
          <a:p>
            <a:r>
              <a:rPr lang="de-DE" dirty="0" smtClean="0"/>
              <a:t>Das Immunsystem in der Übersicht</a:t>
            </a:r>
            <a:endParaRPr lang="de-DE" dirty="0"/>
          </a:p>
        </p:txBody>
      </p:sp>
      <p:sp>
        <p:nvSpPr>
          <p:cNvPr id="4" name="Textfeld 3"/>
          <p:cNvSpPr txBox="1"/>
          <p:nvPr/>
        </p:nvSpPr>
        <p:spPr>
          <a:xfrm>
            <a:off x="97022" y="990750"/>
            <a:ext cx="3298082" cy="369332"/>
          </a:xfrm>
          <a:prstGeom prst="rect">
            <a:avLst/>
          </a:prstGeom>
          <a:noFill/>
        </p:spPr>
        <p:txBody>
          <a:bodyPr wrap="none" rtlCol="0">
            <a:spAutoFit/>
          </a:bodyPr>
          <a:lstStyle/>
          <a:p>
            <a:r>
              <a:rPr lang="de-DE" dirty="0"/>
              <a:t>4</a:t>
            </a:r>
            <a:r>
              <a:rPr lang="de-DE" dirty="0" smtClean="0"/>
              <a:t>. Immuntoleranz und Immunität</a:t>
            </a:r>
            <a:endParaRPr lang="de-DE" dirty="0"/>
          </a:p>
        </p:txBody>
      </p:sp>
      <p:sp>
        <p:nvSpPr>
          <p:cNvPr id="5" name="Textfeld 4"/>
          <p:cNvSpPr txBox="1"/>
          <p:nvPr/>
        </p:nvSpPr>
        <p:spPr>
          <a:xfrm>
            <a:off x="598532" y="3068960"/>
            <a:ext cx="7908595" cy="646331"/>
          </a:xfrm>
          <a:prstGeom prst="rect">
            <a:avLst/>
          </a:prstGeom>
          <a:solidFill>
            <a:srgbClr val="FFFFCC"/>
          </a:solidFill>
        </p:spPr>
        <p:txBody>
          <a:bodyPr wrap="square" rtlCol="0">
            <a:spAutoFit/>
          </a:bodyPr>
          <a:lstStyle/>
          <a:p>
            <a:r>
              <a:rPr lang="de-DE" dirty="0" smtClean="0"/>
              <a:t>Ziel ist es durch künstliche  </a:t>
            </a:r>
            <a:r>
              <a:rPr lang="de-DE" dirty="0"/>
              <a:t>Verabreichung von Krankheitserregern eine </a:t>
            </a:r>
            <a:r>
              <a:rPr lang="de-DE" dirty="0" smtClean="0"/>
              <a:t>Antikörper-</a:t>
            </a:r>
          </a:p>
          <a:p>
            <a:pPr>
              <a:defRPr/>
            </a:pPr>
            <a:r>
              <a:rPr lang="de-DE" dirty="0" err="1" smtClean="0"/>
              <a:t>produktion</a:t>
            </a:r>
            <a:r>
              <a:rPr lang="de-DE" dirty="0" smtClean="0"/>
              <a:t> anzuregen.</a:t>
            </a:r>
            <a:r>
              <a:rPr lang="de-DE" dirty="0"/>
              <a:t> Voraussetzung : </a:t>
            </a:r>
            <a:r>
              <a:rPr lang="de-DE" dirty="0">
                <a:solidFill>
                  <a:prstClr val="black"/>
                </a:solidFill>
              </a:rPr>
              <a:t>Verabreichte Erreger nicht </a:t>
            </a:r>
            <a:r>
              <a:rPr lang="de-DE" dirty="0" smtClean="0">
                <a:solidFill>
                  <a:prstClr val="black"/>
                </a:solidFill>
              </a:rPr>
              <a:t>pathogen.</a:t>
            </a:r>
            <a:r>
              <a:rPr lang="de-DE" dirty="0" smtClean="0"/>
              <a:t>  </a:t>
            </a:r>
            <a:endParaRPr lang="de-DE" dirty="0"/>
          </a:p>
        </p:txBody>
      </p:sp>
      <p:sp>
        <p:nvSpPr>
          <p:cNvPr id="9" name="Textfeld 8"/>
          <p:cNvSpPr txBox="1"/>
          <p:nvPr/>
        </p:nvSpPr>
        <p:spPr>
          <a:xfrm>
            <a:off x="598533" y="2620393"/>
            <a:ext cx="3332322" cy="369332"/>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de-DE" dirty="0" smtClean="0"/>
              <a:t>- Immunität durch Schutzimpfung</a:t>
            </a:r>
            <a:endParaRPr lang="de-DE" dirty="0"/>
          </a:p>
        </p:txBody>
      </p:sp>
      <p:graphicFrame>
        <p:nvGraphicFramePr>
          <p:cNvPr id="13" name="Tabelle 12"/>
          <p:cNvGraphicFramePr>
            <a:graphicFrameLocks noGrp="1"/>
          </p:cNvGraphicFramePr>
          <p:nvPr>
            <p:extLst>
              <p:ext uri="{D42A27DB-BD31-4B8C-83A1-F6EECF244321}">
                <p14:modId xmlns:p14="http://schemas.microsoft.com/office/powerpoint/2010/main" val="1023234754"/>
              </p:ext>
            </p:extLst>
          </p:nvPr>
        </p:nvGraphicFramePr>
        <p:xfrm>
          <a:off x="598533" y="3781113"/>
          <a:ext cx="8208912" cy="2804160"/>
        </p:xfrm>
        <a:graphic>
          <a:graphicData uri="http://schemas.openxmlformats.org/drawingml/2006/table">
            <a:tbl>
              <a:tblPr firstRow="1" bandRow="1">
                <a:tableStyleId>{5C22544A-7EE6-4342-B048-85BDC9FD1C3A}</a:tableStyleId>
              </a:tblPr>
              <a:tblGrid>
                <a:gridCol w="1800200"/>
                <a:gridCol w="6408712"/>
              </a:tblGrid>
              <a:tr h="1471098">
                <a:tc>
                  <a:txBody>
                    <a:bodyPr/>
                    <a:lstStyle/>
                    <a:p>
                      <a:endParaRPr lang="de-DE" dirty="0"/>
                    </a:p>
                  </a:txBody>
                  <a:tcPr/>
                </a:tc>
                <a:tc>
                  <a:txBody>
                    <a:bodyPr/>
                    <a:lstStyle/>
                    <a:p>
                      <a:r>
                        <a:rPr lang="de-DE" sz="1600" dirty="0" smtClean="0"/>
                        <a:t>Die Herstellung eines Impfstoffes verfolgt dabei folgende Kriterien:          </a:t>
                      </a:r>
                      <a:r>
                        <a:rPr lang="de-DE" sz="1600" baseline="0" dirty="0" smtClean="0"/>
                        <a:t>                   </a:t>
                      </a:r>
                      <a:br>
                        <a:rPr lang="de-DE" sz="1600" baseline="0" dirty="0" smtClean="0"/>
                      </a:br>
                      <a:r>
                        <a:rPr lang="de-DE" sz="1600" baseline="0" dirty="0" smtClean="0"/>
                        <a:t>                                  </a:t>
                      </a:r>
                      <a:r>
                        <a:rPr lang="de-DE" sz="1600" dirty="0" smtClean="0"/>
                        <a:t>- Keine Pathogenität </a:t>
                      </a:r>
                    </a:p>
                    <a:p>
                      <a:r>
                        <a:rPr lang="de-DE" sz="1600" dirty="0" smtClean="0"/>
                        <a:t>                                  - Hohe </a:t>
                      </a:r>
                      <a:r>
                        <a:rPr lang="de-DE" sz="1600" dirty="0" err="1" smtClean="0"/>
                        <a:t>Antigenität</a:t>
                      </a:r>
                      <a:endParaRPr lang="de-DE" sz="1600" dirty="0" smtClean="0"/>
                    </a:p>
                    <a:p>
                      <a:r>
                        <a:rPr lang="de-DE" sz="1600" dirty="0" smtClean="0"/>
                        <a:t>Vorgehensweise:   </a:t>
                      </a:r>
                      <a:br>
                        <a:rPr lang="de-DE" sz="1600" dirty="0" smtClean="0"/>
                      </a:br>
                      <a:r>
                        <a:rPr lang="de-DE" sz="1600" dirty="0" smtClean="0"/>
                        <a:t>Ausgehend von Wildform erzeugt</a:t>
                      </a:r>
                      <a:r>
                        <a:rPr lang="de-DE" sz="1600" baseline="0" dirty="0" smtClean="0"/>
                        <a:t> man eine</a:t>
                      </a:r>
                      <a:r>
                        <a:rPr lang="de-DE" sz="1600" dirty="0" smtClean="0"/>
                        <a:t> Mutante</a:t>
                      </a:r>
                    </a:p>
                    <a:p>
                      <a:r>
                        <a:rPr lang="de-DE" sz="1400" dirty="0" smtClean="0"/>
                        <a:t>                                                            =&gt; Hitzeinaktivierung</a:t>
                      </a:r>
                      <a:br>
                        <a:rPr lang="de-DE" sz="1400" dirty="0" smtClean="0"/>
                      </a:br>
                      <a:r>
                        <a:rPr lang="de-DE" sz="1400" dirty="0" smtClean="0"/>
                        <a:t>		              =&gt; Chemische Inaktivierung</a:t>
                      </a:r>
                      <a:br>
                        <a:rPr lang="de-DE" sz="1400" dirty="0" smtClean="0"/>
                      </a:br>
                      <a:r>
                        <a:rPr lang="de-DE" sz="1400" dirty="0" smtClean="0"/>
                        <a:t>                                                            =&gt; Extraktion von Antigenen (</a:t>
                      </a:r>
                      <a:r>
                        <a:rPr lang="de-DE" sz="1400" dirty="0" err="1" smtClean="0"/>
                        <a:t>Epitope</a:t>
                      </a:r>
                      <a:r>
                        <a:rPr lang="de-DE" sz="1400" dirty="0" smtClean="0"/>
                        <a:t>)</a:t>
                      </a:r>
                    </a:p>
                    <a:p>
                      <a:r>
                        <a:rPr lang="de-DE" sz="1400" dirty="0" smtClean="0"/>
                        <a:t>		</a:t>
                      </a:r>
                      <a:r>
                        <a:rPr lang="de-DE" sz="1400" baseline="0" dirty="0" smtClean="0"/>
                        <a:t>              </a:t>
                      </a:r>
                      <a:r>
                        <a:rPr lang="de-DE" sz="1400" dirty="0" smtClean="0"/>
                        <a:t>=&gt; Wildform verwandte nicht pathogene Art</a:t>
                      </a:r>
                    </a:p>
                    <a:p>
                      <a:endParaRPr lang="de-DE" sz="1400" b="0" dirty="0" smtClean="0">
                        <a:solidFill>
                          <a:schemeClr val="bg1"/>
                        </a:solidFill>
                      </a:endParaRPr>
                    </a:p>
                    <a:p>
                      <a:endParaRPr lang="de-DE" sz="1400" b="0" dirty="0" smtClean="0">
                        <a:solidFill>
                          <a:schemeClr val="bg1"/>
                        </a:solidFill>
                      </a:endParaRPr>
                    </a:p>
                    <a:p>
                      <a:endParaRPr lang="de-DE" sz="1400" b="0" dirty="0" smtClean="0">
                        <a:solidFill>
                          <a:schemeClr val="bg1"/>
                        </a:solidFill>
                      </a:endParaRPr>
                    </a:p>
                  </a:txBody>
                  <a:tcPr/>
                </a:tc>
              </a:tr>
            </a:tbl>
          </a:graphicData>
        </a:graphic>
      </p:graphicFrame>
      <p:pic>
        <p:nvPicPr>
          <p:cNvPr id="2050" name="Picture 2" descr="http://www.photosforclass.com/download/409291453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972" y="4056619"/>
            <a:ext cx="1687467" cy="213317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59" y="6043747"/>
            <a:ext cx="4714875" cy="495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feld 10"/>
          <p:cNvSpPr txBox="1"/>
          <p:nvPr/>
        </p:nvSpPr>
        <p:spPr>
          <a:xfrm>
            <a:off x="598533" y="1628800"/>
            <a:ext cx="7967502" cy="923330"/>
          </a:xfrm>
          <a:prstGeom prst="rect">
            <a:avLst/>
          </a:prstGeom>
          <a:solidFill>
            <a:schemeClr val="accent3">
              <a:lumMod val="60000"/>
              <a:lumOff val="40000"/>
            </a:schemeClr>
          </a:solidFill>
        </p:spPr>
        <p:txBody>
          <a:bodyPr wrap="none" rtlCol="0">
            <a:spAutoFit/>
          </a:bodyPr>
          <a:lstStyle/>
          <a:p>
            <a:r>
              <a:rPr lang="de-DE" dirty="0" smtClean="0"/>
              <a:t>Unter diesem Begriff versteht man in der Medizin, die Tatsache das ein Organismus</a:t>
            </a:r>
          </a:p>
          <a:p>
            <a:r>
              <a:rPr lang="de-DE" dirty="0" smtClean="0"/>
              <a:t>Gegen Infektionserreger geschützt ist und die  Krankheit </a:t>
            </a:r>
            <a:r>
              <a:rPr lang="de-DE" dirty="0"/>
              <a:t>nicht </a:t>
            </a:r>
            <a:r>
              <a:rPr lang="de-DE" dirty="0" smtClean="0"/>
              <a:t>ausbricht. </a:t>
            </a:r>
          </a:p>
          <a:p>
            <a:r>
              <a:rPr lang="de-DE" dirty="0" smtClean="0"/>
              <a:t>Man unterscheidet dabei:</a:t>
            </a:r>
            <a:endParaRPr lang="de-DE" dirty="0"/>
          </a:p>
        </p:txBody>
      </p:sp>
      <p:sp>
        <p:nvSpPr>
          <p:cNvPr id="12" name="Textfeld 11"/>
          <p:cNvSpPr txBox="1"/>
          <p:nvPr/>
        </p:nvSpPr>
        <p:spPr>
          <a:xfrm>
            <a:off x="323528" y="1259468"/>
            <a:ext cx="3813352" cy="369332"/>
          </a:xfrm>
          <a:prstGeom prst="rect">
            <a:avLst/>
          </a:prstGeom>
          <a:noFill/>
        </p:spPr>
        <p:txBody>
          <a:bodyPr wrap="none" rtlCol="0">
            <a:spAutoFit/>
          </a:bodyPr>
          <a:lstStyle/>
          <a:p>
            <a:r>
              <a:rPr lang="de-DE" dirty="0"/>
              <a:t>b</a:t>
            </a:r>
            <a:r>
              <a:rPr lang="de-DE" dirty="0" smtClean="0"/>
              <a:t>) Was versteht man unter Immunität?</a:t>
            </a:r>
            <a:endParaRPr lang="de-DE" dirty="0"/>
          </a:p>
        </p:txBody>
      </p:sp>
    </p:spTree>
    <p:extLst>
      <p:ext uri="{BB962C8B-B14F-4D97-AF65-F5344CB8AC3E}">
        <p14:creationId xmlns:p14="http://schemas.microsoft.com/office/powerpoint/2010/main" val="2564943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971600" y="1173620"/>
            <a:ext cx="4135748" cy="369332"/>
          </a:xfrm>
          <a:prstGeom prst="rect">
            <a:avLst/>
          </a:prstGeom>
          <a:noFill/>
        </p:spPr>
        <p:txBody>
          <a:bodyPr wrap="none" rtlCol="0">
            <a:spAutoFit/>
          </a:bodyPr>
          <a:lstStyle/>
          <a:p>
            <a:r>
              <a:rPr lang="de-DE" dirty="0" smtClean="0"/>
              <a:t>Bilder mit freundlicher Genehmigung von:</a:t>
            </a:r>
            <a:endParaRPr lang="de-DE" dirty="0"/>
          </a:p>
        </p:txBody>
      </p:sp>
      <p:sp>
        <p:nvSpPr>
          <p:cNvPr id="3" name="Rechteck 2"/>
          <p:cNvSpPr/>
          <p:nvPr/>
        </p:nvSpPr>
        <p:spPr>
          <a:xfrm>
            <a:off x="2987824" y="1916832"/>
            <a:ext cx="4572000" cy="3416320"/>
          </a:xfrm>
          <a:prstGeom prst="rect">
            <a:avLst/>
          </a:prstGeom>
        </p:spPr>
        <p:txBody>
          <a:bodyPr>
            <a:spAutoFit/>
          </a:bodyPr>
          <a:lstStyle/>
          <a:p>
            <a:r>
              <a:rPr lang="en-US" dirty="0" smtClean="0">
                <a:hlinkClick r:id="rId2"/>
              </a:rPr>
              <a:t>Florida </a:t>
            </a:r>
            <a:r>
              <a:rPr lang="en-US" dirty="0">
                <a:hlinkClick r:id="rId2"/>
              </a:rPr>
              <a:t>Center for Instructional Technology</a:t>
            </a:r>
            <a:r>
              <a:rPr lang="en-US" dirty="0"/>
              <a:t>. </a:t>
            </a:r>
            <a:r>
              <a:rPr lang="en-US" i="1" dirty="0"/>
              <a:t>ClipArt ETC</a:t>
            </a:r>
            <a:r>
              <a:rPr lang="en-US" dirty="0"/>
              <a:t> is a part of the Educational Technology Clearinghouse and is produced by the Florida Center for Instructional Technology, College of Education, University of South Florida</a:t>
            </a:r>
            <a:r>
              <a:rPr lang="en-US" dirty="0" smtClean="0"/>
              <a:t>.</a:t>
            </a:r>
          </a:p>
          <a:p>
            <a:endParaRPr lang="en-US" dirty="0"/>
          </a:p>
          <a:p>
            <a:r>
              <a:rPr lang="en-US" dirty="0" smtClean="0"/>
              <a:t>und</a:t>
            </a:r>
          </a:p>
          <a:p>
            <a:endParaRPr lang="en-US" dirty="0"/>
          </a:p>
          <a:p>
            <a:r>
              <a:rPr lang="de-DE" dirty="0"/>
              <a:t>Clever </a:t>
            </a:r>
            <a:r>
              <a:rPr lang="de-DE" dirty="0" err="1"/>
              <a:t>Prototypes</a:t>
            </a:r>
            <a:r>
              <a:rPr lang="de-DE" dirty="0"/>
              <a:t>, LLC     </a:t>
            </a:r>
            <a:br>
              <a:rPr lang="de-DE" dirty="0"/>
            </a:br>
            <a:r>
              <a:rPr lang="de-DE" dirty="0">
                <a:hlinkClick r:id="rId3"/>
              </a:rPr>
              <a:t>http://www.photosforclass.com</a:t>
            </a:r>
            <a:r>
              <a:rPr lang="de-DE" dirty="0" smtClean="0">
                <a:hlinkClick r:id="rId3"/>
              </a:rPr>
              <a:t>/</a:t>
            </a:r>
            <a:endParaRPr lang="de-DE" dirty="0" smtClean="0"/>
          </a:p>
          <a:p>
            <a:endParaRPr lang="en-US" dirty="0" smtClean="0"/>
          </a:p>
        </p:txBody>
      </p:sp>
    </p:spTree>
    <p:extLst>
      <p:ext uri="{BB962C8B-B14F-4D97-AF65-F5344CB8AC3E}">
        <p14:creationId xmlns:p14="http://schemas.microsoft.com/office/powerpoint/2010/main" val="447843188"/>
      </p:ext>
    </p:extLst>
  </p:cSld>
  <p:clrMapOvr>
    <a:masterClrMapping/>
  </p:clrMapOvr>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836</Words>
  <Application>Microsoft Office PowerPoint</Application>
  <PresentationFormat>Bildschirmpräsentation (4:3)</PresentationFormat>
  <Paragraphs>156</Paragraphs>
  <Slides>11</Slides>
  <Notes>5</Notes>
  <HiddenSlides>0</HiddenSlides>
  <MMClips>0</MMClips>
  <ScaleCrop>false</ScaleCrop>
  <HeadingPairs>
    <vt:vector size="4" baseType="variant">
      <vt:variant>
        <vt:lpstr>Design</vt:lpstr>
      </vt:variant>
      <vt:variant>
        <vt:i4>1</vt:i4>
      </vt:variant>
      <vt:variant>
        <vt:lpstr>Folientitel</vt:lpstr>
      </vt:variant>
      <vt:variant>
        <vt:i4>11</vt:i4>
      </vt:variant>
    </vt:vector>
  </HeadingPairs>
  <TitlesOfParts>
    <vt:vector size="12" baseType="lpstr">
      <vt:lpstr>Larissa</vt:lpstr>
      <vt:lpstr>Das Immunsystem in der Übersicht</vt:lpstr>
      <vt:lpstr>Das Immunsystem in der Übersicht</vt:lpstr>
      <vt:lpstr>Das Immunsystem in der Übersicht</vt:lpstr>
      <vt:lpstr>Das Immunsystem in der Übersicht</vt:lpstr>
      <vt:lpstr>Das Immunsystem in der Übersicht</vt:lpstr>
      <vt:lpstr>Das Immunsystem in der Übersicht</vt:lpstr>
      <vt:lpstr>Das Immunsystem in der Übersicht</vt:lpstr>
      <vt:lpstr>Das Immunsystem in der Übersicht</vt:lpstr>
      <vt:lpstr>Das Immunsystem in der Übersicht</vt:lpstr>
      <vt:lpstr>Das Immunsystem in der Übersicht</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Erworbene Immunität</dc:title>
  <dc:creator>Walter Bogner</dc:creator>
  <cp:lastModifiedBy>Walter</cp:lastModifiedBy>
  <cp:revision>98</cp:revision>
  <dcterms:created xsi:type="dcterms:W3CDTF">2015-02-05T07:37:18Z</dcterms:created>
  <dcterms:modified xsi:type="dcterms:W3CDTF">2015-04-24T16:31:20Z</dcterms:modified>
</cp:coreProperties>
</file>