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68" r:id="rId4"/>
    <p:sldId id="272" r:id="rId5"/>
    <p:sldId id="271" r:id="rId6"/>
    <p:sldId id="270" r:id="rId7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3441" autoAdjust="0"/>
    <p:restoredTop sz="94660"/>
  </p:normalViewPr>
  <p:slideViewPr>
    <p:cSldViewPr>
      <p:cViewPr>
        <p:scale>
          <a:sx n="100" d="100"/>
          <a:sy n="100" d="100"/>
        </p:scale>
        <p:origin x="-1140" y="-2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C26-7481-4A5B-8C27-B58F1753AE51}" type="datetimeFigureOut">
              <a:rPr lang="de-DE" smtClean="0"/>
              <a:t>14.01.2014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16B5-0DEA-48CB-9AF8-DA2F57B420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3928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C26-7481-4A5B-8C27-B58F1753AE51}" type="datetimeFigureOut">
              <a:rPr lang="de-DE" smtClean="0"/>
              <a:t>14.01.2014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16B5-0DEA-48CB-9AF8-DA2F57B420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562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C26-7481-4A5B-8C27-B58F1753AE51}" type="datetimeFigureOut">
              <a:rPr lang="de-DE" smtClean="0"/>
              <a:t>14.01.2014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16B5-0DEA-48CB-9AF8-DA2F57B420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5507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C26-7481-4A5B-8C27-B58F1753AE51}" type="datetimeFigureOut">
              <a:rPr lang="de-DE" smtClean="0"/>
              <a:t>14.01.2014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16B5-0DEA-48CB-9AF8-DA2F57B420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8267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C26-7481-4A5B-8C27-B58F1753AE51}" type="datetimeFigureOut">
              <a:rPr lang="de-DE" smtClean="0"/>
              <a:t>14.01.2014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16B5-0DEA-48CB-9AF8-DA2F57B420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7547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C26-7481-4A5B-8C27-B58F1753AE51}" type="datetimeFigureOut">
              <a:rPr lang="de-DE" smtClean="0"/>
              <a:t>14.01.2014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16B5-0DEA-48CB-9AF8-DA2F57B420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0108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C26-7481-4A5B-8C27-B58F1753AE51}" type="datetimeFigureOut">
              <a:rPr lang="de-DE" smtClean="0"/>
              <a:t>14.01.2014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16B5-0DEA-48CB-9AF8-DA2F57B420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6078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C26-7481-4A5B-8C27-B58F1753AE51}" type="datetimeFigureOut">
              <a:rPr lang="de-DE" smtClean="0"/>
              <a:t>14.01.2014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16B5-0DEA-48CB-9AF8-DA2F57B420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3694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C26-7481-4A5B-8C27-B58F1753AE51}" type="datetimeFigureOut">
              <a:rPr lang="de-DE" smtClean="0"/>
              <a:t>14.01.2014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16B5-0DEA-48CB-9AF8-DA2F57B420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2543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C26-7481-4A5B-8C27-B58F1753AE51}" type="datetimeFigureOut">
              <a:rPr lang="de-DE" smtClean="0"/>
              <a:t>14.01.2014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16B5-0DEA-48CB-9AF8-DA2F57B420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4488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C26-7481-4A5B-8C27-B58F1753AE51}" type="datetimeFigureOut">
              <a:rPr lang="de-DE" smtClean="0"/>
              <a:t>14.01.2014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16B5-0DEA-48CB-9AF8-DA2F57B420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4666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92C26-7481-4A5B-8C27-B58F1753AE51}" type="datetimeFigureOut">
              <a:rPr lang="de-DE" smtClean="0"/>
              <a:t>14.01.2014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816B5-0DEA-48CB-9AF8-DA2F57B420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8525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446047" y="1207721"/>
            <a:ext cx="864096" cy="2880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6310143" y="1207721"/>
            <a:ext cx="864096" cy="2880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A</a:t>
            </a:r>
            <a:r>
              <a:rPr lang="de-DE" dirty="0" smtClean="0">
                <a:solidFill>
                  <a:schemeClr val="tx1"/>
                </a:solidFill>
              </a:rPr>
              <a:t>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7174239" y="1207721"/>
            <a:ext cx="864096" cy="288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A</a:t>
            </a:r>
            <a:r>
              <a:rPr lang="de-DE" dirty="0" smtClean="0">
                <a:solidFill>
                  <a:schemeClr val="tx1"/>
                </a:solidFill>
              </a:rPr>
              <a:t>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6573362" y="770234"/>
            <a:ext cx="1272336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600" dirty="0" err="1" smtClean="0"/>
              <a:t>Strukturgene</a:t>
            </a:r>
            <a:endParaRPr lang="de-DE" sz="1600" dirty="0"/>
          </a:p>
        </p:txBody>
      </p:sp>
      <p:cxnSp>
        <p:nvCxnSpPr>
          <p:cNvPr id="8" name="Gerade Verbindung 7"/>
          <p:cNvCxnSpPr/>
          <p:nvPr/>
        </p:nvCxnSpPr>
        <p:spPr>
          <a:xfrm>
            <a:off x="251520" y="4960672"/>
            <a:ext cx="87129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247475" y="4960672"/>
            <a:ext cx="4460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 err="1" smtClean="0"/>
              <a:t>Strukturgene</a:t>
            </a:r>
            <a:r>
              <a:rPr lang="de-DE" sz="1600" dirty="0" smtClean="0"/>
              <a:t>: enthalten die genetische Information</a:t>
            </a:r>
            <a:endParaRPr lang="de-DE" sz="1600" dirty="0"/>
          </a:p>
        </p:txBody>
      </p:sp>
      <p:sp>
        <p:nvSpPr>
          <p:cNvPr id="14" name="Rechteck 13"/>
          <p:cNvSpPr/>
          <p:nvPr/>
        </p:nvSpPr>
        <p:spPr>
          <a:xfrm>
            <a:off x="4551546" y="1207721"/>
            <a:ext cx="894501" cy="432048"/>
          </a:xfrm>
          <a:custGeom>
            <a:avLst/>
            <a:gdLst/>
            <a:ahLst/>
            <a:cxnLst/>
            <a:rect l="l" t="t" r="r" b="b"/>
            <a:pathLst>
              <a:path w="894501" h="432048">
                <a:moveTo>
                  <a:pt x="0" y="0"/>
                </a:moveTo>
                <a:lnTo>
                  <a:pt x="894501" y="0"/>
                </a:lnTo>
                <a:lnTo>
                  <a:pt x="894501" y="288032"/>
                </a:lnTo>
                <a:lnTo>
                  <a:pt x="646307" y="288032"/>
                </a:lnTo>
                <a:lnTo>
                  <a:pt x="447249" y="432048"/>
                </a:lnTo>
                <a:lnTo>
                  <a:pt x="248192" y="288032"/>
                </a:lnTo>
                <a:lnTo>
                  <a:pt x="0" y="288032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feld 25"/>
          <p:cNvSpPr txBox="1"/>
          <p:nvPr/>
        </p:nvSpPr>
        <p:spPr>
          <a:xfrm>
            <a:off x="4576225" y="770234"/>
            <a:ext cx="942759" cy="3385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600" dirty="0" smtClean="0"/>
              <a:t>Operator</a:t>
            </a:r>
            <a:endParaRPr lang="de-DE" sz="1600" dirty="0"/>
          </a:p>
        </p:txBody>
      </p:sp>
      <p:sp>
        <p:nvSpPr>
          <p:cNvPr id="27" name="Rechteck 26"/>
          <p:cNvSpPr/>
          <p:nvPr/>
        </p:nvSpPr>
        <p:spPr>
          <a:xfrm>
            <a:off x="3951717" y="1207721"/>
            <a:ext cx="576064" cy="288032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Textfeld 27"/>
          <p:cNvSpPr txBox="1"/>
          <p:nvPr/>
        </p:nvSpPr>
        <p:spPr>
          <a:xfrm>
            <a:off x="3529863" y="770234"/>
            <a:ext cx="988860" cy="338554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de-DE" sz="1600" dirty="0" smtClean="0"/>
              <a:t>Promotor</a:t>
            </a:r>
            <a:endParaRPr lang="de-DE" sz="1600" dirty="0"/>
          </a:p>
        </p:txBody>
      </p:sp>
      <p:cxnSp>
        <p:nvCxnSpPr>
          <p:cNvPr id="30" name="Gerade Verbindung 29"/>
          <p:cNvCxnSpPr/>
          <p:nvPr/>
        </p:nvCxnSpPr>
        <p:spPr>
          <a:xfrm flipH="1">
            <a:off x="2134370" y="1207721"/>
            <a:ext cx="18173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30"/>
          <p:cNvCxnSpPr/>
          <p:nvPr/>
        </p:nvCxnSpPr>
        <p:spPr>
          <a:xfrm flipH="1">
            <a:off x="2134369" y="1495753"/>
            <a:ext cx="18173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hteck 31"/>
          <p:cNvSpPr/>
          <p:nvPr/>
        </p:nvSpPr>
        <p:spPr>
          <a:xfrm>
            <a:off x="1262463" y="1207721"/>
            <a:ext cx="864096" cy="2880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384907" y="1207721"/>
            <a:ext cx="864096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cxnSp>
        <p:nvCxnSpPr>
          <p:cNvPr id="35" name="Gerade Verbindung mit Pfeil 34"/>
          <p:cNvCxnSpPr/>
          <p:nvPr/>
        </p:nvCxnSpPr>
        <p:spPr>
          <a:xfrm>
            <a:off x="1694511" y="1639769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feld 35"/>
          <p:cNvSpPr txBox="1"/>
          <p:nvPr/>
        </p:nvSpPr>
        <p:spPr>
          <a:xfrm>
            <a:off x="1057908" y="1988840"/>
            <a:ext cx="12745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Transkription</a:t>
            </a:r>
            <a:endParaRPr lang="de-DE" sz="1600" dirty="0"/>
          </a:p>
        </p:txBody>
      </p:sp>
      <p:cxnSp>
        <p:nvCxnSpPr>
          <p:cNvPr id="37" name="Gerade Verbindung mit Pfeil 36"/>
          <p:cNvCxnSpPr/>
          <p:nvPr/>
        </p:nvCxnSpPr>
        <p:spPr>
          <a:xfrm>
            <a:off x="1684913" y="2327394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feld 37"/>
          <p:cNvSpPr txBox="1"/>
          <p:nvPr/>
        </p:nvSpPr>
        <p:spPr>
          <a:xfrm>
            <a:off x="1069340" y="2729746"/>
            <a:ext cx="1098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Translation</a:t>
            </a:r>
            <a:endParaRPr lang="de-DE" sz="1600" dirty="0"/>
          </a:p>
        </p:txBody>
      </p:sp>
      <p:cxnSp>
        <p:nvCxnSpPr>
          <p:cNvPr id="39" name="Gerade Verbindung mit Pfeil 38"/>
          <p:cNvCxnSpPr/>
          <p:nvPr/>
        </p:nvCxnSpPr>
        <p:spPr>
          <a:xfrm>
            <a:off x="1684913" y="3140968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feld 39"/>
          <p:cNvSpPr txBox="1"/>
          <p:nvPr/>
        </p:nvSpPr>
        <p:spPr>
          <a:xfrm>
            <a:off x="1136680" y="4475888"/>
            <a:ext cx="1116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Repressor</a:t>
            </a:r>
            <a:endParaRPr lang="de-DE" dirty="0"/>
          </a:p>
        </p:txBody>
      </p:sp>
      <p:sp>
        <p:nvSpPr>
          <p:cNvPr id="42" name="Textfeld 41"/>
          <p:cNvSpPr txBox="1"/>
          <p:nvPr/>
        </p:nvSpPr>
        <p:spPr>
          <a:xfrm>
            <a:off x="231416" y="5299226"/>
            <a:ext cx="51651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 smtClean="0"/>
              <a:t>Operator</a:t>
            </a:r>
            <a:r>
              <a:rPr lang="de-DE" sz="1600" dirty="0" smtClean="0"/>
              <a:t>:   Abschnitt an den der </a:t>
            </a:r>
            <a:r>
              <a:rPr lang="de-DE" sz="1600" dirty="0" err="1" smtClean="0"/>
              <a:t>Repressor</a:t>
            </a:r>
            <a:r>
              <a:rPr lang="de-DE" sz="1600" dirty="0" smtClean="0"/>
              <a:t> reversibel bindet</a:t>
            </a:r>
            <a:endParaRPr lang="de-DE" sz="1600" dirty="0"/>
          </a:p>
        </p:txBody>
      </p:sp>
      <p:sp>
        <p:nvSpPr>
          <p:cNvPr id="43" name="Textfeld 42"/>
          <p:cNvSpPr txBox="1"/>
          <p:nvPr/>
        </p:nvSpPr>
        <p:spPr>
          <a:xfrm>
            <a:off x="228786" y="5637780"/>
            <a:ext cx="67597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 smtClean="0"/>
              <a:t>Promotor</a:t>
            </a:r>
            <a:r>
              <a:rPr lang="de-DE" sz="1600" dirty="0" smtClean="0"/>
              <a:t>:  Abschnitt an den die RNA-Polymerase bindet um </a:t>
            </a:r>
            <a:r>
              <a:rPr lang="de-DE" sz="1600" dirty="0" err="1" smtClean="0"/>
              <a:t>mRNA</a:t>
            </a:r>
            <a:r>
              <a:rPr lang="de-DE" sz="1600" dirty="0" smtClean="0"/>
              <a:t> zu erstellen</a:t>
            </a:r>
            <a:endParaRPr lang="de-DE" sz="1600" dirty="0"/>
          </a:p>
        </p:txBody>
      </p:sp>
      <p:sp>
        <p:nvSpPr>
          <p:cNvPr id="45" name="Textfeld 44"/>
          <p:cNvSpPr txBox="1"/>
          <p:nvPr/>
        </p:nvSpPr>
        <p:spPr>
          <a:xfrm>
            <a:off x="224063" y="6300749"/>
            <a:ext cx="5903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 err="1" smtClean="0"/>
              <a:t>Repressor</a:t>
            </a:r>
            <a:r>
              <a:rPr lang="de-DE" sz="1600" dirty="0" smtClean="0"/>
              <a:t>:  Protein, das Ablesen der </a:t>
            </a:r>
            <a:r>
              <a:rPr lang="de-DE" sz="1600" dirty="0" err="1" smtClean="0"/>
              <a:t>Strukturgene</a:t>
            </a:r>
            <a:r>
              <a:rPr lang="de-DE" sz="1600" dirty="0" smtClean="0"/>
              <a:t> unterbinden kann </a:t>
            </a:r>
            <a:endParaRPr lang="de-DE" sz="1600" dirty="0"/>
          </a:p>
        </p:txBody>
      </p:sp>
      <p:sp>
        <p:nvSpPr>
          <p:cNvPr id="46" name="Textfeld 45"/>
          <p:cNvSpPr txBox="1"/>
          <p:nvPr/>
        </p:nvSpPr>
        <p:spPr>
          <a:xfrm>
            <a:off x="224063" y="5976334"/>
            <a:ext cx="6380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 err="1" smtClean="0"/>
              <a:t>Regulatorgen</a:t>
            </a:r>
            <a:r>
              <a:rPr lang="de-DE" sz="1600" dirty="0" smtClean="0"/>
              <a:t>:  Enthält die Information zur Bildung eines </a:t>
            </a:r>
            <a:r>
              <a:rPr lang="de-DE" sz="1600" dirty="0" err="1" smtClean="0"/>
              <a:t>Repressorproteins</a:t>
            </a:r>
            <a:endParaRPr lang="de-DE" sz="1600" dirty="0"/>
          </a:p>
        </p:txBody>
      </p:sp>
      <p:sp>
        <p:nvSpPr>
          <p:cNvPr id="47" name="Rechteck 46"/>
          <p:cNvSpPr/>
          <p:nvPr/>
        </p:nvSpPr>
        <p:spPr>
          <a:xfrm>
            <a:off x="1026880" y="770234"/>
            <a:ext cx="1316066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de-DE" sz="1600" dirty="0" err="1" smtClean="0"/>
              <a:t>Regulatorgen</a:t>
            </a:r>
            <a:endParaRPr lang="de-DE" sz="1600" dirty="0"/>
          </a:p>
        </p:txBody>
      </p:sp>
      <p:sp>
        <p:nvSpPr>
          <p:cNvPr id="48" name="Geschweifte Klammer rechts 47"/>
          <p:cNvSpPr/>
          <p:nvPr/>
        </p:nvSpPr>
        <p:spPr>
          <a:xfrm rot="16200000">
            <a:off x="5537166" y="-1553157"/>
            <a:ext cx="318646" cy="429028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Textfeld 48"/>
          <p:cNvSpPr txBox="1"/>
          <p:nvPr/>
        </p:nvSpPr>
        <p:spPr>
          <a:xfrm>
            <a:off x="5209573" y="94106"/>
            <a:ext cx="816121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sz="1600" dirty="0" err="1" smtClean="0"/>
              <a:t>Operon</a:t>
            </a:r>
            <a:endParaRPr lang="de-DE" sz="1600" dirty="0"/>
          </a:p>
        </p:txBody>
      </p:sp>
      <p:sp>
        <p:nvSpPr>
          <p:cNvPr id="34" name="Textfeld 33"/>
          <p:cNvSpPr txBox="1"/>
          <p:nvPr/>
        </p:nvSpPr>
        <p:spPr>
          <a:xfrm>
            <a:off x="384907" y="148014"/>
            <a:ext cx="2267287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Endproduktrepression</a:t>
            </a:r>
            <a:endParaRPr lang="de-DE" dirty="0"/>
          </a:p>
        </p:txBody>
      </p:sp>
      <p:sp>
        <p:nvSpPr>
          <p:cNvPr id="41" name="Rechteck 40"/>
          <p:cNvSpPr/>
          <p:nvPr/>
        </p:nvSpPr>
        <p:spPr>
          <a:xfrm>
            <a:off x="8038335" y="1207721"/>
            <a:ext cx="864096" cy="288032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r>
              <a:rPr lang="de-DE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" name="Diagonal liegende Ecken des Rechtecks schneiden 4"/>
          <p:cNvSpPr/>
          <p:nvPr/>
        </p:nvSpPr>
        <p:spPr>
          <a:xfrm>
            <a:off x="1187565" y="3561488"/>
            <a:ext cx="1066087" cy="914400"/>
          </a:xfrm>
          <a:custGeom>
            <a:avLst/>
            <a:gdLst/>
            <a:ahLst/>
            <a:cxnLst/>
            <a:rect l="l" t="t" r="r" b="b"/>
            <a:pathLst>
              <a:path w="1066087" h="914400">
                <a:moveTo>
                  <a:pt x="0" y="0"/>
                </a:moveTo>
                <a:lnTo>
                  <a:pt x="913684" y="0"/>
                </a:lnTo>
                <a:lnTo>
                  <a:pt x="1066087" y="152403"/>
                </a:lnTo>
                <a:lnTo>
                  <a:pt x="1066087" y="914400"/>
                </a:lnTo>
                <a:lnTo>
                  <a:pt x="636243" y="914400"/>
                </a:lnTo>
                <a:lnTo>
                  <a:pt x="567077" y="637735"/>
                </a:lnTo>
                <a:lnTo>
                  <a:pt x="310567" y="637735"/>
                </a:lnTo>
                <a:lnTo>
                  <a:pt x="241401" y="914400"/>
                </a:lnTo>
                <a:lnTo>
                  <a:pt x="152403" y="914400"/>
                </a:lnTo>
                <a:lnTo>
                  <a:pt x="0" y="761997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690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13" grpId="0"/>
      <p:bldP spid="14" grpId="0" animBg="1"/>
      <p:bldP spid="26" grpId="0" animBg="1"/>
      <p:bldP spid="27" grpId="0" animBg="1"/>
      <p:bldP spid="28" grpId="0" animBg="1"/>
      <p:bldP spid="32" grpId="0" animBg="1"/>
      <p:bldP spid="33" grpId="0" animBg="1"/>
      <p:bldP spid="36" grpId="0"/>
      <p:bldP spid="38" grpId="0"/>
      <p:bldP spid="40" grpId="0"/>
      <p:bldP spid="42" grpId="0"/>
      <p:bldP spid="43" grpId="0"/>
      <p:bldP spid="45" grpId="0"/>
      <p:bldP spid="46" grpId="0"/>
      <p:bldP spid="47" grpId="0" animBg="1"/>
      <p:bldP spid="48" grpId="0" animBg="1"/>
      <p:bldP spid="49" grpId="0" animBg="1"/>
      <p:bldP spid="4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446047" y="1207721"/>
            <a:ext cx="864096" cy="2880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6310143" y="1207721"/>
            <a:ext cx="864096" cy="2880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A</a:t>
            </a:r>
            <a:r>
              <a:rPr lang="de-DE" dirty="0" smtClean="0">
                <a:solidFill>
                  <a:schemeClr val="tx1"/>
                </a:solidFill>
              </a:rPr>
              <a:t>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7174239" y="1207721"/>
            <a:ext cx="864096" cy="288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A</a:t>
            </a:r>
            <a:r>
              <a:rPr lang="de-DE" dirty="0" smtClean="0">
                <a:solidFill>
                  <a:schemeClr val="tx1"/>
                </a:solidFill>
              </a:rPr>
              <a:t>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4551546" y="1207721"/>
            <a:ext cx="894501" cy="432048"/>
          </a:xfrm>
          <a:custGeom>
            <a:avLst/>
            <a:gdLst/>
            <a:ahLst/>
            <a:cxnLst/>
            <a:rect l="l" t="t" r="r" b="b"/>
            <a:pathLst>
              <a:path w="894501" h="432048">
                <a:moveTo>
                  <a:pt x="0" y="0"/>
                </a:moveTo>
                <a:lnTo>
                  <a:pt x="894501" y="0"/>
                </a:lnTo>
                <a:lnTo>
                  <a:pt x="894501" y="288032"/>
                </a:lnTo>
                <a:lnTo>
                  <a:pt x="646307" y="288032"/>
                </a:lnTo>
                <a:lnTo>
                  <a:pt x="447249" y="432048"/>
                </a:lnTo>
                <a:lnTo>
                  <a:pt x="248192" y="288032"/>
                </a:lnTo>
                <a:lnTo>
                  <a:pt x="0" y="288032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Rechteck 26"/>
          <p:cNvSpPr/>
          <p:nvPr/>
        </p:nvSpPr>
        <p:spPr>
          <a:xfrm>
            <a:off x="3951717" y="1207721"/>
            <a:ext cx="576064" cy="288032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0" name="Gerade Verbindung 29"/>
          <p:cNvCxnSpPr/>
          <p:nvPr/>
        </p:nvCxnSpPr>
        <p:spPr>
          <a:xfrm flipH="1">
            <a:off x="2134370" y="1207721"/>
            <a:ext cx="18173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30"/>
          <p:cNvCxnSpPr/>
          <p:nvPr/>
        </p:nvCxnSpPr>
        <p:spPr>
          <a:xfrm flipH="1">
            <a:off x="2134369" y="1495753"/>
            <a:ext cx="18173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hteck 31"/>
          <p:cNvSpPr/>
          <p:nvPr/>
        </p:nvSpPr>
        <p:spPr>
          <a:xfrm>
            <a:off x="1262463" y="1207721"/>
            <a:ext cx="864096" cy="2880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384907" y="1207721"/>
            <a:ext cx="864096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7" name="Rechteck 46"/>
          <p:cNvSpPr/>
          <p:nvPr/>
        </p:nvSpPr>
        <p:spPr>
          <a:xfrm>
            <a:off x="1026880" y="770234"/>
            <a:ext cx="1316066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de-DE" sz="1600" dirty="0" err="1" smtClean="0"/>
              <a:t>Regulatorgen</a:t>
            </a:r>
            <a:endParaRPr lang="de-DE" sz="1600" dirty="0"/>
          </a:p>
        </p:txBody>
      </p:sp>
      <p:sp>
        <p:nvSpPr>
          <p:cNvPr id="41" name="Rechteck 40"/>
          <p:cNvSpPr/>
          <p:nvPr/>
        </p:nvSpPr>
        <p:spPr>
          <a:xfrm>
            <a:off x="8038335" y="1207721"/>
            <a:ext cx="864096" cy="288032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r>
              <a:rPr lang="de-DE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5" name="Trapezoid 54"/>
          <p:cNvSpPr/>
          <p:nvPr/>
        </p:nvSpPr>
        <p:spPr>
          <a:xfrm>
            <a:off x="5067769" y="3976580"/>
            <a:ext cx="873979" cy="468053"/>
          </a:xfrm>
          <a:custGeom>
            <a:avLst/>
            <a:gdLst/>
            <a:ahLst/>
            <a:cxnLst/>
            <a:rect l="l" t="t" r="r" b="b"/>
            <a:pathLst>
              <a:path w="873979" h="468053">
                <a:moveTo>
                  <a:pt x="372654" y="0"/>
                </a:moveTo>
                <a:lnTo>
                  <a:pt x="873979" y="0"/>
                </a:lnTo>
                <a:lnTo>
                  <a:pt x="756966" y="468052"/>
                </a:lnTo>
                <a:lnTo>
                  <a:pt x="501325" y="468052"/>
                </a:lnTo>
                <a:lnTo>
                  <a:pt x="501325" y="468053"/>
                </a:lnTo>
                <a:lnTo>
                  <a:pt x="0" y="468053"/>
                </a:lnTo>
                <a:lnTo>
                  <a:pt x="117013" y="1"/>
                </a:lnTo>
                <a:lnTo>
                  <a:pt x="372654" y="1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19050">
                <a:solidFill>
                  <a:schemeClr val="tx1"/>
                </a:solidFill>
              </a:ln>
            </a:endParaRPr>
          </a:p>
        </p:txBody>
      </p:sp>
      <p:cxnSp>
        <p:nvCxnSpPr>
          <p:cNvPr id="44" name="Gerade Verbindung mit Pfeil 43"/>
          <p:cNvCxnSpPr/>
          <p:nvPr/>
        </p:nvCxnSpPr>
        <p:spPr>
          <a:xfrm>
            <a:off x="7083691" y="1716886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feld 49"/>
          <p:cNvSpPr txBox="1"/>
          <p:nvPr/>
        </p:nvSpPr>
        <p:spPr>
          <a:xfrm>
            <a:off x="6456686" y="2065957"/>
            <a:ext cx="12745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Transkription</a:t>
            </a:r>
            <a:endParaRPr lang="de-DE" sz="1600" dirty="0"/>
          </a:p>
        </p:txBody>
      </p:sp>
      <p:cxnSp>
        <p:nvCxnSpPr>
          <p:cNvPr id="51" name="Gerade Verbindung mit Pfeil 50"/>
          <p:cNvCxnSpPr/>
          <p:nvPr/>
        </p:nvCxnSpPr>
        <p:spPr>
          <a:xfrm>
            <a:off x="7083691" y="2453735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feld 51"/>
          <p:cNvSpPr txBox="1"/>
          <p:nvPr/>
        </p:nvSpPr>
        <p:spPr>
          <a:xfrm>
            <a:off x="6468118" y="2806863"/>
            <a:ext cx="1098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Translation</a:t>
            </a:r>
            <a:endParaRPr lang="de-DE" sz="1600" dirty="0"/>
          </a:p>
        </p:txBody>
      </p:sp>
      <p:cxnSp>
        <p:nvCxnSpPr>
          <p:cNvPr id="53" name="Gerade Verbindung mit Pfeil 52"/>
          <p:cNvCxnSpPr/>
          <p:nvPr/>
        </p:nvCxnSpPr>
        <p:spPr>
          <a:xfrm>
            <a:off x="7083691" y="3218085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>
            <a:off x="6229848" y="4221088"/>
            <a:ext cx="150135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rapezoid 56"/>
          <p:cNvSpPr/>
          <p:nvPr/>
        </p:nvSpPr>
        <p:spPr>
          <a:xfrm rot="10800000">
            <a:off x="7967556" y="3976580"/>
            <a:ext cx="501325" cy="468052"/>
          </a:xfrm>
          <a:prstGeom prst="trapezoid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Trapezoid 57"/>
          <p:cNvSpPr/>
          <p:nvPr/>
        </p:nvSpPr>
        <p:spPr>
          <a:xfrm>
            <a:off x="8401106" y="3976580"/>
            <a:ext cx="501325" cy="468052"/>
          </a:xfrm>
          <a:prstGeom prst="trapezoid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9" name="Textfeld 58"/>
          <p:cNvSpPr txBox="1"/>
          <p:nvPr/>
        </p:nvSpPr>
        <p:spPr>
          <a:xfrm>
            <a:off x="4265219" y="2748980"/>
            <a:ext cx="1792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Repressor</a:t>
            </a:r>
            <a:r>
              <a:rPr lang="de-DE" dirty="0" smtClean="0"/>
              <a:t> inaktiv</a:t>
            </a:r>
            <a:endParaRPr lang="de-DE" dirty="0"/>
          </a:p>
        </p:txBody>
      </p:sp>
      <p:cxnSp>
        <p:nvCxnSpPr>
          <p:cNvPr id="34" name="Gerade Verbindung mit Pfeil 33"/>
          <p:cNvCxnSpPr/>
          <p:nvPr/>
        </p:nvCxnSpPr>
        <p:spPr>
          <a:xfrm>
            <a:off x="1694511" y="1639769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feld 41"/>
          <p:cNvSpPr txBox="1"/>
          <p:nvPr/>
        </p:nvSpPr>
        <p:spPr>
          <a:xfrm>
            <a:off x="1057908" y="1988840"/>
            <a:ext cx="12745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Transkription</a:t>
            </a:r>
            <a:endParaRPr lang="de-DE" sz="1600" dirty="0"/>
          </a:p>
        </p:txBody>
      </p:sp>
      <p:cxnSp>
        <p:nvCxnSpPr>
          <p:cNvPr id="43" name="Gerade Verbindung mit Pfeil 42"/>
          <p:cNvCxnSpPr/>
          <p:nvPr/>
        </p:nvCxnSpPr>
        <p:spPr>
          <a:xfrm>
            <a:off x="1684913" y="2327394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feld 44"/>
          <p:cNvSpPr txBox="1"/>
          <p:nvPr/>
        </p:nvSpPr>
        <p:spPr>
          <a:xfrm>
            <a:off x="1069340" y="2729746"/>
            <a:ext cx="1098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Translation</a:t>
            </a:r>
            <a:endParaRPr lang="de-DE" sz="1600" dirty="0"/>
          </a:p>
        </p:txBody>
      </p:sp>
      <p:cxnSp>
        <p:nvCxnSpPr>
          <p:cNvPr id="46" name="Gerade Verbindung mit Pfeil 45"/>
          <p:cNvCxnSpPr/>
          <p:nvPr/>
        </p:nvCxnSpPr>
        <p:spPr>
          <a:xfrm>
            <a:off x="1684913" y="3140968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feld 47"/>
          <p:cNvSpPr txBox="1"/>
          <p:nvPr/>
        </p:nvSpPr>
        <p:spPr>
          <a:xfrm>
            <a:off x="1136680" y="4475888"/>
            <a:ext cx="1116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Repressor</a:t>
            </a:r>
            <a:endParaRPr lang="de-DE" dirty="0"/>
          </a:p>
        </p:txBody>
      </p:sp>
      <p:sp>
        <p:nvSpPr>
          <p:cNvPr id="49" name="Diagonal liegende Ecken des Rechtecks schneiden 4"/>
          <p:cNvSpPr/>
          <p:nvPr/>
        </p:nvSpPr>
        <p:spPr>
          <a:xfrm>
            <a:off x="1187565" y="3561488"/>
            <a:ext cx="1066087" cy="914400"/>
          </a:xfrm>
          <a:custGeom>
            <a:avLst/>
            <a:gdLst/>
            <a:ahLst/>
            <a:cxnLst/>
            <a:rect l="l" t="t" r="r" b="b"/>
            <a:pathLst>
              <a:path w="1066087" h="914400">
                <a:moveTo>
                  <a:pt x="0" y="0"/>
                </a:moveTo>
                <a:lnTo>
                  <a:pt x="913684" y="0"/>
                </a:lnTo>
                <a:lnTo>
                  <a:pt x="1066087" y="152403"/>
                </a:lnTo>
                <a:lnTo>
                  <a:pt x="1066087" y="914400"/>
                </a:lnTo>
                <a:lnTo>
                  <a:pt x="636243" y="914400"/>
                </a:lnTo>
                <a:lnTo>
                  <a:pt x="567077" y="637735"/>
                </a:lnTo>
                <a:lnTo>
                  <a:pt x="310567" y="637735"/>
                </a:lnTo>
                <a:lnTo>
                  <a:pt x="241401" y="914400"/>
                </a:lnTo>
                <a:lnTo>
                  <a:pt x="152403" y="914400"/>
                </a:lnTo>
                <a:lnTo>
                  <a:pt x="0" y="761997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4" name="Diagonal liegende Ecken des Rechtecks schneiden 4"/>
          <p:cNvSpPr/>
          <p:nvPr/>
        </p:nvSpPr>
        <p:spPr>
          <a:xfrm>
            <a:off x="1196561" y="3561488"/>
            <a:ext cx="1066087" cy="914400"/>
          </a:xfrm>
          <a:custGeom>
            <a:avLst/>
            <a:gdLst/>
            <a:ahLst/>
            <a:cxnLst/>
            <a:rect l="l" t="t" r="r" b="b"/>
            <a:pathLst>
              <a:path w="1066087" h="914400">
                <a:moveTo>
                  <a:pt x="0" y="0"/>
                </a:moveTo>
                <a:lnTo>
                  <a:pt x="913684" y="0"/>
                </a:lnTo>
                <a:lnTo>
                  <a:pt x="1066087" y="152403"/>
                </a:lnTo>
                <a:lnTo>
                  <a:pt x="1066087" y="914400"/>
                </a:lnTo>
                <a:lnTo>
                  <a:pt x="636243" y="914400"/>
                </a:lnTo>
                <a:lnTo>
                  <a:pt x="567077" y="637735"/>
                </a:lnTo>
                <a:lnTo>
                  <a:pt x="310567" y="637735"/>
                </a:lnTo>
                <a:lnTo>
                  <a:pt x="241401" y="914400"/>
                </a:lnTo>
                <a:lnTo>
                  <a:pt x="152403" y="914400"/>
                </a:lnTo>
                <a:lnTo>
                  <a:pt x="0" y="761997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Ellipse 34"/>
          <p:cNvSpPr/>
          <p:nvPr/>
        </p:nvSpPr>
        <p:spPr>
          <a:xfrm>
            <a:off x="6579563" y="3586640"/>
            <a:ext cx="975088" cy="432048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Enzyme</a:t>
            </a:r>
            <a:endParaRPr lang="de-DE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514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96296E-6 L 0.36545 -0.275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64" y="-13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0" grpId="0"/>
      <p:bldP spid="52" grpId="0"/>
      <p:bldP spid="57" grpId="0" animBg="1"/>
      <p:bldP spid="58" grpId="0" animBg="1"/>
      <p:bldP spid="59" grpId="0"/>
      <p:bldP spid="5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446047" y="1207721"/>
            <a:ext cx="864096" cy="2880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6310143" y="1207721"/>
            <a:ext cx="864096" cy="2880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A</a:t>
            </a:r>
            <a:r>
              <a:rPr lang="de-DE" dirty="0" smtClean="0">
                <a:solidFill>
                  <a:schemeClr val="tx1"/>
                </a:solidFill>
              </a:rPr>
              <a:t>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7174239" y="1207721"/>
            <a:ext cx="864096" cy="288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A</a:t>
            </a:r>
            <a:r>
              <a:rPr lang="de-DE" dirty="0" smtClean="0">
                <a:solidFill>
                  <a:schemeClr val="tx1"/>
                </a:solidFill>
              </a:rPr>
              <a:t>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4551546" y="1207721"/>
            <a:ext cx="894501" cy="432048"/>
          </a:xfrm>
          <a:custGeom>
            <a:avLst/>
            <a:gdLst/>
            <a:ahLst/>
            <a:cxnLst/>
            <a:rect l="l" t="t" r="r" b="b"/>
            <a:pathLst>
              <a:path w="894501" h="432048">
                <a:moveTo>
                  <a:pt x="0" y="0"/>
                </a:moveTo>
                <a:lnTo>
                  <a:pt x="894501" y="0"/>
                </a:lnTo>
                <a:lnTo>
                  <a:pt x="894501" y="288032"/>
                </a:lnTo>
                <a:lnTo>
                  <a:pt x="646307" y="288032"/>
                </a:lnTo>
                <a:lnTo>
                  <a:pt x="447249" y="432048"/>
                </a:lnTo>
                <a:lnTo>
                  <a:pt x="248192" y="288032"/>
                </a:lnTo>
                <a:lnTo>
                  <a:pt x="0" y="288032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Rechteck 26"/>
          <p:cNvSpPr/>
          <p:nvPr/>
        </p:nvSpPr>
        <p:spPr>
          <a:xfrm>
            <a:off x="3951717" y="1207721"/>
            <a:ext cx="576064" cy="288032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0" name="Gerade Verbindung 29"/>
          <p:cNvCxnSpPr/>
          <p:nvPr/>
        </p:nvCxnSpPr>
        <p:spPr>
          <a:xfrm flipH="1">
            <a:off x="2134370" y="1207721"/>
            <a:ext cx="18173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30"/>
          <p:cNvCxnSpPr/>
          <p:nvPr/>
        </p:nvCxnSpPr>
        <p:spPr>
          <a:xfrm flipH="1">
            <a:off x="2134369" y="1495753"/>
            <a:ext cx="18173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hteck 31"/>
          <p:cNvSpPr/>
          <p:nvPr/>
        </p:nvSpPr>
        <p:spPr>
          <a:xfrm>
            <a:off x="1262463" y="1207721"/>
            <a:ext cx="864096" cy="2880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384907" y="1207721"/>
            <a:ext cx="864096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7" name="Rechteck 46"/>
          <p:cNvSpPr/>
          <p:nvPr/>
        </p:nvSpPr>
        <p:spPr>
          <a:xfrm>
            <a:off x="1026880" y="770234"/>
            <a:ext cx="1316066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de-DE" sz="1600" dirty="0" err="1" smtClean="0"/>
              <a:t>Regulatorgen</a:t>
            </a:r>
            <a:endParaRPr lang="de-DE" sz="1600" dirty="0"/>
          </a:p>
        </p:txBody>
      </p:sp>
      <p:sp>
        <p:nvSpPr>
          <p:cNvPr id="41" name="Rechteck 40"/>
          <p:cNvSpPr/>
          <p:nvPr/>
        </p:nvSpPr>
        <p:spPr>
          <a:xfrm>
            <a:off x="8038335" y="1207721"/>
            <a:ext cx="864096" cy="288032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r>
              <a:rPr lang="de-DE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" name="Diagonal liegende Ecken des Rechtecks schneiden 4"/>
          <p:cNvSpPr/>
          <p:nvPr/>
        </p:nvSpPr>
        <p:spPr>
          <a:xfrm>
            <a:off x="4551545" y="1657851"/>
            <a:ext cx="1066087" cy="914400"/>
          </a:xfrm>
          <a:custGeom>
            <a:avLst/>
            <a:gdLst/>
            <a:ahLst/>
            <a:cxnLst/>
            <a:rect l="l" t="t" r="r" b="b"/>
            <a:pathLst>
              <a:path w="1066087" h="914400">
                <a:moveTo>
                  <a:pt x="0" y="0"/>
                </a:moveTo>
                <a:lnTo>
                  <a:pt x="913684" y="0"/>
                </a:lnTo>
                <a:lnTo>
                  <a:pt x="1066087" y="152403"/>
                </a:lnTo>
                <a:lnTo>
                  <a:pt x="1066087" y="914400"/>
                </a:lnTo>
                <a:lnTo>
                  <a:pt x="636243" y="914400"/>
                </a:lnTo>
                <a:lnTo>
                  <a:pt x="567077" y="637735"/>
                </a:lnTo>
                <a:lnTo>
                  <a:pt x="310567" y="637735"/>
                </a:lnTo>
                <a:lnTo>
                  <a:pt x="241401" y="914400"/>
                </a:lnTo>
                <a:lnTo>
                  <a:pt x="152403" y="914400"/>
                </a:lnTo>
                <a:lnTo>
                  <a:pt x="0" y="761997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5" name="Trapezoid 54"/>
          <p:cNvSpPr/>
          <p:nvPr/>
        </p:nvSpPr>
        <p:spPr>
          <a:xfrm>
            <a:off x="5067769" y="3976580"/>
            <a:ext cx="873979" cy="468053"/>
          </a:xfrm>
          <a:custGeom>
            <a:avLst/>
            <a:gdLst/>
            <a:ahLst/>
            <a:cxnLst/>
            <a:rect l="l" t="t" r="r" b="b"/>
            <a:pathLst>
              <a:path w="873979" h="468053">
                <a:moveTo>
                  <a:pt x="372654" y="0"/>
                </a:moveTo>
                <a:lnTo>
                  <a:pt x="873979" y="0"/>
                </a:lnTo>
                <a:lnTo>
                  <a:pt x="756966" y="468052"/>
                </a:lnTo>
                <a:lnTo>
                  <a:pt x="501325" y="468052"/>
                </a:lnTo>
                <a:lnTo>
                  <a:pt x="501325" y="468053"/>
                </a:lnTo>
                <a:lnTo>
                  <a:pt x="0" y="468053"/>
                </a:lnTo>
                <a:lnTo>
                  <a:pt x="117013" y="1"/>
                </a:lnTo>
                <a:lnTo>
                  <a:pt x="372654" y="1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19050">
                <a:solidFill>
                  <a:schemeClr val="tx1"/>
                </a:solidFill>
              </a:ln>
            </a:endParaRPr>
          </a:p>
        </p:txBody>
      </p:sp>
      <p:cxnSp>
        <p:nvCxnSpPr>
          <p:cNvPr id="44" name="Gerade Verbindung mit Pfeil 43"/>
          <p:cNvCxnSpPr/>
          <p:nvPr/>
        </p:nvCxnSpPr>
        <p:spPr>
          <a:xfrm>
            <a:off x="7083691" y="1716886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feld 49"/>
          <p:cNvSpPr txBox="1"/>
          <p:nvPr/>
        </p:nvSpPr>
        <p:spPr>
          <a:xfrm>
            <a:off x="6456686" y="2065957"/>
            <a:ext cx="12745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Transkription</a:t>
            </a:r>
            <a:endParaRPr lang="de-DE" sz="1600" dirty="0"/>
          </a:p>
        </p:txBody>
      </p:sp>
      <p:cxnSp>
        <p:nvCxnSpPr>
          <p:cNvPr id="51" name="Gerade Verbindung mit Pfeil 50"/>
          <p:cNvCxnSpPr/>
          <p:nvPr/>
        </p:nvCxnSpPr>
        <p:spPr>
          <a:xfrm>
            <a:off x="7083691" y="2453735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feld 51"/>
          <p:cNvSpPr txBox="1"/>
          <p:nvPr/>
        </p:nvSpPr>
        <p:spPr>
          <a:xfrm>
            <a:off x="6468118" y="2806863"/>
            <a:ext cx="1098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Translation</a:t>
            </a:r>
            <a:endParaRPr lang="de-DE" sz="1600" dirty="0"/>
          </a:p>
        </p:txBody>
      </p:sp>
      <p:cxnSp>
        <p:nvCxnSpPr>
          <p:cNvPr id="53" name="Gerade Verbindung mit Pfeil 52"/>
          <p:cNvCxnSpPr/>
          <p:nvPr/>
        </p:nvCxnSpPr>
        <p:spPr>
          <a:xfrm>
            <a:off x="7083691" y="3218085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>
            <a:off x="6229848" y="4221088"/>
            <a:ext cx="150135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rapezoid 56"/>
          <p:cNvSpPr/>
          <p:nvPr/>
        </p:nvSpPr>
        <p:spPr>
          <a:xfrm rot="10800000">
            <a:off x="7967556" y="3976580"/>
            <a:ext cx="501325" cy="468052"/>
          </a:xfrm>
          <a:prstGeom prst="trapezoid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Trapezoid 57"/>
          <p:cNvSpPr/>
          <p:nvPr/>
        </p:nvSpPr>
        <p:spPr>
          <a:xfrm>
            <a:off x="8401106" y="3976580"/>
            <a:ext cx="501325" cy="468052"/>
          </a:xfrm>
          <a:prstGeom prst="trapezoid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Trapezoid 54"/>
          <p:cNvSpPr/>
          <p:nvPr/>
        </p:nvSpPr>
        <p:spPr>
          <a:xfrm>
            <a:off x="5084589" y="3976580"/>
            <a:ext cx="873979" cy="468053"/>
          </a:xfrm>
          <a:custGeom>
            <a:avLst/>
            <a:gdLst/>
            <a:ahLst/>
            <a:cxnLst/>
            <a:rect l="l" t="t" r="r" b="b"/>
            <a:pathLst>
              <a:path w="873979" h="468053">
                <a:moveTo>
                  <a:pt x="372654" y="0"/>
                </a:moveTo>
                <a:lnTo>
                  <a:pt x="873979" y="0"/>
                </a:lnTo>
                <a:lnTo>
                  <a:pt x="756966" y="468052"/>
                </a:lnTo>
                <a:lnTo>
                  <a:pt x="501325" y="468052"/>
                </a:lnTo>
                <a:lnTo>
                  <a:pt x="501325" y="468053"/>
                </a:lnTo>
                <a:lnTo>
                  <a:pt x="0" y="468053"/>
                </a:lnTo>
                <a:lnTo>
                  <a:pt x="117013" y="1"/>
                </a:lnTo>
                <a:lnTo>
                  <a:pt x="372654" y="1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19050">
                <a:solidFill>
                  <a:schemeClr val="tx1"/>
                </a:solidFill>
              </a:ln>
            </a:endParaRPr>
          </a:p>
        </p:txBody>
      </p:sp>
      <p:sp>
        <p:nvSpPr>
          <p:cNvPr id="49" name="Ellipse 48"/>
          <p:cNvSpPr/>
          <p:nvPr/>
        </p:nvSpPr>
        <p:spPr>
          <a:xfrm>
            <a:off x="6579563" y="3586640"/>
            <a:ext cx="975088" cy="432048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Enzyme</a:t>
            </a:r>
            <a:endParaRPr lang="de-DE" sz="1200" dirty="0">
              <a:solidFill>
                <a:schemeClr val="tx1"/>
              </a:solidFill>
            </a:endParaRPr>
          </a:p>
        </p:txBody>
      </p:sp>
      <p:cxnSp>
        <p:nvCxnSpPr>
          <p:cNvPr id="40" name="Gerade Verbindung mit Pfeil 39"/>
          <p:cNvCxnSpPr/>
          <p:nvPr/>
        </p:nvCxnSpPr>
        <p:spPr>
          <a:xfrm>
            <a:off x="1694511" y="1639769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feld 42"/>
          <p:cNvSpPr txBox="1"/>
          <p:nvPr/>
        </p:nvSpPr>
        <p:spPr>
          <a:xfrm>
            <a:off x="1057908" y="1988840"/>
            <a:ext cx="12745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Transkription</a:t>
            </a:r>
            <a:endParaRPr lang="de-DE" sz="1600" dirty="0"/>
          </a:p>
        </p:txBody>
      </p:sp>
      <p:cxnSp>
        <p:nvCxnSpPr>
          <p:cNvPr id="45" name="Gerade Verbindung mit Pfeil 44"/>
          <p:cNvCxnSpPr/>
          <p:nvPr/>
        </p:nvCxnSpPr>
        <p:spPr>
          <a:xfrm>
            <a:off x="1684913" y="2327394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feld 45"/>
          <p:cNvSpPr txBox="1"/>
          <p:nvPr/>
        </p:nvSpPr>
        <p:spPr>
          <a:xfrm>
            <a:off x="1069340" y="2729746"/>
            <a:ext cx="1098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Translation</a:t>
            </a:r>
            <a:endParaRPr lang="de-DE" sz="1600" dirty="0"/>
          </a:p>
        </p:txBody>
      </p:sp>
      <p:cxnSp>
        <p:nvCxnSpPr>
          <p:cNvPr id="48" name="Gerade Verbindung mit Pfeil 47"/>
          <p:cNvCxnSpPr/>
          <p:nvPr/>
        </p:nvCxnSpPr>
        <p:spPr>
          <a:xfrm>
            <a:off x="1684913" y="3140968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Diagonal liegende Ecken des Rechtecks schneiden 4"/>
          <p:cNvSpPr/>
          <p:nvPr/>
        </p:nvSpPr>
        <p:spPr>
          <a:xfrm>
            <a:off x="1187565" y="3561488"/>
            <a:ext cx="1066087" cy="914400"/>
          </a:xfrm>
          <a:custGeom>
            <a:avLst/>
            <a:gdLst/>
            <a:ahLst/>
            <a:cxnLst/>
            <a:rect l="l" t="t" r="r" b="b"/>
            <a:pathLst>
              <a:path w="1066087" h="914400">
                <a:moveTo>
                  <a:pt x="0" y="0"/>
                </a:moveTo>
                <a:lnTo>
                  <a:pt x="913684" y="0"/>
                </a:lnTo>
                <a:lnTo>
                  <a:pt x="1066087" y="152403"/>
                </a:lnTo>
                <a:lnTo>
                  <a:pt x="1066087" y="914400"/>
                </a:lnTo>
                <a:lnTo>
                  <a:pt x="636243" y="914400"/>
                </a:lnTo>
                <a:lnTo>
                  <a:pt x="567077" y="637735"/>
                </a:lnTo>
                <a:lnTo>
                  <a:pt x="310567" y="637735"/>
                </a:lnTo>
                <a:lnTo>
                  <a:pt x="241401" y="914400"/>
                </a:lnTo>
                <a:lnTo>
                  <a:pt x="152403" y="914400"/>
                </a:lnTo>
                <a:lnTo>
                  <a:pt x="0" y="761997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Textfeld 55"/>
          <p:cNvSpPr txBox="1"/>
          <p:nvPr/>
        </p:nvSpPr>
        <p:spPr>
          <a:xfrm>
            <a:off x="1136680" y="4475888"/>
            <a:ext cx="1116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Repressor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85006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0278 C -0.00035 0.00856 0.00399 0.05856 -0.01354 0.06551 C -0.01684 0.07014 -0.01962 0.07014 -0.02378 0.07315 C -0.03142 0.07917 -0.0401 0.08333 -0.04861 0.08704 C -0.05712 0.09444 -0.07118 0.09722 -0.0816 0.09838 C -0.08715 0.09954 -0.09826 0.10116 -0.09826 0.10139 C -0.10833 0.10555 -0.12031 0.10486 -0.13125 0.10694 C -0.15174 0.10532 -0.17049 0.10185 -0.19097 0.09838 C -0.20538 0.09282 -0.25642 0.09491 -0.26736 0.09467 C -0.27847 0.08981 -0.29375 0.09143 -0.30434 0.09074 C -0.30885 0.08912 -0.31424 0.0875 -0.31892 0.08704 C -0.33229 0.08611 -0.35937 0.08472 -0.35937 0.08495 C -0.36892 0.08148 -0.37934 0.07986 -0.38906 0.07801 C -0.39531 0.07592 -0.40156 0.07523 -0.40746 0.0743 C -0.41545 0.0713 -0.42361 0.07199 -0.43125 0.06967 C -0.44236 0.06551 -0.45347 0.06088 -0.46441 0.05671 C -0.46771 0.05393 -0.47066 0.05069 -0.47465 0.04907 C -0.47986 0.04282 -0.48299 0.03727 -0.48715 0.02986 C -0.48871 0.02708 -0.49219 0.02106 -0.49219 0.02153 C -0.4934 0.01736 -0.49444 0.01342 -0.49549 0.00972 C -0.49583 0.00856 -0.49653 0.00602 -0.49653 0.00625 C -0.49861 -0.00949 -0.49844 -0.02546 -0.50139 -0.0412 C -0.50121 -0.05324 -0.50139 -0.06551 -0.50052 -0.07778 C -0.49965 -0.08958 -0.49253 -0.09931 -0.48715 -0.1081 C -0.47969 -0.12037 -0.4743 -0.12917 -0.46146 -0.13357 C -0.45816 -0.13611 -0.45555 -0.13727 -0.45208 -0.13843 C -0.44601 -0.14375 -0.43889 -0.14699 -0.43229 -0.15255 C -0.42847 -0.15533 -0.42448 -0.16088 -0.41996 -0.16273 C -0.41354 -0.17431 -0.4224 -0.15995 -0.41493 -0.16759 C -0.40816 -0.17431 -0.41719 -0.16945 -0.40972 -0.17269 C -0.40642 -0.18472 -0.41146 -0.16759 -0.4066 -0.18033 C -0.40382 -0.18704 -0.40208 -0.19676 -0.40035 -0.2044 C -0.39948 -0.21713 -0.39549 -0.23935 -0.40035 -0.25046 " pathEditMode="relative" rAng="0" ptsTypes="ffffffffffffffffffffffffffffffffA">
                                      <p:cBhvr>
                                        <p:cTn id="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8" y="-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446047" y="1207721"/>
            <a:ext cx="864096" cy="2880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6310143" y="1207721"/>
            <a:ext cx="864096" cy="2880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A</a:t>
            </a:r>
            <a:r>
              <a:rPr lang="de-DE" dirty="0" smtClean="0">
                <a:solidFill>
                  <a:schemeClr val="tx1"/>
                </a:solidFill>
              </a:rPr>
              <a:t>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7174239" y="1207721"/>
            <a:ext cx="864096" cy="288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A</a:t>
            </a:r>
            <a:r>
              <a:rPr lang="de-DE" dirty="0" smtClean="0">
                <a:solidFill>
                  <a:schemeClr val="tx1"/>
                </a:solidFill>
              </a:rPr>
              <a:t>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4551546" y="1207721"/>
            <a:ext cx="894501" cy="432048"/>
          </a:xfrm>
          <a:custGeom>
            <a:avLst/>
            <a:gdLst/>
            <a:ahLst/>
            <a:cxnLst/>
            <a:rect l="l" t="t" r="r" b="b"/>
            <a:pathLst>
              <a:path w="894501" h="432048">
                <a:moveTo>
                  <a:pt x="0" y="0"/>
                </a:moveTo>
                <a:lnTo>
                  <a:pt x="894501" y="0"/>
                </a:lnTo>
                <a:lnTo>
                  <a:pt x="894501" y="288032"/>
                </a:lnTo>
                <a:lnTo>
                  <a:pt x="646307" y="288032"/>
                </a:lnTo>
                <a:lnTo>
                  <a:pt x="447249" y="432048"/>
                </a:lnTo>
                <a:lnTo>
                  <a:pt x="248192" y="288032"/>
                </a:lnTo>
                <a:lnTo>
                  <a:pt x="0" y="288032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Rechteck 26"/>
          <p:cNvSpPr/>
          <p:nvPr/>
        </p:nvSpPr>
        <p:spPr>
          <a:xfrm>
            <a:off x="3951717" y="1207721"/>
            <a:ext cx="576064" cy="288032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0" name="Gerade Verbindung 29"/>
          <p:cNvCxnSpPr/>
          <p:nvPr/>
        </p:nvCxnSpPr>
        <p:spPr>
          <a:xfrm flipH="1">
            <a:off x="2134370" y="1207721"/>
            <a:ext cx="18173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30"/>
          <p:cNvCxnSpPr/>
          <p:nvPr/>
        </p:nvCxnSpPr>
        <p:spPr>
          <a:xfrm flipH="1">
            <a:off x="2134369" y="1495753"/>
            <a:ext cx="18173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hteck 31"/>
          <p:cNvSpPr/>
          <p:nvPr/>
        </p:nvSpPr>
        <p:spPr>
          <a:xfrm>
            <a:off x="1262463" y="1207721"/>
            <a:ext cx="864096" cy="2880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384907" y="1207721"/>
            <a:ext cx="864096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7" name="Rechteck 46"/>
          <p:cNvSpPr/>
          <p:nvPr/>
        </p:nvSpPr>
        <p:spPr>
          <a:xfrm>
            <a:off x="1026880" y="770234"/>
            <a:ext cx="1316066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de-DE" sz="1600" dirty="0" err="1" smtClean="0"/>
              <a:t>Regulatorgen</a:t>
            </a:r>
            <a:endParaRPr lang="de-DE" sz="1600" dirty="0"/>
          </a:p>
        </p:txBody>
      </p:sp>
      <p:sp>
        <p:nvSpPr>
          <p:cNvPr id="41" name="Rechteck 40"/>
          <p:cNvSpPr/>
          <p:nvPr/>
        </p:nvSpPr>
        <p:spPr>
          <a:xfrm>
            <a:off x="8038335" y="1207721"/>
            <a:ext cx="864096" cy="288032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r>
              <a:rPr lang="de-DE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5" name="Trapezoid 54"/>
          <p:cNvSpPr/>
          <p:nvPr/>
        </p:nvSpPr>
        <p:spPr>
          <a:xfrm>
            <a:off x="5067769" y="3976580"/>
            <a:ext cx="873979" cy="468053"/>
          </a:xfrm>
          <a:custGeom>
            <a:avLst/>
            <a:gdLst/>
            <a:ahLst/>
            <a:cxnLst/>
            <a:rect l="l" t="t" r="r" b="b"/>
            <a:pathLst>
              <a:path w="873979" h="468053">
                <a:moveTo>
                  <a:pt x="372654" y="0"/>
                </a:moveTo>
                <a:lnTo>
                  <a:pt x="873979" y="0"/>
                </a:lnTo>
                <a:lnTo>
                  <a:pt x="756966" y="468052"/>
                </a:lnTo>
                <a:lnTo>
                  <a:pt x="501325" y="468052"/>
                </a:lnTo>
                <a:lnTo>
                  <a:pt x="501325" y="468053"/>
                </a:lnTo>
                <a:lnTo>
                  <a:pt x="0" y="468053"/>
                </a:lnTo>
                <a:lnTo>
                  <a:pt x="117013" y="1"/>
                </a:lnTo>
                <a:lnTo>
                  <a:pt x="372654" y="1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19050">
                <a:solidFill>
                  <a:schemeClr val="tx1"/>
                </a:solidFill>
              </a:ln>
            </a:endParaRPr>
          </a:p>
        </p:txBody>
      </p:sp>
      <p:cxnSp>
        <p:nvCxnSpPr>
          <p:cNvPr id="44" name="Gerade Verbindung mit Pfeil 43"/>
          <p:cNvCxnSpPr/>
          <p:nvPr/>
        </p:nvCxnSpPr>
        <p:spPr>
          <a:xfrm>
            <a:off x="7083691" y="1716886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feld 49"/>
          <p:cNvSpPr txBox="1"/>
          <p:nvPr/>
        </p:nvSpPr>
        <p:spPr>
          <a:xfrm>
            <a:off x="6456686" y="2065957"/>
            <a:ext cx="12745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Transkription</a:t>
            </a:r>
            <a:endParaRPr lang="de-DE" sz="1600" dirty="0"/>
          </a:p>
        </p:txBody>
      </p:sp>
      <p:cxnSp>
        <p:nvCxnSpPr>
          <p:cNvPr id="51" name="Gerade Verbindung mit Pfeil 50"/>
          <p:cNvCxnSpPr/>
          <p:nvPr/>
        </p:nvCxnSpPr>
        <p:spPr>
          <a:xfrm>
            <a:off x="7083691" y="2453735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feld 51"/>
          <p:cNvSpPr txBox="1"/>
          <p:nvPr/>
        </p:nvSpPr>
        <p:spPr>
          <a:xfrm>
            <a:off x="6468118" y="2806863"/>
            <a:ext cx="1098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Translation</a:t>
            </a:r>
            <a:endParaRPr lang="de-DE" sz="1600" dirty="0"/>
          </a:p>
        </p:txBody>
      </p:sp>
      <p:cxnSp>
        <p:nvCxnSpPr>
          <p:cNvPr id="53" name="Gerade Verbindung mit Pfeil 52"/>
          <p:cNvCxnSpPr/>
          <p:nvPr/>
        </p:nvCxnSpPr>
        <p:spPr>
          <a:xfrm>
            <a:off x="7083691" y="3218085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>
            <a:off x="6229848" y="4221088"/>
            <a:ext cx="150135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rapezoid 56"/>
          <p:cNvSpPr/>
          <p:nvPr/>
        </p:nvSpPr>
        <p:spPr>
          <a:xfrm rot="10800000">
            <a:off x="7967556" y="3976580"/>
            <a:ext cx="501325" cy="468052"/>
          </a:xfrm>
          <a:prstGeom prst="trapezoid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Trapezoid 57"/>
          <p:cNvSpPr/>
          <p:nvPr/>
        </p:nvSpPr>
        <p:spPr>
          <a:xfrm>
            <a:off x="4748133" y="2327394"/>
            <a:ext cx="501325" cy="468052"/>
          </a:xfrm>
          <a:prstGeom prst="trapezoid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Trapezoid 54"/>
          <p:cNvSpPr/>
          <p:nvPr/>
        </p:nvSpPr>
        <p:spPr>
          <a:xfrm>
            <a:off x="5084589" y="3976580"/>
            <a:ext cx="873979" cy="468053"/>
          </a:xfrm>
          <a:custGeom>
            <a:avLst/>
            <a:gdLst/>
            <a:ahLst/>
            <a:cxnLst/>
            <a:rect l="l" t="t" r="r" b="b"/>
            <a:pathLst>
              <a:path w="873979" h="468053">
                <a:moveTo>
                  <a:pt x="372654" y="0"/>
                </a:moveTo>
                <a:lnTo>
                  <a:pt x="873979" y="0"/>
                </a:lnTo>
                <a:lnTo>
                  <a:pt x="756966" y="468052"/>
                </a:lnTo>
                <a:lnTo>
                  <a:pt x="501325" y="468052"/>
                </a:lnTo>
                <a:lnTo>
                  <a:pt x="501325" y="468053"/>
                </a:lnTo>
                <a:lnTo>
                  <a:pt x="0" y="468053"/>
                </a:lnTo>
                <a:lnTo>
                  <a:pt x="117013" y="1"/>
                </a:lnTo>
                <a:lnTo>
                  <a:pt x="372654" y="1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19050">
                <a:solidFill>
                  <a:schemeClr val="tx1"/>
                </a:solidFill>
              </a:ln>
            </a:endParaRPr>
          </a:p>
        </p:txBody>
      </p:sp>
      <p:cxnSp>
        <p:nvCxnSpPr>
          <p:cNvPr id="40" name="Gerade Verbindung mit Pfeil 39"/>
          <p:cNvCxnSpPr/>
          <p:nvPr/>
        </p:nvCxnSpPr>
        <p:spPr>
          <a:xfrm>
            <a:off x="1694511" y="1639769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feld 42"/>
          <p:cNvSpPr txBox="1"/>
          <p:nvPr/>
        </p:nvSpPr>
        <p:spPr>
          <a:xfrm>
            <a:off x="1057908" y="1988840"/>
            <a:ext cx="12745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Transkription</a:t>
            </a:r>
            <a:endParaRPr lang="de-DE" sz="1600" dirty="0"/>
          </a:p>
        </p:txBody>
      </p:sp>
      <p:cxnSp>
        <p:nvCxnSpPr>
          <p:cNvPr id="45" name="Gerade Verbindung mit Pfeil 44"/>
          <p:cNvCxnSpPr/>
          <p:nvPr/>
        </p:nvCxnSpPr>
        <p:spPr>
          <a:xfrm>
            <a:off x="1684913" y="2327394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feld 45"/>
          <p:cNvSpPr txBox="1"/>
          <p:nvPr/>
        </p:nvSpPr>
        <p:spPr>
          <a:xfrm>
            <a:off x="1069340" y="2729746"/>
            <a:ext cx="1098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Translation</a:t>
            </a:r>
            <a:endParaRPr lang="de-DE" sz="1600" dirty="0"/>
          </a:p>
        </p:txBody>
      </p:sp>
      <p:cxnSp>
        <p:nvCxnSpPr>
          <p:cNvPr id="48" name="Gerade Verbindung mit Pfeil 47"/>
          <p:cNvCxnSpPr/>
          <p:nvPr/>
        </p:nvCxnSpPr>
        <p:spPr>
          <a:xfrm>
            <a:off x="1684913" y="3140968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Diagonal liegende Ecken des Rechtecks schneiden 4"/>
          <p:cNvSpPr/>
          <p:nvPr/>
        </p:nvSpPr>
        <p:spPr>
          <a:xfrm>
            <a:off x="1187565" y="3561488"/>
            <a:ext cx="1066087" cy="914400"/>
          </a:xfrm>
          <a:custGeom>
            <a:avLst/>
            <a:gdLst/>
            <a:ahLst/>
            <a:cxnLst/>
            <a:rect l="l" t="t" r="r" b="b"/>
            <a:pathLst>
              <a:path w="1066087" h="914400">
                <a:moveTo>
                  <a:pt x="0" y="0"/>
                </a:moveTo>
                <a:lnTo>
                  <a:pt x="913684" y="0"/>
                </a:lnTo>
                <a:lnTo>
                  <a:pt x="1066087" y="152403"/>
                </a:lnTo>
                <a:lnTo>
                  <a:pt x="1066087" y="914400"/>
                </a:lnTo>
                <a:lnTo>
                  <a:pt x="636243" y="914400"/>
                </a:lnTo>
                <a:lnTo>
                  <a:pt x="567077" y="637735"/>
                </a:lnTo>
                <a:lnTo>
                  <a:pt x="310567" y="637735"/>
                </a:lnTo>
                <a:lnTo>
                  <a:pt x="241401" y="914400"/>
                </a:lnTo>
                <a:lnTo>
                  <a:pt x="152403" y="914400"/>
                </a:lnTo>
                <a:lnTo>
                  <a:pt x="0" y="761997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Textfeld 55"/>
          <p:cNvSpPr txBox="1"/>
          <p:nvPr/>
        </p:nvSpPr>
        <p:spPr>
          <a:xfrm>
            <a:off x="1136680" y="4475888"/>
            <a:ext cx="1116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Repressor</a:t>
            </a:r>
            <a:endParaRPr lang="de-DE" dirty="0"/>
          </a:p>
        </p:txBody>
      </p:sp>
      <p:grpSp>
        <p:nvGrpSpPr>
          <p:cNvPr id="34" name="Gruppieren 33"/>
          <p:cNvGrpSpPr/>
          <p:nvPr/>
        </p:nvGrpSpPr>
        <p:grpSpPr>
          <a:xfrm>
            <a:off x="4551034" y="1680288"/>
            <a:ext cx="1066087" cy="1109891"/>
            <a:chOff x="4527779" y="1677866"/>
            <a:chExt cx="1066087" cy="1109891"/>
          </a:xfrm>
        </p:grpSpPr>
        <p:sp>
          <p:nvSpPr>
            <p:cNvPr id="35" name="Diagonal liegende Ecken des Rechtecks schneiden 4"/>
            <p:cNvSpPr/>
            <p:nvPr/>
          </p:nvSpPr>
          <p:spPr>
            <a:xfrm>
              <a:off x="4527779" y="1677866"/>
              <a:ext cx="1066087" cy="914400"/>
            </a:xfrm>
            <a:custGeom>
              <a:avLst/>
              <a:gdLst/>
              <a:ahLst/>
              <a:cxnLst/>
              <a:rect l="l" t="t" r="r" b="b"/>
              <a:pathLst>
                <a:path w="1066087" h="914400">
                  <a:moveTo>
                    <a:pt x="0" y="0"/>
                  </a:moveTo>
                  <a:lnTo>
                    <a:pt x="272186" y="0"/>
                  </a:lnTo>
                  <a:lnTo>
                    <a:pt x="452716" y="130612"/>
                  </a:lnTo>
                  <a:lnTo>
                    <a:pt x="633247" y="0"/>
                  </a:lnTo>
                  <a:lnTo>
                    <a:pt x="913684" y="0"/>
                  </a:lnTo>
                  <a:lnTo>
                    <a:pt x="1066087" y="152403"/>
                  </a:lnTo>
                  <a:lnTo>
                    <a:pt x="1066087" y="914400"/>
                  </a:lnTo>
                  <a:lnTo>
                    <a:pt x="636243" y="914400"/>
                  </a:lnTo>
                  <a:lnTo>
                    <a:pt x="567077" y="637735"/>
                  </a:lnTo>
                  <a:lnTo>
                    <a:pt x="310567" y="637735"/>
                  </a:lnTo>
                  <a:lnTo>
                    <a:pt x="241401" y="914400"/>
                  </a:lnTo>
                  <a:lnTo>
                    <a:pt x="152403" y="914400"/>
                  </a:lnTo>
                  <a:lnTo>
                    <a:pt x="0" y="761997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Trapezoid 35"/>
            <p:cNvSpPr/>
            <p:nvPr/>
          </p:nvSpPr>
          <p:spPr>
            <a:xfrm>
              <a:off x="4730792" y="2319705"/>
              <a:ext cx="501325" cy="468052"/>
            </a:xfrm>
            <a:prstGeom prst="trapezoid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37" name="Ellipse 36"/>
          <p:cNvSpPr/>
          <p:nvPr/>
        </p:nvSpPr>
        <p:spPr>
          <a:xfrm>
            <a:off x="6579563" y="3586640"/>
            <a:ext cx="975088" cy="432048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Enzyme</a:t>
            </a:r>
            <a:endParaRPr lang="de-DE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55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446047" y="1207721"/>
            <a:ext cx="864096" cy="2880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6310143" y="1207721"/>
            <a:ext cx="864096" cy="2880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A</a:t>
            </a:r>
            <a:r>
              <a:rPr lang="de-DE" dirty="0" smtClean="0">
                <a:solidFill>
                  <a:schemeClr val="tx1"/>
                </a:solidFill>
              </a:rPr>
              <a:t>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7174239" y="1207721"/>
            <a:ext cx="864096" cy="288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A</a:t>
            </a:r>
            <a:r>
              <a:rPr lang="de-DE" dirty="0" smtClean="0">
                <a:solidFill>
                  <a:schemeClr val="tx1"/>
                </a:solidFill>
              </a:rPr>
              <a:t>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4551546" y="1207721"/>
            <a:ext cx="894501" cy="432048"/>
          </a:xfrm>
          <a:custGeom>
            <a:avLst/>
            <a:gdLst/>
            <a:ahLst/>
            <a:cxnLst/>
            <a:rect l="l" t="t" r="r" b="b"/>
            <a:pathLst>
              <a:path w="894501" h="432048">
                <a:moveTo>
                  <a:pt x="0" y="0"/>
                </a:moveTo>
                <a:lnTo>
                  <a:pt x="894501" y="0"/>
                </a:lnTo>
                <a:lnTo>
                  <a:pt x="894501" y="288032"/>
                </a:lnTo>
                <a:lnTo>
                  <a:pt x="646307" y="288032"/>
                </a:lnTo>
                <a:lnTo>
                  <a:pt x="447249" y="432048"/>
                </a:lnTo>
                <a:lnTo>
                  <a:pt x="248192" y="288032"/>
                </a:lnTo>
                <a:lnTo>
                  <a:pt x="0" y="288032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Rechteck 26"/>
          <p:cNvSpPr/>
          <p:nvPr/>
        </p:nvSpPr>
        <p:spPr>
          <a:xfrm>
            <a:off x="3951717" y="1207721"/>
            <a:ext cx="576064" cy="288032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0" name="Gerade Verbindung 29"/>
          <p:cNvCxnSpPr/>
          <p:nvPr/>
        </p:nvCxnSpPr>
        <p:spPr>
          <a:xfrm flipH="1">
            <a:off x="2134370" y="1207721"/>
            <a:ext cx="18173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30"/>
          <p:cNvCxnSpPr/>
          <p:nvPr/>
        </p:nvCxnSpPr>
        <p:spPr>
          <a:xfrm flipH="1">
            <a:off x="2134369" y="1495753"/>
            <a:ext cx="18173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hteck 31"/>
          <p:cNvSpPr/>
          <p:nvPr/>
        </p:nvSpPr>
        <p:spPr>
          <a:xfrm>
            <a:off x="1262463" y="1207721"/>
            <a:ext cx="864096" cy="2880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384907" y="1207721"/>
            <a:ext cx="864096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7" name="Rechteck 46"/>
          <p:cNvSpPr/>
          <p:nvPr/>
        </p:nvSpPr>
        <p:spPr>
          <a:xfrm>
            <a:off x="1026880" y="770234"/>
            <a:ext cx="1316066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de-DE" sz="1600" dirty="0" err="1" smtClean="0"/>
              <a:t>Regulatorgen</a:t>
            </a:r>
            <a:endParaRPr lang="de-DE" sz="1600" dirty="0"/>
          </a:p>
        </p:txBody>
      </p:sp>
      <p:sp>
        <p:nvSpPr>
          <p:cNvPr id="41" name="Rechteck 40"/>
          <p:cNvSpPr/>
          <p:nvPr/>
        </p:nvSpPr>
        <p:spPr>
          <a:xfrm>
            <a:off x="8038335" y="1207721"/>
            <a:ext cx="864096" cy="288032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r>
              <a:rPr lang="de-DE" dirty="0">
                <a:solidFill>
                  <a:schemeClr val="tx1"/>
                </a:solidFill>
              </a:rPr>
              <a:t>4</a:t>
            </a:r>
          </a:p>
        </p:txBody>
      </p:sp>
      <p:cxnSp>
        <p:nvCxnSpPr>
          <p:cNvPr id="44" name="Gerade Verbindung mit Pfeil 43"/>
          <p:cNvCxnSpPr/>
          <p:nvPr/>
        </p:nvCxnSpPr>
        <p:spPr>
          <a:xfrm>
            <a:off x="7083691" y="1716886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feld 49"/>
          <p:cNvSpPr txBox="1"/>
          <p:nvPr/>
        </p:nvSpPr>
        <p:spPr>
          <a:xfrm>
            <a:off x="6456686" y="2065957"/>
            <a:ext cx="12745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Transkription</a:t>
            </a:r>
            <a:endParaRPr lang="de-DE" sz="1600" dirty="0"/>
          </a:p>
        </p:txBody>
      </p:sp>
      <p:cxnSp>
        <p:nvCxnSpPr>
          <p:cNvPr id="51" name="Gerade Verbindung mit Pfeil 50"/>
          <p:cNvCxnSpPr/>
          <p:nvPr/>
        </p:nvCxnSpPr>
        <p:spPr>
          <a:xfrm>
            <a:off x="7083691" y="2453735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feld 51"/>
          <p:cNvSpPr txBox="1"/>
          <p:nvPr/>
        </p:nvSpPr>
        <p:spPr>
          <a:xfrm>
            <a:off x="6468118" y="2806863"/>
            <a:ext cx="1098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Translation</a:t>
            </a:r>
            <a:endParaRPr lang="de-DE" sz="1600" dirty="0"/>
          </a:p>
        </p:txBody>
      </p:sp>
      <p:grpSp>
        <p:nvGrpSpPr>
          <p:cNvPr id="6" name="Gruppieren 5"/>
          <p:cNvGrpSpPr/>
          <p:nvPr/>
        </p:nvGrpSpPr>
        <p:grpSpPr>
          <a:xfrm>
            <a:off x="4551034" y="1680288"/>
            <a:ext cx="1066087" cy="1109891"/>
            <a:chOff x="4527779" y="1677866"/>
            <a:chExt cx="1066087" cy="1109891"/>
          </a:xfrm>
        </p:grpSpPr>
        <p:sp>
          <p:nvSpPr>
            <p:cNvPr id="42" name="Diagonal liegende Ecken des Rechtecks schneiden 4"/>
            <p:cNvSpPr/>
            <p:nvPr/>
          </p:nvSpPr>
          <p:spPr>
            <a:xfrm>
              <a:off x="4527779" y="1677866"/>
              <a:ext cx="1066087" cy="914400"/>
            </a:xfrm>
            <a:custGeom>
              <a:avLst/>
              <a:gdLst/>
              <a:ahLst/>
              <a:cxnLst/>
              <a:rect l="l" t="t" r="r" b="b"/>
              <a:pathLst>
                <a:path w="1066087" h="914400">
                  <a:moveTo>
                    <a:pt x="0" y="0"/>
                  </a:moveTo>
                  <a:lnTo>
                    <a:pt x="272186" y="0"/>
                  </a:lnTo>
                  <a:lnTo>
                    <a:pt x="452716" y="130612"/>
                  </a:lnTo>
                  <a:lnTo>
                    <a:pt x="633247" y="0"/>
                  </a:lnTo>
                  <a:lnTo>
                    <a:pt x="913684" y="0"/>
                  </a:lnTo>
                  <a:lnTo>
                    <a:pt x="1066087" y="152403"/>
                  </a:lnTo>
                  <a:lnTo>
                    <a:pt x="1066087" y="914400"/>
                  </a:lnTo>
                  <a:lnTo>
                    <a:pt x="636243" y="914400"/>
                  </a:lnTo>
                  <a:lnTo>
                    <a:pt x="567077" y="637735"/>
                  </a:lnTo>
                  <a:lnTo>
                    <a:pt x="310567" y="637735"/>
                  </a:lnTo>
                  <a:lnTo>
                    <a:pt x="241401" y="914400"/>
                  </a:lnTo>
                  <a:lnTo>
                    <a:pt x="152403" y="914400"/>
                  </a:lnTo>
                  <a:lnTo>
                    <a:pt x="0" y="761997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8" name="Trapezoid 57"/>
            <p:cNvSpPr/>
            <p:nvPr/>
          </p:nvSpPr>
          <p:spPr>
            <a:xfrm>
              <a:off x="4730792" y="2319705"/>
              <a:ext cx="501325" cy="468052"/>
            </a:xfrm>
            <a:prstGeom prst="trapezoid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34" name="Gerade Verbindung mit Pfeil 33"/>
          <p:cNvCxnSpPr/>
          <p:nvPr/>
        </p:nvCxnSpPr>
        <p:spPr>
          <a:xfrm>
            <a:off x="1694511" y="1639769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feld 42"/>
          <p:cNvSpPr txBox="1"/>
          <p:nvPr/>
        </p:nvSpPr>
        <p:spPr>
          <a:xfrm>
            <a:off x="1057908" y="1988840"/>
            <a:ext cx="12745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Transkription</a:t>
            </a:r>
            <a:endParaRPr lang="de-DE" sz="1600" dirty="0"/>
          </a:p>
        </p:txBody>
      </p:sp>
      <p:cxnSp>
        <p:nvCxnSpPr>
          <p:cNvPr id="45" name="Gerade Verbindung mit Pfeil 44"/>
          <p:cNvCxnSpPr/>
          <p:nvPr/>
        </p:nvCxnSpPr>
        <p:spPr>
          <a:xfrm>
            <a:off x="1684913" y="2327394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feld 45"/>
          <p:cNvSpPr txBox="1"/>
          <p:nvPr/>
        </p:nvSpPr>
        <p:spPr>
          <a:xfrm>
            <a:off x="1069340" y="2729746"/>
            <a:ext cx="1098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Translation</a:t>
            </a:r>
            <a:endParaRPr lang="de-DE" sz="1600" dirty="0"/>
          </a:p>
        </p:txBody>
      </p:sp>
      <p:cxnSp>
        <p:nvCxnSpPr>
          <p:cNvPr id="48" name="Gerade Verbindung mit Pfeil 47"/>
          <p:cNvCxnSpPr/>
          <p:nvPr/>
        </p:nvCxnSpPr>
        <p:spPr>
          <a:xfrm>
            <a:off x="1684913" y="3140968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Diagonal liegende Ecken des Rechtecks schneiden 4"/>
          <p:cNvSpPr/>
          <p:nvPr/>
        </p:nvSpPr>
        <p:spPr>
          <a:xfrm>
            <a:off x="1187565" y="3561488"/>
            <a:ext cx="1066087" cy="914400"/>
          </a:xfrm>
          <a:custGeom>
            <a:avLst/>
            <a:gdLst/>
            <a:ahLst/>
            <a:cxnLst/>
            <a:rect l="l" t="t" r="r" b="b"/>
            <a:pathLst>
              <a:path w="1066087" h="914400">
                <a:moveTo>
                  <a:pt x="0" y="0"/>
                </a:moveTo>
                <a:lnTo>
                  <a:pt x="913684" y="0"/>
                </a:lnTo>
                <a:lnTo>
                  <a:pt x="1066087" y="152403"/>
                </a:lnTo>
                <a:lnTo>
                  <a:pt x="1066087" y="914400"/>
                </a:lnTo>
                <a:lnTo>
                  <a:pt x="636243" y="914400"/>
                </a:lnTo>
                <a:lnTo>
                  <a:pt x="567077" y="637735"/>
                </a:lnTo>
                <a:lnTo>
                  <a:pt x="310567" y="637735"/>
                </a:lnTo>
                <a:lnTo>
                  <a:pt x="241401" y="914400"/>
                </a:lnTo>
                <a:lnTo>
                  <a:pt x="152403" y="914400"/>
                </a:lnTo>
                <a:lnTo>
                  <a:pt x="0" y="761997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4" name="Textfeld 53"/>
          <p:cNvSpPr txBox="1"/>
          <p:nvPr/>
        </p:nvSpPr>
        <p:spPr>
          <a:xfrm>
            <a:off x="1136680" y="4475888"/>
            <a:ext cx="1116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Repressor</a:t>
            </a:r>
            <a:endParaRPr lang="de-DE" dirty="0"/>
          </a:p>
        </p:txBody>
      </p:sp>
      <p:sp>
        <p:nvSpPr>
          <p:cNvPr id="56" name="Trapezoid 54"/>
          <p:cNvSpPr/>
          <p:nvPr/>
        </p:nvSpPr>
        <p:spPr>
          <a:xfrm>
            <a:off x="5067769" y="3976580"/>
            <a:ext cx="873979" cy="468053"/>
          </a:xfrm>
          <a:custGeom>
            <a:avLst/>
            <a:gdLst/>
            <a:ahLst/>
            <a:cxnLst/>
            <a:rect l="l" t="t" r="r" b="b"/>
            <a:pathLst>
              <a:path w="873979" h="468053">
                <a:moveTo>
                  <a:pt x="372654" y="0"/>
                </a:moveTo>
                <a:lnTo>
                  <a:pt x="873979" y="0"/>
                </a:lnTo>
                <a:lnTo>
                  <a:pt x="756966" y="468052"/>
                </a:lnTo>
                <a:lnTo>
                  <a:pt x="501325" y="468052"/>
                </a:lnTo>
                <a:lnTo>
                  <a:pt x="501325" y="468053"/>
                </a:lnTo>
                <a:lnTo>
                  <a:pt x="0" y="468053"/>
                </a:lnTo>
                <a:lnTo>
                  <a:pt x="117013" y="1"/>
                </a:lnTo>
                <a:lnTo>
                  <a:pt x="372654" y="1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19050">
                <a:solidFill>
                  <a:schemeClr val="tx1"/>
                </a:solidFill>
              </a:ln>
            </a:endParaRPr>
          </a:p>
        </p:txBody>
      </p:sp>
      <p:cxnSp>
        <p:nvCxnSpPr>
          <p:cNvPr id="59" name="Gerade Verbindung mit Pfeil 58"/>
          <p:cNvCxnSpPr/>
          <p:nvPr/>
        </p:nvCxnSpPr>
        <p:spPr>
          <a:xfrm>
            <a:off x="7083691" y="3218085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Gerade Verbindung mit Pfeil 60"/>
          <p:cNvCxnSpPr/>
          <p:nvPr/>
        </p:nvCxnSpPr>
        <p:spPr>
          <a:xfrm>
            <a:off x="6229848" y="4221088"/>
            <a:ext cx="150135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rapezoid 61"/>
          <p:cNvSpPr/>
          <p:nvPr/>
        </p:nvSpPr>
        <p:spPr>
          <a:xfrm rot="10800000">
            <a:off x="7967556" y="3976580"/>
            <a:ext cx="501325" cy="468052"/>
          </a:xfrm>
          <a:prstGeom prst="trapezoid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Trapezoid 54"/>
          <p:cNvSpPr/>
          <p:nvPr/>
        </p:nvSpPr>
        <p:spPr>
          <a:xfrm>
            <a:off x="5084589" y="3976580"/>
            <a:ext cx="873979" cy="468053"/>
          </a:xfrm>
          <a:custGeom>
            <a:avLst/>
            <a:gdLst/>
            <a:ahLst/>
            <a:cxnLst/>
            <a:rect l="l" t="t" r="r" b="b"/>
            <a:pathLst>
              <a:path w="873979" h="468053">
                <a:moveTo>
                  <a:pt x="372654" y="0"/>
                </a:moveTo>
                <a:lnTo>
                  <a:pt x="873979" y="0"/>
                </a:lnTo>
                <a:lnTo>
                  <a:pt x="756966" y="468052"/>
                </a:lnTo>
                <a:lnTo>
                  <a:pt x="501325" y="468052"/>
                </a:lnTo>
                <a:lnTo>
                  <a:pt x="501325" y="468053"/>
                </a:lnTo>
                <a:lnTo>
                  <a:pt x="0" y="468053"/>
                </a:lnTo>
                <a:lnTo>
                  <a:pt x="117013" y="1"/>
                </a:lnTo>
                <a:lnTo>
                  <a:pt x="372654" y="1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19050">
                <a:solidFill>
                  <a:schemeClr val="tx1"/>
                </a:solidFill>
              </a:ln>
            </a:endParaRPr>
          </a:p>
        </p:txBody>
      </p:sp>
      <p:sp>
        <p:nvSpPr>
          <p:cNvPr id="35" name="Ellipse 34"/>
          <p:cNvSpPr/>
          <p:nvPr/>
        </p:nvSpPr>
        <p:spPr>
          <a:xfrm>
            <a:off x="6579563" y="3586640"/>
            <a:ext cx="975088" cy="432048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Enzyme</a:t>
            </a:r>
            <a:endParaRPr lang="de-DE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13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96296E-6 L 0.00174 -0.0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1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446047" y="1207721"/>
            <a:ext cx="864096" cy="2880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6310143" y="1207721"/>
            <a:ext cx="864096" cy="2880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A</a:t>
            </a:r>
            <a:r>
              <a:rPr lang="de-DE" dirty="0" smtClean="0">
                <a:solidFill>
                  <a:schemeClr val="tx1"/>
                </a:solidFill>
              </a:rPr>
              <a:t>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7174239" y="1207721"/>
            <a:ext cx="864096" cy="288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A</a:t>
            </a:r>
            <a:r>
              <a:rPr lang="de-DE" dirty="0" smtClean="0">
                <a:solidFill>
                  <a:schemeClr val="tx1"/>
                </a:solidFill>
              </a:rPr>
              <a:t>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4551546" y="1207721"/>
            <a:ext cx="894501" cy="432048"/>
          </a:xfrm>
          <a:custGeom>
            <a:avLst/>
            <a:gdLst/>
            <a:ahLst/>
            <a:cxnLst/>
            <a:rect l="l" t="t" r="r" b="b"/>
            <a:pathLst>
              <a:path w="894501" h="432048">
                <a:moveTo>
                  <a:pt x="0" y="0"/>
                </a:moveTo>
                <a:lnTo>
                  <a:pt x="894501" y="0"/>
                </a:lnTo>
                <a:lnTo>
                  <a:pt x="894501" y="288032"/>
                </a:lnTo>
                <a:lnTo>
                  <a:pt x="646307" y="288032"/>
                </a:lnTo>
                <a:lnTo>
                  <a:pt x="447249" y="432048"/>
                </a:lnTo>
                <a:lnTo>
                  <a:pt x="248192" y="288032"/>
                </a:lnTo>
                <a:lnTo>
                  <a:pt x="0" y="288032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Rechteck 26"/>
          <p:cNvSpPr/>
          <p:nvPr/>
        </p:nvSpPr>
        <p:spPr>
          <a:xfrm>
            <a:off x="3951717" y="1207721"/>
            <a:ext cx="576064" cy="288032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0" name="Gerade Verbindung 29"/>
          <p:cNvCxnSpPr/>
          <p:nvPr/>
        </p:nvCxnSpPr>
        <p:spPr>
          <a:xfrm flipH="1">
            <a:off x="2134370" y="1207721"/>
            <a:ext cx="18173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30"/>
          <p:cNvCxnSpPr/>
          <p:nvPr/>
        </p:nvCxnSpPr>
        <p:spPr>
          <a:xfrm flipH="1">
            <a:off x="2134369" y="1495753"/>
            <a:ext cx="18173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hteck 31"/>
          <p:cNvSpPr/>
          <p:nvPr/>
        </p:nvSpPr>
        <p:spPr>
          <a:xfrm>
            <a:off x="1262463" y="1207721"/>
            <a:ext cx="864096" cy="2880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384907" y="1207721"/>
            <a:ext cx="864096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7" name="Rechteck 46"/>
          <p:cNvSpPr/>
          <p:nvPr/>
        </p:nvSpPr>
        <p:spPr>
          <a:xfrm>
            <a:off x="1026880" y="770234"/>
            <a:ext cx="1316066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de-DE" sz="1600" dirty="0" err="1" smtClean="0"/>
              <a:t>Regulatorgen</a:t>
            </a:r>
            <a:endParaRPr lang="de-DE" sz="1600" dirty="0"/>
          </a:p>
        </p:txBody>
      </p:sp>
      <p:sp>
        <p:nvSpPr>
          <p:cNvPr id="41" name="Rechteck 40"/>
          <p:cNvSpPr/>
          <p:nvPr/>
        </p:nvSpPr>
        <p:spPr>
          <a:xfrm>
            <a:off x="8038335" y="1207721"/>
            <a:ext cx="864096" cy="288032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r>
              <a:rPr lang="de-DE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5" name="Trapezoid 54"/>
          <p:cNvSpPr/>
          <p:nvPr/>
        </p:nvSpPr>
        <p:spPr>
          <a:xfrm>
            <a:off x="5067769" y="3976580"/>
            <a:ext cx="873979" cy="468053"/>
          </a:xfrm>
          <a:custGeom>
            <a:avLst/>
            <a:gdLst/>
            <a:ahLst/>
            <a:cxnLst/>
            <a:rect l="l" t="t" r="r" b="b"/>
            <a:pathLst>
              <a:path w="873979" h="468053">
                <a:moveTo>
                  <a:pt x="372654" y="0"/>
                </a:moveTo>
                <a:lnTo>
                  <a:pt x="873979" y="0"/>
                </a:lnTo>
                <a:lnTo>
                  <a:pt x="756966" y="468052"/>
                </a:lnTo>
                <a:lnTo>
                  <a:pt x="501325" y="468052"/>
                </a:lnTo>
                <a:lnTo>
                  <a:pt x="501325" y="468053"/>
                </a:lnTo>
                <a:lnTo>
                  <a:pt x="0" y="468053"/>
                </a:lnTo>
                <a:lnTo>
                  <a:pt x="117013" y="1"/>
                </a:lnTo>
                <a:lnTo>
                  <a:pt x="372654" y="1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19050">
                <a:solidFill>
                  <a:schemeClr val="tx1"/>
                </a:solidFill>
              </a:ln>
            </a:endParaRPr>
          </a:p>
        </p:txBody>
      </p:sp>
      <p:cxnSp>
        <p:nvCxnSpPr>
          <p:cNvPr id="44" name="Gerade Verbindung mit Pfeil 43"/>
          <p:cNvCxnSpPr/>
          <p:nvPr/>
        </p:nvCxnSpPr>
        <p:spPr>
          <a:xfrm>
            <a:off x="7083691" y="1716886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feld 49"/>
          <p:cNvSpPr txBox="1"/>
          <p:nvPr/>
        </p:nvSpPr>
        <p:spPr>
          <a:xfrm>
            <a:off x="6456686" y="2065957"/>
            <a:ext cx="12745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Transkription</a:t>
            </a:r>
            <a:endParaRPr lang="de-DE" sz="1600" dirty="0"/>
          </a:p>
        </p:txBody>
      </p:sp>
      <p:cxnSp>
        <p:nvCxnSpPr>
          <p:cNvPr id="51" name="Gerade Verbindung mit Pfeil 50"/>
          <p:cNvCxnSpPr/>
          <p:nvPr/>
        </p:nvCxnSpPr>
        <p:spPr>
          <a:xfrm>
            <a:off x="7083691" y="2453735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feld 51"/>
          <p:cNvSpPr txBox="1"/>
          <p:nvPr/>
        </p:nvSpPr>
        <p:spPr>
          <a:xfrm>
            <a:off x="6468118" y="2806863"/>
            <a:ext cx="1098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Translation</a:t>
            </a:r>
            <a:endParaRPr lang="de-DE" sz="1600" dirty="0"/>
          </a:p>
        </p:txBody>
      </p:sp>
      <p:cxnSp>
        <p:nvCxnSpPr>
          <p:cNvPr id="53" name="Gerade Verbindung mit Pfeil 52"/>
          <p:cNvCxnSpPr/>
          <p:nvPr/>
        </p:nvCxnSpPr>
        <p:spPr>
          <a:xfrm>
            <a:off x="7083691" y="3218085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>
            <a:off x="6229848" y="4221088"/>
            <a:ext cx="150135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rapezoid 56"/>
          <p:cNvSpPr/>
          <p:nvPr/>
        </p:nvSpPr>
        <p:spPr>
          <a:xfrm rot="10800000">
            <a:off x="7967556" y="3976580"/>
            <a:ext cx="501325" cy="468052"/>
          </a:xfrm>
          <a:prstGeom prst="trapezoid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Diagonal liegende Ecken des Rechtecks schneiden 4"/>
          <p:cNvSpPr/>
          <p:nvPr/>
        </p:nvSpPr>
        <p:spPr>
          <a:xfrm>
            <a:off x="4534725" y="1488625"/>
            <a:ext cx="1066087" cy="914400"/>
          </a:xfrm>
          <a:custGeom>
            <a:avLst/>
            <a:gdLst/>
            <a:ahLst/>
            <a:cxnLst/>
            <a:rect l="l" t="t" r="r" b="b"/>
            <a:pathLst>
              <a:path w="1066087" h="914400">
                <a:moveTo>
                  <a:pt x="0" y="0"/>
                </a:moveTo>
                <a:lnTo>
                  <a:pt x="272186" y="0"/>
                </a:lnTo>
                <a:lnTo>
                  <a:pt x="452716" y="130612"/>
                </a:lnTo>
                <a:lnTo>
                  <a:pt x="633247" y="0"/>
                </a:lnTo>
                <a:lnTo>
                  <a:pt x="913684" y="0"/>
                </a:lnTo>
                <a:lnTo>
                  <a:pt x="1066087" y="152403"/>
                </a:lnTo>
                <a:lnTo>
                  <a:pt x="1066087" y="914400"/>
                </a:lnTo>
                <a:lnTo>
                  <a:pt x="636243" y="914400"/>
                </a:lnTo>
                <a:lnTo>
                  <a:pt x="567077" y="637735"/>
                </a:lnTo>
                <a:lnTo>
                  <a:pt x="310567" y="637735"/>
                </a:lnTo>
                <a:lnTo>
                  <a:pt x="241401" y="914400"/>
                </a:lnTo>
                <a:lnTo>
                  <a:pt x="152403" y="914400"/>
                </a:lnTo>
                <a:lnTo>
                  <a:pt x="0" y="761997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Trapezoid 57"/>
          <p:cNvSpPr/>
          <p:nvPr/>
        </p:nvSpPr>
        <p:spPr>
          <a:xfrm>
            <a:off x="4748132" y="2124214"/>
            <a:ext cx="501325" cy="468052"/>
          </a:xfrm>
          <a:prstGeom prst="trapezoid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4" name="Gerade Verbindung mit Pfeil 33"/>
          <p:cNvCxnSpPr/>
          <p:nvPr/>
        </p:nvCxnSpPr>
        <p:spPr>
          <a:xfrm>
            <a:off x="1694511" y="1639769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feld 42"/>
          <p:cNvSpPr txBox="1"/>
          <p:nvPr/>
        </p:nvSpPr>
        <p:spPr>
          <a:xfrm>
            <a:off x="1057908" y="1988840"/>
            <a:ext cx="12745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Transkription</a:t>
            </a:r>
            <a:endParaRPr lang="de-DE" sz="1600" dirty="0"/>
          </a:p>
        </p:txBody>
      </p:sp>
      <p:cxnSp>
        <p:nvCxnSpPr>
          <p:cNvPr id="45" name="Gerade Verbindung mit Pfeil 44"/>
          <p:cNvCxnSpPr/>
          <p:nvPr/>
        </p:nvCxnSpPr>
        <p:spPr>
          <a:xfrm>
            <a:off x="1684913" y="2327394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feld 45"/>
          <p:cNvSpPr txBox="1"/>
          <p:nvPr/>
        </p:nvSpPr>
        <p:spPr>
          <a:xfrm>
            <a:off x="1069340" y="2729746"/>
            <a:ext cx="1098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Translation</a:t>
            </a:r>
            <a:endParaRPr lang="de-DE" sz="1600" dirty="0"/>
          </a:p>
        </p:txBody>
      </p:sp>
      <p:cxnSp>
        <p:nvCxnSpPr>
          <p:cNvPr id="48" name="Gerade Verbindung mit Pfeil 47"/>
          <p:cNvCxnSpPr/>
          <p:nvPr/>
        </p:nvCxnSpPr>
        <p:spPr>
          <a:xfrm>
            <a:off x="1684913" y="3140968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Diagonal liegende Ecken des Rechtecks schneiden 4"/>
          <p:cNvSpPr/>
          <p:nvPr/>
        </p:nvSpPr>
        <p:spPr>
          <a:xfrm>
            <a:off x="1187565" y="3561488"/>
            <a:ext cx="1066087" cy="914400"/>
          </a:xfrm>
          <a:custGeom>
            <a:avLst/>
            <a:gdLst/>
            <a:ahLst/>
            <a:cxnLst/>
            <a:rect l="l" t="t" r="r" b="b"/>
            <a:pathLst>
              <a:path w="1066087" h="914400">
                <a:moveTo>
                  <a:pt x="0" y="0"/>
                </a:moveTo>
                <a:lnTo>
                  <a:pt x="913684" y="0"/>
                </a:lnTo>
                <a:lnTo>
                  <a:pt x="1066087" y="152403"/>
                </a:lnTo>
                <a:lnTo>
                  <a:pt x="1066087" y="914400"/>
                </a:lnTo>
                <a:lnTo>
                  <a:pt x="636243" y="914400"/>
                </a:lnTo>
                <a:lnTo>
                  <a:pt x="567077" y="637735"/>
                </a:lnTo>
                <a:lnTo>
                  <a:pt x="310567" y="637735"/>
                </a:lnTo>
                <a:lnTo>
                  <a:pt x="241401" y="914400"/>
                </a:lnTo>
                <a:lnTo>
                  <a:pt x="152403" y="914400"/>
                </a:lnTo>
                <a:lnTo>
                  <a:pt x="0" y="761997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4" name="Textfeld 53"/>
          <p:cNvSpPr txBox="1"/>
          <p:nvPr/>
        </p:nvSpPr>
        <p:spPr>
          <a:xfrm>
            <a:off x="1136680" y="4475888"/>
            <a:ext cx="1116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Repressor</a:t>
            </a:r>
            <a:endParaRPr lang="de-DE" dirty="0"/>
          </a:p>
        </p:txBody>
      </p:sp>
      <p:sp>
        <p:nvSpPr>
          <p:cNvPr id="35" name="Ellipse 34"/>
          <p:cNvSpPr/>
          <p:nvPr/>
        </p:nvSpPr>
        <p:spPr>
          <a:xfrm>
            <a:off x="6579563" y="3586640"/>
            <a:ext cx="975088" cy="432048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Enzyme</a:t>
            </a:r>
            <a:endParaRPr lang="de-DE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050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0" grpId="0"/>
      <p:bldP spid="52" grpId="0"/>
      <p:bldP spid="57" grpId="0" animBg="1"/>
    </p:bld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</Words>
  <Application>Microsoft Office PowerPoint</Application>
  <PresentationFormat>Bildschirmpräsentation (4:3)</PresentationFormat>
  <Paragraphs>74</Paragraphs>
  <Slides>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7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Walter</dc:creator>
  <cp:lastModifiedBy>Walter</cp:lastModifiedBy>
  <cp:revision>22</cp:revision>
  <dcterms:created xsi:type="dcterms:W3CDTF">2014-01-08T19:14:51Z</dcterms:created>
  <dcterms:modified xsi:type="dcterms:W3CDTF">2014-01-14T18:40:29Z</dcterms:modified>
</cp:coreProperties>
</file>