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0" r:id="rId4"/>
    <p:sldId id="259" r:id="rId5"/>
    <p:sldId id="262" r:id="rId6"/>
    <p:sldId id="263" r:id="rId7"/>
    <p:sldId id="265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2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92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6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50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826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54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10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07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69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254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448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66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2C26-7481-4A5B-8C27-B58F1753AE51}" type="datetimeFigureOut">
              <a:rPr lang="de-DE" smtClean="0"/>
              <a:t>14.01.2014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816B5-0DEA-48CB-9AF8-DA2F57B420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52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39706" y="2368676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703802" y="2368676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67898" y="2368676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5" name="Gerade Verbindung 4"/>
          <p:cNvCxnSpPr/>
          <p:nvPr/>
        </p:nvCxnSpPr>
        <p:spPr>
          <a:xfrm flipH="1">
            <a:off x="1005568" y="267464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 flipH="1">
            <a:off x="5431994" y="2368676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 flipH="1">
            <a:off x="5431994" y="2646396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H="1">
            <a:off x="1005569" y="2368676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78256" y="692696"/>
            <a:ext cx="8016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Beobachtung:   Zum Abbau und Abtransport von Laktose sind in </a:t>
            </a:r>
            <a:r>
              <a:rPr lang="de-DE" dirty="0" err="1" smtClean="0"/>
              <a:t>Prokaryontenzellen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        3 Enzyme notwendig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287271" y="5460893"/>
            <a:ext cx="830095" cy="288032"/>
            <a:chOff x="4644008" y="3356992"/>
            <a:chExt cx="830095" cy="288032"/>
          </a:xfrm>
        </p:grpSpPr>
        <p:sp>
          <p:nvSpPr>
            <p:cNvPr id="14" name="Sechseck 13"/>
            <p:cNvSpPr/>
            <p:nvPr/>
          </p:nvSpPr>
          <p:spPr>
            <a:xfrm>
              <a:off x="4644008" y="3356992"/>
              <a:ext cx="413354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Sechseck 14"/>
            <p:cNvSpPr/>
            <p:nvPr/>
          </p:nvSpPr>
          <p:spPr>
            <a:xfrm>
              <a:off x="5063340" y="3356992"/>
              <a:ext cx="410763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7" name="Gerade Verbindung mit Pfeil 16"/>
          <p:cNvCxnSpPr/>
          <p:nvPr/>
        </p:nvCxnSpPr>
        <p:spPr>
          <a:xfrm>
            <a:off x="2411760" y="5604909"/>
            <a:ext cx="41723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4130832" y="285124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3494229" y="3200317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20" name="Gerade Verbindung mit Pfeil 19"/>
          <p:cNvCxnSpPr/>
          <p:nvPr/>
        </p:nvCxnSpPr>
        <p:spPr>
          <a:xfrm>
            <a:off x="4121234" y="3538871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3586469" y="3941223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4121234" y="435244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3065328" y="2824751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3055730" y="351237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3055730" y="4325950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>
            <a:off x="5225568" y="286511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5215970" y="355273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>
            <a:off x="5225568" y="435244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bgerundetes Rechteck 28"/>
          <p:cNvSpPr/>
          <p:nvPr/>
        </p:nvSpPr>
        <p:spPr>
          <a:xfrm>
            <a:off x="2705582" y="4826076"/>
            <a:ext cx="880887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Trans-</a:t>
            </a:r>
          </a:p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acetylase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729628" y="4778118"/>
            <a:ext cx="934723" cy="422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Perme-ase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31" name="Flussdiagramm: Vorbereitung 30"/>
          <p:cNvSpPr/>
          <p:nvPr/>
        </p:nvSpPr>
        <p:spPr>
          <a:xfrm>
            <a:off x="4768744" y="4778118"/>
            <a:ext cx="1387432" cy="422773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β</a:t>
            </a:r>
            <a:r>
              <a:rPr lang="de-DE" sz="1200" dirty="0" smtClean="0">
                <a:solidFill>
                  <a:schemeClr val="tx1"/>
                </a:solidFill>
              </a:rPr>
              <a:t>-</a:t>
            </a:r>
            <a:r>
              <a:rPr lang="de-DE" sz="1200" dirty="0" err="1" smtClean="0">
                <a:solidFill>
                  <a:schemeClr val="tx1"/>
                </a:solidFill>
              </a:rPr>
              <a:t>Galakto</a:t>
            </a:r>
            <a:endParaRPr lang="de-DE" sz="1200" dirty="0" smtClean="0">
              <a:solidFill>
                <a:schemeClr val="tx1"/>
              </a:solidFill>
            </a:endParaRPr>
          </a:p>
          <a:p>
            <a:pPr algn="ctr"/>
            <a:r>
              <a:rPr lang="de-DE" sz="1200" dirty="0" err="1">
                <a:solidFill>
                  <a:schemeClr val="tx1"/>
                </a:solidFill>
              </a:rPr>
              <a:t>s</a:t>
            </a:r>
            <a:r>
              <a:rPr lang="de-DE" sz="1200" dirty="0" err="1" smtClean="0">
                <a:solidFill>
                  <a:schemeClr val="tx1"/>
                </a:solidFill>
              </a:rPr>
              <a:t>idase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35" name="Sechseck 34"/>
          <p:cNvSpPr/>
          <p:nvPr/>
        </p:nvSpPr>
        <p:spPr>
          <a:xfrm>
            <a:off x="7042664" y="5484550"/>
            <a:ext cx="413354" cy="288032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Sechseck 35"/>
          <p:cNvSpPr/>
          <p:nvPr/>
        </p:nvSpPr>
        <p:spPr>
          <a:xfrm>
            <a:off x="7984046" y="5476797"/>
            <a:ext cx="410763" cy="28803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extfeld 31"/>
          <p:cNvSpPr txBox="1"/>
          <p:nvPr/>
        </p:nvSpPr>
        <p:spPr>
          <a:xfrm>
            <a:off x="384907" y="148014"/>
            <a:ext cx="185288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Substratinduktion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311347" y="6089169"/>
            <a:ext cx="89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Lactose</a:t>
            </a:r>
            <a:endParaRPr lang="de-DE" dirty="0"/>
          </a:p>
        </p:txBody>
      </p:sp>
      <p:sp>
        <p:nvSpPr>
          <p:cNvPr id="33" name="Textfeld 32"/>
          <p:cNvSpPr txBox="1"/>
          <p:nvPr/>
        </p:nvSpPr>
        <p:spPr>
          <a:xfrm>
            <a:off x="6631148" y="6089169"/>
            <a:ext cx="928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Glucose</a:t>
            </a:r>
            <a:endParaRPr lang="de-DE" dirty="0"/>
          </a:p>
        </p:txBody>
      </p:sp>
      <p:sp>
        <p:nvSpPr>
          <p:cNvPr id="34" name="Textfeld 33"/>
          <p:cNvSpPr txBox="1"/>
          <p:nvPr/>
        </p:nvSpPr>
        <p:spPr>
          <a:xfrm>
            <a:off x="7740352" y="6089169"/>
            <a:ext cx="1109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Galaktose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531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/>
      <p:bldP spid="19" grpId="0"/>
      <p:bldP spid="21" grpId="0"/>
      <p:bldP spid="29" grpId="0" animBg="1"/>
      <p:bldP spid="30" grpId="0" animBg="1"/>
      <p:bldP spid="31" grpId="0" animBg="1"/>
      <p:bldP spid="35" grpId="0" animBg="1"/>
      <p:bldP spid="36" grpId="0" animBg="1"/>
      <p:bldP spid="10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251520" y="4797152"/>
            <a:ext cx="8712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47475" y="4797152"/>
            <a:ext cx="5720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Strukturgene</a:t>
            </a:r>
            <a:r>
              <a:rPr lang="de-DE" sz="1600" dirty="0" smtClean="0"/>
              <a:t>: enthalten die genetische Information für Polpeptide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250250" y="3573016"/>
            <a:ext cx="933267" cy="504056"/>
          </a:xfrm>
          <a:custGeom>
            <a:avLst/>
            <a:gdLst/>
            <a:ahLst/>
            <a:cxnLst/>
            <a:rect l="l" t="t" r="r" b="b"/>
            <a:pathLst>
              <a:path w="933267" h="504056">
                <a:moveTo>
                  <a:pt x="0" y="0"/>
                </a:moveTo>
                <a:lnTo>
                  <a:pt x="274635" y="0"/>
                </a:lnTo>
                <a:lnTo>
                  <a:pt x="466632" y="138908"/>
                </a:lnTo>
                <a:lnTo>
                  <a:pt x="658630" y="0"/>
                </a:lnTo>
                <a:lnTo>
                  <a:pt x="933267" y="0"/>
                </a:lnTo>
                <a:lnTo>
                  <a:pt x="933267" y="504056"/>
                </a:lnTo>
                <a:lnTo>
                  <a:pt x="888409" y="504056"/>
                </a:lnTo>
                <a:lnTo>
                  <a:pt x="816401" y="360040"/>
                </a:lnTo>
                <a:lnTo>
                  <a:pt x="549654" y="360040"/>
                </a:lnTo>
                <a:lnTo>
                  <a:pt x="477646" y="504056"/>
                </a:lnTo>
                <a:lnTo>
                  <a:pt x="471668" y="504056"/>
                </a:lnTo>
                <a:lnTo>
                  <a:pt x="399660" y="360040"/>
                </a:lnTo>
                <a:lnTo>
                  <a:pt x="130322" y="360040"/>
                </a:lnTo>
                <a:lnTo>
                  <a:pt x="58314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39" name="Gerade Verbindung mit Pfeil 38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1229549" y="4293096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sp>
        <p:nvSpPr>
          <p:cNvPr id="42" name="Textfeld 41"/>
          <p:cNvSpPr txBox="1"/>
          <p:nvPr/>
        </p:nvSpPr>
        <p:spPr>
          <a:xfrm>
            <a:off x="231416" y="5135706"/>
            <a:ext cx="5165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/>
              <a:t>Operator</a:t>
            </a:r>
            <a:r>
              <a:rPr lang="de-DE" sz="1600" dirty="0" smtClean="0"/>
              <a:t>:   Abschnitt an den der </a:t>
            </a:r>
            <a:r>
              <a:rPr lang="de-DE" sz="1600" dirty="0" err="1" smtClean="0"/>
              <a:t>Repressor</a:t>
            </a:r>
            <a:r>
              <a:rPr lang="de-DE" sz="1600" dirty="0" smtClean="0"/>
              <a:t> reversibel bindet</a:t>
            </a:r>
            <a:endParaRPr lang="de-DE" sz="1600" dirty="0"/>
          </a:p>
        </p:txBody>
      </p:sp>
      <p:sp>
        <p:nvSpPr>
          <p:cNvPr id="43" name="Textfeld 42"/>
          <p:cNvSpPr txBox="1"/>
          <p:nvPr/>
        </p:nvSpPr>
        <p:spPr>
          <a:xfrm>
            <a:off x="228786" y="5474260"/>
            <a:ext cx="675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/>
              <a:t>Promotor</a:t>
            </a:r>
            <a:r>
              <a:rPr lang="de-DE" sz="1600" dirty="0" smtClean="0"/>
              <a:t>:  Abschnitt an den die RNA-Polymerase bindet um </a:t>
            </a:r>
            <a:r>
              <a:rPr lang="de-DE" sz="1600" dirty="0" err="1" smtClean="0"/>
              <a:t>mRNA</a:t>
            </a:r>
            <a:r>
              <a:rPr lang="de-DE" sz="1600" dirty="0" smtClean="0"/>
              <a:t> zu erstellen</a:t>
            </a:r>
            <a:endParaRPr lang="de-DE" sz="1600" dirty="0"/>
          </a:p>
        </p:txBody>
      </p:sp>
      <p:sp>
        <p:nvSpPr>
          <p:cNvPr id="45" name="Textfeld 44"/>
          <p:cNvSpPr txBox="1"/>
          <p:nvPr/>
        </p:nvSpPr>
        <p:spPr>
          <a:xfrm>
            <a:off x="271896" y="6165398"/>
            <a:ext cx="6203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Repressor</a:t>
            </a:r>
            <a:r>
              <a:rPr lang="de-DE" sz="1600" dirty="0" smtClean="0"/>
              <a:t>:  Protein, das das Ablesen der </a:t>
            </a:r>
            <a:r>
              <a:rPr lang="de-DE" sz="1600" dirty="0" err="1" smtClean="0"/>
              <a:t>Strukturgene</a:t>
            </a:r>
            <a:r>
              <a:rPr lang="de-DE" sz="1600" dirty="0" smtClean="0"/>
              <a:t> unterbinden kann </a:t>
            </a:r>
            <a:endParaRPr lang="de-DE" sz="1600" dirty="0"/>
          </a:p>
        </p:txBody>
      </p:sp>
      <p:sp>
        <p:nvSpPr>
          <p:cNvPr id="46" name="Textfeld 45"/>
          <p:cNvSpPr txBox="1"/>
          <p:nvPr/>
        </p:nvSpPr>
        <p:spPr>
          <a:xfrm>
            <a:off x="251520" y="5807102"/>
            <a:ext cx="5481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Regulatorgen</a:t>
            </a:r>
            <a:r>
              <a:rPr lang="de-DE" sz="1600" dirty="0" smtClean="0"/>
              <a:t>:  Information zur Bildung eines </a:t>
            </a:r>
            <a:r>
              <a:rPr lang="de-DE" sz="1600" dirty="0" err="1" smtClean="0"/>
              <a:t>Repressorproteins</a:t>
            </a:r>
            <a:endParaRPr lang="de-DE" sz="1600" dirty="0"/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63690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13" grpId="0"/>
      <p:bldP spid="14" grpId="0" animBg="1"/>
      <p:bldP spid="1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6" grpId="0"/>
      <p:bldP spid="38" grpId="0"/>
      <p:bldP spid="40" grpId="0"/>
      <p:bldP spid="42" grpId="0"/>
      <p:bldP spid="43" grpId="0"/>
      <p:bldP spid="45" grpId="0"/>
      <p:bldP spid="46" grpId="0"/>
      <p:bldP spid="47" grpId="0" animBg="1"/>
      <p:bldP spid="48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1250250" y="3573016"/>
            <a:ext cx="933267" cy="504056"/>
          </a:xfrm>
          <a:custGeom>
            <a:avLst/>
            <a:gdLst/>
            <a:ahLst/>
            <a:cxnLst/>
            <a:rect l="l" t="t" r="r" b="b"/>
            <a:pathLst>
              <a:path w="933267" h="504056">
                <a:moveTo>
                  <a:pt x="0" y="0"/>
                </a:moveTo>
                <a:lnTo>
                  <a:pt x="274635" y="0"/>
                </a:lnTo>
                <a:lnTo>
                  <a:pt x="466632" y="138908"/>
                </a:lnTo>
                <a:lnTo>
                  <a:pt x="658630" y="0"/>
                </a:lnTo>
                <a:lnTo>
                  <a:pt x="933267" y="0"/>
                </a:lnTo>
                <a:lnTo>
                  <a:pt x="933267" y="504056"/>
                </a:lnTo>
                <a:lnTo>
                  <a:pt x="888409" y="504056"/>
                </a:lnTo>
                <a:lnTo>
                  <a:pt x="816401" y="360040"/>
                </a:lnTo>
                <a:lnTo>
                  <a:pt x="549654" y="360040"/>
                </a:lnTo>
                <a:lnTo>
                  <a:pt x="477646" y="504056"/>
                </a:lnTo>
                <a:lnTo>
                  <a:pt x="471668" y="504056"/>
                </a:lnTo>
                <a:lnTo>
                  <a:pt x="399660" y="360040"/>
                </a:lnTo>
                <a:lnTo>
                  <a:pt x="130322" y="360040"/>
                </a:lnTo>
                <a:lnTo>
                  <a:pt x="58314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14"/>
          <p:cNvSpPr/>
          <p:nvPr/>
        </p:nvSpPr>
        <p:spPr>
          <a:xfrm>
            <a:off x="1265559" y="3584214"/>
            <a:ext cx="933267" cy="504056"/>
          </a:xfrm>
          <a:custGeom>
            <a:avLst/>
            <a:gdLst/>
            <a:ahLst/>
            <a:cxnLst/>
            <a:rect l="l" t="t" r="r" b="b"/>
            <a:pathLst>
              <a:path w="933267" h="504056">
                <a:moveTo>
                  <a:pt x="0" y="0"/>
                </a:moveTo>
                <a:lnTo>
                  <a:pt x="274635" y="0"/>
                </a:lnTo>
                <a:lnTo>
                  <a:pt x="466632" y="138908"/>
                </a:lnTo>
                <a:lnTo>
                  <a:pt x="658630" y="0"/>
                </a:lnTo>
                <a:lnTo>
                  <a:pt x="933267" y="0"/>
                </a:lnTo>
                <a:lnTo>
                  <a:pt x="933267" y="504056"/>
                </a:lnTo>
                <a:lnTo>
                  <a:pt x="888409" y="504056"/>
                </a:lnTo>
                <a:lnTo>
                  <a:pt x="816401" y="360040"/>
                </a:lnTo>
                <a:lnTo>
                  <a:pt x="549654" y="360040"/>
                </a:lnTo>
                <a:lnTo>
                  <a:pt x="477646" y="504056"/>
                </a:lnTo>
                <a:lnTo>
                  <a:pt x="471668" y="504056"/>
                </a:lnTo>
                <a:lnTo>
                  <a:pt x="399660" y="360040"/>
                </a:lnTo>
                <a:lnTo>
                  <a:pt x="130322" y="360040"/>
                </a:lnTo>
                <a:lnTo>
                  <a:pt x="58314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1694511" y="16397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1057908" y="1988840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1684913" y="2327394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069340" y="2729746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39" name="Gerade Verbindung mit Pfeil 38"/>
          <p:cNvCxnSpPr/>
          <p:nvPr/>
        </p:nvCxnSpPr>
        <p:spPr>
          <a:xfrm>
            <a:off x="1684913" y="314096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1229549" y="4293096"/>
            <a:ext cx="11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Repressor</a:t>
            </a:r>
            <a:endParaRPr lang="de-DE" dirty="0"/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  <p:grpSp>
        <p:nvGrpSpPr>
          <p:cNvPr id="44" name="Gruppieren 43"/>
          <p:cNvGrpSpPr/>
          <p:nvPr/>
        </p:nvGrpSpPr>
        <p:grpSpPr>
          <a:xfrm>
            <a:off x="6573474" y="2890976"/>
            <a:ext cx="830095" cy="288032"/>
            <a:chOff x="4644008" y="3356992"/>
            <a:chExt cx="830095" cy="288032"/>
          </a:xfrm>
        </p:grpSpPr>
        <p:sp>
          <p:nvSpPr>
            <p:cNvPr id="50" name="Sechseck 49"/>
            <p:cNvSpPr/>
            <p:nvPr/>
          </p:nvSpPr>
          <p:spPr>
            <a:xfrm>
              <a:off x="4644008" y="3356992"/>
              <a:ext cx="413354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Sechseck 50"/>
            <p:cNvSpPr/>
            <p:nvPr/>
          </p:nvSpPr>
          <p:spPr>
            <a:xfrm>
              <a:off x="5063340" y="3356992"/>
              <a:ext cx="410763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Textfeld 51"/>
          <p:cNvSpPr txBox="1"/>
          <p:nvPr/>
        </p:nvSpPr>
        <p:spPr>
          <a:xfrm>
            <a:off x="5959496" y="3279499"/>
            <a:ext cx="2464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Lactose</a:t>
            </a:r>
            <a:r>
              <a:rPr lang="de-DE" sz="1600" dirty="0" smtClean="0"/>
              <a:t> ist nicht vorhanden</a:t>
            </a:r>
            <a:endParaRPr lang="de-DE" sz="1600" dirty="0"/>
          </a:p>
        </p:txBody>
      </p:sp>
      <p:cxnSp>
        <p:nvCxnSpPr>
          <p:cNvPr id="11" name="Gerade Verbindung 10"/>
          <p:cNvCxnSpPr/>
          <p:nvPr/>
        </p:nvCxnSpPr>
        <p:spPr>
          <a:xfrm flipV="1">
            <a:off x="10476656" y="1700808"/>
            <a:ext cx="72008" cy="77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6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L 0.35781 -0.300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2" y="-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4547007" y="1521058"/>
            <a:ext cx="933267" cy="504056"/>
          </a:xfrm>
          <a:custGeom>
            <a:avLst/>
            <a:gdLst/>
            <a:ahLst/>
            <a:cxnLst/>
            <a:rect l="l" t="t" r="r" b="b"/>
            <a:pathLst>
              <a:path w="933267" h="504056">
                <a:moveTo>
                  <a:pt x="0" y="0"/>
                </a:moveTo>
                <a:lnTo>
                  <a:pt x="274635" y="0"/>
                </a:lnTo>
                <a:lnTo>
                  <a:pt x="466632" y="138908"/>
                </a:lnTo>
                <a:lnTo>
                  <a:pt x="658630" y="0"/>
                </a:lnTo>
                <a:lnTo>
                  <a:pt x="933267" y="0"/>
                </a:lnTo>
                <a:lnTo>
                  <a:pt x="933267" y="504056"/>
                </a:lnTo>
                <a:lnTo>
                  <a:pt x="888409" y="504056"/>
                </a:lnTo>
                <a:lnTo>
                  <a:pt x="816401" y="360040"/>
                </a:lnTo>
                <a:lnTo>
                  <a:pt x="549654" y="360040"/>
                </a:lnTo>
                <a:lnTo>
                  <a:pt x="477646" y="504056"/>
                </a:lnTo>
                <a:lnTo>
                  <a:pt x="471668" y="504056"/>
                </a:lnTo>
                <a:lnTo>
                  <a:pt x="399660" y="360040"/>
                </a:lnTo>
                <a:lnTo>
                  <a:pt x="130322" y="360040"/>
                </a:lnTo>
                <a:lnTo>
                  <a:pt x="58314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  <p:grpSp>
        <p:nvGrpSpPr>
          <p:cNvPr id="44" name="Gruppieren 43"/>
          <p:cNvGrpSpPr/>
          <p:nvPr/>
        </p:nvGrpSpPr>
        <p:grpSpPr>
          <a:xfrm>
            <a:off x="6573474" y="2890976"/>
            <a:ext cx="830095" cy="288032"/>
            <a:chOff x="4644008" y="3356992"/>
            <a:chExt cx="830095" cy="288032"/>
          </a:xfrm>
        </p:grpSpPr>
        <p:sp>
          <p:nvSpPr>
            <p:cNvPr id="50" name="Sechseck 49"/>
            <p:cNvSpPr/>
            <p:nvPr/>
          </p:nvSpPr>
          <p:spPr>
            <a:xfrm>
              <a:off x="4644008" y="3356992"/>
              <a:ext cx="413354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Sechseck 50"/>
            <p:cNvSpPr/>
            <p:nvPr/>
          </p:nvSpPr>
          <p:spPr>
            <a:xfrm>
              <a:off x="5063340" y="3356992"/>
              <a:ext cx="410763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Textfeld 51"/>
          <p:cNvSpPr txBox="1"/>
          <p:nvPr/>
        </p:nvSpPr>
        <p:spPr>
          <a:xfrm>
            <a:off x="6600387" y="3206587"/>
            <a:ext cx="814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Lactose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106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9259E-6 L -0.21702 -0.15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51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4523042" y="1519403"/>
            <a:ext cx="933267" cy="667343"/>
            <a:chOff x="4523042" y="1519403"/>
            <a:chExt cx="933267" cy="667343"/>
          </a:xfrm>
        </p:grpSpPr>
        <p:sp>
          <p:nvSpPr>
            <p:cNvPr id="15" name="Rechteck 14"/>
            <p:cNvSpPr/>
            <p:nvPr/>
          </p:nvSpPr>
          <p:spPr>
            <a:xfrm>
              <a:off x="4523042" y="1519403"/>
              <a:ext cx="933267" cy="504056"/>
            </a:xfrm>
            <a:custGeom>
              <a:avLst/>
              <a:gdLst/>
              <a:ahLst/>
              <a:cxnLst/>
              <a:rect l="l" t="t" r="r" b="b"/>
              <a:pathLst>
                <a:path w="933267" h="504056">
                  <a:moveTo>
                    <a:pt x="0" y="0"/>
                  </a:moveTo>
                  <a:lnTo>
                    <a:pt x="274635" y="0"/>
                  </a:lnTo>
                  <a:lnTo>
                    <a:pt x="466632" y="138908"/>
                  </a:lnTo>
                  <a:lnTo>
                    <a:pt x="658630" y="0"/>
                  </a:lnTo>
                  <a:lnTo>
                    <a:pt x="933267" y="0"/>
                  </a:lnTo>
                  <a:lnTo>
                    <a:pt x="933267" y="504056"/>
                  </a:lnTo>
                  <a:lnTo>
                    <a:pt x="888409" y="504056"/>
                  </a:lnTo>
                  <a:lnTo>
                    <a:pt x="816401" y="360040"/>
                  </a:lnTo>
                  <a:lnTo>
                    <a:pt x="549654" y="360040"/>
                  </a:lnTo>
                  <a:lnTo>
                    <a:pt x="477646" y="504056"/>
                  </a:lnTo>
                  <a:lnTo>
                    <a:pt x="471668" y="504056"/>
                  </a:lnTo>
                  <a:lnTo>
                    <a:pt x="399660" y="360040"/>
                  </a:lnTo>
                  <a:lnTo>
                    <a:pt x="130322" y="360040"/>
                  </a:lnTo>
                  <a:lnTo>
                    <a:pt x="58314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44" name="Gruppieren 43"/>
            <p:cNvGrpSpPr/>
            <p:nvPr/>
          </p:nvGrpSpPr>
          <p:grpSpPr>
            <a:xfrm>
              <a:off x="4584173" y="1898714"/>
              <a:ext cx="830095" cy="288032"/>
              <a:chOff x="4644008" y="3338874"/>
              <a:chExt cx="830095" cy="288032"/>
            </a:xfrm>
          </p:grpSpPr>
          <p:sp>
            <p:nvSpPr>
              <p:cNvPr id="50" name="Sechseck 49"/>
              <p:cNvSpPr/>
              <p:nvPr/>
            </p:nvSpPr>
            <p:spPr>
              <a:xfrm>
                <a:off x="4644008" y="3338874"/>
                <a:ext cx="413354" cy="288032"/>
              </a:xfrm>
              <a:prstGeom prst="hexagon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" name="Sechseck 50"/>
              <p:cNvSpPr/>
              <p:nvPr/>
            </p:nvSpPr>
            <p:spPr>
              <a:xfrm>
                <a:off x="5063340" y="3338874"/>
                <a:ext cx="410763" cy="288032"/>
              </a:xfrm>
              <a:prstGeom prst="hexagon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944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-0.16372 0.14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3018450" y="2477718"/>
            <a:ext cx="933267" cy="504056"/>
          </a:xfrm>
          <a:custGeom>
            <a:avLst/>
            <a:gdLst/>
            <a:ahLst/>
            <a:cxnLst/>
            <a:rect l="l" t="t" r="r" b="b"/>
            <a:pathLst>
              <a:path w="933267" h="504056">
                <a:moveTo>
                  <a:pt x="0" y="0"/>
                </a:moveTo>
                <a:lnTo>
                  <a:pt x="274635" y="0"/>
                </a:lnTo>
                <a:lnTo>
                  <a:pt x="466632" y="138908"/>
                </a:lnTo>
                <a:lnTo>
                  <a:pt x="658630" y="0"/>
                </a:lnTo>
                <a:lnTo>
                  <a:pt x="933267" y="0"/>
                </a:lnTo>
                <a:lnTo>
                  <a:pt x="933267" y="504056"/>
                </a:lnTo>
                <a:lnTo>
                  <a:pt x="888409" y="504056"/>
                </a:lnTo>
                <a:lnTo>
                  <a:pt x="816401" y="360040"/>
                </a:lnTo>
                <a:lnTo>
                  <a:pt x="549654" y="360040"/>
                </a:lnTo>
                <a:lnTo>
                  <a:pt x="477646" y="504056"/>
                </a:lnTo>
                <a:lnTo>
                  <a:pt x="471668" y="504056"/>
                </a:lnTo>
                <a:lnTo>
                  <a:pt x="399660" y="360040"/>
                </a:lnTo>
                <a:lnTo>
                  <a:pt x="130322" y="360040"/>
                </a:lnTo>
                <a:lnTo>
                  <a:pt x="58314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  <p:grpSp>
        <p:nvGrpSpPr>
          <p:cNvPr id="44" name="Gruppieren 43"/>
          <p:cNvGrpSpPr/>
          <p:nvPr/>
        </p:nvGrpSpPr>
        <p:grpSpPr>
          <a:xfrm>
            <a:off x="3079581" y="2875147"/>
            <a:ext cx="830095" cy="288032"/>
            <a:chOff x="4644008" y="3356992"/>
            <a:chExt cx="830095" cy="288032"/>
          </a:xfrm>
        </p:grpSpPr>
        <p:sp>
          <p:nvSpPr>
            <p:cNvPr id="50" name="Sechseck 49"/>
            <p:cNvSpPr/>
            <p:nvPr/>
          </p:nvSpPr>
          <p:spPr>
            <a:xfrm>
              <a:off x="4644008" y="3356992"/>
              <a:ext cx="413354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Sechseck 50"/>
            <p:cNvSpPr/>
            <p:nvPr/>
          </p:nvSpPr>
          <p:spPr>
            <a:xfrm>
              <a:off x="5063340" y="3356992"/>
              <a:ext cx="410763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" name="Ellipse 8"/>
          <p:cNvSpPr/>
          <p:nvPr/>
        </p:nvSpPr>
        <p:spPr>
          <a:xfrm>
            <a:off x="3018449" y="2261694"/>
            <a:ext cx="933267" cy="4320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5" name="Gerade Verbindung mit Pfeil 24"/>
          <p:cNvCxnSpPr/>
          <p:nvPr/>
        </p:nvCxnSpPr>
        <p:spPr>
          <a:xfrm>
            <a:off x="6666332" y="1839970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6029729" y="2189041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6656734" y="252759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6121969" y="2929947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36" name="Gerade Verbindung mit Pfeil 35"/>
          <p:cNvCxnSpPr/>
          <p:nvPr/>
        </p:nvCxnSpPr>
        <p:spPr>
          <a:xfrm>
            <a:off x="6656734" y="33411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>
            <a:off x="5744844" y="181347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5735246" y="2501101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5735246" y="331467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>
            <a:off x="7689060" y="185383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7679462" y="2541463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>
            <a:off x="7679462" y="3355037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uppieren 42"/>
          <p:cNvGrpSpPr/>
          <p:nvPr/>
        </p:nvGrpSpPr>
        <p:grpSpPr>
          <a:xfrm>
            <a:off x="4379478" y="4137731"/>
            <a:ext cx="830095" cy="288032"/>
            <a:chOff x="4644008" y="3356992"/>
            <a:chExt cx="830095" cy="288032"/>
          </a:xfrm>
        </p:grpSpPr>
        <p:sp>
          <p:nvSpPr>
            <p:cNvPr id="45" name="Sechseck 44"/>
            <p:cNvSpPr/>
            <p:nvPr/>
          </p:nvSpPr>
          <p:spPr>
            <a:xfrm>
              <a:off x="4644008" y="3356992"/>
              <a:ext cx="413354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Sechseck 45"/>
            <p:cNvSpPr/>
            <p:nvPr/>
          </p:nvSpPr>
          <p:spPr>
            <a:xfrm>
              <a:off x="5063340" y="3356992"/>
              <a:ext cx="410763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52" name="Gerade Verbindung mit Pfeil 51"/>
          <p:cNvCxnSpPr/>
          <p:nvPr/>
        </p:nvCxnSpPr>
        <p:spPr>
          <a:xfrm>
            <a:off x="5292080" y="4285593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Abgerundetes Rechteck 52"/>
          <p:cNvSpPr/>
          <p:nvPr/>
        </p:nvSpPr>
        <p:spPr>
          <a:xfrm>
            <a:off x="5403025" y="3814568"/>
            <a:ext cx="683638" cy="3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E1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8" name="Abgerundetes Rechteck 57"/>
          <p:cNvSpPr/>
          <p:nvPr/>
        </p:nvSpPr>
        <p:spPr>
          <a:xfrm>
            <a:off x="6384595" y="3814568"/>
            <a:ext cx="683638" cy="3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E2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9" name="Abgerundetes Rechteck 58"/>
          <p:cNvSpPr/>
          <p:nvPr/>
        </p:nvSpPr>
        <p:spPr>
          <a:xfrm>
            <a:off x="7354697" y="3809830"/>
            <a:ext cx="683638" cy="3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E3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5" name="Sechseck 64"/>
          <p:cNvSpPr/>
          <p:nvPr/>
        </p:nvSpPr>
        <p:spPr>
          <a:xfrm>
            <a:off x="8480065" y="3877448"/>
            <a:ext cx="413354" cy="288032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Sechseck 65"/>
          <p:cNvSpPr/>
          <p:nvPr/>
        </p:nvSpPr>
        <p:spPr>
          <a:xfrm>
            <a:off x="8262638" y="4425763"/>
            <a:ext cx="410763" cy="28803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78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0.14149 0.1856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" grpId="0"/>
      <p:bldP spid="35" grpId="0"/>
      <p:bldP spid="53" grpId="0" animBg="1"/>
      <p:bldP spid="58" grpId="0" animBg="1"/>
      <p:bldP spid="59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446047" y="1207721"/>
            <a:ext cx="86409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0143" y="1207721"/>
            <a:ext cx="864096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174239" y="1207721"/>
            <a:ext cx="86409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3362" y="770234"/>
            <a:ext cx="12723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Strukturgene</a:t>
            </a:r>
            <a:endParaRPr lang="de-DE" sz="1600" dirty="0"/>
          </a:p>
        </p:txBody>
      </p:sp>
      <p:sp>
        <p:nvSpPr>
          <p:cNvPr id="14" name="Rechteck 13"/>
          <p:cNvSpPr/>
          <p:nvPr/>
        </p:nvSpPr>
        <p:spPr>
          <a:xfrm>
            <a:off x="4551546" y="1207721"/>
            <a:ext cx="894501" cy="432048"/>
          </a:xfrm>
          <a:custGeom>
            <a:avLst/>
            <a:gdLst/>
            <a:ahLst/>
            <a:cxnLst/>
            <a:rect l="l" t="t" r="r" b="b"/>
            <a:pathLst>
              <a:path w="894501" h="432048">
                <a:moveTo>
                  <a:pt x="0" y="0"/>
                </a:moveTo>
                <a:lnTo>
                  <a:pt x="894501" y="0"/>
                </a:lnTo>
                <a:lnTo>
                  <a:pt x="894501" y="288032"/>
                </a:lnTo>
                <a:lnTo>
                  <a:pt x="646307" y="288032"/>
                </a:lnTo>
                <a:lnTo>
                  <a:pt x="447249" y="432048"/>
                </a:lnTo>
                <a:lnTo>
                  <a:pt x="248192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3022625" y="2387604"/>
            <a:ext cx="933267" cy="504056"/>
          </a:xfrm>
          <a:custGeom>
            <a:avLst/>
            <a:gdLst/>
            <a:ahLst/>
            <a:cxnLst/>
            <a:rect l="l" t="t" r="r" b="b"/>
            <a:pathLst>
              <a:path w="933267" h="504056">
                <a:moveTo>
                  <a:pt x="0" y="0"/>
                </a:moveTo>
                <a:lnTo>
                  <a:pt x="274635" y="0"/>
                </a:lnTo>
                <a:lnTo>
                  <a:pt x="466632" y="138908"/>
                </a:lnTo>
                <a:lnTo>
                  <a:pt x="658630" y="0"/>
                </a:lnTo>
                <a:lnTo>
                  <a:pt x="933267" y="0"/>
                </a:lnTo>
                <a:lnTo>
                  <a:pt x="933267" y="504056"/>
                </a:lnTo>
                <a:lnTo>
                  <a:pt x="888409" y="504056"/>
                </a:lnTo>
                <a:lnTo>
                  <a:pt x="816401" y="360040"/>
                </a:lnTo>
                <a:lnTo>
                  <a:pt x="549654" y="360040"/>
                </a:lnTo>
                <a:lnTo>
                  <a:pt x="477646" y="504056"/>
                </a:lnTo>
                <a:lnTo>
                  <a:pt x="471668" y="504056"/>
                </a:lnTo>
                <a:lnTo>
                  <a:pt x="399660" y="360040"/>
                </a:lnTo>
                <a:lnTo>
                  <a:pt x="130322" y="360040"/>
                </a:lnTo>
                <a:lnTo>
                  <a:pt x="58314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576225" y="770234"/>
            <a:ext cx="94275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Operator</a:t>
            </a:r>
            <a:endParaRPr lang="de-DE" sz="1600" dirty="0"/>
          </a:p>
        </p:txBody>
      </p:sp>
      <p:sp>
        <p:nvSpPr>
          <p:cNvPr id="27" name="Rechteck 26"/>
          <p:cNvSpPr/>
          <p:nvPr/>
        </p:nvSpPr>
        <p:spPr>
          <a:xfrm>
            <a:off x="3951717" y="1207721"/>
            <a:ext cx="576064" cy="2880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3529863" y="770234"/>
            <a:ext cx="98886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de-DE" sz="1600" dirty="0" smtClean="0"/>
              <a:t>Promotor</a:t>
            </a:r>
            <a:endParaRPr lang="de-DE" sz="1600" dirty="0"/>
          </a:p>
        </p:txBody>
      </p:sp>
      <p:cxnSp>
        <p:nvCxnSpPr>
          <p:cNvPr id="30" name="Gerade Verbindung 29"/>
          <p:cNvCxnSpPr/>
          <p:nvPr/>
        </p:nvCxnSpPr>
        <p:spPr>
          <a:xfrm flipH="1">
            <a:off x="2134370" y="1207721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2134369" y="1495753"/>
            <a:ext cx="18173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1262463" y="1207721"/>
            <a:ext cx="864096" cy="2880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84907" y="1207721"/>
            <a:ext cx="86409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026880" y="770234"/>
            <a:ext cx="131606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de-DE" sz="1600" dirty="0" err="1" smtClean="0"/>
              <a:t>Regulatorgen</a:t>
            </a:r>
            <a:endParaRPr lang="de-DE" sz="1600" dirty="0"/>
          </a:p>
        </p:txBody>
      </p:sp>
      <p:sp>
        <p:nvSpPr>
          <p:cNvPr id="48" name="Geschweifte Klammer rechts 47"/>
          <p:cNvSpPr/>
          <p:nvPr/>
        </p:nvSpPr>
        <p:spPr>
          <a:xfrm rot="16200000">
            <a:off x="5537166" y="-1553157"/>
            <a:ext cx="318646" cy="429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5209573" y="94106"/>
            <a:ext cx="8161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Operon</a:t>
            </a:r>
            <a:endParaRPr lang="de-DE" sz="1600" dirty="0"/>
          </a:p>
        </p:txBody>
      </p:sp>
      <p:grpSp>
        <p:nvGrpSpPr>
          <p:cNvPr id="44" name="Gruppieren 43"/>
          <p:cNvGrpSpPr/>
          <p:nvPr/>
        </p:nvGrpSpPr>
        <p:grpSpPr>
          <a:xfrm>
            <a:off x="4112733" y="4135454"/>
            <a:ext cx="830095" cy="288032"/>
            <a:chOff x="4644008" y="3356992"/>
            <a:chExt cx="830095" cy="288032"/>
          </a:xfrm>
        </p:grpSpPr>
        <p:sp>
          <p:nvSpPr>
            <p:cNvPr id="50" name="Sechseck 49"/>
            <p:cNvSpPr/>
            <p:nvPr/>
          </p:nvSpPr>
          <p:spPr>
            <a:xfrm>
              <a:off x="4644008" y="3356992"/>
              <a:ext cx="413354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Sechseck 50"/>
            <p:cNvSpPr/>
            <p:nvPr/>
          </p:nvSpPr>
          <p:spPr>
            <a:xfrm>
              <a:off x="5063340" y="3356992"/>
              <a:ext cx="410763" cy="288032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5" name="Gerade Verbindung mit Pfeil 24"/>
          <p:cNvCxnSpPr/>
          <p:nvPr/>
        </p:nvCxnSpPr>
        <p:spPr>
          <a:xfrm>
            <a:off x="6666332" y="1839970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6029729" y="2189041"/>
            <a:ext cx="127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Transkription</a:t>
            </a:r>
            <a:endParaRPr lang="de-DE" sz="1600" dirty="0"/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6656734" y="252759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6121969" y="2929947"/>
            <a:ext cx="109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Translation</a:t>
            </a:r>
            <a:endParaRPr lang="de-DE" sz="1600" dirty="0"/>
          </a:p>
        </p:txBody>
      </p:sp>
      <p:cxnSp>
        <p:nvCxnSpPr>
          <p:cNvPr id="36" name="Gerade Verbindung mit Pfeil 35"/>
          <p:cNvCxnSpPr/>
          <p:nvPr/>
        </p:nvCxnSpPr>
        <p:spPr>
          <a:xfrm>
            <a:off x="6656734" y="3341169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>
            <a:off x="5744844" y="1813476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5735246" y="2501101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5735246" y="3314675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>
            <a:off x="7689060" y="1853838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7679462" y="2541463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>
            <a:off x="7679462" y="3355037"/>
            <a:ext cx="0" cy="277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/>
          <p:cNvCxnSpPr/>
          <p:nvPr/>
        </p:nvCxnSpPr>
        <p:spPr>
          <a:xfrm>
            <a:off x="5292080" y="4285593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Abgerundetes Rechteck 52"/>
          <p:cNvSpPr/>
          <p:nvPr/>
        </p:nvSpPr>
        <p:spPr>
          <a:xfrm>
            <a:off x="5403025" y="3814568"/>
            <a:ext cx="683638" cy="3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E1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8" name="Abgerundetes Rechteck 57"/>
          <p:cNvSpPr/>
          <p:nvPr/>
        </p:nvSpPr>
        <p:spPr>
          <a:xfrm>
            <a:off x="6384595" y="3814568"/>
            <a:ext cx="683638" cy="3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E2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9" name="Abgerundetes Rechteck 58"/>
          <p:cNvSpPr/>
          <p:nvPr/>
        </p:nvSpPr>
        <p:spPr>
          <a:xfrm>
            <a:off x="7354697" y="3809830"/>
            <a:ext cx="683638" cy="3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E3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39552" y="5373216"/>
            <a:ext cx="8095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Merke:  Substratinduktion, weil Enzymbildung erst bei Anwesenheit eines Substrates</a:t>
            </a:r>
          </a:p>
          <a:p>
            <a:r>
              <a:rPr lang="de-DE" dirty="0"/>
              <a:t> </a:t>
            </a:r>
            <a:r>
              <a:rPr lang="de-DE" dirty="0" smtClean="0"/>
              <a:t>              ausgelöst wird. </a:t>
            </a:r>
            <a:r>
              <a:rPr lang="de-DE" smtClean="0"/>
              <a:t>(Jacob-Monod-Modell)</a:t>
            </a:r>
            <a:endParaRPr lang="de-DE" dirty="0"/>
          </a:p>
        </p:txBody>
      </p:sp>
      <p:sp>
        <p:nvSpPr>
          <p:cNvPr id="43" name="Sechseck 42"/>
          <p:cNvSpPr/>
          <p:nvPr/>
        </p:nvSpPr>
        <p:spPr>
          <a:xfrm>
            <a:off x="8325078" y="3953350"/>
            <a:ext cx="413354" cy="288032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Sechseck 44"/>
          <p:cNvSpPr/>
          <p:nvPr/>
        </p:nvSpPr>
        <p:spPr>
          <a:xfrm>
            <a:off x="8244707" y="4384110"/>
            <a:ext cx="410763" cy="28803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6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6 L 0.16562 -0.12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/>
      <p:bldP spid="35" grpId="0"/>
      <p:bldP spid="53" grpId="0" animBg="1"/>
      <p:bldP spid="58" grpId="0" animBg="1"/>
      <p:bldP spid="59" grpId="0" animBg="1"/>
      <p:bldP spid="5" grpId="0"/>
      <p:bldP spid="43" grpId="0" animBg="1"/>
      <p:bldP spid="45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Bildschirmpräsentation (4:3)</PresentationFormat>
  <Paragraphs>88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13</cp:revision>
  <dcterms:created xsi:type="dcterms:W3CDTF">2014-01-08T19:14:51Z</dcterms:created>
  <dcterms:modified xsi:type="dcterms:W3CDTF">2014-01-14T18:37:52Z</dcterms:modified>
</cp:coreProperties>
</file>