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224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234137"/>
            <a:ext cx="2767104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Experiment von Avery 1944</a:t>
            </a:r>
            <a:endParaRPr lang="de-DE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1385726" y="1437712"/>
            <a:ext cx="1109837" cy="588641"/>
            <a:chOff x="1763688" y="1653182"/>
            <a:chExt cx="1109837" cy="588641"/>
          </a:xfrm>
        </p:grpSpPr>
        <p:sp>
          <p:nvSpPr>
            <p:cNvPr id="4" name="Ellipse 3"/>
            <p:cNvSpPr/>
            <p:nvPr/>
          </p:nvSpPr>
          <p:spPr>
            <a:xfrm>
              <a:off x="1763688" y="1653182"/>
              <a:ext cx="567680" cy="585763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Freihandform 4"/>
            <p:cNvSpPr/>
            <p:nvPr/>
          </p:nvSpPr>
          <p:spPr>
            <a:xfrm>
              <a:off x="2483768" y="1844824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Ellipse 5"/>
            <p:cNvSpPr/>
            <p:nvPr/>
          </p:nvSpPr>
          <p:spPr>
            <a:xfrm>
              <a:off x="2305845" y="1657375"/>
              <a:ext cx="567680" cy="584448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Ellipse 6"/>
            <p:cNvSpPr/>
            <p:nvPr/>
          </p:nvSpPr>
          <p:spPr>
            <a:xfrm>
              <a:off x="2339752" y="1700808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Freihandform 7"/>
            <p:cNvSpPr/>
            <p:nvPr/>
          </p:nvSpPr>
          <p:spPr>
            <a:xfrm>
              <a:off x="2483768" y="1844824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Freihandform 8"/>
            <p:cNvSpPr/>
            <p:nvPr/>
          </p:nvSpPr>
          <p:spPr>
            <a:xfrm>
              <a:off x="1941611" y="1816249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Ellipse 9"/>
            <p:cNvSpPr/>
            <p:nvPr/>
          </p:nvSpPr>
          <p:spPr>
            <a:xfrm>
              <a:off x="1800374" y="1698104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Freihandform 10"/>
            <p:cNvSpPr/>
            <p:nvPr/>
          </p:nvSpPr>
          <p:spPr>
            <a:xfrm>
              <a:off x="1941611" y="1816249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2" name="Freihandform 11"/>
          <p:cNvSpPr/>
          <p:nvPr/>
        </p:nvSpPr>
        <p:spPr>
          <a:xfrm>
            <a:off x="7198127" y="1678653"/>
            <a:ext cx="228839" cy="233156"/>
          </a:xfrm>
          <a:custGeom>
            <a:avLst/>
            <a:gdLst>
              <a:gd name="connsiteX0" fmla="*/ 161101 w 228839"/>
              <a:gd name="connsiteY0" fmla="*/ 41278 h 233156"/>
              <a:gd name="connsiteX1" fmla="*/ 203964 w 228839"/>
              <a:gd name="connsiteY1" fmla="*/ 50803 h 233156"/>
              <a:gd name="connsiteX2" fmla="*/ 218251 w 228839"/>
              <a:gd name="connsiteY2" fmla="*/ 60328 h 233156"/>
              <a:gd name="connsiteX3" fmla="*/ 218251 w 228839"/>
              <a:gd name="connsiteY3" fmla="*/ 103190 h 233156"/>
              <a:gd name="connsiteX4" fmla="*/ 203964 w 228839"/>
              <a:gd name="connsiteY4" fmla="*/ 107953 h 233156"/>
              <a:gd name="connsiteX5" fmla="*/ 208726 w 228839"/>
              <a:gd name="connsiteY5" fmla="*/ 146053 h 233156"/>
              <a:gd name="connsiteX6" fmla="*/ 223014 w 228839"/>
              <a:gd name="connsiteY6" fmla="*/ 150815 h 233156"/>
              <a:gd name="connsiteX7" fmla="*/ 227776 w 228839"/>
              <a:gd name="connsiteY7" fmla="*/ 165103 h 233156"/>
              <a:gd name="connsiteX8" fmla="*/ 223014 w 228839"/>
              <a:gd name="connsiteY8" fmla="*/ 179390 h 233156"/>
              <a:gd name="connsiteX9" fmla="*/ 199201 w 228839"/>
              <a:gd name="connsiteY9" fmla="*/ 203203 h 233156"/>
              <a:gd name="connsiteX10" fmla="*/ 170626 w 228839"/>
              <a:gd name="connsiteY10" fmla="*/ 212728 h 233156"/>
              <a:gd name="connsiteX11" fmla="*/ 142051 w 228839"/>
              <a:gd name="connsiteY11" fmla="*/ 231778 h 233156"/>
              <a:gd name="connsiteX12" fmla="*/ 113476 w 228839"/>
              <a:gd name="connsiteY12" fmla="*/ 222253 h 233156"/>
              <a:gd name="connsiteX13" fmla="*/ 99189 w 228839"/>
              <a:gd name="connsiteY13" fmla="*/ 217490 h 233156"/>
              <a:gd name="connsiteX14" fmla="*/ 84901 w 228839"/>
              <a:gd name="connsiteY14" fmla="*/ 207965 h 233156"/>
              <a:gd name="connsiteX15" fmla="*/ 65851 w 228839"/>
              <a:gd name="connsiteY15" fmla="*/ 203203 h 233156"/>
              <a:gd name="connsiteX16" fmla="*/ 46801 w 228839"/>
              <a:gd name="connsiteY16" fmla="*/ 193678 h 233156"/>
              <a:gd name="connsiteX17" fmla="*/ 18226 w 228839"/>
              <a:gd name="connsiteY17" fmla="*/ 174628 h 233156"/>
              <a:gd name="connsiteX18" fmla="*/ 13464 w 228839"/>
              <a:gd name="connsiteY18" fmla="*/ 122240 h 233156"/>
              <a:gd name="connsiteX19" fmla="*/ 42039 w 228839"/>
              <a:gd name="connsiteY19" fmla="*/ 112715 h 233156"/>
              <a:gd name="connsiteX20" fmla="*/ 46801 w 228839"/>
              <a:gd name="connsiteY20" fmla="*/ 41278 h 233156"/>
              <a:gd name="connsiteX21" fmla="*/ 61089 w 228839"/>
              <a:gd name="connsiteY21" fmla="*/ 31753 h 233156"/>
              <a:gd name="connsiteX22" fmla="*/ 84901 w 228839"/>
              <a:gd name="connsiteY22" fmla="*/ 7940 h 233156"/>
              <a:gd name="connsiteX23" fmla="*/ 113476 w 228839"/>
              <a:gd name="connsiteY23" fmla="*/ 12703 h 233156"/>
              <a:gd name="connsiteX24" fmla="*/ 132526 w 228839"/>
              <a:gd name="connsiteY24" fmla="*/ 31753 h 233156"/>
              <a:gd name="connsiteX25" fmla="*/ 161101 w 228839"/>
              <a:gd name="connsiteY25" fmla="*/ 41278 h 23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8839" h="233156">
                <a:moveTo>
                  <a:pt x="161101" y="41278"/>
                </a:moveTo>
                <a:cubicBezTo>
                  <a:pt x="173007" y="44453"/>
                  <a:pt x="192238" y="44940"/>
                  <a:pt x="203964" y="50803"/>
                </a:cubicBezTo>
                <a:cubicBezTo>
                  <a:pt x="209083" y="53363"/>
                  <a:pt x="213489" y="57153"/>
                  <a:pt x="218251" y="60328"/>
                </a:cubicBezTo>
                <a:cubicBezTo>
                  <a:pt x="223469" y="75979"/>
                  <a:pt x="228839" y="84660"/>
                  <a:pt x="218251" y="103190"/>
                </a:cubicBezTo>
                <a:cubicBezTo>
                  <a:pt x="215760" y="107549"/>
                  <a:pt x="208726" y="106365"/>
                  <a:pt x="203964" y="107953"/>
                </a:cubicBezTo>
                <a:cubicBezTo>
                  <a:pt x="205551" y="120653"/>
                  <a:pt x="203528" y="134357"/>
                  <a:pt x="208726" y="146053"/>
                </a:cubicBezTo>
                <a:cubicBezTo>
                  <a:pt x="210765" y="150641"/>
                  <a:pt x="219464" y="147265"/>
                  <a:pt x="223014" y="150815"/>
                </a:cubicBezTo>
                <a:cubicBezTo>
                  <a:pt x="226564" y="154365"/>
                  <a:pt x="226189" y="160340"/>
                  <a:pt x="227776" y="165103"/>
                </a:cubicBezTo>
                <a:cubicBezTo>
                  <a:pt x="226189" y="169865"/>
                  <a:pt x="225259" y="174900"/>
                  <a:pt x="223014" y="179390"/>
                </a:cubicBezTo>
                <a:cubicBezTo>
                  <a:pt x="217117" y="191184"/>
                  <a:pt x="211448" y="197760"/>
                  <a:pt x="199201" y="203203"/>
                </a:cubicBezTo>
                <a:cubicBezTo>
                  <a:pt x="190026" y="207281"/>
                  <a:pt x="170626" y="212728"/>
                  <a:pt x="170626" y="212728"/>
                </a:cubicBezTo>
                <a:cubicBezTo>
                  <a:pt x="163885" y="219469"/>
                  <a:pt x="154457" y="233156"/>
                  <a:pt x="142051" y="231778"/>
                </a:cubicBezTo>
                <a:cubicBezTo>
                  <a:pt x="132072" y="230669"/>
                  <a:pt x="123001" y="225428"/>
                  <a:pt x="113476" y="222253"/>
                </a:cubicBezTo>
                <a:cubicBezTo>
                  <a:pt x="108714" y="220665"/>
                  <a:pt x="103366" y="220275"/>
                  <a:pt x="99189" y="217490"/>
                </a:cubicBezTo>
                <a:cubicBezTo>
                  <a:pt x="94426" y="214315"/>
                  <a:pt x="90162" y="210220"/>
                  <a:pt x="84901" y="207965"/>
                </a:cubicBezTo>
                <a:cubicBezTo>
                  <a:pt x="78885" y="205387"/>
                  <a:pt x="72201" y="204790"/>
                  <a:pt x="65851" y="203203"/>
                </a:cubicBezTo>
                <a:cubicBezTo>
                  <a:pt x="59501" y="200028"/>
                  <a:pt x="52578" y="197805"/>
                  <a:pt x="46801" y="193678"/>
                </a:cubicBezTo>
                <a:cubicBezTo>
                  <a:pt x="15587" y="171382"/>
                  <a:pt x="48875" y="184843"/>
                  <a:pt x="18226" y="174628"/>
                </a:cubicBezTo>
                <a:cubicBezTo>
                  <a:pt x="14490" y="163421"/>
                  <a:pt x="0" y="135704"/>
                  <a:pt x="13464" y="122240"/>
                </a:cubicBezTo>
                <a:cubicBezTo>
                  <a:pt x="20564" y="115140"/>
                  <a:pt x="42039" y="112715"/>
                  <a:pt x="42039" y="112715"/>
                </a:cubicBezTo>
                <a:cubicBezTo>
                  <a:pt x="43626" y="88903"/>
                  <a:pt x="41335" y="64509"/>
                  <a:pt x="46801" y="41278"/>
                </a:cubicBezTo>
                <a:cubicBezTo>
                  <a:pt x="48112" y="35706"/>
                  <a:pt x="57042" y="35800"/>
                  <a:pt x="61089" y="31753"/>
                </a:cubicBezTo>
                <a:cubicBezTo>
                  <a:pt x="92842" y="0"/>
                  <a:pt x="46799" y="33342"/>
                  <a:pt x="84901" y="7940"/>
                </a:cubicBezTo>
                <a:cubicBezTo>
                  <a:pt x="94426" y="9528"/>
                  <a:pt x="106144" y="6419"/>
                  <a:pt x="113476" y="12703"/>
                </a:cubicBezTo>
                <a:cubicBezTo>
                  <a:pt x="139223" y="34771"/>
                  <a:pt x="98157" y="43209"/>
                  <a:pt x="132526" y="31753"/>
                </a:cubicBezTo>
                <a:cubicBezTo>
                  <a:pt x="157896" y="36826"/>
                  <a:pt x="149195" y="38103"/>
                  <a:pt x="161101" y="4127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Freihandform 12"/>
          <p:cNvSpPr/>
          <p:nvPr/>
        </p:nvSpPr>
        <p:spPr>
          <a:xfrm>
            <a:off x="6766079" y="1308776"/>
            <a:ext cx="228839" cy="233156"/>
          </a:xfrm>
          <a:custGeom>
            <a:avLst/>
            <a:gdLst>
              <a:gd name="connsiteX0" fmla="*/ 161101 w 228839"/>
              <a:gd name="connsiteY0" fmla="*/ 41278 h 233156"/>
              <a:gd name="connsiteX1" fmla="*/ 203964 w 228839"/>
              <a:gd name="connsiteY1" fmla="*/ 50803 h 233156"/>
              <a:gd name="connsiteX2" fmla="*/ 218251 w 228839"/>
              <a:gd name="connsiteY2" fmla="*/ 60328 h 233156"/>
              <a:gd name="connsiteX3" fmla="*/ 218251 w 228839"/>
              <a:gd name="connsiteY3" fmla="*/ 103190 h 233156"/>
              <a:gd name="connsiteX4" fmla="*/ 203964 w 228839"/>
              <a:gd name="connsiteY4" fmla="*/ 107953 h 233156"/>
              <a:gd name="connsiteX5" fmla="*/ 208726 w 228839"/>
              <a:gd name="connsiteY5" fmla="*/ 146053 h 233156"/>
              <a:gd name="connsiteX6" fmla="*/ 223014 w 228839"/>
              <a:gd name="connsiteY6" fmla="*/ 150815 h 233156"/>
              <a:gd name="connsiteX7" fmla="*/ 227776 w 228839"/>
              <a:gd name="connsiteY7" fmla="*/ 165103 h 233156"/>
              <a:gd name="connsiteX8" fmla="*/ 223014 w 228839"/>
              <a:gd name="connsiteY8" fmla="*/ 179390 h 233156"/>
              <a:gd name="connsiteX9" fmla="*/ 199201 w 228839"/>
              <a:gd name="connsiteY9" fmla="*/ 203203 h 233156"/>
              <a:gd name="connsiteX10" fmla="*/ 170626 w 228839"/>
              <a:gd name="connsiteY10" fmla="*/ 212728 h 233156"/>
              <a:gd name="connsiteX11" fmla="*/ 142051 w 228839"/>
              <a:gd name="connsiteY11" fmla="*/ 231778 h 233156"/>
              <a:gd name="connsiteX12" fmla="*/ 113476 w 228839"/>
              <a:gd name="connsiteY12" fmla="*/ 222253 h 233156"/>
              <a:gd name="connsiteX13" fmla="*/ 99189 w 228839"/>
              <a:gd name="connsiteY13" fmla="*/ 217490 h 233156"/>
              <a:gd name="connsiteX14" fmla="*/ 84901 w 228839"/>
              <a:gd name="connsiteY14" fmla="*/ 207965 h 233156"/>
              <a:gd name="connsiteX15" fmla="*/ 65851 w 228839"/>
              <a:gd name="connsiteY15" fmla="*/ 203203 h 233156"/>
              <a:gd name="connsiteX16" fmla="*/ 46801 w 228839"/>
              <a:gd name="connsiteY16" fmla="*/ 193678 h 233156"/>
              <a:gd name="connsiteX17" fmla="*/ 18226 w 228839"/>
              <a:gd name="connsiteY17" fmla="*/ 174628 h 233156"/>
              <a:gd name="connsiteX18" fmla="*/ 13464 w 228839"/>
              <a:gd name="connsiteY18" fmla="*/ 122240 h 233156"/>
              <a:gd name="connsiteX19" fmla="*/ 42039 w 228839"/>
              <a:gd name="connsiteY19" fmla="*/ 112715 h 233156"/>
              <a:gd name="connsiteX20" fmla="*/ 46801 w 228839"/>
              <a:gd name="connsiteY20" fmla="*/ 41278 h 233156"/>
              <a:gd name="connsiteX21" fmla="*/ 61089 w 228839"/>
              <a:gd name="connsiteY21" fmla="*/ 31753 h 233156"/>
              <a:gd name="connsiteX22" fmla="*/ 84901 w 228839"/>
              <a:gd name="connsiteY22" fmla="*/ 7940 h 233156"/>
              <a:gd name="connsiteX23" fmla="*/ 113476 w 228839"/>
              <a:gd name="connsiteY23" fmla="*/ 12703 h 233156"/>
              <a:gd name="connsiteX24" fmla="*/ 132526 w 228839"/>
              <a:gd name="connsiteY24" fmla="*/ 31753 h 233156"/>
              <a:gd name="connsiteX25" fmla="*/ 161101 w 228839"/>
              <a:gd name="connsiteY25" fmla="*/ 41278 h 23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8839" h="233156">
                <a:moveTo>
                  <a:pt x="161101" y="41278"/>
                </a:moveTo>
                <a:cubicBezTo>
                  <a:pt x="173007" y="44453"/>
                  <a:pt x="192238" y="44940"/>
                  <a:pt x="203964" y="50803"/>
                </a:cubicBezTo>
                <a:cubicBezTo>
                  <a:pt x="209083" y="53363"/>
                  <a:pt x="213489" y="57153"/>
                  <a:pt x="218251" y="60328"/>
                </a:cubicBezTo>
                <a:cubicBezTo>
                  <a:pt x="223469" y="75979"/>
                  <a:pt x="228839" y="84660"/>
                  <a:pt x="218251" y="103190"/>
                </a:cubicBezTo>
                <a:cubicBezTo>
                  <a:pt x="215760" y="107549"/>
                  <a:pt x="208726" y="106365"/>
                  <a:pt x="203964" y="107953"/>
                </a:cubicBezTo>
                <a:cubicBezTo>
                  <a:pt x="205551" y="120653"/>
                  <a:pt x="203528" y="134357"/>
                  <a:pt x="208726" y="146053"/>
                </a:cubicBezTo>
                <a:cubicBezTo>
                  <a:pt x="210765" y="150641"/>
                  <a:pt x="219464" y="147265"/>
                  <a:pt x="223014" y="150815"/>
                </a:cubicBezTo>
                <a:cubicBezTo>
                  <a:pt x="226564" y="154365"/>
                  <a:pt x="226189" y="160340"/>
                  <a:pt x="227776" y="165103"/>
                </a:cubicBezTo>
                <a:cubicBezTo>
                  <a:pt x="226189" y="169865"/>
                  <a:pt x="225259" y="174900"/>
                  <a:pt x="223014" y="179390"/>
                </a:cubicBezTo>
                <a:cubicBezTo>
                  <a:pt x="217117" y="191184"/>
                  <a:pt x="211448" y="197760"/>
                  <a:pt x="199201" y="203203"/>
                </a:cubicBezTo>
                <a:cubicBezTo>
                  <a:pt x="190026" y="207281"/>
                  <a:pt x="170626" y="212728"/>
                  <a:pt x="170626" y="212728"/>
                </a:cubicBezTo>
                <a:cubicBezTo>
                  <a:pt x="163885" y="219469"/>
                  <a:pt x="154457" y="233156"/>
                  <a:pt x="142051" y="231778"/>
                </a:cubicBezTo>
                <a:cubicBezTo>
                  <a:pt x="132072" y="230669"/>
                  <a:pt x="123001" y="225428"/>
                  <a:pt x="113476" y="222253"/>
                </a:cubicBezTo>
                <a:cubicBezTo>
                  <a:pt x="108714" y="220665"/>
                  <a:pt x="103366" y="220275"/>
                  <a:pt x="99189" y="217490"/>
                </a:cubicBezTo>
                <a:cubicBezTo>
                  <a:pt x="94426" y="214315"/>
                  <a:pt x="90162" y="210220"/>
                  <a:pt x="84901" y="207965"/>
                </a:cubicBezTo>
                <a:cubicBezTo>
                  <a:pt x="78885" y="205387"/>
                  <a:pt x="72201" y="204790"/>
                  <a:pt x="65851" y="203203"/>
                </a:cubicBezTo>
                <a:cubicBezTo>
                  <a:pt x="59501" y="200028"/>
                  <a:pt x="52578" y="197805"/>
                  <a:pt x="46801" y="193678"/>
                </a:cubicBezTo>
                <a:cubicBezTo>
                  <a:pt x="15587" y="171382"/>
                  <a:pt x="48875" y="184843"/>
                  <a:pt x="18226" y="174628"/>
                </a:cubicBezTo>
                <a:cubicBezTo>
                  <a:pt x="14490" y="163421"/>
                  <a:pt x="0" y="135704"/>
                  <a:pt x="13464" y="122240"/>
                </a:cubicBezTo>
                <a:cubicBezTo>
                  <a:pt x="20564" y="115140"/>
                  <a:pt x="42039" y="112715"/>
                  <a:pt x="42039" y="112715"/>
                </a:cubicBezTo>
                <a:cubicBezTo>
                  <a:pt x="43626" y="88903"/>
                  <a:pt x="41335" y="64509"/>
                  <a:pt x="46801" y="41278"/>
                </a:cubicBezTo>
                <a:cubicBezTo>
                  <a:pt x="48112" y="35706"/>
                  <a:pt x="57042" y="35800"/>
                  <a:pt x="61089" y="31753"/>
                </a:cubicBezTo>
                <a:cubicBezTo>
                  <a:pt x="92842" y="0"/>
                  <a:pt x="46799" y="33342"/>
                  <a:pt x="84901" y="7940"/>
                </a:cubicBezTo>
                <a:cubicBezTo>
                  <a:pt x="94426" y="9528"/>
                  <a:pt x="106144" y="6419"/>
                  <a:pt x="113476" y="12703"/>
                </a:cubicBezTo>
                <a:cubicBezTo>
                  <a:pt x="139223" y="34771"/>
                  <a:pt x="98157" y="43209"/>
                  <a:pt x="132526" y="31753"/>
                </a:cubicBezTo>
                <a:cubicBezTo>
                  <a:pt x="157896" y="36826"/>
                  <a:pt x="149195" y="38103"/>
                  <a:pt x="161101" y="4127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4" name="Gruppieren 13"/>
          <p:cNvGrpSpPr/>
          <p:nvPr/>
        </p:nvGrpSpPr>
        <p:grpSpPr>
          <a:xfrm>
            <a:off x="4965879" y="1459006"/>
            <a:ext cx="1109837" cy="588641"/>
            <a:chOff x="1763688" y="1653182"/>
            <a:chExt cx="1109837" cy="588641"/>
          </a:xfrm>
        </p:grpSpPr>
        <p:sp>
          <p:nvSpPr>
            <p:cNvPr id="15" name="Ellipse 14"/>
            <p:cNvSpPr/>
            <p:nvPr/>
          </p:nvSpPr>
          <p:spPr>
            <a:xfrm>
              <a:off x="1763688" y="1653182"/>
              <a:ext cx="567680" cy="585763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Freihandform 15"/>
            <p:cNvSpPr/>
            <p:nvPr/>
          </p:nvSpPr>
          <p:spPr>
            <a:xfrm>
              <a:off x="2483768" y="1844824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Ellipse 16"/>
            <p:cNvSpPr/>
            <p:nvPr/>
          </p:nvSpPr>
          <p:spPr>
            <a:xfrm>
              <a:off x="2305845" y="1657375"/>
              <a:ext cx="567680" cy="584448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Ellipse 17"/>
            <p:cNvSpPr/>
            <p:nvPr/>
          </p:nvSpPr>
          <p:spPr>
            <a:xfrm>
              <a:off x="2339752" y="1700808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Freihandform 19"/>
            <p:cNvSpPr/>
            <p:nvPr/>
          </p:nvSpPr>
          <p:spPr>
            <a:xfrm>
              <a:off x="1941611" y="1816249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Ellipse 20"/>
            <p:cNvSpPr/>
            <p:nvPr/>
          </p:nvSpPr>
          <p:spPr>
            <a:xfrm>
              <a:off x="1800374" y="1698104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4" name="Gerade Verbindung mit Pfeil 23"/>
          <p:cNvCxnSpPr/>
          <p:nvPr/>
        </p:nvCxnSpPr>
        <p:spPr>
          <a:xfrm flipV="1">
            <a:off x="3080977" y="1725415"/>
            <a:ext cx="936104" cy="132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/>
          <p:cNvSpPr txBox="1"/>
          <p:nvPr/>
        </p:nvSpPr>
        <p:spPr>
          <a:xfrm>
            <a:off x="700682" y="860660"/>
            <a:ext cx="218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1. Isolierung der DNA</a:t>
            </a:r>
            <a:endParaRPr lang="de-DE" dirty="0"/>
          </a:p>
        </p:txBody>
      </p:sp>
      <p:pic>
        <p:nvPicPr>
          <p:cNvPr id="38" name="Grafik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64" y="3392214"/>
            <a:ext cx="1971675" cy="1276350"/>
          </a:xfrm>
          <a:prstGeom prst="rect">
            <a:avLst/>
          </a:prstGeom>
        </p:spPr>
      </p:pic>
      <p:sp>
        <p:nvSpPr>
          <p:cNvPr id="39" name="Rechteck 38"/>
          <p:cNvSpPr/>
          <p:nvPr/>
        </p:nvSpPr>
        <p:spPr>
          <a:xfrm rot="20562043">
            <a:off x="2834281" y="3159070"/>
            <a:ext cx="1152128" cy="41225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0" name="Rechteck 39"/>
          <p:cNvSpPr/>
          <p:nvPr/>
        </p:nvSpPr>
        <p:spPr>
          <a:xfrm rot="20562043">
            <a:off x="3943781" y="3084974"/>
            <a:ext cx="432048" cy="45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Ellipse 40"/>
          <p:cNvSpPr/>
          <p:nvPr/>
        </p:nvSpPr>
        <p:spPr>
          <a:xfrm rot="20562043">
            <a:off x="4295923" y="2807483"/>
            <a:ext cx="144016" cy="48426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2" name="Gerade Verbindung 41"/>
          <p:cNvCxnSpPr/>
          <p:nvPr/>
        </p:nvCxnSpPr>
        <p:spPr>
          <a:xfrm rot="20562043">
            <a:off x="2149779" y="3621729"/>
            <a:ext cx="720080" cy="2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 rot="20562043" flipH="1" flipV="1">
            <a:off x="2089110" y="3663716"/>
            <a:ext cx="792088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43"/>
          <p:cNvCxnSpPr/>
          <p:nvPr/>
        </p:nvCxnSpPr>
        <p:spPr>
          <a:xfrm rot="20562043" flipV="1">
            <a:off x="2100556" y="3738961"/>
            <a:ext cx="72008" cy="32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mit Pfeil 58"/>
          <p:cNvCxnSpPr/>
          <p:nvPr/>
        </p:nvCxnSpPr>
        <p:spPr>
          <a:xfrm>
            <a:off x="4059965" y="4194265"/>
            <a:ext cx="11946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reihandform 64"/>
          <p:cNvSpPr/>
          <p:nvPr/>
        </p:nvSpPr>
        <p:spPr>
          <a:xfrm>
            <a:off x="3520021" y="3194649"/>
            <a:ext cx="114419" cy="130574"/>
          </a:xfrm>
          <a:custGeom>
            <a:avLst/>
            <a:gdLst>
              <a:gd name="connsiteX0" fmla="*/ 161101 w 228839"/>
              <a:gd name="connsiteY0" fmla="*/ 41278 h 233156"/>
              <a:gd name="connsiteX1" fmla="*/ 203964 w 228839"/>
              <a:gd name="connsiteY1" fmla="*/ 50803 h 233156"/>
              <a:gd name="connsiteX2" fmla="*/ 218251 w 228839"/>
              <a:gd name="connsiteY2" fmla="*/ 60328 h 233156"/>
              <a:gd name="connsiteX3" fmla="*/ 218251 w 228839"/>
              <a:gd name="connsiteY3" fmla="*/ 103190 h 233156"/>
              <a:gd name="connsiteX4" fmla="*/ 203964 w 228839"/>
              <a:gd name="connsiteY4" fmla="*/ 107953 h 233156"/>
              <a:gd name="connsiteX5" fmla="*/ 208726 w 228839"/>
              <a:gd name="connsiteY5" fmla="*/ 146053 h 233156"/>
              <a:gd name="connsiteX6" fmla="*/ 223014 w 228839"/>
              <a:gd name="connsiteY6" fmla="*/ 150815 h 233156"/>
              <a:gd name="connsiteX7" fmla="*/ 227776 w 228839"/>
              <a:gd name="connsiteY7" fmla="*/ 165103 h 233156"/>
              <a:gd name="connsiteX8" fmla="*/ 223014 w 228839"/>
              <a:gd name="connsiteY8" fmla="*/ 179390 h 233156"/>
              <a:gd name="connsiteX9" fmla="*/ 199201 w 228839"/>
              <a:gd name="connsiteY9" fmla="*/ 203203 h 233156"/>
              <a:gd name="connsiteX10" fmla="*/ 170626 w 228839"/>
              <a:gd name="connsiteY10" fmla="*/ 212728 h 233156"/>
              <a:gd name="connsiteX11" fmla="*/ 142051 w 228839"/>
              <a:gd name="connsiteY11" fmla="*/ 231778 h 233156"/>
              <a:gd name="connsiteX12" fmla="*/ 113476 w 228839"/>
              <a:gd name="connsiteY12" fmla="*/ 222253 h 233156"/>
              <a:gd name="connsiteX13" fmla="*/ 99189 w 228839"/>
              <a:gd name="connsiteY13" fmla="*/ 217490 h 233156"/>
              <a:gd name="connsiteX14" fmla="*/ 84901 w 228839"/>
              <a:gd name="connsiteY14" fmla="*/ 207965 h 233156"/>
              <a:gd name="connsiteX15" fmla="*/ 65851 w 228839"/>
              <a:gd name="connsiteY15" fmla="*/ 203203 h 233156"/>
              <a:gd name="connsiteX16" fmla="*/ 46801 w 228839"/>
              <a:gd name="connsiteY16" fmla="*/ 193678 h 233156"/>
              <a:gd name="connsiteX17" fmla="*/ 18226 w 228839"/>
              <a:gd name="connsiteY17" fmla="*/ 174628 h 233156"/>
              <a:gd name="connsiteX18" fmla="*/ 13464 w 228839"/>
              <a:gd name="connsiteY18" fmla="*/ 122240 h 233156"/>
              <a:gd name="connsiteX19" fmla="*/ 42039 w 228839"/>
              <a:gd name="connsiteY19" fmla="*/ 112715 h 233156"/>
              <a:gd name="connsiteX20" fmla="*/ 46801 w 228839"/>
              <a:gd name="connsiteY20" fmla="*/ 41278 h 233156"/>
              <a:gd name="connsiteX21" fmla="*/ 61089 w 228839"/>
              <a:gd name="connsiteY21" fmla="*/ 31753 h 233156"/>
              <a:gd name="connsiteX22" fmla="*/ 84901 w 228839"/>
              <a:gd name="connsiteY22" fmla="*/ 7940 h 233156"/>
              <a:gd name="connsiteX23" fmla="*/ 113476 w 228839"/>
              <a:gd name="connsiteY23" fmla="*/ 12703 h 233156"/>
              <a:gd name="connsiteX24" fmla="*/ 132526 w 228839"/>
              <a:gd name="connsiteY24" fmla="*/ 31753 h 233156"/>
              <a:gd name="connsiteX25" fmla="*/ 161101 w 228839"/>
              <a:gd name="connsiteY25" fmla="*/ 41278 h 23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8839" h="233156">
                <a:moveTo>
                  <a:pt x="161101" y="41278"/>
                </a:moveTo>
                <a:cubicBezTo>
                  <a:pt x="173007" y="44453"/>
                  <a:pt x="192238" y="44940"/>
                  <a:pt x="203964" y="50803"/>
                </a:cubicBezTo>
                <a:cubicBezTo>
                  <a:pt x="209083" y="53363"/>
                  <a:pt x="213489" y="57153"/>
                  <a:pt x="218251" y="60328"/>
                </a:cubicBezTo>
                <a:cubicBezTo>
                  <a:pt x="223469" y="75979"/>
                  <a:pt x="228839" y="84660"/>
                  <a:pt x="218251" y="103190"/>
                </a:cubicBezTo>
                <a:cubicBezTo>
                  <a:pt x="215760" y="107549"/>
                  <a:pt x="208726" y="106365"/>
                  <a:pt x="203964" y="107953"/>
                </a:cubicBezTo>
                <a:cubicBezTo>
                  <a:pt x="205551" y="120653"/>
                  <a:pt x="203528" y="134357"/>
                  <a:pt x="208726" y="146053"/>
                </a:cubicBezTo>
                <a:cubicBezTo>
                  <a:pt x="210765" y="150641"/>
                  <a:pt x="219464" y="147265"/>
                  <a:pt x="223014" y="150815"/>
                </a:cubicBezTo>
                <a:cubicBezTo>
                  <a:pt x="226564" y="154365"/>
                  <a:pt x="226189" y="160340"/>
                  <a:pt x="227776" y="165103"/>
                </a:cubicBezTo>
                <a:cubicBezTo>
                  <a:pt x="226189" y="169865"/>
                  <a:pt x="225259" y="174900"/>
                  <a:pt x="223014" y="179390"/>
                </a:cubicBezTo>
                <a:cubicBezTo>
                  <a:pt x="217117" y="191184"/>
                  <a:pt x="211448" y="197760"/>
                  <a:pt x="199201" y="203203"/>
                </a:cubicBezTo>
                <a:cubicBezTo>
                  <a:pt x="190026" y="207281"/>
                  <a:pt x="170626" y="212728"/>
                  <a:pt x="170626" y="212728"/>
                </a:cubicBezTo>
                <a:cubicBezTo>
                  <a:pt x="163885" y="219469"/>
                  <a:pt x="154457" y="233156"/>
                  <a:pt x="142051" y="231778"/>
                </a:cubicBezTo>
                <a:cubicBezTo>
                  <a:pt x="132072" y="230669"/>
                  <a:pt x="123001" y="225428"/>
                  <a:pt x="113476" y="222253"/>
                </a:cubicBezTo>
                <a:cubicBezTo>
                  <a:pt x="108714" y="220665"/>
                  <a:pt x="103366" y="220275"/>
                  <a:pt x="99189" y="217490"/>
                </a:cubicBezTo>
                <a:cubicBezTo>
                  <a:pt x="94426" y="214315"/>
                  <a:pt x="90162" y="210220"/>
                  <a:pt x="84901" y="207965"/>
                </a:cubicBezTo>
                <a:cubicBezTo>
                  <a:pt x="78885" y="205387"/>
                  <a:pt x="72201" y="204790"/>
                  <a:pt x="65851" y="203203"/>
                </a:cubicBezTo>
                <a:cubicBezTo>
                  <a:pt x="59501" y="200028"/>
                  <a:pt x="52578" y="197805"/>
                  <a:pt x="46801" y="193678"/>
                </a:cubicBezTo>
                <a:cubicBezTo>
                  <a:pt x="15587" y="171382"/>
                  <a:pt x="48875" y="184843"/>
                  <a:pt x="18226" y="174628"/>
                </a:cubicBezTo>
                <a:cubicBezTo>
                  <a:pt x="14490" y="163421"/>
                  <a:pt x="0" y="135704"/>
                  <a:pt x="13464" y="122240"/>
                </a:cubicBezTo>
                <a:cubicBezTo>
                  <a:pt x="20564" y="115140"/>
                  <a:pt x="42039" y="112715"/>
                  <a:pt x="42039" y="112715"/>
                </a:cubicBezTo>
                <a:cubicBezTo>
                  <a:pt x="43626" y="88903"/>
                  <a:pt x="41335" y="64509"/>
                  <a:pt x="46801" y="41278"/>
                </a:cubicBezTo>
                <a:cubicBezTo>
                  <a:pt x="48112" y="35706"/>
                  <a:pt x="57042" y="35800"/>
                  <a:pt x="61089" y="31753"/>
                </a:cubicBezTo>
                <a:cubicBezTo>
                  <a:pt x="92842" y="0"/>
                  <a:pt x="46799" y="33342"/>
                  <a:pt x="84901" y="7940"/>
                </a:cubicBezTo>
                <a:cubicBezTo>
                  <a:pt x="94426" y="9528"/>
                  <a:pt x="106144" y="6419"/>
                  <a:pt x="113476" y="12703"/>
                </a:cubicBezTo>
                <a:cubicBezTo>
                  <a:pt x="139223" y="34771"/>
                  <a:pt x="98157" y="43209"/>
                  <a:pt x="132526" y="31753"/>
                </a:cubicBezTo>
                <a:cubicBezTo>
                  <a:pt x="157896" y="36826"/>
                  <a:pt x="149195" y="38103"/>
                  <a:pt x="161101" y="4127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6" name="Freihandform 65"/>
          <p:cNvSpPr/>
          <p:nvPr/>
        </p:nvSpPr>
        <p:spPr>
          <a:xfrm>
            <a:off x="3736508" y="3252247"/>
            <a:ext cx="114419" cy="130574"/>
          </a:xfrm>
          <a:custGeom>
            <a:avLst/>
            <a:gdLst>
              <a:gd name="connsiteX0" fmla="*/ 161101 w 228839"/>
              <a:gd name="connsiteY0" fmla="*/ 41278 h 233156"/>
              <a:gd name="connsiteX1" fmla="*/ 203964 w 228839"/>
              <a:gd name="connsiteY1" fmla="*/ 50803 h 233156"/>
              <a:gd name="connsiteX2" fmla="*/ 218251 w 228839"/>
              <a:gd name="connsiteY2" fmla="*/ 60328 h 233156"/>
              <a:gd name="connsiteX3" fmla="*/ 218251 w 228839"/>
              <a:gd name="connsiteY3" fmla="*/ 103190 h 233156"/>
              <a:gd name="connsiteX4" fmla="*/ 203964 w 228839"/>
              <a:gd name="connsiteY4" fmla="*/ 107953 h 233156"/>
              <a:gd name="connsiteX5" fmla="*/ 208726 w 228839"/>
              <a:gd name="connsiteY5" fmla="*/ 146053 h 233156"/>
              <a:gd name="connsiteX6" fmla="*/ 223014 w 228839"/>
              <a:gd name="connsiteY6" fmla="*/ 150815 h 233156"/>
              <a:gd name="connsiteX7" fmla="*/ 227776 w 228839"/>
              <a:gd name="connsiteY7" fmla="*/ 165103 h 233156"/>
              <a:gd name="connsiteX8" fmla="*/ 223014 w 228839"/>
              <a:gd name="connsiteY8" fmla="*/ 179390 h 233156"/>
              <a:gd name="connsiteX9" fmla="*/ 199201 w 228839"/>
              <a:gd name="connsiteY9" fmla="*/ 203203 h 233156"/>
              <a:gd name="connsiteX10" fmla="*/ 170626 w 228839"/>
              <a:gd name="connsiteY10" fmla="*/ 212728 h 233156"/>
              <a:gd name="connsiteX11" fmla="*/ 142051 w 228839"/>
              <a:gd name="connsiteY11" fmla="*/ 231778 h 233156"/>
              <a:gd name="connsiteX12" fmla="*/ 113476 w 228839"/>
              <a:gd name="connsiteY12" fmla="*/ 222253 h 233156"/>
              <a:gd name="connsiteX13" fmla="*/ 99189 w 228839"/>
              <a:gd name="connsiteY13" fmla="*/ 217490 h 233156"/>
              <a:gd name="connsiteX14" fmla="*/ 84901 w 228839"/>
              <a:gd name="connsiteY14" fmla="*/ 207965 h 233156"/>
              <a:gd name="connsiteX15" fmla="*/ 65851 w 228839"/>
              <a:gd name="connsiteY15" fmla="*/ 203203 h 233156"/>
              <a:gd name="connsiteX16" fmla="*/ 46801 w 228839"/>
              <a:gd name="connsiteY16" fmla="*/ 193678 h 233156"/>
              <a:gd name="connsiteX17" fmla="*/ 18226 w 228839"/>
              <a:gd name="connsiteY17" fmla="*/ 174628 h 233156"/>
              <a:gd name="connsiteX18" fmla="*/ 13464 w 228839"/>
              <a:gd name="connsiteY18" fmla="*/ 122240 h 233156"/>
              <a:gd name="connsiteX19" fmla="*/ 42039 w 228839"/>
              <a:gd name="connsiteY19" fmla="*/ 112715 h 233156"/>
              <a:gd name="connsiteX20" fmla="*/ 46801 w 228839"/>
              <a:gd name="connsiteY20" fmla="*/ 41278 h 233156"/>
              <a:gd name="connsiteX21" fmla="*/ 61089 w 228839"/>
              <a:gd name="connsiteY21" fmla="*/ 31753 h 233156"/>
              <a:gd name="connsiteX22" fmla="*/ 84901 w 228839"/>
              <a:gd name="connsiteY22" fmla="*/ 7940 h 233156"/>
              <a:gd name="connsiteX23" fmla="*/ 113476 w 228839"/>
              <a:gd name="connsiteY23" fmla="*/ 12703 h 233156"/>
              <a:gd name="connsiteX24" fmla="*/ 132526 w 228839"/>
              <a:gd name="connsiteY24" fmla="*/ 31753 h 233156"/>
              <a:gd name="connsiteX25" fmla="*/ 161101 w 228839"/>
              <a:gd name="connsiteY25" fmla="*/ 41278 h 23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8839" h="233156">
                <a:moveTo>
                  <a:pt x="161101" y="41278"/>
                </a:moveTo>
                <a:cubicBezTo>
                  <a:pt x="173007" y="44453"/>
                  <a:pt x="192238" y="44940"/>
                  <a:pt x="203964" y="50803"/>
                </a:cubicBezTo>
                <a:cubicBezTo>
                  <a:pt x="209083" y="53363"/>
                  <a:pt x="213489" y="57153"/>
                  <a:pt x="218251" y="60328"/>
                </a:cubicBezTo>
                <a:cubicBezTo>
                  <a:pt x="223469" y="75979"/>
                  <a:pt x="228839" y="84660"/>
                  <a:pt x="218251" y="103190"/>
                </a:cubicBezTo>
                <a:cubicBezTo>
                  <a:pt x="215760" y="107549"/>
                  <a:pt x="208726" y="106365"/>
                  <a:pt x="203964" y="107953"/>
                </a:cubicBezTo>
                <a:cubicBezTo>
                  <a:pt x="205551" y="120653"/>
                  <a:pt x="203528" y="134357"/>
                  <a:pt x="208726" y="146053"/>
                </a:cubicBezTo>
                <a:cubicBezTo>
                  <a:pt x="210765" y="150641"/>
                  <a:pt x="219464" y="147265"/>
                  <a:pt x="223014" y="150815"/>
                </a:cubicBezTo>
                <a:cubicBezTo>
                  <a:pt x="226564" y="154365"/>
                  <a:pt x="226189" y="160340"/>
                  <a:pt x="227776" y="165103"/>
                </a:cubicBezTo>
                <a:cubicBezTo>
                  <a:pt x="226189" y="169865"/>
                  <a:pt x="225259" y="174900"/>
                  <a:pt x="223014" y="179390"/>
                </a:cubicBezTo>
                <a:cubicBezTo>
                  <a:pt x="217117" y="191184"/>
                  <a:pt x="211448" y="197760"/>
                  <a:pt x="199201" y="203203"/>
                </a:cubicBezTo>
                <a:cubicBezTo>
                  <a:pt x="190026" y="207281"/>
                  <a:pt x="170626" y="212728"/>
                  <a:pt x="170626" y="212728"/>
                </a:cubicBezTo>
                <a:cubicBezTo>
                  <a:pt x="163885" y="219469"/>
                  <a:pt x="154457" y="233156"/>
                  <a:pt x="142051" y="231778"/>
                </a:cubicBezTo>
                <a:cubicBezTo>
                  <a:pt x="132072" y="230669"/>
                  <a:pt x="123001" y="225428"/>
                  <a:pt x="113476" y="222253"/>
                </a:cubicBezTo>
                <a:cubicBezTo>
                  <a:pt x="108714" y="220665"/>
                  <a:pt x="103366" y="220275"/>
                  <a:pt x="99189" y="217490"/>
                </a:cubicBezTo>
                <a:cubicBezTo>
                  <a:pt x="94426" y="214315"/>
                  <a:pt x="90162" y="210220"/>
                  <a:pt x="84901" y="207965"/>
                </a:cubicBezTo>
                <a:cubicBezTo>
                  <a:pt x="78885" y="205387"/>
                  <a:pt x="72201" y="204790"/>
                  <a:pt x="65851" y="203203"/>
                </a:cubicBezTo>
                <a:cubicBezTo>
                  <a:pt x="59501" y="200028"/>
                  <a:pt x="52578" y="197805"/>
                  <a:pt x="46801" y="193678"/>
                </a:cubicBezTo>
                <a:cubicBezTo>
                  <a:pt x="15587" y="171382"/>
                  <a:pt x="48875" y="184843"/>
                  <a:pt x="18226" y="174628"/>
                </a:cubicBezTo>
                <a:cubicBezTo>
                  <a:pt x="14490" y="163421"/>
                  <a:pt x="0" y="135704"/>
                  <a:pt x="13464" y="122240"/>
                </a:cubicBezTo>
                <a:cubicBezTo>
                  <a:pt x="20564" y="115140"/>
                  <a:pt x="42039" y="112715"/>
                  <a:pt x="42039" y="112715"/>
                </a:cubicBezTo>
                <a:cubicBezTo>
                  <a:pt x="43626" y="88903"/>
                  <a:pt x="41335" y="64509"/>
                  <a:pt x="46801" y="41278"/>
                </a:cubicBezTo>
                <a:cubicBezTo>
                  <a:pt x="48112" y="35706"/>
                  <a:pt x="57042" y="35800"/>
                  <a:pt x="61089" y="31753"/>
                </a:cubicBezTo>
                <a:cubicBezTo>
                  <a:pt x="92842" y="0"/>
                  <a:pt x="46799" y="33342"/>
                  <a:pt x="84901" y="7940"/>
                </a:cubicBezTo>
                <a:cubicBezTo>
                  <a:pt x="94426" y="9528"/>
                  <a:pt x="106144" y="6419"/>
                  <a:pt x="113476" y="12703"/>
                </a:cubicBezTo>
                <a:cubicBezTo>
                  <a:pt x="139223" y="34771"/>
                  <a:pt x="98157" y="43209"/>
                  <a:pt x="132526" y="31753"/>
                </a:cubicBezTo>
                <a:cubicBezTo>
                  <a:pt x="157896" y="36826"/>
                  <a:pt x="149195" y="38103"/>
                  <a:pt x="161101" y="4127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Textfeld 66"/>
          <p:cNvSpPr txBox="1"/>
          <p:nvPr/>
        </p:nvSpPr>
        <p:spPr>
          <a:xfrm>
            <a:off x="796059" y="2427691"/>
            <a:ext cx="1601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2. Experiment I</a:t>
            </a:r>
            <a:endParaRPr lang="de-DE" dirty="0"/>
          </a:p>
        </p:txBody>
      </p:sp>
      <p:sp>
        <p:nvSpPr>
          <p:cNvPr id="68" name="Textfeld 67"/>
          <p:cNvSpPr txBox="1"/>
          <p:nvPr/>
        </p:nvSpPr>
        <p:spPr>
          <a:xfrm>
            <a:off x="920060" y="4997152"/>
            <a:ext cx="79724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E: Informationen der DNA wird von Bakterien des R-Stammes aufgenommen, die dadurch die Fähigkeit </a:t>
            </a:r>
            <a:br>
              <a:rPr lang="de-DE" sz="1400" dirty="0" smtClean="0"/>
            </a:br>
            <a:r>
              <a:rPr lang="de-DE" sz="1400" dirty="0" smtClean="0"/>
              <a:t>     zur Bildung einer Schleimhülle </a:t>
            </a:r>
            <a:r>
              <a:rPr lang="de-DE" sz="1400" dirty="0" smtClean="0"/>
              <a:t>erlangten</a:t>
            </a:r>
            <a:r>
              <a:rPr lang="de-DE" sz="1400" dirty="0" smtClean="0"/>
              <a:t>.</a:t>
            </a:r>
            <a:br>
              <a:rPr lang="de-DE" sz="1400" dirty="0" smtClean="0"/>
            </a:br>
            <a:r>
              <a:rPr lang="de-DE" sz="1400" dirty="0" smtClean="0"/>
              <a:t>     Vorgang: Transformation.</a:t>
            </a:r>
            <a:br>
              <a:rPr lang="de-DE" sz="1400" dirty="0" smtClean="0"/>
            </a:br>
            <a:r>
              <a:rPr lang="de-DE" sz="1400" dirty="0" smtClean="0"/>
              <a:t>      </a:t>
            </a:r>
          </a:p>
          <a:p>
            <a:r>
              <a:rPr lang="de-DE" sz="1400" dirty="0"/>
              <a:t> </a:t>
            </a:r>
            <a:r>
              <a:rPr lang="de-DE" sz="1400" dirty="0" smtClean="0"/>
              <a:t>    Gleichzeitig ist dies ein </a:t>
            </a:r>
            <a:r>
              <a:rPr lang="de-DE" sz="1400" dirty="0" smtClean="0"/>
              <a:t>weiterer Beweis </a:t>
            </a:r>
            <a:r>
              <a:rPr lang="de-DE" sz="1400" dirty="0" smtClean="0"/>
              <a:t>dafür, dass die DNA Träger der Erbinformation ist.</a:t>
            </a:r>
            <a:endParaRPr lang="de-DE" sz="1400" dirty="0"/>
          </a:p>
        </p:txBody>
      </p:sp>
      <p:grpSp>
        <p:nvGrpSpPr>
          <p:cNvPr id="83" name="Gruppieren 82"/>
          <p:cNvGrpSpPr/>
          <p:nvPr/>
        </p:nvGrpSpPr>
        <p:grpSpPr>
          <a:xfrm>
            <a:off x="2950670" y="3306727"/>
            <a:ext cx="484785" cy="248800"/>
            <a:chOff x="2699792" y="1772816"/>
            <a:chExt cx="1008112" cy="504056"/>
          </a:xfrm>
        </p:grpSpPr>
        <p:sp>
          <p:nvSpPr>
            <p:cNvPr id="84" name="Ellipse 83"/>
            <p:cNvSpPr/>
            <p:nvPr/>
          </p:nvSpPr>
          <p:spPr>
            <a:xfrm>
              <a:off x="2699792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" name="Ellipse 84"/>
            <p:cNvSpPr/>
            <p:nvPr/>
          </p:nvSpPr>
          <p:spPr>
            <a:xfrm>
              <a:off x="3203848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" name="Freihandform 85"/>
            <p:cNvSpPr/>
            <p:nvPr/>
          </p:nvSpPr>
          <p:spPr>
            <a:xfrm>
              <a:off x="3347864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" name="Freihandform 86"/>
            <p:cNvSpPr/>
            <p:nvPr/>
          </p:nvSpPr>
          <p:spPr>
            <a:xfrm>
              <a:off x="2843808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94" name="Abgerundetes Rechteck 93"/>
          <p:cNvSpPr/>
          <p:nvPr/>
        </p:nvSpPr>
        <p:spPr>
          <a:xfrm>
            <a:off x="7473351" y="2785648"/>
            <a:ext cx="936104" cy="6524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5" name="Grafik 9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813" y="3554543"/>
            <a:ext cx="3114675" cy="1019175"/>
          </a:xfrm>
          <a:prstGeom prst="rect">
            <a:avLst/>
          </a:prstGeom>
        </p:spPr>
      </p:pic>
      <p:grpSp>
        <p:nvGrpSpPr>
          <p:cNvPr id="96" name="Gruppieren 95"/>
          <p:cNvGrpSpPr/>
          <p:nvPr/>
        </p:nvGrpSpPr>
        <p:grpSpPr>
          <a:xfrm rot="20562043">
            <a:off x="7692422" y="2987262"/>
            <a:ext cx="497964" cy="259303"/>
            <a:chOff x="1763688" y="1653182"/>
            <a:chExt cx="1109837" cy="588641"/>
          </a:xfrm>
        </p:grpSpPr>
        <p:sp>
          <p:nvSpPr>
            <p:cNvPr id="97" name="Ellipse 96"/>
            <p:cNvSpPr/>
            <p:nvPr/>
          </p:nvSpPr>
          <p:spPr>
            <a:xfrm>
              <a:off x="1763688" y="1653182"/>
              <a:ext cx="567680" cy="585763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8" name="Freihandform 97"/>
            <p:cNvSpPr/>
            <p:nvPr/>
          </p:nvSpPr>
          <p:spPr>
            <a:xfrm>
              <a:off x="2483768" y="1844824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9" name="Ellipse 98"/>
            <p:cNvSpPr/>
            <p:nvPr/>
          </p:nvSpPr>
          <p:spPr>
            <a:xfrm>
              <a:off x="2305845" y="1657375"/>
              <a:ext cx="567680" cy="584448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0" name="Ellipse 99"/>
            <p:cNvSpPr/>
            <p:nvPr/>
          </p:nvSpPr>
          <p:spPr>
            <a:xfrm>
              <a:off x="2339752" y="1700808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1" name="Freihandform 100"/>
            <p:cNvSpPr/>
            <p:nvPr/>
          </p:nvSpPr>
          <p:spPr>
            <a:xfrm>
              <a:off x="2483768" y="1844824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2" name="Freihandform 101"/>
            <p:cNvSpPr/>
            <p:nvPr/>
          </p:nvSpPr>
          <p:spPr>
            <a:xfrm>
              <a:off x="1941611" y="1816249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3" name="Ellipse 102"/>
            <p:cNvSpPr/>
            <p:nvPr/>
          </p:nvSpPr>
          <p:spPr>
            <a:xfrm>
              <a:off x="1800374" y="1698104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" name="Freihandform 103"/>
            <p:cNvSpPr/>
            <p:nvPr/>
          </p:nvSpPr>
          <p:spPr>
            <a:xfrm>
              <a:off x="1941611" y="1816249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105" name="Gerade Verbindung 104"/>
          <p:cNvCxnSpPr/>
          <p:nvPr/>
        </p:nvCxnSpPr>
        <p:spPr>
          <a:xfrm flipH="1">
            <a:off x="6969295" y="2797023"/>
            <a:ext cx="555033" cy="9967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 Verbindung 105"/>
          <p:cNvCxnSpPr/>
          <p:nvPr/>
        </p:nvCxnSpPr>
        <p:spPr>
          <a:xfrm flipH="1">
            <a:off x="6969295" y="3392214"/>
            <a:ext cx="555033" cy="4015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feld 108"/>
          <p:cNvSpPr txBox="1"/>
          <p:nvPr/>
        </p:nvSpPr>
        <p:spPr>
          <a:xfrm>
            <a:off x="6606256" y="2050975"/>
            <a:ext cx="918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Freie DNA</a:t>
            </a:r>
            <a:endParaRPr lang="de-DE" sz="1400" dirty="0"/>
          </a:p>
        </p:txBody>
      </p:sp>
      <p:sp>
        <p:nvSpPr>
          <p:cNvPr id="110" name="Abgerundetes Rechteck 109"/>
          <p:cNvSpPr/>
          <p:nvPr/>
        </p:nvSpPr>
        <p:spPr>
          <a:xfrm>
            <a:off x="5002565" y="1425354"/>
            <a:ext cx="247154" cy="29200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1" name="Rechteck 110"/>
          <p:cNvSpPr/>
          <p:nvPr/>
        </p:nvSpPr>
        <p:spPr>
          <a:xfrm>
            <a:off x="5914798" y="1734129"/>
            <a:ext cx="241378" cy="2525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60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6" grpId="0"/>
      <p:bldP spid="39" grpId="0" animBg="1"/>
      <p:bldP spid="40" grpId="0" animBg="1"/>
      <p:bldP spid="41" grpId="0" animBg="1"/>
      <p:bldP spid="65" grpId="0" animBg="1"/>
      <p:bldP spid="66" grpId="0" animBg="1"/>
      <p:bldP spid="67" grpId="0"/>
      <p:bldP spid="68" grpId="0"/>
      <p:bldP spid="94" grpId="0" animBg="1"/>
      <p:bldP spid="109" grpId="0"/>
      <p:bldP spid="110" grpId="0" animBg="1"/>
      <p:bldP spid="1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79" y="3324926"/>
            <a:ext cx="1971675" cy="1276350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 rot="20562043">
            <a:off x="2711296" y="3091782"/>
            <a:ext cx="1152128" cy="41225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Rechteck 5"/>
          <p:cNvSpPr/>
          <p:nvPr/>
        </p:nvSpPr>
        <p:spPr>
          <a:xfrm rot="20562043">
            <a:off x="3820796" y="3017686"/>
            <a:ext cx="432048" cy="45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/>
          <p:cNvSpPr/>
          <p:nvPr/>
        </p:nvSpPr>
        <p:spPr>
          <a:xfrm rot="20562043">
            <a:off x="4172938" y="2740195"/>
            <a:ext cx="144016" cy="48426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8" name="Gerade Verbindung 7"/>
          <p:cNvCxnSpPr/>
          <p:nvPr/>
        </p:nvCxnSpPr>
        <p:spPr>
          <a:xfrm rot="20562043">
            <a:off x="2026794" y="3554441"/>
            <a:ext cx="720080" cy="2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 rot="20562043" flipH="1" flipV="1">
            <a:off x="1966125" y="3596428"/>
            <a:ext cx="792088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 rot="20562043" flipV="1">
            <a:off x="1977571" y="3671673"/>
            <a:ext cx="72008" cy="32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>
            <a:off x="4223138" y="4126977"/>
            <a:ext cx="11946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ihandform 26"/>
          <p:cNvSpPr/>
          <p:nvPr/>
        </p:nvSpPr>
        <p:spPr>
          <a:xfrm flipH="1" flipV="1">
            <a:off x="1497689" y="1347541"/>
            <a:ext cx="444405" cy="455224"/>
          </a:xfrm>
          <a:custGeom>
            <a:avLst/>
            <a:gdLst>
              <a:gd name="connsiteX0" fmla="*/ 161101 w 228839"/>
              <a:gd name="connsiteY0" fmla="*/ 41278 h 233156"/>
              <a:gd name="connsiteX1" fmla="*/ 203964 w 228839"/>
              <a:gd name="connsiteY1" fmla="*/ 50803 h 233156"/>
              <a:gd name="connsiteX2" fmla="*/ 218251 w 228839"/>
              <a:gd name="connsiteY2" fmla="*/ 60328 h 233156"/>
              <a:gd name="connsiteX3" fmla="*/ 218251 w 228839"/>
              <a:gd name="connsiteY3" fmla="*/ 103190 h 233156"/>
              <a:gd name="connsiteX4" fmla="*/ 203964 w 228839"/>
              <a:gd name="connsiteY4" fmla="*/ 107953 h 233156"/>
              <a:gd name="connsiteX5" fmla="*/ 208726 w 228839"/>
              <a:gd name="connsiteY5" fmla="*/ 146053 h 233156"/>
              <a:gd name="connsiteX6" fmla="*/ 223014 w 228839"/>
              <a:gd name="connsiteY6" fmla="*/ 150815 h 233156"/>
              <a:gd name="connsiteX7" fmla="*/ 227776 w 228839"/>
              <a:gd name="connsiteY7" fmla="*/ 165103 h 233156"/>
              <a:gd name="connsiteX8" fmla="*/ 223014 w 228839"/>
              <a:gd name="connsiteY8" fmla="*/ 179390 h 233156"/>
              <a:gd name="connsiteX9" fmla="*/ 199201 w 228839"/>
              <a:gd name="connsiteY9" fmla="*/ 203203 h 233156"/>
              <a:gd name="connsiteX10" fmla="*/ 170626 w 228839"/>
              <a:gd name="connsiteY10" fmla="*/ 212728 h 233156"/>
              <a:gd name="connsiteX11" fmla="*/ 142051 w 228839"/>
              <a:gd name="connsiteY11" fmla="*/ 231778 h 233156"/>
              <a:gd name="connsiteX12" fmla="*/ 113476 w 228839"/>
              <a:gd name="connsiteY12" fmla="*/ 222253 h 233156"/>
              <a:gd name="connsiteX13" fmla="*/ 99189 w 228839"/>
              <a:gd name="connsiteY13" fmla="*/ 217490 h 233156"/>
              <a:gd name="connsiteX14" fmla="*/ 84901 w 228839"/>
              <a:gd name="connsiteY14" fmla="*/ 207965 h 233156"/>
              <a:gd name="connsiteX15" fmla="*/ 65851 w 228839"/>
              <a:gd name="connsiteY15" fmla="*/ 203203 h 233156"/>
              <a:gd name="connsiteX16" fmla="*/ 46801 w 228839"/>
              <a:gd name="connsiteY16" fmla="*/ 193678 h 233156"/>
              <a:gd name="connsiteX17" fmla="*/ 18226 w 228839"/>
              <a:gd name="connsiteY17" fmla="*/ 174628 h 233156"/>
              <a:gd name="connsiteX18" fmla="*/ 13464 w 228839"/>
              <a:gd name="connsiteY18" fmla="*/ 122240 h 233156"/>
              <a:gd name="connsiteX19" fmla="*/ 42039 w 228839"/>
              <a:gd name="connsiteY19" fmla="*/ 112715 h 233156"/>
              <a:gd name="connsiteX20" fmla="*/ 46801 w 228839"/>
              <a:gd name="connsiteY20" fmla="*/ 41278 h 233156"/>
              <a:gd name="connsiteX21" fmla="*/ 61089 w 228839"/>
              <a:gd name="connsiteY21" fmla="*/ 31753 h 233156"/>
              <a:gd name="connsiteX22" fmla="*/ 84901 w 228839"/>
              <a:gd name="connsiteY22" fmla="*/ 7940 h 233156"/>
              <a:gd name="connsiteX23" fmla="*/ 113476 w 228839"/>
              <a:gd name="connsiteY23" fmla="*/ 12703 h 233156"/>
              <a:gd name="connsiteX24" fmla="*/ 132526 w 228839"/>
              <a:gd name="connsiteY24" fmla="*/ 31753 h 233156"/>
              <a:gd name="connsiteX25" fmla="*/ 161101 w 228839"/>
              <a:gd name="connsiteY25" fmla="*/ 41278 h 23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8839" h="233156">
                <a:moveTo>
                  <a:pt x="161101" y="41278"/>
                </a:moveTo>
                <a:cubicBezTo>
                  <a:pt x="173007" y="44453"/>
                  <a:pt x="192238" y="44940"/>
                  <a:pt x="203964" y="50803"/>
                </a:cubicBezTo>
                <a:cubicBezTo>
                  <a:pt x="209083" y="53363"/>
                  <a:pt x="213489" y="57153"/>
                  <a:pt x="218251" y="60328"/>
                </a:cubicBezTo>
                <a:cubicBezTo>
                  <a:pt x="223469" y="75979"/>
                  <a:pt x="228839" y="84660"/>
                  <a:pt x="218251" y="103190"/>
                </a:cubicBezTo>
                <a:cubicBezTo>
                  <a:pt x="215760" y="107549"/>
                  <a:pt x="208726" y="106365"/>
                  <a:pt x="203964" y="107953"/>
                </a:cubicBezTo>
                <a:cubicBezTo>
                  <a:pt x="205551" y="120653"/>
                  <a:pt x="203528" y="134357"/>
                  <a:pt x="208726" y="146053"/>
                </a:cubicBezTo>
                <a:cubicBezTo>
                  <a:pt x="210765" y="150641"/>
                  <a:pt x="219464" y="147265"/>
                  <a:pt x="223014" y="150815"/>
                </a:cubicBezTo>
                <a:cubicBezTo>
                  <a:pt x="226564" y="154365"/>
                  <a:pt x="226189" y="160340"/>
                  <a:pt x="227776" y="165103"/>
                </a:cubicBezTo>
                <a:cubicBezTo>
                  <a:pt x="226189" y="169865"/>
                  <a:pt x="225259" y="174900"/>
                  <a:pt x="223014" y="179390"/>
                </a:cubicBezTo>
                <a:cubicBezTo>
                  <a:pt x="217117" y="191184"/>
                  <a:pt x="211448" y="197760"/>
                  <a:pt x="199201" y="203203"/>
                </a:cubicBezTo>
                <a:cubicBezTo>
                  <a:pt x="190026" y="207281"/>
                  <a:pt x="170626" y="212728"/>
                  <a:pt x="170626" y="212728"/>
                </a:cubicBezTo>
                <a:cubicBezTo>
                  <a:pt x="163885" y="219469"/>
                  <a:pt x="154457" y="233156"/>
                  <a:pt x="142051" y="231778"/>
                </a:cubicBezTo>
                <a:cubicBezTo>
                  <a:pt x="132072" y="230669"/>
                  <a:pt x="123001" y="225428"/>
                  <a:pt x="113476" y="222253"/>
                </a:cubicBezTo>
                <a:cubicBezTo>
                  <a:pt x="108714" y="220665"/>
                  <a:pt x="103366" y="220275"/>
                  <a:pt x="99189" y="217490"/>
                </a:cubicBezTo>
                <a:cubicBezTo>
                  <a:pt x="94426" y="214315"/>
                  <a:pt x="90162" y="210220"/>
                  <a:pt x="84901" y="207965"/>
                </a:cubicBezTo>
                <a:cubicBezTo>
                  <a:pt x="78885" y="205387"/>
                  <a:pt x="72201" y="204790"/>
                  <a:pt x="65851" y="203203"/>
                </a:cubicBezTo>
                <a:cubicBezTo>
                  <a:pt x="59501" y="200028"/>
                  <a:pt x="52578" y="197805"/>
                  <a:pt x="46801" y="193678"/>
                </a:cubicBezTo>
                <a:cubicBezTo>
                  <a:pt x="15587" y="171382"/>
                  <a:pt x="48875" y="184843"/>
                  <a:pt x="18226" y="174628"/>
                </a:cubicBezTo>
                <a:cubicBezTo>
                  <a:pt x="14490" y="163421"/>
                  <a:pt x="0" y="135704"/>
                  <a:pt x="13464" y="122240"/>
                </a:cubicBezTo>
                <a:cubicBezTo>
                  <a:pt x="20564" y="115140"/>
                  <a:pt x="42039" y="112715"/>
                  <a:pt x="42039" y="112715"/>
                </a:cubicBezTo>
                <a:cubicBezTo>
                  <a:pt x="43626" y="88903"/>
                  <a:pt x="41335" y="64509"/>
                  <a:pt x="46801" y="41278"/>
                </a:cubicBezTo>
                <a:cubicBezTo>
                  <a:pt x="48112" y="35706"/>
                  <a:pt x="57042" y="35800"/>
                  <a:pt x="61089" y="31753"/>
                </a:cubicBezTo>
                <a:cubicBezTo>
                  <a:pt x="92842" y="0"/>
                  <a:pt x="46799" y="33342"/>
                  <a:pt x="84901" y="7940"/>
                </a:cubicBezTo>
                <a:cubicBezTo>
                  <a:pt x="94426" y="9528"/>
                  <a:pt x="106144" y="6419"/>
                  <a:pt x="113476" y="12703"/>
                </a:cubicBezTo>
                <a:cubicBezTo>
                  <a:pt x="139223" y="34771"/>
                  <a:pt x="98157" y="43209"/>
                  <a:pt x="132526" y="31753"/>
                </a:cubicBezTo>
                <a:cubicBezTo>
                  <a:pt x="157896" y="36826"/>
                  <a:pt x="149195" y="38103"/>
                  <a:pt x="161101" y="4127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/>
        </p:nvSpPr>
        <p:spPr>
          <a:xfrm>
            <a:off x="668231" y="723963"/>
            <a:ext cx="1658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2. Experiment II</a:t>
            </a:r>
            <a:endParaRPr lang="de-DE" dirty="0"/>
          </a:p>
        </p:txBody>
      </p:sp>
      <p:sp>
        <p:nvSpPr>
          <p:cNvPr id="29" name="Textfeld 28"/>
          <p:cNvSpPr txBox="1"/>
          <p:nvPr/>
        </p:nvSpPr>
        <p:spPr>
          <a:xfrm>
            <a:off x="943058" y="5250888"/>
            <a:ext cx="79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E:   Transformation findet nicht statt, da Erbinformation </a:t>
            </a:r>
            <a:r>
              <a:rPr lang="de-DE" sz="1400" dirty="0" smtClean="0"/>
              <a:t>auf der DNA bei </a:t>
            </a:r>
            <a:r>
              <a:rPr lang="de-DE" sz="1400" dirty="0" smtClean="0"/>
              <a:t>der </a:t>
            </a:r>
            <a:r>
              <a:rPr lang="de-DE" sz="1400" dirty="0" smtClean="0"/>
              <a:t>enzymatischen Zerlegung </a:t>
            </a:r>
            <a:br>
              <a:rPr lang="de-DE" sz="1400" dirty="0" smtClean="0"/>
            </a:br>
            <a:r>
              <a:rPr lang="de-DE" sz="1400" dirty="0" smtClean="0"/>
              <a:t>       zerstört </a:t>
            </a:r>
            <a:r>
              <a:rPr lang="de-DE" sz="1400" dirty="0" smtClean="0"/>
              <a:t>wurde.</a:t>
            </a:r>
            <a:endParaRPr lang="de-DE" sz="1400" dirty="0"/>
          </a:p>
        </p:txBody>
      </p:sp>
      <p:cxnSp>
        <p:nvCxnSpPr>
          <p:cNvPr id="43" name="Gerade Verbindung mit Pfeil 42"/>
          <p:cNvCxnSpPr/>
          <p:nvPr/>
        </p:nvCxnSpPr>
        <p:spPr>
          <a:xfrm>
            <a:off x="3013911" y="1629681"/>
            <a:ext cx="199013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feld 43"/>
          <p:cNvSpPr txBox="1"/>
          <p:nvPr/>
        </p:nvSpPr>
        <p:spPr>
          <a:xfrm>
            <a:off x="3203418" y="1621754"/>
            <a:ext cx="14152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enzymatisch zerlegt</a:t>
            </a:r>
            <a:endParaRPr lang="de-DE" sz="1200" dirty="0"/>
          </a:p>
        </p:txBody>
      </p:sp>
      <p:grpSp>
        <p:nvGrpSpPr>
          <p:cNvPr id="106" name="Gruppieren 105"/>
          <p:cNvGrpSpPr/>
          <p:nvPr/>
        </p:nvGrpSpPr>
        <p:grpSpPr>
          <a:xfrm>
            <a:off x="5868144" y="1212947"/>
            <a:ext cx="1661675" cy="749813"/>
            <a:chOff x="5868144" y="908630"/>
            <a:chExt cx="1661675" cy="749813"/>
          </a:xfrm>
        </p:grpSpPr>
        <p:sp>
          <p:nvSpPr>
            <p:cNvPr id="41" name="Freihandform 40"/>
            <p:cNvSpPr/>
            <p:nvPr/>
          </p:nvSpPr>
          <p:spPr>
            <a:xfrm flipH="1" flipV="1">
              <a:off x="6084168" y="1048801"/>
              <a:ext cx="444405" cy="455224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6" name="Gerade Verbindung 45"/>
            <p:cNvCxnSpPr/>
            <p:nvPr/>
          </p:nvCxnSpPr>
          <p:spPr>
            <a:xfrm>
              <a:off x="6084168" y="1093295"/>
              <a:ext cx="648072" cy="52845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 Verbindung 47"/>
            <p:cNvCxnSpPr/>
            <p:nvPr/>
          </p:nvCxnSpPr>
          <p:spPr>
            <a:xfrm flipV="1">
              <a:off x="5940152" y="1048802"/>
              <a:ext cx="588421" cy="25244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/>
          </p:nvCxnSpPr>
          <p:spPr>
            <a:xfrm flipV="1">
              <a:off x="6250527" y="908630"/>
              <a:ext cx="0" cy="7131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51"/>
            <p:cNvCxnSpPr/>
            <p:nvPr/>
          </p:nvCxnSpPr>
          <p:spPr>
            <a:xfrm flipH="1" flipV="1">
              <a:off x="5868144" y="1160702"/>
              <a:ext cx="720080" cy="10449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 Verbindung 53"/>
            <p:cNvCxnSpPr/>
            <p:nvPr/>
          </p:nvCxnSpPr>
          <p:spPr>
            <a:xfrm>
              <a:off x="6084168" y="980728"/>
              <a:ext cx="504056" cy="52329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Freihandform 91"/>
            <p:cNvSpPr/>
            <p:nvPr/>
          </p:nvSpPr>
          <p:spPr>
            <a:xfrm flipH="1" flipV="1">
              <a:off x="6881747" y="1085490"/>
              <a:ext cx="444405" cy="455224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93" name="Gerade Verbindung 92"/>
            <p:cNvCxnSpPr/>
            <p:nvPr/>
          </p:nvCxnSpPr>
          <p:spPr>
            <a:xfrm>
              <a:off x="6881747" y="1129984"/>
              <a:ext cx="648072" cy="52845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93"/>
            <p:cNvCxnSpPr/>
            <p:nvPr/>
          </p:nvCxnSpPr>
          <p:spPr>
            <a:xfrm flipV="1">
              <a:off x="6737731" y="1085491"/>
              <a:ext cx="588421" cy="25244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 Verbindung 94"/>
            <p:cNvCxnSpPr/>
            <p:nvPr/>
          </p:nvCxnSpPr>
          <p:spPr>
            <a:xfrm flipV="1">
              <a:off x="7048106" y="945319"/>
              <a:ext cx="0" cy="7131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 Verbindung 95"/>
            <p:cNvCxnSpPr/>
            <p:nvPr/>
          </p:nvCxnSpPr>
          <p:spPr>
            <a:xfrm flipH="1" flipV="1">
              <a:off x="6665723" y="1197391"/>
              <a:ext cx="720080" cy="10449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 Verbindung 96"/>
            <p:cNvCxnSpPr/>
            <p:nvPr/>
          </p:nvCxnSpPr>
          <p:spPr>
            <a:xfrm>
              <a:off x="6881747" y="1017417"/>
              <a:ext cx="504056" cy="52329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Gerade Verbindung 98"/>
            <p:cNvCxnSpPr>
              <a:endCxn id="92" idx="0"/>
            </p:cNvCxnSpPr>
            <p:nvPr/>
          </p:nvCxnSpPr>
          <p:spPr>
            <a:xfrm>
              <a:off x="6894828" y="1360009"/>
              <a:ext cx="118466" cy="1001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Gerade Verbindung 100"/>
            <p:cNvCxnSpPr/>
            <p:nvPr/>
          </p:nvCxnSpPr>
          <p:spPr>
            <a:xfrm>
              <a:off x="6091992" y="1337931"/>
              <a:ext cx="118466" cy="1001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Gerade Verbindung 102"/>
            <p:cNvCxnSpPr/>
            <p:nvPr/>
          </p:nvCxnSpPr>
          <p:spPr>
            <a:xfrm flipH="1">
              <a:off x="6881747" y="1129984"/>
              <a:ext cx="444405" cy="33013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uppieren 106"/>
          <p:cNvGrpSpPr/>
          <p:nvPr/>
        </p:nvGrpSpPr>
        <p:grpSpPr>
          <a:xfrm>
            <a:off x="3260125" y="3046823"/>
            <a:ext cx="579482" cy="361716"/>
            <a:chOff x="5868144" y="908630"/>
            <a:chExt cx="1661675" cy="749813"/>
          </a:xfrm>
        </p:grpSpPr>
        <p:sp>
          <p:nvSpPr>
            <p:cNvPr id="108" name="Freihandform 107"/>
            <p:cNvSpPr/>
            <p:nvPr/>
          </p:nvSpPr>
          <p:spPr>
            <a:xfrm flipH="1" flipV="1">
              <a:off x="6084168" y="1048801"/>
              <a:ext cx="444405" cy="455224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09" name="Gerade Verbindung 108"/>
            <p:cNvCxnSpPr/>
            <p:nvPr/>
          </p:nvCxnSpPr>
          <p:spPr>
            <a:xfrm>
              <a:off x="6084168" y="1093295"/>
              <a:ext cx="648072" cy="52845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>
            <a:xfrm flipV="1">
              <a:off x="5940152" y="1048802"/>
              <a:ext cx="588421" cy="25244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110"/>
            <p:cNvCxnSpPr/>
            <p:nvPr/>
          </p:nvCxnSpPr>
          <p:spPr>
            <a:xfrm flipV="1">
              <a:off x="6250527" y="908630"/>
              <a:ext cx="0" cy="7131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>
            <a:xfrm flipH="1" flipV="1">
              <a:off x="5868144" y="1160702"/>
              <a:ext cx="720080" cy="10449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>
            <a:xfrm>
              <a:off x="6084168" y="980728"/>
              <a:ext cx="504056" cy="52329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Freihandform 113"/>
            <p:cNvSpPr/>
            <p:nvPr/>
          </p:nvSpPr>
          <p:spPr>
            <a:xfrm flipH="1" flipV="1">
              <a:off x="6881747" y="1085490"/>
              <a:ext cx="444405" cy="455224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15" name="Gerade Verbindung 114"/>
            <p:cNvCxnSpPr/>
            <p:nvPr/>
          </p:nvCxnSpPr>
          <p:spPr>
            <a:xfrm>
              <a:off x="6881747" y="1129984"/>
              <a:ext cx="648072" cy="52845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15"/>
            <p:cNvCxnSpPr/>
            <p:nvPr/>
          </p:nvCxnSpPr>
          <p:spPr>
            <a:xfrm flipV="1">
              <a:off x="6737731" y="1085491"/>
              <a:ext cx="588421" cy="25244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16"/>
            <p:cNvCxnSpPr/>
            <p:nvPr/>
          </p:nvCxnSpPr>
          <p:spPr>
            <a:xfrm flipV="1">
              <a:off x="7048106" y="945319"/>
              <a:ext cx="0" cy="7131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7"/>
            <p:cNvCxnSpPr/>
            <p:nvPr/>
          </p:nvCxnSpPr>
          <p:spPr>
            <a:xfrm flipH="1" flipV="1">
              <a:off x="6665723" y="1197391"/>
              <a:ext cx="720080" cy="10449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rade Verbindung 118"/>
            <p:cNvCxnSpPr/>
            <p:nvPr/>
          </p:nvCxnSpPr>
          <p:spPr>
            <a:xfrm>
              <a:off x="6881747" y="1017417"/>
              <a:ext cx="504056" cy="52329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rade Verbindung 119"/>
            <p:cNvCxnSpPr>
              <a:endCxn id="114" idx="0"/>
            </p:cNvCxnSpPr>
            <p:nvPr/>
          </p:nvCxnSpPr>
          <p:spPr>
            <a:xfrm>
              <a:off x="6894828" y="1360009"/>
              <a:ext cx="118466" cy="1001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 Verbindung 120"/>
            <p:cNvCxnSpPr/>
            <p:nvPr/>
          </p:nvCxnSpPr>
          <p:spPr>
            <a:xfrm>
              <a:off x="6091992" y="1337931"/>
              <a:ext cx="118466" cy="1001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121"/>
            <p:cNvCxnSpPr/>
            <p:nvPr/>
          </p:nvCxnSpPr>
          <p:spPr>
            <a:xfrm flipH="1">
              <a:off x="6881747" y="1129984"/>
              <a:ext cx="444405" cy="33013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uppieren 122"/>
          <p:cNvGrpSpPr/>
          <p:nvPr/>
        </p:nvGrpSpPr>
        <p:grpSpPr>
          <a:xfrm>
            <a:off x="2808358" y="3257560"/>
            <a:ext cx="484785" cy="248800"/>
            <a:chOff x="2699792" y="1772816"/>
            <a:chExt cx="1008112" cy="504056"/>
          </a:xfrm>
        </p:grpSpPr>
        <p:sp>
          <p:nvSpPr>
            <p:cNvPr id="124" name="Ellipse 123"/>
            <p:cNvSpPr/>
            <p:nvPr/>
          </p:nvSpPr>
          <p:spPr>
            <a:xfrm>
              <a:off x="2699792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5" name="Ellipse 124"/>
            <p:cNvSpPr/>
            <p:nvPr/>
          </p:nvSpPr>
          <p:spPr>
            <a:xfrm>
              <a:off x="3203848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6" name="Freihandform 125"/>
            <p:cNvSpPr/>
            <p:nvPr/>
          </p:nvSpPr>
          <p:spPr>
            <a:xfrm>
              <a:off x="3347864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7" name="Freihandform 126"/>
            <p:cNvSpPr/>
            <p:nvPr/>
          </p:nvSpPr>
          <p:spPr>
            <a:xfrm>
              <a:off x="2843808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28" name="Textfeld 127"/>
          <p:cNvSpPr txBox="1"/>
          <p:nvPr/>
        </p:nvSpPr>
        <p:spPr>
          <a:xfrm>
            <a:off x="3270146" y="1360009"/>
            <a:ext cx="11493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Isolierte DNA</a:t>
            </a:r>
            <a:endParaRPr lang="de-DE" sz="1400" dirty="0"/>
          </a:p>
        </p:txBody>
      </p:sp>
      <p:pic>
        <p:nvPicPr>
          <p:cNvPr id="129" name="Grafik 1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597" y="3324926"/>
            <a:ext cx="1971675" cy="1276350"/>
          </a:xfrm>
          <a:prstGeom prst="rect">
            <a:avLst/>
          </a:prstGeom>
        </p:spPr>
      </p:pic>
      <p:sp>
        <p:nvSpPr>
          <p:cNvPr id="130" name="Abgerundetes Rechteck 129"/>
          <p:cNvSpPr/>
          <p:nvPr/>
        </p:nvSpPr>
        <p:spPr>
          <a:xfrm>
            <a:off x="7656135" y="2741193"/>
            <a:ext cx="936104" cy="6524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1" name="Gerade Verbindung 130"/>
          <p:cNvCxnSpPr/>
          <p:nvPr/>
        </p:nvCxnSpPr>
        <p:spPr>
          <a:xfrm flipH="1">
            <a:off x="7152079" y="2781300"/>
            <a:ext cx="553646" cy="9680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Gerade Verbindung 131"/>
          <p:cNvCxnSpPr/>
          <p:nvPr/>
        </p:nvCxnSpPr>
        <p:spPr>
          <a:xfrm flipH="1">
            <a:off x="7152079" y="3385696"/>
            <a:ext cx="504056" cy="3636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Gruppieren 132"/>
          <p:cNvGrpSpPr/>
          <p:nvPr/>
        </p:nvGrpSpPr>
        <p:grpSpPr>
          <a:xfrm>
            <a:off x="7881794" y="2946245"/>
            <a:ext cx="484785" cy="248800"/>
            <a:chOff x="2699792" y="1772816"/>
            <a:chExt cx="1008112" cy="504056"/>
          </a:xfrm>
        </p:grpSpPr>
        <p:sp>
          <p:nvSpPr>
            <p:cNvPr id="134" name="Ellipse 133"/>
            <p:cNvSpPr/>
            <p:nvPr/>
          </p:nvSpPr>
          <p:spPr>
            <a:xfrm>
              <a:off x="2699792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5" name="Ellipse 134"/>
            <p:cNvSpPr/>
            <p:nvPr/>
          </p:nvSpPr>
          <p:spPr>
            <a:xfrm>
              <a:off x="3203848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6" name="Freihandform 135"/>
            <p:cNvSpPr/>
            <p:nvPr/>
          </p:nvSpPr>
          <p:spPr>
            <a:xfrm>
              <a:off x="3347864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7" name="Freihandform 136"/>
            <p:cNvSpPr/>
            <p:nvPr/>
          </p:nvSpPr>
          <p:spPr>
            <a:xfrm>
              <a:off x="2843808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00056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7" grpId="0" animBg="1"/>
      <p:bldP spid="29" grpId="0"/>
      <p:bldP spid="44" grpId="0"/>
      <p:bldP spid="128" grpId="0"/>
      <p:bldP spid="130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Office PowerPoint</Application>
  <PresentationFormat>Bildschirmpräsentation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Larissa-Design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Bogner</dc:creator>
  <cp:lastModifiedBy>Walter</cp:lastModifiedBy>
  <cp:revision>16</cp:revision>
  <dcterms:created xsi:type="dcterms:W3CDTF">2014-02-03T09:03:28Z</dcterms:created>
  <dcterms:modified xsi:type="dcterms:W3CDTF">2014-03-04T18:42:21Z</dcterms:modified>
</cp:coreProperties>
</file>