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176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286E3-4593-47EC-8ECB-2A5C71424640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4D3C1-5F56-4DCF-9A7D-2A9CD173BDD3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251520" y="234137"/>
            <a:ext cx="2904898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Experiment von Griffith 1928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64966" y="836712"/>
            <a:ext cx="88584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smtClean="0"/>
              <a:t>Versuchsobjekt: </a:t>
            </a:r>
            <a:r>
              <a:rPr lang="de-DE" sz="1400" b="1" dirty="0"/>
              <a:t> </a:t>
            </a:r>
            <a:r>
              <a:rPr lang="de-DE" sz="1400" dirty="0" smtClean="0"/>
              <a:t>Bakterien (</a:t>
            </a:r>
            <a:r>
              <a:rPr lang="de-DE" sz="1400" dirty="0" err="1" smtClean="0"/>
              <a:t>Streptococcus</a:t>
            </a:r>
            <a:r>
              <a:rPr lang="de-DE" sz="1400" dirty="0" smtClean="0"/>
              <a:t> </a:t>
            </a:r>
            <a:r>
              <a:rPr lang="de-DE" sz="1400" dirty="0" err="1" smtClean="0"/>
              <a:t>pneumonia</a:t>
            </a:r>
            <a:r>
              <a:rPr lang="de-DE" sz="1400" dirty="0" smtClean="0"/>
              <a:t>), die Lungenentzündungen hervorrufen. Sie gehören zur Gruppe</a:t>
            </a:r>
          </a:p>
          <a:p>
            <a:r>
              <a:rPr lang="de-DE" sz="1400" dirty="0"/>
              <a:t> </a:t>
            </a:r>
            <a:r>
              <a:rPr lang="de-DE" sz="1400" dirty="0" smtClean="0"/>
              <a:t>                                der Diplokokken und sind grampositiv (</a:t>
            </a:r>
            <a:r>
              <a:rPr lang="de-DE" sz="1400" dirty="0" err="1" smtClean="0"/>
              <a:t>d.b</a:t>
            </a:r>
            <a:r>
              <a:rPr lang="de-DE" sz="1400" dirty="0" smtClean="0"/>
              <a:t>. lassen sich Anfärben nach einem Verfahren von  Dr. Gram</a:t>
            </a:r>
            <a:br>
              <a:rPr lang="de-DE" sz="1400" dirty="0" smtClean="0"/>
            </a:br>
            <a:r>
              <a:rPr lang="de-DE" sz="1400" dirty="0" smtClean="0"/>
              <a:t>                                 </a:t>
            </a:r>
            <a:r>
              <a:rPr lang="de-DE" sz="1400" dirty="0" smtClean="0">
                <a:sym typeface="Wingdings" pitchFamily="2" charset="2"/>
              </a:rPr>
              <a:t> unter Mikroskop sichtbar!).</a:t>
            </a:r>
            <a:r>
              <a:rPr lang="de-DE" sz="1400" dirty="0" smtClean="0"/>
              <a:t> </a:t>
            </a:r>
            <a:endParaRPr lang="de-DE" sz="1400" dirty="0"/>
          </a:p>
        </p:txBody>
      </p:sp>
      <p:grpSp>
        <p:nvGrpSpPr>
          <p:cNvPr id="16" name="Gruppieren 15"/>
          <p:cNvGrpSpPr/>
          <p:nvPr/>
        </p:nvGrpSpPr>
        <p:grpSpPr>
          <a:xfrm>
            <a:off x="2383945" y="3878310"/>
            <a:ext cx="1008112" cy="504056"/>
            <a:chOff x="2699792" y="1772816"/>
            <a:chExt cx="1008112" cy="504056"/>
          </a:xfrm>
        </p:grpSpPr>
        <p:sp>
          <p:nvSpPr>
            <p:cNvPr id="7" name="Ellipse 6"/>
            <p:cNvSpPr/>
            <p:nvPr/>
          </p:nvSpPr>
          <p:spPr>
            <a:xfrm>
              <a:off x="2699792" y="1772816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Ellipse 8"/>
            <p:cNvSpPr/>
            <p:nvPr/>
          </p:nvSpPr>
          <p:spPr>
            <a:xfrm>
              <a:off x="3203848" y="1772816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Freihandform 13"/>
            <p:cNvSpPr/>
            <p:nvPr/>
          </p:nvSpPr>
          <p:spPr>
            <a:xfrm>
              <a:off x="3347864" y="1916832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Freihandform 14"/>
            <p:cNvSpPr/>
            <p:nvPr/>
          </p:nvSpPr>
          <p:spPr>
            <a:xfrm>
              <a:off x="2843808" y="1916832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8" name="Textfeld 17"/>
          <p:cNvSpPr txBox="1"/>
          <p:nvPr/>
        </p:nvSpPr>
        <p:spPr>
          <a:xfrm>
            <a:off x="264966" y="1846985"/>
            <a:ext cx="7738337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smtClean="0"/>
              <a:t>Experiment</a:t>
            </a:r>
            <a:r>
              <a:rPr lang="de-DE" sz="1400" dirty="0" smtClean="0"/>
              <a:t>:     Ausgangsbasis sind 2 Pneumokokken-Stämme. </a:t>
            </a:r>
            <a:br>
              <a:rPr lang="de-DE" sz="1400" dirty="0" smtClean="0"/>
            </a:br>
            <a:r>
              <a:rPr lang="de-DE" sz="1400" dirty="0" smtClean="0"/>
              <a:t>                            S- Stamm :  besitzt eine Schleimhülle und hat im Mikroskop einen glatten Rand (smooth)</a:t>
            </a:r>
            <a:br>
              <a:rPr lang="de-DE" sz="1400" dirty="0" smtClean="0"/>
            </a:br>
            <a:r>
              <a:rPr lang="de-DE" sz="1400" dirty="0" smtClean="0"/>
              <a:t>                                                  Dieser ruft bei Mäusen eine Lungenentzündung hervor</a:t>
            </a:r>
          </a:p>
          <a:p>
            <a:endParaRPr lang="de-DE" sz="1400" dirty="0"/>
          </a:p>
          <a:p>
            <a:r>
              <a:rPr lang="de-DE" sz="1200" dirty="0" smtClean="0"/>
              <a:t>                                                                                                            Schleimhülle</a:t>
            </a:r>
          </a:p>
          <a:p>
            <a:endParaRPr lang="de-DE" sz="1400" dirty="0"/>
          </a:p>
        </p:txBody>
      </p:sp>
      <p:grpSp>
        <p:nvGrpSpPr>
          <p:cNvPr id="2" name="Gruppieren 1"/>
          <p:cNvGrpSpPr/>
          <p:nvPr/>
        </p:nvGrpSpPr>
        <p:grpSpPr>
          <a:xfrm>
            <a:off x="2345844" y="2667614"/>
            <a:ext cx="1109837" cy="588641"/>
            <a:chOff x="1763688" y="1653182"/>
            <a:chExt cx="1109837" cy="588641"/>
          </a:xfrm>
        </p:grpSpPr>
        <p:sp>
          <p:nvSpPr>
            <p:cNvPr id="28" name="Ellipse 27"/>
            <p:cNvSpPr/>
            <p:nvPr/>
          </p:nvSpPr>
          <p:spPr>
            <a:xfrm>
              <a:off x="1763688" y="1653182"/>
              <a:ext cx="567680" cy="585763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Freihandform 22"/>
            <p:cNvSpPr/>
            <p:nvPr/>
          </p:nvSpPr>
          <p:spPr>
            <a:xfrm>
              <a:off x="2483768" y="1844824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Ellipse 24"/>
            <p:cNvSpPr/>
            <p:nvPr/>
          </p:nvSpPr>
          <p:spPr>
            <a:xfrm>
              <a:off x="2305845" y="1657375"/>
              <a:ext cx="567680" cy="584448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Ellipse 21"/>
            <p:cNvSpPr/>
            <p:nvPr/>
          </p:nvSpPr>
          <p:spPr>
            <a:xfrm>
              <a:off x="2339752" y="1700808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Freihandform 25"/>
            <p:cNvSpPr/>
            <p:nvPr/>
          </p:nvSpPr>
          <p:spPr>
            <a:xfrm>
              <a:off x="2483768" y="1844824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Freihandform 26"/>
            <p:cNvSpPr/>
            <p:nvPr/>
          </p:nvSpPr>
          <p:spPr>
            <a:xfrm>
              <a:off x="1941611" y="1816249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Ellipse 28"/>
            <p:cNvSpPr/>
            <p:nvPr/>
          </p:nvSpPr>
          <p:spPr>
            <a:xfrm>
              <a:off x="1800374" y="1698104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Freihandform 29"/>
            <p:cNvSpPr/>
            <p:nvPr/>
          </p:nvSpPr>
          <p:spPr>
            <a:xfrm>
              <a:off x="1941611" y="1816249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4" name="Gerade Verbindung mit Pfeil 3"/>
          <p:cNvCxnSpPr/>
          <p:nvPr/>
        </p:nvCxnSpPr>
        <p:spPr>
          <a:xfrm flipV="1">
            <a:off x="3455681" y="2862647"/>
            <a:ext cx="612263" cy="113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5188294"/>
            <a:ext cx="3114675" cy="1019175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869" y="5059706"/>
            <a:ext cx="1971675" cy="1276350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1429120" y="4643263"/>
            <a:ext cx="17427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Versuchsobjekt Maus</a:t>
            </a:r>
            <a:endParaRPr lang="de-DE" sz="1400" dirty="0"/>
          </a:p>
        </p:txBody>
      </p:sp>
      <p:sp>
        <p:nvSpPr>
          <p:cNvPr id="13" name="Textfeld 12"/>
          <p:cNvSpPr txBox="1"/>
          <p:nvPr/>
        </p:nvSpPr>
        <p:spPr>
          <a:xfrm>
            <a:off x="3533031" y="6336056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lebendig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6191200" y="6336056"/>
            <a:ext cx="503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tod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1365140" y="3345411"/>
            <a:ext cx="6462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/>
              <a:t>R-Stamm:    besitzt keine Schleimhülle und hat im Mikroskop einen rauen Rand (</a:t>
            </a:r>
            <a:r>
              <a:rPr lang="de-DE" sz="1400" dirty="0" err="1"/>
              <a:t>rough</a:t>
            </a:r>
            <a:r>
              <a:rPr lang="de-DE" sz="1400" dirty="0"/>
              <a:t>)</a:t>
            </a:r>
            <a:br>
              <a:rPr lang="de-DE" sz="1400" dirty="0"/>
            </a:br>
            <a:r>
              <a:rPr lang="de-DE" sz="1400" dirty="0"/>
              <a:t>                      </a:t>
            </a:r>
            <a:r>
              <a:rPr lang="de-DE" sz="1400" dirty="0" smtClean="0"/>
              <a:t>Dieser </a:t>
            </a:r>
            <a:r>
              <a:rPr lang="de-DE" sz="1400" dirty="0"/>
              <a:t>ruft bei Mäusen keine Lungenentzündung hervor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9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32741" y="611653"/>
            <a:ext cx="1038041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Versuch I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91510"/>
            <a:ext cx="1971675" cy="1276350"/>
          </a:xfrm>
          <a:prstGeom prst="rect">
            <a:avLst/>
          </a:prstGeom>
        </p:spPr>
      </p:pic>
      <p:grpSp>
        <p:nvGrpSpPr>
          <p:cNvPr id="43" name="Gruppieren 42"/>
          <p:cNvGrpSpPr/>
          <p:nvPr/>
        </p:nvGrpSpPr>
        <p:grpSpPr>
          <a:xfrm rot="20562043">
            <a:off x="2105280" y="1149379"/>
            <a:ext cx="2448272" cy="484262"/>
            <a:chOff x="3995936" y="1864271"/>
            <a:chExt cx="2448272" cy="484262"/>
          </a:xfrm>
        </p:grpSpPr>
        <p:sp>
          <p:nvSpPr>
            <p:cNvPr id="4" name="Rechteck 3"/>
            <p:cNvSpPr/>
            <p:nvPr/>
          </p:nvSpPr>
          <p:spPr>
            <a:xfrm>
              <a:off x="4788024" y="1916832"/>
              <a:ext cx="1152128" cy="41225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" name="Rechteck 8"/>
            <p:cNvSpPr/>
            <p:nvPr/>
          </p:nvSpPr>
          <p:spPr>
            <a:xfrm>
              <a:off x="5940152" y="2077240"/>
              <a:ext cx="432048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Ellipse 9"/>
            <p:cNvSpPr/>
            <p:nvPr/>
          </p:nvSpPr>
          <p:spPr>
            <a:xfrm>
              <a:off x="6300192" y="1864271"/>
              <a:ext cx="144016" cy="48426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2" name="Gerade Verbindung 11"/>
            <p:cNvCxnSpPr/>
            <p:nvPr/>
          </p:nvCxnSpPr>
          <p:spPr>
            <a:xfrm>
              <a:off x="4067944" y="2100099"/>
              <a:ext cx="720080" cy="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/>
          </p:nvCxnSpPr>
          <p:spPr>
            <a:xfrm flipH="1" flipV="1">
              <a:off x="3995936" y="2132857"/>
              <a:ext cx="792088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/>
          </p:nvCxnSpPr>
          <p:spPr>
            <a:xfrm flipV="1">
              <a:off x="3995936" y="2100303"/>
              <a:ext cx="72008" cy="325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uppieren 33"/>
            <p:cNvGrpSpPr/>
            <p:nvPr/>
          </p:nvGrpSpPr>
          <p:grpSpPr>
            <a:xfrm>
              <a:off x="5115106" y="1986928"/>
              <a:ext cx="497964" cy="259303"/>
              <a:chOff x="1763688" y="1653182"/>
              <a:chExt cx="1109837" cy="588641"/>
            </a:xfrm>
          </p:grpSpPr>
          <p:sp>
            <p:nvSpPr>
              <p:cNvPr id="35" name="Ellipse 34"/>
              <p:cNvSpPr/>
              <p:nvPr/>
            </p:nvSpPr>
            <p:spPr>
              <a:xfrm>
                <a:off x="1763688" y="1653182"/>
                <a:ext cx="567680" cy="585763"/>
              </a:xfrm>
              <a:prstGeom prst="ellipse">
                <a:avLst/>
              </a:prstGeom>
              <a:noFill/>
              <a:ln w="76200">
                <a:solidFill>
                  <a:srgbClr val="FFFF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6" name="Freihandform 35"/>
              <p:cNvSpPr/>
              <p:nvPr/>
            </p:nvSpPr>
            <p:spPr>
              <a:xfrm>
                <a:off x="2483768" y="1844824"/>
                <a:ext cx="228839" cy="233156"/>
              </a:xfrm>
              <a:custGeom>
                <a:avLst/>
                <a:gdLst>
                  <a:gd name="connsiteX0" fmla="*/ 161101 w 228839"/>
                  <a:gd name="connsiteY0" fmla="*/ 41278 h 233156"/>
                  <a:gd name="connsiteX1" fmla="*/ 203964 w 228839"/>
                  <a:gd name="connsiteY1" fmla="*/ 50803 h 233156"/>
                  <a:gd name="connsiteX2" fmla="*/ 218251 w 228839"/>
                  <a:gd name="connsiteY2" fmla="*/ 60328 h 233156"/>
                  <a:gd name="connsiteX3" fmla="*/ 218251 w 228839"/>
                  <a:gd name="connsiteY3" fmla="*/ 103190 h 233156"/>
                  <a:gd name="connsiteX4" fmla="*/ 203964 w 228839"/>
                  <a:gd name="connsiteY4" fmla="*/ 107953 h 233156"/>
                  <a:gd name="connsiteX5" fmla="*/ 208726 w 228839"/>
                  <a:gd name="connsiteY5" fmla="*/ 146053 h 233156"/>
                  <a:gd name="connsiteX6" fmla="*/ 223014 w 228839"/>
                  <a:gd name="connsiteY6" fmla="*/ 150815 h 233156"/>
                  <a:gd name="connsiteX7" fmla="*/ 227776 w 228839"/>
                  <a:gd name="connsiteY7" fmla="*/ 165103 h 233156"/>
                  <a:gd name="connsiteX8" fmla="*/ 223014 w 228839"/>
                  <a:gd name="connsiteY8" fmla="*/ 179390 h 233156"/>
                  <a:gd name="connsiteX9" fmla="*/ 199201 w 228839"/>
                  <a:gd name="connsiteY9" fmla="*/ 203203 h 233156"/>
                  <a:gd name="connsiteX10" fmla="*/ 170626 w 228839"/>
                  <a:gd name="connsiteY10" fmla="*/ 212728 h 233156"/>
                  <a:gd name="connsiteX11" fmla="*/ 142051 w 228839"/>
                  <a:gd name="connsiteY11" fmla="*/ 231778 h 233156"/>
                  <a:gd name="connsiteX12" fmla="*/ 113476 w 228839"/>
                  <a:gd name="connsiteY12" fmla="*/ 222253 h 233156"/>
                  <a:gd name="connsiteX13" fmla="*/ 99189 w 228839"/>
                  <a:gd name="connsiteY13" fmla="*/ 217490 h 233156"/>
                  <a:gd name="connsiteX14" fmla="*/ 84901 w 228839"/>
                  <a:gd name="connsiteY14" fmla="*/ 207965 h 233156"/>
                  <a:gd name="connsiteX15" fmla="*/ 65851 w 228839"/>
                  <a:gd name="connsiteY15" fmla="*/ 203203 h 233156"/>
                  <a:gd name="connsiteX16" fmla="*/ 46801 w 228839"/>
                  <a:gd name="connsiteY16" fmla="*/ 193678 h 233156"/>
                  <a:gd name="connsiteX17" fmla="*/ 18226 w 228839"/>
                  <a:gd name="connsiteY17" fmla="*/ 174628 h 233156"/>
                  <a:gd name="connsiteX18" fmla="*/ 13464 w 228839"/>
                  <a:gd name="connsiteY18" fmla="*/ 122240 h 233156"/>
                  <a:gd name="connsiteX19" fmla="*/ 42039 w 228839"/>
                  <a:gd name="connsiteY19" fmla="*/ 112715 h 233156"/>
                  <a:gd name="connsiteX20" fmla="*/ 46801 w 228839"/>
                  <a:gd name="connsiteY20" fmla="*/ 41278 h 233156"/>
                  <a:gd name="connsiteX21" fmla="*/ 61089 w 228839"/>
                  <a:gd name="connsiteY21" fmla="*/ 31753 h 233156"/>
                  <a:gd name="connsiteX22" fmla="*/ 84901 w 228839"/>
                  <a:gd name="connsiteY22" fmla="*/ 7940 h 233156"/>
                  <a:gd name="connsiteX23" fmla="*/ 113476 w 228839"/>
                  <a:gd name="connsiteY23" fmla="*/ 12703 h 233156"/>
                  <a:gd name="connsiteX24" fmla="*/ 132526 w 228839"/>
                  <a:gd name="connsiteY24" fmla="*/ 31753 h 233156"/>
                  <a:gd name="connsiteX25" fmla="*/ 161101 w 228839"/>
                  <a:gd name="connsiteY25" fmla="*/ 41278 h 23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28839" h="233156">
                    <a:moveTo>
                      <a:pt x="161101" y="41278"/>
                    </a:moveTo>
                    <a:cubicBezTo>
                      <a:pt x="173007" y="44453"/>
                      <a:pt x="192238" y="44940"/>
                      <a:pt x="203964" y="50803"/>
                    </a:cubicBezTo>
                    <a:cubicBezTo>
                      <a:pt x="209083" y="53363"/>
                      <a:pt x="213489" y="57153"/>
                      <a:pt x="218251" y="60328"/>
                    </a:cubicBezTo>
                    <a:cubicBezTo>
                      <a:pt x="223469" y="75979"/>
                      <a:pt x="228839" y="84660"/>
                      <a:pt x="218251" y="103190"/>
                    </a:cubicBezTo>
                    <a:cubicBezTo>
                      <a:pt x="215760" y="107549"/>
                      <a:pt x="208726" y="106365"/>
                      <a:pt x="203964" y="107953"/>
                    </a:cubicBezTo>
                    <a:cubicBezTo>
                      <a:pt x="205551" y="120653"/>
                      <a:pt x="203528" y="134357"/>
                      <a:pt x="208726" y="146053"/>
                    </a:cubicBezTo>
                    <a:cubicBezTo>
                      <a:pt x="210765" y="150641"/>
                      <a:pt x="219464" y="147265"/>
                      <a:pt x="223014" y="150815"/>
                    </a:cubicBezTo>
                    <a:cubicBezTo>
                      <a:pt x="226564" y="154365"/>
                      <a:pt x="226189" y="160340"/>
                      <a:pt x="227776" y="165103"/>
                    </a:cubicBezTo>
                    <a:cubicBezTo>
                      <a:pt x="226189" y="169865"/>
                      <a:pt x="225259" y="174900"/>
                      <a:pt x="223014" y="179390"/>
                    </a:cubicBezTo>
                    <a:cubicBezTo>
                      <a:pt x="217117" y="191184"/>
                      <a:pt x="211448" y="197760"/>
                      <a:pt x="199201" y="203203"/>
                    </a:cubicBezTo>
                    <a:cubicBezTo>
                      <a:pt x="190026" y="207281"/>
                      <a:pt x="170626" y="212728"/>
                      <a:pt x="170626" y="212728"/>
                    </a:cubicBezTo>
                    <a:cubicBezTo>
                      <a:pt x="163885" y="219469"/>
                      <a:pt x="154457" y="233156"/>
                      <a:pt x="142051" y="231778"/>
                    </a:cubicBezTo>
                    <a:cubicBezTo>
                      <a:pt x="132072" y="230669"/>
                      <a:pt x="123001" y="225428"/>
                      <a:pt x="113476" y="222253"/>
                    </a:cubicBezTo>
                    <a:cubicBezTo>
                      <a:pt x="108714" y="220665"/>
                      <a:pt x="103366" y="220275"/>
                      <a:pt x="99189" y="217490"/>
                    </a:cubicBezTo>
                    <a:cubicBezTo>
                      <a:pt x="94426" y="214315"/>
                      <a:pt x="90162" y="210220"/>
                      <a:pt x="84901" y="207965"/>
                    </a:cubicBezTo>
                    <a:cubicBezTo>
                      <a:pt x="78885" y="205387"/>
                      <a:pt x="72201" y="204790"/>
                      <a:pt x="65851" y="203203"/>
                    </a:cubicBezTo>
                    <a:cubicBezTo>
                      <a:pt x="59501" y="200028"/>
                      <a:pt x="52578" y="197805"/>
                      <a:pt x="46801" y="193678"/>
                    </a:cubicBezTo>
                    <a:cubicBezTo>
                      <a:pt x="15587" y="171382"/>
                      <a:pt x="48875" y="184843"/>
                      <a:pt x="18226" y="174628"/>
                    </a:cubicBezTo>
                    <a:cubicBezTo>
                      <a:pt x="14490" y="163421"/>
                      <a:pt x="0" y="135704"/>
                      <a:pt x="13464" y="122240"/>
                    </a:cubicBezTo>
                    <a:cubicBezTo>
                      <a:pt x="20564" y="115140"/>
                      <a:pt x="42039" y="112715"/>
                      <a:pt x="42039" y="112715"/>
                    </a:cubicBezTo>
                    <a:cubicBezTo>
                      <a:pt x="43626" y="88903"/>
                      <a:pt x="41335" y="64509"/>
                      <a:pt x="46801" y="41278"/>
                    </a:cubicBezTo>
                    <a:cubicBezTo>
                      <a:pt x="48112" y="35706"/>
                      <a:pt x="57042" y="35800"/>
                      <a:pt x="61089" y="31753"/>
                    </a:cubicBezTo>
                    <a:cubicBezTo>
                      <a:pt x="92842" y="0"/>
                      <a:pt x="46799" y="33342"/>
                      <a:pt x="84901" y="7940"/>
                    </a:cubicBezTo>
                    <a:cubicBezTo>
                      <a:pt x="94426" y="9528"/>
                      <a:pt x="106144" y="6419"/>
                      <a:pt x="113476" y="12703"/>
                    </a:cubicBezTo>
                    <a:cubicBezTo>
                      <a:pt x="139223" y="34771"/>
                      <a:pt x="98157" y="43209"/>
                      <a:pt x="132526" y="31753"/>
                    </a:cubicBezTo>
                    <a:cubicBezTo>
                      <a:pt x="157896" y="36826"/>
                      <a:pt x="149195" y="38103"/>
                      <a:pt x="161101" y="4127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7" name="Ellipse 36"/>
              <p:cNvSpPr/>
              <p:nvPr/>
            </p:nvSpPr>
            <p:spPr>
              <a:xfrm>
                <a:off x="2305845" y="1657375"/>
                <a:ext cx="567680" cy="584448"/>
              </a:xfrm>
              <a:prstGeom prst="ellipse">
                <a:avLst/>
              </a:prstGeom>
              <a:noFill/>
              <a:ln w="76200">
                <a:solidFill>
                  <a:srgbClr val="FFFF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8" name="Ellipse 37"/>
              <p:cNvSpPr/>
              <p:nvPr/>
            </p:nvSpPr>
            <p:spPr>
              <a:xfrm>
                <a:off x="2339752" y="1700808"/>
                <a:ext cx="504056" cy="504056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9" name="Freihandform 38"/>
              <p:cNvSpPr/>
              <p:nvPr/>
            </p:nvSpPr>
            <p:spPr>
              <a:xfrm>
                <a:off x="2483768" y="1844824"/>
                <a:ext cx="228839" cy="233156"/>
              </a:xfrm>
              <a:custGeom>
                <a:avLst/>
                <a:gdLst>
                  <a:gd name="connsiteX0" fmla="*/ 161101 w 228839"/>
                  <a:gd name="connsiteY0" fmla="*/ 41278 h 233156"/>
                  <a:gd name="connsiteX1" fmla="*/ 203964 w 228839"/>
                  <a:gd name="connsiteY1" fmla="*/ 50803 h 233156"/>
                  <a:gd name="connsiteX2" fmla="*/ 218251 w 228839"/>
                  <a:gd name="connsiteY2" fmla="*/ 60328 h 233156"/>
                  <a:gd name="connsiteX3" fmla="*/ 218251 w 228839"/>
                  <a:gd name="connsiteY3" fmla="*/ 103190 h 233156"/>
                  <a:gd name="connsiteX4" fmla="*/ 203964 w 228839"/>
                  <a:gd name="connsiteY4" fmla="*/ 107953 h 233156"/>
                  <a:gd name="connsiteX5" fmla="*/ 208726 w 228839"/>
                  <a:gd name="connsiteY5" fmla="*/ 146053 h 233156"/>
                  <a:gd name="connsiteX6" fmla="*/ 223014 w 228839"/>
                  <a:gd name="connsiteY6" fmla="*/ 150815 h 233156"/>
                  <a:gd name="connsiteX7" fmla="*/ 227776 w 228839"/>
                  <a:gd name="connsiteY7" fmla="*/ 165103 h 233156"/>
                  <a:gd name="connsiteX8" fmla="*/ 223014 w 228839"/>
                  <a:gd name="connsiteY8" fmla="*/ 179390 h 233156"/>
                  <a:gd name="connsiteX9" fmla="*/ 199201 w 228839"/>
                  <a:gd name="connsiteY9" fmla="*/ 203203 h 233156"/>
                  <a:gd name="connsiteX10" fmla="*/ 170626 w 228839"/>
                  <a:gd name="connsiteY10" fmla="*/ 212728 h 233156"/>
                  <a:gd name="connsiteX11" fmla="*/ 142051 w 228839"/>
                  <a:gd name="connsiteY11" fmla="*/ 231778 h 233156"/>
                  <a:gd name="connsiteX12" fmla="*/ 113476 w 228839"/>
                  <a:gd name="connsiteY12" fmla="*/ 222253 h 233156"/>
                  <a:gd name="connsiteX13" fmla="*/ 99189 w 228839"/>
                  <a:gd name="connsiteY13" fmla="*/ 217490 h 233156"/>
                  <a:gd name="connsiteX14" fmla="*/ 84901 w 228839"/>
                  <a:gd name="connsiteY14" fmla="*/ 207965 h 233156"/>
                  <a:gd name="connsiteX15" fmla="*/ 65851 w 228839"/>
                  <a:gd name="connsiteY15" fmla="*/ 203203 h 233156"/>
                  <a:gd name="connsiteX16" fmla="*/ 46801 w 228839"/>
                  <a:gd name="connsiteY16" fmla="*/ 193678 h 233156"/>
                  <a:gd name="connsiteX17" fmla="*/ 18226 w 228839"/>
                  <a:gd name="connsiteY17" fmla="*/ 174628 h 233156"/>
                  <a:gd name="connsiteX18" fmla="*/ 13464 w 228839"/>
                  <a:gd name="connsiteY18" fmla="*/ 122240 h 233156"/>
                  <a:gd name="connsiteX19" fmla="*/ 42039 w 228839"/>
                  <a:gd name="connsiteY19" fmla="*/ 112715 h 233156"/>
                  <a:gd name="connsiteX20" fmla="*/ 46801 w 228839"/>
                  <a:gd name="connsiteY20" fmla="*/ 41278 h 233156"/>
                  <a:gd name="connsiteX21" fmla="*/ 61089 w 228839"/>
                  <a:gd name="connsiteY21" fmla="*/ 31753 h 233156"/>
                  <a:gd name="connsiteX22" fmla="*/ 84901 w 228839"/>
                  <a:gd name="connsiteY22" fmla="*/ 7940 h 233156"/>
                  <a:gd name="connsiteX23" fmla="*/ 113476 w 228839"/>
                  <a:gd name="connsiteY23" fmla="*/ 12703 h 233156"/>
                  <a:gd name="connsiteX24" fmla="*/ 132526 w 228839"/>
                  <a:gd name="connsiteY24" fmla="*/ 31753 h 233156"/>
                  <a:gd name="connsiteX25" fmla="*/ 161101 w 228839"/>
                  <a:gd name="connsiteY25" fmla="*/ 41278 h 23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28839" h="233156">
                    <a:moveTo>
                      <a:pt x="161101" y="41278"/>
                    </a:moveTo>
                    <a:cubicBezTo>
                      <a:pt x="173007" y="44453"/>
                      <a:pt x="192238" y="44940"/>
                      <a:pt x="203964" y="50803"/>
                    </a:cubicBezTo>
                    <a:cubicBezTo>
                      <a:pt x="209083" y="53363"/>
                      <a:pt x="213489" y="57153"/>
                      <a:pt x="218251" y="60328"/>
                    </a:cubicBezTo>
                    <a:cubicBezTo>
                      <a:pt x="223469" y="75979"/>
                      <a:pt x="228839" y="84660"/>
                      <a:pt x="218251" y="103190"/>
                    </a:cubicBezTo>
                    <a:cubicBezTo>
                      <a:pt x="215760" y="107549"/>
                      <a:pt x="208726" y="106365"/>
                      <a:pt x="203964" y="107953"/>
                    </a:cubicBezTo>
                    <a:cubicBezTo>
                      <a:pt x="205551" y="120653"/>
                      <a:pt x="203528" y="134357"/>
                      <a:pt x="208726" y="146053"/>
                    </a:cubicBezTo>
                    <a:cubicBezTo>
                      <a:pt x="210765" y="150641"/>
                      <a:pt x="219464" y="147265"/>
                      <a:pt x="223014" y="150815"/>
                    </a:cubicBezTo>
                    <a:cubicBezTo>
                      <a:pt x="226564" y="154365"/>
                      <a:pt x="226189" y="160340"/>
                      <a:pt x="227776" y="165103"/>
                    </a:cubicBezTo>
                    <a:cubicBezTo>
                      <a:pt x="226189" y="169865"/>
                      <a:pt x="225259" y="174900"/>
                      <a:pt x="223014" y="179390"/>
                    </a:cubicBezTo>
                    <a:cubicBezTo>
                      <a:pt x="217117" y="191184"/>
                      <a:pt x="211448" y="197760"/>
                      <a:pt x="199201" y="203203"/>
                    </a:cubicBezTo>
                    <a:cubicBezTo>
                      <a:pt x="190026" y="207281"/>
                      <a:pt x="170626" y="212728"/>
                      <a:pt x="170626" y="212728"/>
                    </a:cubicBezTo>
                    <a:cubicBezTo>
                      <a:pt x="163885" y="219469"/>
                      <a:pt x="154457" y="233156"/>
                      <a:pt x="142051" y="231778"/>
                    </a:cubicBezTo>
                    <a:cubicBezTo>
                      <a:pt x="132072" y="230669"/>
                      <a:pt x="123001" y="225428"/>
                      <a:pt x="113476" y="222253"/>
                    </a:cubicBezTo>
                    <a:cubicBezTo>
                      <a:pt x="108714" y="220665"/>
                      <a:pt x="103366" y="220275"/>
                      <a:pt x="99189" y="217490"/>
                    </a:cubicBezTo>
                    <a:cubicBezTo>
                      <a:pt x="94426" y="214315"/>
                      <a:pt x="90162" y="210220"/>
                      <a:pt x="84901" y="207965"/>
                    </a:cubicBezTo>
                    <a:cubicBezTo>
                      <a:pt x="78885" y="205387"/>
                      <a:pt x="72201" y="204790"/>
                      <a:pt x="65851" y="203203"/>
                    </a:cubicBezTo>
                    <a:cubicBezTo>
                      <a:pt x="59501" y="200028"/>
                      <a:pt x="52578" y="197805"/>
                      <a:pt x="46801" y="193678"/>
                    </a:cubicBezTo>
                    <a:cubicBezTo>
                      <a:pt x="15587" y="171382"/>
                      <a:pt x="48875" y="184843"/>
                      <a:pt x="18226" y="174628"/>
                    </a:cubicBezTo>
                    <a:cubicBezTo>
                      <a:pt x="14490" y="163421"/>
                      <a:pt x="0" y="135704"/>
                      <a:pt x="13464" y="122240"/>
                    </a:cubicBezTo>
                    <a:cubicBezTo>
                      <a:pt x="20564" y="115140"/>
                      <a:pt x="42039" y="112715"/>
                      <a:pt x="42039" y="112715"/>
                    </a:cubicBezTo>
                    <a:cubicBezTo>
                      <a:pt x="43626" y="88903"/>
                      <a:pt x="41335" y="64509"/>
                      <a:pt x="46801" y="41278"/>
                    </a:cubicBezTo>
                    <a:cubicBezTo>
                      <a:pt x="48112" y="35706"/>
                      <a:pt x="57042" y="35800"/>
                      <a:pt x="61089" y="31753"/>
                    </a:cubicBezTo>
                    <a:cubicBezTo>
                      <a:pt x="92842" y="0"/>
                      <a:pt x="46799" y="33342"/>
                      <a:pt x="84901" y="7940"/>
                    </a:cubicBezTo>
                    <a:cubicBezTo>
                      <a:pt x="94426" y="9528"/>
                      <a:pt x="106144" y="6419"/>
                      <a:pt x="113476" y="12703"/>
                    </a:cubicBezTo>
                    <a:cubicBezTo>
                      <a:pt x="139223" y="34771"/>
                      <a:pt x="98157" y="43209"/>
                      <a:pt x="132526" y="31753"/>
                    </a:cubicBezTo>
                    <a:cubicBezTo>
                      <a:pt x="157896" y="36826"/>
                      <a:pt x="149195" y="38103"/>
                      <a:pt x="161101" y="4127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0" name="Freihandform 39"/>
              <p:cNvSpPr/>
              <p:nvPr/>
            </p:nvSpPr>
            <p:spPr>
              <a:xfrm>
                <a:off x="1941611" y="1816249"/>
                <a:ext cx="228839" cy="233156"/>
              </a:xfrm>
              <a:custGeom>
                <a:avLst/>
                <a:gdLst>
                  <a:gd name="connsiteX0" fmla="*/ 161101 w 228839"/>
                  <a:gd name="connsiteY0" fmla="*/ 41278 h 233156"/>
                  <a:gd name="connsiteX1" fmla="*/ 203964 w 228839"/>
                  <a:gd name="connsiteY1" fmla="*/ 50803 h 233156"/>
                  <a:gd name="connsiteX2" fmla="*/ 218251 w 228839"/>
                  <a:gd name="connsiteY2" fmla="*/ 60328 h 233156"/>
                  <a:gd name="connsiteX3" fmla="*/ 218251 w 228839"/>
                  <a:gd name="connsiteY3" fmla="*/ 103190 h 233156"/>
                  <a:gd name="connsiteX4" fmla="*/ 203964 w 228839"/>
                  <a:gd name="connsiteY4" fmla="*/ 107953 h 233156"/>
                  <a:gd name="connsiteX5" fmla="*/ 208726 w 228839"/>
                  <a:gd name="connsiteY5" fmla="*/ 146053 h 233156"/>
                  <a:gd name="connsiteX6" fmla="*/ 223014 w 228839"/>
                  <a:gd name="connsiteY6" fmla="*/ 150815 h 233156"/>
                  <a:gd name="connsiteX7" fmla="*/ 227776 w 228839"/>
                  <a:gd name="connsiteY7" fmla="*/ 165103 h 233156"/>
                  <a:gd name="connsiteX8" fmla="*/ 223014 w 228839"/>
                  <a:gd name="connsiteY8" fmla="*/ 179390 h 233156"/>
                  <a:gd name="connsiteX9" fmla="*/ 199201 w 228839"/>
                  <a:gd name="connsiteY9" fmla="*/ 203203 h 233156"/>
                  <a:gd name="connsiteX10" fmla="*/ 170626 w 228839"/>
                  <a:gd name="connsiteY10" fmla="*/ 212728 h 233156"/>
                  <a:gd name="connsiteX11" fmla="*/ 142051 w 228839"/>
                  <a:gd name="connsiteY11" fmla="*/ 231778 h 233156"/>
                  <a:gd name="connsiteX12" fmla="*/ 113476 w 228839"/>
                  <a:gd name="connsiteY12" fmla="*/ 222253 h 233156"/>
                  <a:gd name="connsiteX13" fmla="*/ 99189 w 228839"/>
                  <a:gd name="connsiteY13" fmla="*/ 217490 h 233156"/>
                  <a:gd name="connsiteX14" fmla="*/ 84901 w 228839"/>
                  <a:gd name="connsiteY14" fmla="*/ 207965 h 233156"/>
                  <a:gd name="connsiteX15" fmla="*/ 65851 w 228839"/>
                  <a:gd name="connsiteY15" fmla="*/ 203203 h 233156"/>
                  <a:gd name="connsiteX16" fmla="*/ 46801 w 228839"/>
                  <a:gd name="connsiteY16" fmla="*/ 193678 h 233156"/>
                  <a:gd name="connsiteX17" fmla="*/ 18226 w 228839"/>
                  <a:gd name="connsiteY17" fmla="*/ 174628 h 233156"/>
                  <a:gd name="connsiteX18" fmla="*/ 13464 w 228839"/>
                  <a:gd name="connsiteY18" fmla="*/ 122240 h 233156"/>
                  <a:gd name="connsiteX19" fmla="*/ 42039 w 228839"/>
                  <a:gd name="connsiteY19" fmla="*/ 112715 h 233156"/>
                  <a:gd name="connsiteX20" fmla="*/ 46801 w 228839"/>
                  <a:gd name="connsiteY20" fmla="*/ 41278 h 233156"/>
                  <a:gd name="connsiteX21" fmla="*/ 61089 w 228839"/>
                  <a:gd name="connsiteY21" fmla="*/ 31753 h 233156"/>
                  <a:gd name="connsiteX22" fmla="*/ 84901 w 228839"/>
                  <a:gd name="connsiteY22" fmla="*/ 7940 h 233156"/>
                  <a:gd name="connsiteX23" fmla="*/ 113476 w 228839"/>
                  <a:gd name="connsiteY23" fmla="*/ 12703 h 233156"/>
                  <a:gd name="connsiteX24" fmla="*/ 132526 w 228839"/>
                  <a:gd name="connsiteY24" fmla="*/ 31753 h 233156"/>
                  <a:gd name="connsiteX25" fmla="*/ 161101 w 228839"/>
                  <a:gd name="connsiteY25" fmla="*/ 41278 h 23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28839" h="233156">
                    <a:moveTo>
                      <a:pt x="161101" y="41278"/>
                    </a:moveTo>
                    <a:cubicBezTo>
                      <a:pt x="173007" y="44453"/>
                      <a:pt x="192238" y="44940"/>
                      <a:pt x="203964" y="50803"/>
                    </a:cubicBezTo>
                    <a:cubicBezTo>
                      <a:pt x="209083" y="53363"/>
                      <a:pt x="213489" y="57153"/>
                      <a:pt x="218251" y="60328"/>
                    </a:cubicBezTo>
                    <a:cubicBezTo>
                      <a:pt x="223469" y="75979"/>
                      <a:pt x="228839" y="84660"/>
                      <a:pt x="218251" y="103190"/>
                    </a:cubicBezTo>
                    <a:cubicBezTo>
                      <a:pt x="215760" y="107549"/>
                      <a:pt x="208726" y="106365"/>
                      <a:pt x="203964" y="107953"/>
                    </a:cubicBezTo>
                    <a:cubicBezTo>
                      <a:pt x="205551" y="120653"/>
                      <a:pt x="203528" y="134357"/>
                      <a:pt x="208726" y="146053"/>
                    </a:cubicBezTo>
                    <a:cubicBezTo>
                      <a:pt x="210765" y="150641"/>
                      <a:pt x="219464" y="147265"/>
                      <a:pt x="223014" y="150815"/>
                    </a:cubicBezTo>
                    <a:cubicBezTo>
                      <a:pt x="226564" y="154365"/>
                      <a:pt x="226189" y="160340"/>
                      <a:pt x="227776" y="165103"/>
                    </a:cubicBezTo>
                    <a:cubicBezTo>
                      <a:pt x="226189" y="169865"/>
                      <a:pt x="225259" y="174900"/>
                      <a:pt x="223014" y="179390"/>
                    </a:cubicBezTo>
                    <a:cubicBezTo>
                      <a:pt x="217117" y="191184"/>
                      <a:pt x="211448" y="197760"/>
                      <a:pt x="199201" y="203203"/>
                    </a:cubicBezTo>
                    <a:cubicBezTo>
                      <a:pt x="190026" y="207281"/>
                      <a:pt x="170626" y="212728"/>
                      <a:pt x="170626" y="212728"/>
                    </a:cubicBezTo>
                    <a:cubicBezTo>
                      <a:pt x="163885" y="219469"/>
                      <a:pt x="154457" y="233156"/>
                      <a:pt x="142051" y="231778"/>
                    </a:cubicBezTo>
                    <a:cubicBezTo>
                      <a:pt x="132072" y="230669"/>
                      <a:pt x="123001" y="225428"/>
                      <a:pt x="113476" y="222253"/>
                    </a:cubicBezTo>
                    <a:cubicBezTo>
                      <a:pt x="108714" y="220665"/>
                      <a:pt x="103366" y="220275"/>
                      <a:pt x="99189" y="217490"/>
                    </a:cubicBezTo>
                    <a:cubicBezTo>
                      <a:pt x="94426" y="214315"/>
                      <a:pt x="90162" y="210220"/>
                      <a:pt x="84901" y="207965"/>
                    </a:cubicBezTo>
                    <a:cubicBezTo>
                      <a:pt x="78885" y="205387"/>
                      <a:pt x="72201" y="204790"/>
                      <a:pt x="65851" y="203203"/>
                    </a:cubicBezTo>
                    <a:cubicBezTo>
                      <a:pt x="59501" y="200028"/>
                      <a:pt x="52578" y="197805"/>
                      <a:pt x="46801" y="193678"/>
                    </a:cubicBezTo>
                    <a:cubicBezTo>
                      <a:pt x="15587" y="171382"/>
                      <a:pt x="48875" y="184843"/>
                      <a:pt x="18226" y="174628"/>
                    </a:cubicBezTo>
                    <a:cubicBezTo>
                      <a:pt x="14490" y="163421"/>
                      <a:pt x="0" y="135704"/>
                      <a:pt x="13464" y="122240"/>
                    </a:cubicBezTo>
                    <a:cubicBezTo>
                      <a:pt x="20564" y="115140"/>
                      <a:pt x="42039" y="112715"/>
                      <a:pt x="42039" y="112715"/>
                    </a:cubicBezTo>
                    <a:cubicBezTo>
                      <a:pt x="43626" y="88903"/>
                      <a:pt x="41335" y="64509"/>
                      <a:pt x="46801" y="41278"/>
                    </a:cubicBezTo>
                    <a:cubicBezTo>
                      <a:pt x="48112" y="35706"/>
                      <a:pt x="57042" y="35800"/>
                      <a:pt x="61089" y="31753"/>
                    </a:cubicBezTo>
                    <a:cubicBezTo>
                      <a:pt x="92842" y="0"/>
                      <a:pt x="46799" y="33342"/>
                      <a:pt x="84901" y="7940"/>
                    </a:cubicBezTo>
                    <a:cubicBezTo>
                      <a:pt x="94426" y="9528"/>
                      <a:pt x="106144" y="6419"/>
                      <a:pt x="113476" y="12703"/>
                    </a:cubicBezTo>
                    <a:cubicBezTo>
                      <a:pt x="139223" y="34771"/>
                      <a:pt x="98157" y="43209"/>
                      <a:pt x="132526" y="31753"/>
                    </a:cubicBezTo>
                    <a:cubicBezTo>
                      <a:pt x="157896" y="36826"/>
                      <a:pt x="149195" y="38103"/>
                      <a:pt x="161101" y="4127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1" name="Ellipse 40"/>
              <p:cNvSpPr/>
              <p:nvPr/>
            </p:nvSpPr>
            <p:spPr>
              <a:xfrm>
                <a:off x="1800374" y="1698104"/>
                <a:ext cx="504056" cy="504056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2" name="Freihandform 41"/>
              <p:cNvSpPr/>
              <p:nvPr/>
            </p:nvSpPr>
            <p:spPr>
              <a:xfrm>
                <a:off x="1941611" y="1816249"/>
                <a:ext cx="228839" cy="233156"/>
              </a:xfrm>
              <a:custGeom>
                <a:avLst/>
                <a:gdLst>
                  <a:gd name="connsiteX0" fmla="*/ 161101 w 228839"/>
                  <a:gd name="connsiteY0" fmla="*/ 41278 h 233156"/>
                  <a:gd name="connsiteX1" fmla="*/ 203964 w 228839"/>
                  <a:gd name="connsiteY1" fmla="*/ 50803 h 233156"/>
                  <a:gd name="connsiteX2" fmla="*/ 218251 w 228839"/>
                  <a:gd name="connsiteY2" fmla="*/ 60328 h 233156"/>
                  <a:gd name="connsiteX3" fmla="*/ 218251 w 228839"/>
                  <a:gd name="connsiteY3" fmla="*/ 103190 h 233156"/>
                  <a:gd name="connsiteX4" fmla="*/ 203964 w 228839"/>
                  <a:gd name="connsiteY4" fmla="*/ 107953 h 233156"/>
                  <a:gd name="connsiteX5" fmla="*/ 208726 w 228839"/>
                  <a:gd name="connsiteY5" fmla="*/ 146053 h 233156"/>
                  <a:gd name="connsiteX6" fmla="*/ 223014 w 228839"/>
                  <a:gd name="connsiteY6" fmla="*/ 150815 h 233156"/>
                  <a:gd name="connsiteX7" fmla="*/ 227776 w 228839"/>
                  <a:gd name="connsiteY7" fmla="*/ 165103 h 233156"/>
                  <a:gd name="connsiteX8" fmla="*/ 223014 w 228839"/>
                  <a:gd name="connsiteY8" fmla="*/ 179390 h 233156"/>
                  <a:gd name="connsiteX9" fmla="*/ 199201 w 228839"/>
                  <a:gd name="connsiteY9" fmla="*/ 203203 h 233156"/>
                  <a:gd name="connsiteX10" fmla="*/ 170626 w 228839"/>
                  <a:gd name="connsiteY10" fmla="*/ 212728 h 233156"/>
                  <a:gd name="connsiteX11" fmla="*/ 142051 w 228839"/>
                  <a:gd name="connsiteY11" fmla="*/ 231778 h 233156"/>
                  <a:gd name="connsiteX12" fmla="*/ 113476 w 228839"/>
                  <a:gd name="connsiteY12" fmla="*/ 222253 h 233156"/>
                  <a:gd name="connsiteX13" fmla="*/ 99189 w 228839"/>
                  <a:gd name="connsiteY13" fmla="*/ 217490 h 233156"/>
                  <a:gd name="connsiteX14" fmla="*/ 84901 w 228839"/>
                  <a:gd name="connsiteY14" fmla="*/ 207965 h 233156"/>
                  <a:gd name="connsiteX15" fmla="*/ 65851 w 228839"/>
                  <a:gd name="connsiteY15" fmla="*/ 203203 h 233156"/>
                  <a:gd name="connsiteX16" fmla="*/ 46801 w 228839"/>
                  <a:gd name="connsiteY16" fmla="*/ 193678 h 233156"/>
                  <a:gd name="connsiteX17" fmla="*/ 18226 w 228839"/>
                  <a:gd name="connsiteY17" fmla="*/ 174628 h 233156"/>
                  <a:gd name="connsiteX18" fmla="*/ 13464 w 228839"/>
                  <a:gd name="connsiteY18" fmla="*/ 122240 h 233156"/>
                  <a:gd name="connsiteX19" fmla="*/ 42039 w 228839"/>
                  <a:gd name="connsiteY19" fmla="*/ 112715 h 233156"/>
                  <a:gd name="connsiteX20" fmla="*/ 46801 w 228839"/>
                  <a:gd name="connsiteY20" fmla="*/ 41278 h 233156"/>
                  <a:gd name="connsiteX21" fmla="*/ 61089 w 228839"/>
                  <a:gd name="connsiteY21" fmla="*/ 31753 h 233156"/>
                  <a:gd name="connsiteX22" fmla="*/ 84901 w 228839"/>
                  <a:gd name="connsiteY22" fmla="*/ 7940 h 233156"/>
                  <a:gd name="connsiteX23" fmla="*/ 113476 w 228839"/>
                  <a:gd name="connsiteY23" fmla="*/ 12703 h 233156"/>
                  <a:gd name="connsiteX24" fmla="*/ 132526 w 228839"/>
                  <a:gd name="connsiteY24" fmla="*/ 31753 h 233156"/>
                  <a:gd name="connsiteX25" fmla="*/ 161101 w 228839"/>
                  <a:gd name="connsiteY25" fmla="*/ 41278 h 23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28839" h="233156">
                    <a:moveTo>
                      <a:pt x="161101" y="41278"/>
                    </a:moveTo>
                    <a:cubicBezTo>
                      <a:pt x="173007" y="44453"/>
                      <a:pt x="192238" y="44940"/>
                      <a:pt x="203964" y="50803"/>
                    </a:cubicBezTo>
                    <a:cubicBezTo>
                      <a:pt x="209083" y="53363"/>
                      <a:pt x="213489" y="57153"/>
                      <a:pt x="218251" y="60328"/>
                    </a:cubicBezTo>
                    <a:cubicBezTo>
                      <a:pt x="223469" y="75979"/>
                      <a:pt x="228839" y="84660"/>
                      <a:pt x="218251" y="103190"/>
                    </a:cubicBezTo>
                    <a:cubicBezTo>
                      <a:pt x="215760" y="107549"/>
                      <a:pt x="208726" y="106365"/>
                      <a:pt x="203964" y="107953"/>
                    </a:cubicBezTo>
                    <a:cubicBezTo>
                      <a:pt x="205551" y="120653"/>
                      <a:pt x="203528" y="134357"/>
                      <a:pt x="208726" y="146053"/>
                    </a:cubicBezTo>
                    <a:cubicBezTo>
                      <a:pt x="210765" y="150641"/>
                      <a:pt x="219464" y="147265"/>
                      <a:pt x="223014" y="150815"/>
                    </a:cubicBezTo>
                    <a:cubicBezTo>
                      <a:pt x="226564" y="154365"/>
                      <a:pt x="226189" y="160340"/>
                      <a:pt x="227776" y="165103"/>
                    </a:cubicBezTo>
                    <a:cubicBezTo>
                      <a:pt x="226189" y="169865"/>
                      <a:pt x="225259" y="174900"/>
                      <a:pt x="223014" y="179390"/>
                    </a:cubicBezTo>
                    <a:cubicBezTo>
                      <a:pt x="217117" y="191184"/>
                      <a:pt x="211448" y="197760"/>
                      <a:pt x="199201" y="203203"/>
                    </a:cubicBezTo>
                    <a:cubicBezTo>
                      <a:pt x="190026" y="207281"/>
                      <a:pt x="170626" y="212728"/>
                      <a:pt x="170626" y="212728"/>
                    </a:cubicBezTo>
                    <a:cubicBezTo>
                      <a:pt x="163885" y="219469"/>
                      <a:pt x="154457" y="233156"/>
                      <a:pt x="142051" y="231778"/>
                    </a:cubicBezTo>
                    <a:cubicBezTo>
                      <a:pt x="132072" y="230669"/>
                      <a:pt x="123001" y="225428"/>
                      <a:pt x="113476" y="222253"/>
                    </a:cubicBezTo>
                    <a:cubicBezTo>
                      <a:pt x="108714" y="220665"/>
                      <a:pt x="103366" y="220275"/>
                      <a:pt x="99189" y="217490"/>
                    </a:cubicBezTo>
                    <a:cubicBezTo>
                      <a:pt x="94426" y="214315"/>
                      <a:pt x="90162" y="210220"/>
                      <a:pt x="84901" y="207965"/>
                    </a:cubicBezTo>
                    <a:cubicBezTo>
                      <a:pt x="78885" y="205387"/>
                      <a:pt x="72201" y="204790"/>
                      <a:pt x="65851" y="203203"/>
                    </a:cubicBezTo>
                    <a:cubicBezTo>
                      <a:pt x="59501" y="200028"/>
                      <a:pt x="52578" y="197805"/>
                      <a:pt x="46801" y="193678"/>
                    </a:cubicBezTo>
                    <a:cubicBezTo>
                      <a:pt x="15587" y="171382"/>
                      <a:pt x="48875" y="184843"/>
                      <a:pt x="18226" y="174628"/>
                    </a:cubicBezTo>
                    <a:cubicBezTo>
                      <a:pt x="14490" y="163421"/>
                      <a:pt x="0" y="135704"/>
                      <a:pt x="13464" y="122240"/>
                    </a:cubicBezTo>
                    <a:cubicBezTo>
                      <a:pt x="20564" y="115140"/>
                      <a:pt x="42039" y="112715"/>
                      <a:pt x="42039" y="112715"/>
                    </a:cubicBezTo>
                    <a:cubicBezTo>
                      <a:pt x="43626" y="88903"/>
                      <a:pt x="41335" y="64509"/>
                      <a:pt x="46801" y="41278"/>
                    </a:cubicBezTo>
                    <a:cubicBezTo>
                      <a:pt x="48112" y="35706"/>
                      <a:pt x="57042" y="35800"/>
                      <a:pt x="61089" y="31753"/>
                    </a:cubicBezTo>
                    <a:cubicBezTo>
                      <a:pt x="92842" y="0"/>
                      <a:pt x="46799" y="33342"/>
                      <a:pt x="84901" y="7940"/>
                    </a:cubicBezTo>
                    <a:cubicBezTo>
                      <a:pt x="94426" y="9528"/>
                      <a:pt x="106144" y="6419"/>
                      <a:pt x="113476" y="12703"/>
                    </a:cubicBezTo>
                    <a:cubicBezTo>
                      <a:pt x="139223" y="34771"/>
                      <a:pt x="98157" y="43209"/>
                      <a:pt x="132526" y="31753"/>
                    </a:cubicBezTo>
                    <a:cubicBezTo>
                      <a:pt x="157896" y="36826"/>
                      <a:pt x="149195" y="38103"/>
                      <a:pt x="161101" y="4127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cxnSp>
        <p:nvCxnSpPr>
          <p:cNvPr id="45" name="Gerade Verbindung mit Pfeil 44"/>
          <p:cNvCxnSpPr/>
          <p:nvPr/>
        </p:nvCxnSpPr>
        <p:spPr>
          <a:xfrm>
            <a:off x="3586345" y="2029685"/>
            <a:ext cx="192175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Grafik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463823"/>
            <a:ext cx="3114675" cy="1019175"/>
          </a:xfrm>
          <a:prstGeom prst="rect">
            <a:avLst/>
          </a:prstGeom>
        </p:spPr>
      </p:pic>
      <p:sp>
        <p:nvSpPr>
          <p:cNvPr id="47" name="Textfeld 46"/>
          <p:cNvSpPr txBox="1"/>
          <p:nvPr/>
        </p:nvSpPr>
        <p:spPr>
          <a:xfrm>
            <a:off x="619478" y="2742056"/>
            <a:ext cx="8273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E:  Mäuse sterben an Lungenentzündung. Offensichtlich schützt Schleimhülle die Bakterien  vor  dem Zugriff     </a:t>
            </a:r>
            <a:br>
              <a:rPr lang="de-DE" sz="1400" dirty="0" smtClean="0"/>
            </a:br>
            <a:r>
              <a:rPr lang="de-DE" sz="1400" dirty="0" smtClean="0"/>
              <a:t>     durch das Immunsystem.</a:t>
            </a:r>
            <a:endParaRPr lang="de-DE" sz="1400" dirty="0"/>
          </a:p>
        </p:txBody>
      </p:sp>
      <p:sp>
        <p:nvSpPr>
          <p:cNvPr id="48" name="Textfeld 47"/>
          <p:cNvSpPr txBox="1"/>
          <p:nvPr/>
        </p:nvSpPr>
        <p:spPr>
          <a:xfrm>
            <a:off x="606322" y="3662090"/>
            <a:ext cx="1095749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Versuch II</a:t>
            </a:r>
            <a:endParaRPr lang="de-DE" dirty="0"/>
          </a:p>
        </p:txBody>
      </p:sp>
      <p:pic>
        <p:nvPicPr>
          <p:cNvPr id="49" name="Grafik 4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41" y="4441947"/>
            <a:ext cx="1971675" cy="1276350"/>
          </a:xfrm>
          <a:prstGeom prst="rect">
            <a:avLst/>
          </a:prstGeom>
        </p:spPr>
      </p:pic>
      <p:cxnSp>
        <p:nvCxnSpPr>
          <p:cNvPr id="66" name="Gerade Verbindung mit Pfeil 65"/>
          <p:cNvCxnSpPr/>
          <p:nvPr/>
        </p:nvCxnSpPr>
        <p:spPr>
          <a:xfrm>
            <a:off x="3659926" y="5080122"/>
            <a:ext cx="192175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Gruppieren 72"/>
          <p:cNvGrpSpPr/>
          <p:nvPr/>
        </p:nvGrpSpPr>
        <p:grpSpPr>
          <a:xfrm rot="20654009">
            <a:off x="2178861" y="4199816"/>
            <a:ext cx="2448272" cy="484262"/>
            <a:chOff x="2178861" y="3402893"/>
            <a:chExt cx="2448272" cy="484262"/>
          </a:xfrm>
        </p:grpSpPr>
        <p:sp>
          <p:nvSpPr>
            <p:cNvPr id="51" name="Rechteck 50"/>
            <p:cNvSpPr/>
            <p:nvPr/>
          </p:nvSpPr>
          <p:spPr>
            <a:xfrm>
              <a:off x="2970949" y="3455454"/>
              <a:ext cx="1152128" cy="41225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2" name="Rechteck 51"/>
            <p:cNvSpPr/>
            <p:nvPr/>
          </p:nvSpPr>
          <p:spPr>
            <a:xfrm>
              <a:off x="4123077" y="3615862"/>
              <a:ext cx="432048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" name="Ellipse 52"/>
            <p:cNvSpPr/>
            <p:nvPr/>
          </p:nvSpPr>
          <p:spPr>
            <a:xfrm>
              <a:off x="4483117" y="3402893"/>
              <a:ext cx="144016" cy="48426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54" name="Gerade Verbindung 53"/>
            <p:cNvCxnSpPr/>
            <p:nvPr/>
          </p:nvCxnSpPr>
          <p:spPr>
            <a:xfrm>
              <a:off x="2250869" y="3638721"/>
              <a:ext cx="720080" cy="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 Verbindung 54"/>
            <p:cNvCxnSpPr/>
            <p:nvPr/>
          </p:nvCxnSpPr>
          <p:spPr>
            <a:xfrm flipH="1" flipV="1">
              <a:off x="2178861" y="3671479"/>
              <a:ext cx="792088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 Verbindung 55"/>
            <p:cNvCxnSpPr/>
            <p:nvPr/>
          </p:nvCxnSpPr>
          <p:spPr>
            <a:xfrm flipV="1">
              <a:off x="2178861" y="3638925"/>
              <a:ext cx="72008" cy="325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uppieren 67"/>
            <p:cNvGrpSpPr/>
            <p:nvPr/>
          </p:nvGrpSpPr>
          <p:grpSpPr>
            <a:xfrm>
              <a:off x="3276319" y="3548229"/>
              <a:ext cx="501853" cy="226703"/>
              <a:chOff x="2699792" y="1772816"/>
              <a:chExt cx="1008112" cy="504056"/>
            </a:xfrm>
          </p:grpSpPr>
          <p:sp>
            <p:nvSpPr>
              <p:cNvPr id="69" name="Ellipse 68"/>
              <p:cNvSpPr/>
              <p:nvPr/>
            </p:nvSpPr>
            <p:spPr>
              <a:xfrm>
                <a:off x="2699792" y="1772816"/>
                <a:ext cx="504056" cy="504056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0" name="Ellipse 69"/>
              <p:cNvSpPr/>
              <p:nvPr/>
            </p:nvSpPr>
            <p:spPr>
              <a:xfrm>
                <a:off x="3203848" y="1772816"/>
                <a:ext cx="504056" cy="504056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1" name="Freihandform 70"/>
              <p:cNvSpPr/>
              <p:nvPr/>
            </p:nvSpPr>
            <p:spPr>
              <a:xfrm>
                <a:off x="3347864" y="1916832"/>
                <a:ext cx="228839" cy="233156"/>
              </a:xfrm>
              <a:custGeom>
                <a:avLst/>
                <a:gdLst>
                  <a:gd name="connsiteX0" fmla="*/ 161101 w 228839"/>
                  <a:gd name="connsiteY0" fmla="*/ 41278 h 233156"/>
                  <a:gd name="connsiteX1" fmla="*/ 203964 w 228839"/>
                  <a:gd name="connsiteY1" fmla="*/ 50803 h 233156"/>
                  <a:gd name="connsiteX2" fmla="*/ 218251 w 228839"/>
                  <a:gd name="connsiteY2" fmla="*/ 60328 h 233156"/>
                  <a:gd name="connsiteX3" fmla="*/ 218251 w 228839"/>
                  <a:gd name="connsiteY3" fmla="*/ 103190 h 233156"/>
                  <a:gd name="connsiteX4" fmla="*/ 203964 w 228839"/>
                  <a:gd name="connsiteY4" fmla="*/ 107953 h 233156"/>
                  <a:gd name="connsiteX5" fmla="*/ 208726 w 228839"/>
                  <a:gd name="connsiteY5" fmla="*/ 146053 h 233156"/>
                  <a:gd name="connsiteX6" fmla="*/ 223014 w 228839"/>
                  <a:gd name="connsiteY6" fmla="*/ 150815 h 233156"/>
                  <a:gd name="connsiteX7" fmla="*/ 227776 w 228839"/>
                  <a:gd name="connsiteY7" fmla="*/ 165103 h 233156"/>
                  <a:gd name="connsiteX8" fmla="*/ 223014 w 228839"/>
                  <a:gd name="connsiteY8" fmla="*/ 179390 h 233156"/>
                  <a:gd name="connsiteX9" fmla="*/ 199201 w 228839"/>
                  <a:gd name="connsiteY9" fmla="*/ 203203 h 233156"/>
                  <a:gd name="connsiteX10" fmla="*/ 170626 w 228839"/>
                  <a:gd name="connsiteY10" fmla="*/ 212728 h 233156"/>
                  <a:gd name="connsiteX11" fmla="*/ 142051 w 228839"/>
                  <a:gd name="connsiteY11" fmla="*/ 231778 h 233156"/>
                  <a:gd name="connsiteX12" fmla="*/ 113476 w 228839"/>
                  <a:gd name="connsiteY12" fmla="*/ 222253 h 233156"/>
                  <a:gd name="connsiteX13" fmla="*/ 99189 w 228839"/>
                  <a:gd name="connsiteY13" fmla="*/ 217490 h 233156"/>
                  <a:gd name="connsiteX14" fmla="*/ 84901 w 228839"/>
                  <a:gd name="connsiteY14" fmla="*/ 207965 h 233156"/>
                  <a:gd name="connsiteX15" fmla="*/ 65851 w 228839"/>
                  <a:gd name="connsiteY15" fmla="*/ 203203 h 233156"/>
                  <a:gd name="connsiteX16" fmla="*/ 46801 w 228839"/>
                  <a:gd name="connsiteY16" fmla="*/ 193678 h 233156"/>
                  <a:gd name="connsiteX17" fmla="*/ 18226 w 228839"/>
                  <a:gd name="connsiteY17" fmla="*/ 174628 h 233156"/>
                  <a:gd name="connsiteX18" fmla="*/ 13464 w 228839"/>
                  <a:gd name="connsiteY18" fmla="*/ 122240 h 233156"/>
                  <a:gd name="connsiteX19" fmla="*/ 42039 w 228839"/>
                  <a:gd name="connsiteY19" fmla="*/ 112715 h 233156"/>
                  <a:gd name="connsiteX20" fmla="*/ 46801 w 228839"/>
                  <a:gd name="connsiteY20" fmla="*/ 41278 h 233156"/>
                  <a:gd name="connsiteX21" fmla="*/ 61089 w 228839"/>
                  <a:gd name="connsiteY21" fmla="*/ 31753 h 233156"/>
                  <a:gd name="connsiteX22" fmla="*/ 84901 w 228839"/>
                  <a:gd name="connsiteY22" fmla="*/ 7940 h 233156"/>
                  <a:gd name="connsiteX23" fmla="*/ 113476 w 228839"/>
                  <a:gd name="connsiteY23" fmla="*/ 12703 h 233156"/>
                  <a:gd name="connsiteX24" fmla="*/ 132526 w 228839"/>
                  <a:gd name="connsiteY24" fmla="*/ 31753 h 233156"/>
                  <a:gd name="connsiteX25" fmla="*/ 161101 w 228839"/>
                  <a:gd name="connsiteY25" fmla="*/ 41278 h 23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28839" h="233156">
                    <a:moveTo>
                      <a:pt x="161101" y="41278"/>
                    </a:moveTo>
                    <a:cubicBezTo>
                      <a:pt x="173007" y="44453"/>
                      <a:pt x="192238" y="44940"/>
                      <a:pt x="203964" y="50803"/>
                    </a:cubicBezTo>
                    <a:cubicBezTo>
                      <a:pt x="209083" y="53363"/>
                      <a:pt x="213489" y="57153"/>
                      <a:pt x="218251" y="60328"/>
                    </a:cubicBezTo>
                    <a:cubicBezTo>
                      <a:pt x="223469" y="75979"/>
                      <a:pt x="228839" y="84660"/>
                      <a:pt x="218251" y="103190"/>
                    </a:cubicBezTo>
                    <a:cubicBezTo>
                      <a:pt x="215760" y="107549"/>
                      <a:pt x="208726" y="106365"/>
                      <a:pt x="203964" y="107953"/>
                    </a:cubicBezTo>
                    <a:cubicBezTo>
                      <a:pt x="205551" y="120653"/>
                      <a:pt x="203528" y="134357"/>
                      <a:pt x="208726" y="146053"/>
                    </a:cubicBezTo>
                    <a:cubicBezTo>
                      <a:pt x="210765" y="150641"/>
                      <a:pt x="219464" y="147265"/>
                      <a:pt x="223014" y="150815"/>
                    </a:cubicBezTo>
                    <a:cubicBezTo>
                      <a:pt x="226564" y="154365"/>
                      <a:pt x="226189" y="160340"/>
                      <a:pt x="227776" y="165103"/>
                    </a:cubicBezTo>
                    <a:cubicBezTo>
                      <a:pt x="226189" y="169865"/>
                      <a:pt x="225259" y="174900"/>
                      <a:pt x="223014" y="179390"/>
                    </a:cubicBezTo>
                    <a:cubicBezTo>
                      <a:pt x="217117" y="191184"/>
                      <a:pt x="211448" y="197760"/>
                      <a:pt x="199201" y="203203"/>
                    </a:cubicBezTo>
                    <a:cubicBezTo>
                      <a:pt x="190026" y="207281"/>
                      <a:pt x="170626" y="212728"/>
                      <a:pt x="170626" y="212728"/>
                    </a:cubicBezTo>
                    <a:cubicBezTo>
                      <a:pt x="163885" y="219469"/>
                      <a:pt x="154457" y="233156"/>
                      <a:pt x="142051" y="231778"/>
                    </a:cubicBezTo>
                    <a:cubicBezTo>
                      <a:pt x="132072" y="230669"/>
                      <a:pt x="123001" y="225428"/>
                      <a:pt x="113476" y="222253"/>
                    </a:cubicBezTo>
                    <a:cubicBezTo>
                      <a:pt x="108714" y="220665"/>
                      <a:pt x="103366" y="220275"/>
                      <a:pt x="99189" y="217490"/>
                    </a:cubicBezTo>
                    <a:cubicBezTo>
                      <a:pt x="94426" y="214315"/>
                      <a:pt x="90162" y="210220"/>
                      <a:pt x="84901" y="207965"/>
                    </a:cubicBezTo>
                    <a:cubicBezTo>
                      <a:pt x="78885" y="205387"/>
                      <a:pt x="72201" y="204790"/>
                      <a:pt x="65851" y="203203"/>
                    </a:cubicBezTo>
                    <a:cubicBezTo>
                      <a:pt x="59501" y="200028"/>
                      <a:pt x="52578" y="197805"/>
                      <a:pt x="46801" y="193678"/>
                    </a:cubicBezTo>
                    <a:cubicBezTo>
                      <a:pt x="15587" y="171382"/>
                      <a:pt x="48875" y="184843"/>
                      <a:pt x="18226" y="174628"/>
                    </a:cubicBezTo>
                    <a:cubicBezTo>
                      <a:pt x="14490" y="163421"/>
                      <a:pt x="0" y="135704"/>
                      <a:pt x="13464" y="122240"/>
                    </a:cubicBezTo>
                    <a:cubicBezTo>
                      <a:pt x="20564" y="115140"/>
                      <a:pt x="42039" y="112715"/>
                      <a:pt x="42039" y="112715"/>
                    </a:cubicBezTo>
                    <a:cubicBezTo>
                      <a:pt x="43626" y="88903"/>
                      <a:pt x="41335" y="64509"/>
                      <a:pt x="46801" y="41278"/>
                    </a:cubicBezTo>
                    <a:cubicBezTo>
                      <a:pt x="48112" y="35706"/>
                      <a:pt x="57042" y="35800"/>
                      <a:pt x="61089" y="31753"/>
                    </a:cubicBezTo>
                    <a:cubicBezTo>
                      <a:pt x="92842" y="0"/>
                      <a:pt x="46799" y="33342"/>
                      <a:pt x="84901" y="7940"/>
                    </a:cubicBezTo>
                    <a:cubicBezTo>
                      <a:pt x="94426" y="9528"/>
                      <a:pt x="106144" y="6419"/>
                      <a:pt x="113476" y="12703"/>
                    </a:cubicBezTo>
                    <a:cubicBezTo>
                      <a:pt x="139223" y="34771"/>
                      <a:pt x="98157" y="43209"/>
                      <a:pt x="132526" y="31753"/>
                    </a:cubicBezTo>
                    <a:cubicBezTo>
                      <a:pt x="157896" y="36826"/>
                      <a:pt x="149195" y="38103"/>
                      <a:pt x="161101" y="4127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2" name="Freihandform 71"/>
              <p:cNvSpPr/>
              <p:nvPr/>
            </p:nvSpPr>
            <p:spPr>
              <a:xfrm>
                <a:off x="2843808" y="1916832"/>
                <a:ext cx="228839" cy="233156"/>
              </a:xfrm>
              <a:custGeom>
                <a:avLst/>
                <a:gdLst>
                  <a:gd name="connsiteX0" fmla="*/ 161101 w 228839"/>
                  <a:gd name="connsiteY0" fmla="*/ 41278 h 233156"/>
                  <a:gd name="connsiteX1" fmla="*/ 203964 w 228839"/>
                  <a:gd name="connsiteY1" fmla="*/ 50803 h 233156"/>
                  <a:gd name="connsiteX2" fmla="*/ 218251 w 228839"/>
                  <a:gd name="connsiteY2" fmla="*/ 60328 h 233156"/>
                  <a:gd name="connsiteX3" fmla="*/ 218251 w 228839"/>
                  <a:gd name="connsiteY3" fmla="*/ 103190 h 233156"/>
                  <a:gd name="connsiteX4" fmla="*/ 203964 w 228839"/>
                  <a:gd name="connsiteY4" fmla="*/ 107953 h 233156"/>
                  <a:gd name="connsiteX5" fmla="*/ 208726 w 228839"/>
                  <a:gd name="connsiteY5" fmla="*/ 146053 h 233156"/>
                  <a:gd name="connsiteX6" fmla="*/ 223014 w 228839"/>
                  <a:gd name="connsiteY6" fmla="*/ 150815 h 233156"/>
                  <a:gd name="connsiteX7" fmla="*/ 227776 w 228839"/>
                  <a:gd name="connsiteY7" fmla="*/ 165103 h 233156"/>
                  <a:gd name="connsiteX8" fmla="*/ 223014 w 228839"/>
                  <a:gd name="connsiteY8" fmla="*/ 179390 h 233156"/>
                  <a:gd name="connsiteX9" fmla="*/ 199201 w 228839"/>
                  <a:gd name="connsiteY9" fmla="*/ 203203 h 233156"/>
                  <a:gd name="connsiteX10" fmla="*/ 170626 w 228839"/>
                  <a:gd name="connsiteY10" fmla="*/ 212728 h 233156"/>
                  <a:gd name="connsiteX11" fmla="*/ 142051 w 228839"/>
                  <a:gd name="connsiteY11" fmla="*/ 231778 h 233156"/>
                  <a:gd name="connsiteX12" fmla="*/ 113476 w 228839"/>
                  <a:gd name="connsiteY12" fmla="*/ 222253 h 233156"/>
                  <a:gd name="connsiteX13" fmla="*/ 99189 w 228839"/>
                  <a:gd name="connsiteY13" fmla="*/ 217490 h 233156"/>
                  <a:gd name="connsiteX14" fmla="*/ 84901 w 228839"/>
                  <a:gd name="connsiteY14" fmla="*/ 207965 h 233156"/>
                  <a:gd name="connsiteX15" fmla="*/ 65851 w 228839"/>
                  <a:gd name="connsiteY15" fmla="*/ 203203 h 233156"/>
                  <a:gd name="connsiteX16" fmla="*/ 46801 w 228839"/>
                  <a:gd name="connsiteY16" fmla="*/ 193678 h 233156"/>
                  <a:gd name="connsiteX17" fmla="*/ 18226 w 228839"/>
                  <a:gd name="connsiteY17" fmla="*/ 174628 h 233156"/>
                  <a:gd name="connsiteX18" fmla="*/ 13464 w 228839"/>
                  <a:gd name="connsiteY18" fmla="*/ 122240 h 233156"/>
                  <a:gd name="connsiteX19" fmla="*/ 42039 w 228839"/>
                  <a:gd name="connsiteY19" fmla="*/ 112715 h 233156"/>
                  <a:gd name="connsiteX20" fmla="*/ 46801 w 228839"/>
                  <a:gd name="connsiteY20" fmla="*/ 41278 h 233156"/>
                  <a:gd name="connsiteX21" fmla="*/ 61089 w 228839"/>
                  <a:gd name="connsiteY21" fmla="*/ 31753 h 233156"/>
                  <a:gd name="connsiteX22" fmla="*/ 84901 w 228839"/>
                  <a:gd name="connsiteY22" fmla="*/ 7940 h 233156"/>
                  <a:gd name="connsiteX23" fmla="*/ 113476 w 228839"/>
                  <a:gd name="connsiteY23" fmla="*/ 12703 h 233156"/>
                  <a:gd name="connsiteX24" fmla="*/ 132526 w 228839"/>
                  <a:gd name="connsiteY24" fmla="*/ 31753 h 233156"/>
                  <a:gd name="connsiteX25" fmla="*/ 161101 w 228839"/>
                  <a:gd name="connsiteY25" fmla="*/ 41278 h 23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28839" h="233156">
                    <a:moveTo>
                      <a:pt x="161101" y="41278"/>
                    </a:moveTo>
                    <a:cubicBezTo>
                      <a:pt x="173007" y="44453"/>
                      <a:pt x="192238" y="44940"/>
                      <a:pt x="203964" y="50803"/>
                    </a:cubicBezTo>
                    <a:cubicBezTo>
                      <a:pt x="209083" y="53363"/>
                      <a:pt x="213489" y="57153"/>
                      <a:pt x="218251" y="60328"/>
                    </a:cubicBezTo>
                    <a:cubicBezTo>
                      <a:pt x="223469" y="75979"/>
                      <a:pt x="228839" y="84660"/>
                      <a:pt x="218251" y="103190"/>
                    </a:cubicBezTo>
                    <a:cubicBezTo>
                      <a:pt x="215760" y="107549"/>
                      <a:pt x="208726" y="106365"/>
                      <a:pt x="203964" y="107953"/>
                    </a:cubicBezTo>
                    <a:cubicBezTo>
                      <a:pt x="205551" y="120653"/>
                      <a:pt x="203528" y="134357"/>
                      <a:pt x="208726" y="146053"/>
                    </a:cubicBezTo>
                    <a:cubicBezTo>
                      <a:pt x="210765" y="150641"/>
                      <a:pt x="219464" y="147265"/>
                      <a:pt x="223014" y="150815"/>
                    </a:cubicBezTo>
                    <a:cubicBezTo>
                      <a:pt x="226564" y="154365"/>
                      <a:pt x="226189" y="160340"/>
                      <a:pt x="227776" y="165103"/>
                    </a:cubicBezTo>
                    <a:cubicBezTo>
                      <a:pt x="226189" y="169865"/>
                      <a:pt x="225259" y="174900"/>
                      <a:pt x="223014" y="179390"/>
                    </a:cubicBezTo>
                    <a:cubicBezTo>
                      <a:pt x="217117" y="191184"/>
                      <a:pt x="211448" y="197760"/>
                      <a:pt x="199201" y="203203"/>
                    </a:cubicBezTo>
                    <a:cubicBezTo>
                      <a:pt x="190026" y="207281"/>
                      <a:pt x="170626" y="212728"/>
                      <a:pt x="170626" y="212728"/>
                    </a:cubicBezTo>
                    <a:cubicBezTo>
                      <a:pt x="163885" y="219469"/>
                      <a:pt x="154457" y="233156"/>
                      <a:pt x="142051" y="231778"/>
                    </a:cubicBezTo>
                    <a:cubicBezTo>
                      <a:pt x="132072" y="230669"/>
                      <a:pt x="123001" y="225428"/>
                      <a:pt x="113476" y="222253"/>
                    </a:cubicBezTo>
                    <a:cubicBezTo>
                      <a:pt x="108714" y="220665"/>
                      <a:pt x="103366" y="220275"/>
                      <a:pt x="99189" y="217490"/>
                    </a:cubicBezTo>
                    <a:cubicBezTo>
                      <a:pt x="94426" y="214315"/>
                      <a:pt x="90162" y="210220"/>
                      <a:pt x="84901" y="207965"/>
                    </a:cubicBezTo>
                    <a:cubicBezTo>
                      <a:pt x="78885" y="205387"/>
                      <a:pt x="72201" y="204790"/>
                      <a:pt x="65851" y="203203"/>
                    </a:cubicBezTo>
                    <a:cubicBezTo>
                      <a:pt x="59501" y="200028"/>
                      <a:pt x="52578" y="197805"/>
                      <a:pt x="46801" y="193678"/>
                    </a:cubicBezTo>
                    <a:cubicBezTo>
                      <a:pt x="15587" y="171382"/>
                      <a:pt x="48875" y="184843"/>
                      <a:pt x="18226" y="174628"/>
                    </a:cubicBezTo>
                    <a:cubicBezTo>
                      <a:pt x="14490" y="163421"/>
                      <a:pt x="0" y="135704"/>
                      <a:pt x="13464" y="122240"/>
                    </a:cubicBezTo>
                    <a:cubicBezTo>
                      <a:pt x="20564" y="115140"/>
                      <a:pt x="42039" y="112715"/>
                      <a:pt x="42039" y="112715"/>
                    </a:cubicBezTo>
                    <a:cubicBezTo>
                      <a:pt x="43626" y="88903"/>
                      <a:pt x="41335" y="64509"/>
                      <a:pt x="46801" y="41278"/>
                    </a:cubicBezTo>
                    <a:cubicBezTo>
                      <a:pt x="48112" y="35706"/>
                      <a:pt x="57042" y="35800"/>
                      <a:pt x="61089" y="31753"/>
                    </a:cubicBezTo>
                    <a:cubicBezTo>
                      <a:pt x="92842" y="0"/>
                      <a:pt x="46799" y="33342"/>
                      <a:pt x="84901" y="7940"/>
                    </a:cubicBezTo>
                    <a:cubicBezTo>
                      <a:pt x="94426" y="9528"/>
                      <a:pt x="106144" y="6419"/>
                      <a:pt x="113476" y="12703"/>
                    </a:cubicBezTo>
                    <a:cubicBezTo>
                      <a:pt x="139223" y="34771"/>
                      <a:pt x="98157" y="43209"/>
                      <a:pt x="132526" y="31753"/>
                    </a:cubicBezTo>
                    <a:cubicBezTo>
                      <a:pt x="157896" y="36826"/>
                      <a:pt x="149195" y="38103"/>
                      <a:pt x="161101" y="4127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sp>
        <p:nvSpPr>
          <p:cNvPr id="74" name="Textfeld 73"/>
          <p:cNvSpPr txBox="1"/>
          <p:nvPr/>
        </p:nvSpPr>
        <p:spPr>
          <a:xfrm>
            <a:off x="601704" y="5882107"/>
            <a:ext cx="8273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E: Keine Lungenentzündung.  Offensichtlich schützt das Immunsystem die Maus.</a:t>
            </a:r>
            <a:endParaRPr lang="de-DE" sz="1400" dirty="0"/>
          </a:p>
        </p:txBody>
      </p:sp>
      <p:pic>
        <p:nvPicPr>
          <p:cNvPr id="75" name="Grafik 7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461052"/>
            <a:ext cx="1971675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6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 animBg="1"/>
      <p:bldP spid="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Freeform 26"/>
          <p:cNvSpPr>
            <a:spLocks/>
          </p:cNvSpPr>
          <p:nvPr/>
        </p:nvSpPr>
        <p:spPr bwMode="auto">
          <a:xfrm>
            <a:off x="1521963" y="2038172"/>
            <a:ext cx="828675" cy="729939"/>
          </a:xfrm>
          <a:custGeom>
            <a:avLst/>
            <a:gdLst>
              <a:gd name="T0" fmla="*/ 249 w 894"/>
              <a:gd name="T1" fmla="*/ 0 h 768"/>
              <a:gd name="T2" fmla="*/ 0 w 894"/>
              <a:gd name="T3" fmla="*/ 715 h 768"/>
              <a:gd name="T4" fmla="*/ 33 w 894"/>
              <a:gd name="T5" fmla="*/ 768 h 768"/>
              <a:gd name="T6" fmla="*/ 857 w 894"/>
              <a:gd name="T7" fmla="*/ 768 h 768"/>
              <a:gd name="T8" fmla="*/ 894 w 894"/>
              <a:gd name="T9" fmla="*/ 717 h 768"/>
              <a:gd name="T10" fmla="*/ 616 w 894"/>
              <a:gd name="T11" fmla="*/ 0 h 768"/>
              <a:gd name="T12" fmla="*/ 249 w 894"/>
              <a:gd name="T13" fmla="*/ 0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94" h="768">
                <a:moveTo>
                  <a:pt x="249" y="0"/>
                </a:moveTo>
                <a:lnTo>
                  <a:pt x="0" y="715"/>
                </a:lnTo>
                <a:lnTo>
                  <a:pt x="33" y="768"/>
                </a:lnTo>
                <a:lnTo>
                  <a:pt x="857" y="768"/>
                </a:lnTo>
                <a:lnTo>
                  <a:pt x="894" y="717"/>
                </a:lnTo>
                <a:lnTo>
                  <a:pt x="616" y="0"/>
                </a:lnTo>
                <a:lnTo>
                  <a:pt x="249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de-DE"/>
          </a:p>
        </p:txBody>
      </p:sp>
      <p:grpSp>
        <p:nvGrpSpPr>
          <p:cNvPr id="11" name="Gruppieren 10"/>
          <p:cNvGrpSpPr/>
          <p:nvPr/>
        </p:nvGrpSpPr>
        <p:grpSpPr>
          <a:xfrm rot="20562043">
            <a:off x="1662854" y="2361610"/>
            <a:ext cx="497964" cy="259303"/>
            <a:chOff x="1763688" y="1653182"/>
            <a:chExt cx="1109837" cy="588641"/>
          </a:xfrm>
        </p:grpSpPr>
        <p:sp>
          <p:nvSpPr>
            <p:cNvPr id="12" name="Ellipse 11"/>
            <p:cNvSpPr/>
            <p:nvPr/>
          </p:nvSpPr>
          <p:spPr>
            <a:xfrm>
              <a:off x="1763688" y="1653182"/>
              <a:ext cx="567680" cy="585763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Freihandform 12"/>
            <p:cNvSpPr/>
            <p:nvPr/>
          </p:nvSpPr>
          <p:spPr>
            <a:xfrm>
              <a:off x="2483768" y="1844824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Ellipse 13"/>
            <p:cNvSpPr/>
            <p:nvPr/>
          </p:nvSpPr>
          <p:spPr>
            <a:xfrm>
              <a:off x="2305845" y="1657375"/>
              <a:ext cx="567680" cy="584448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Ellipse 14"/>
            <p:cNvSpPr/>
            <p:nvPr/>
          </p:nvSpPr>
          <p:spPr>
            <a:xfrm>
              <a:off x="2339752" y="1700808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Freihandform 15"/>
            <p:cNvSpPr/>
            <p:nvPr/>
          </p:nvSpPr>
          <p:spPr>
            <a:xfrm>
              <a:off x="2483768" y="1844824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Freihandform 16"/>
            <p:cNvSpPr/>
            <p:nvPr/>
          </p:nvSpPr>
          <p:spPr>
            <a:xfrm>
              <a:off x="1941611" y="1816249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Ellipse 17"/>
            <p:cNvSpPr/>
            <p:nvPr/>
          </p:nvSpPr>
          <p:spPr>
            <a:xfrm>
              <a:off x="1800374" y="1698104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Freihandform 18"/>
            <p:cNvSpPr/>
            <p:nvPr/>
          </p:nvSpPr>
          <p:spPr>
            <a:xfrm>
              <a:off x="1941611" y="1816249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2" name="Group 86"/>
          <p:cNvGrpSpPr>
            <a:grpSpLocks/>
          </p:cNvGrpSpPr>
          <p:nvPr/>
        </p:nvGrpSpPr>
        <p:grpSpPr bwMode="auto">
          <a:xfrm>
            <a:off x="1613635" y="2850984"/>
            <a:ext cx="653377" cy="1043629"/>
            <a:chOff x="1768" y="2400"/>
            <a:chExt cx="913" cy="1651"/>
          </a:xfrm>
        </p:grpSpPr>
        <p:sp>
          <p:nvSpPr>
            <p:cNvPr id="28" name="Freeform 87"/>
            <p:cNvSpPr>
              <a:spLocks/>
            </p:cNvSpPr>
            <p:nvPr/>
          </p:nvSpPr>
          <p:spPr bwMode="auto">
            <a:xfrm>
              <a:off x="1784" y="2408"/>
              <a:ext cx="864" cy="621"/>
            </a:xfrm>
            <a:custGeom>
              <a:avLst/>
              <a:gdLst>
                <a:gd name="T0" fmla="*/ 318 w 864"/>
                <a:gd name="T1" fmla="*/ 606 h 621"/>
                <a:gd name="T2" fmla="*/ 320 w 864"/>
                <a:gd name="T3" fmla="*/ 568 h 621"/>
                <a:gd name="T4" fmla="*/ 337 w 864"/>
                <a:gd name="T5" fmla="*/ 503 h 621"/>
                <a:gd name="T6" fmla="*/ 280 w 864"/>
                <a:gd name="T7" fmla="*/ 392 h 621"/>
                <a:gd name="T8" fmla="*/ 304 w 864"/>
                <a:gd name="T9" fmla="*/ 296 h 621"/>
                <a:gd name="T10" fmla="*/ 0 w 864"/>
                <a:gd name="T11" fmla="*/ 8 h 621"/>
                <a:gd name="T12" fmla="*/ 448 w 864"/>
                <a:gd name="T13" fmla="*/ 0 h 621"/>
                <a:gd name="T14" fmla="*/ 864 w 864"/>
                <a:gd name="T15" fmla="*/ 8 h 621"/>
                <a:gd name="T16" fmla="*/ 539 w 864"/>
                <a:gd name="T17" fmla="*/ 326 h 621"/>
                <a:gd name="T18" fmla="*/ 551 w 864"/>
                <a:gd name="T19" fmla="*/ 415 h 621"/>
                <a:gd name="T20" fmla="*/ 548 w 864"/>
                <a:gd name="T21" fmla="*/ 466 h 621"/>
                <a:gd name="T22" fmla="*/ 564 w 864"/>
                <a:gd name="T23" fmla="*/ 535 h 621"/>
                <a:gd name="T24" fmla="*/ 565 w 864"/>
                <a:gd name="T25" fmla="*/ 599 h 621"/>
                <a:gd name="T26" fmla="*/ 571 w 864"/>
                <a:gd name="T27" fmla="*/ 619 h 621"/>
                <a:gd name="T28" fmla="*/ 450 w 864"/>
                <a:gd name="T29" fmla="*/ 621 h 621"/>
                <a:gd name="T30" fmla="*/ 337 w 864"/>
                <a:gd name="T31" fmla="*/ 621 h 621"/>
                <a:gd name="T32" fmla="*/ 322 w 864"/>
                <a:gd name="T33" fmla="*/ 618 h 621"/>
                <a:gd name="T34" fmla="*/ 318 w 864"/>
                <a:gd name="T35" fmla="*/ 60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4" h="621">
                  <a:moveTo>
                    <a:pt x="318" y="606"/>
                  </a:moveTo>
                  <a:lnTo>
                    <a:pt x="320" y="568"/>
                  </a:lnTo>
                  <a:lnTo>
                    <a:pt x="337" y="503"/>
                  </a:lnTo>
                  <a:lnTo>
                    <a:pt x="280" y="392"/>
                  </a:lnTo>
                  <a:lnTo>
                    <a:pt x="304" y="296"/>
                  </a:lnTo>
                  <a:lnTo>
                    <a:pt x="0" y="8"/>
                  </a:lnTo>
                  <a:lnTo>
                    <a:pt x="448" y="0"/>
                  </a:lnTo>
                  <a:lnTo>
                    <a:pt x="864" y="8"/>
                  </a:lnTo>
                  <a:lnTo>
                    <a:pt x="539" y="326"/>
                  </a:lnTo>
                  <a:lnTo>
                    <a:pt x="551" y="415"/>
                  </a:lnTo>
                  <a:lnTo>
                    <a:pt x="548" y="466"/>
                  </a:lnTo>
                  <a:lnTo>
                    <a:pt x="564" y="535"/>
                  </a:lnTo>
                  <a:lnTo>
                    <a:pt x="565" y="599"/>
                  </a:lnTo>
                  <a:lnTo>
                    <a:pt x="571" y="619"/>
                  </a:lnTo>
                  <a:lnTo>
                    <a:pt x="450" y="621"/>
                  </a:lnTo>
                  <a:lnTo>
                    <a:pt x="337" y="621"/>
                  </a:lnTo>
                  <a:lnTo>
                    <a:pt x="322" y="618"/>
                  </a:lnTo>
                  <a:lnTo>
                    <a:pt x="318" y="606"/>
                  </a:lnTo>
                  <a:close/>
                </a:path>
              </a:pathLst>
            </a:custGeom>
            <a:gradFill rotWithShape="0">
              <a:gsLst>
                <a:gs pos="0">
                  <a:srgbClr val="66CCFF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9" name="Freeform 88"/>
            <p:cNvSpPr>
              <a:spLocks/>
            </p:cNvSpPr>
            <p:nvPr/>
          </p:nvSpPr>
          <p:spPr bwMode="auto">
            <a:xfrm>
              <a:off x="1888" y="2400"/>
              <a:ext cx="664" cy="629"/>
            </a:xfrm>
            <a:custGeom>
              <a:avLst/>
              <a:gdLst>
                <a:gd name="T0" fmla="*/ 214 w 664"/>
                <a:gd name="T1" fmla="*/ 614 h 629"/>
                <a:gd name="T2" fmla="*/ 216 w 664"/>
                <a:gd name="T3" fmla="*/ 576 h 629"/>
                <a:gd name="T4" fmla="*/ 233 w 664"/>
                <a:gd name="T5" fmla="*/ 511 h 629"/>
                <a:gd name="T6" fmla="*/ 208 w 664"/>
                <a:gd name="T7" fmla="*/ 408 h 629"/>
                <a:gd name="T8" fmla="*/ 248 w 664"/>
                <a:gd name="T9" fmla="*/ 312 h 629"/>
                <a:gd name="T10" fmla="*/ 0 w 664"/>
                <a:gd name="T11" fmla="*/ 16 h 629"/>
                <a:gd name="T12" fmla="*/ 216 w 664"/>
                <a:gd name="T13" fmla="*/ 24 h 629"/>
                <a:gd name="T14" fmla="*/ 448 w 664"/>
                <a:gd name="T15" fmla="*/ 24 h 629"/>
                <a:gd name="T16" fmla="*/ 664 w 664"/>
                <a:gd name="T17" fmla="*/ 0 h 629"/>
                <a:gd name="T18" fmla="*/ 440 w 664"/>
                <a:gd name="T19" fmla="*/ 312 h 629"/>
                <a:gd name="T20" fmla="*/ 444 w 664"/>
                <a:gd name="T21" fmla="*/ 474 h 629"/>
                <a:gd name="T22" fmla="*/ 460 w 664"/>
                <a:gd name="T23" fmla="*/ 543 h 629"/>
                <a:gd name="T24" fmla="*/ 461 w 664"/>
                <a:gd name="T25" fmla="*/ 607 h 629"/>
                <a:gd name="T26" fmla="*/ 467 w 664"/>
                <a:gd name="T27" fmla="*/ 627 h 629"/>
                <a:gd name="T28" fmla="*/ 346 w 664"/>
                <a:gd name="T29" fmla="*/ 629 h 629"/>
                <a:gd name="T30" fmla="*/ 233 w 664"/>
                <a:gd name="T31" fmla="*/ 629 h 629"/>
                <a:gd name="T32" fmla="*/ 218 w 664"/>
                <a:gd name="T33" fmla="*/ 626 h 629"/>
                <a:gd name="T34" fmla="*/ 214 w 664"/>
                <a:gd name="T35" fmla="*/ 614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4" h="629">
                  <a:moveTo>
                    <a:pt x="214" y="614"/>
                  </a:moveTo>
                  <a:lnTo>
                    <a:pt x="216" y="576"/>
                  </a:lnTo>
                  <a:lnTo>
                    <a:pt x="233" y="511"/>
                  </a:lnTo>
                  <a:lnTo>
                    <a:pt x="208" y="408"/>
                  </a:lnTo>
                  <a:lnTo>
                    <a:pt x="248" y="312"/>
                  </a:lnTo>
                  <a:lnTo>
                    <a:pt x="0" y="16"/>
                  </a:lnTo>
                  <a:lnTo>
                    <a:pt x="216" y="24"/>
                  </a:lnTo>
                  <a:lnTo>
                    <a:pt x="448" y="24"/>
                  </a:lnTo>
                  <a:lnTo>
                    <a:pt x="664" y="0"/>
                  </a:lnTo>
                  <a:lnTo>
                    <a:pt x="440" y="312"/>
                  </a:lnTo>
                  <a:lnTo>
                    <a:pt x="444" y="474"/>
                  </a:lnTo>
                  <a:lnTo>
                    <a:pt x="460" y="543"/>
                  </a:lnTo>
                  <a:lnTo>
                    <a:pt x="461" y="607"/>
                  </a:lnTo>
                  <a:lnTo>
                    <a:pt x="467" y="627"/>
                  </a:lnTo>
                  <a:lnTo>
                    <a:pt x="346" y="629"/>
                  </a:lnTo>
                  <a:lnTo>
                    <a:pt x="233" y="629"/>
                  </a:lnTo>
                  <a:lnTo>
                    <a:pt x="218" y="626"/>
                  </a:lnTo>
                  <a:lnTo>
                    <a:pt x="214" y="614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grpSp>
          <p:nvGrpSpPr>
            <p:cNvPr id="30" name="Group 89"/>
            <p:cNvGrpSpPr>
              <a:grpSpLocks/>
            </p:cNvGrpSpPr>
            <p:nvPr/>
          </p:nvGrpSpPr>
          <p:grpSpPr bwMode="auto">
            <a:xfrm>
              <a:off x="1768" y="3029"/>
              <a:ext cx="913" cy="1022"/>
              <a:chOff x="288" y="2448"/>
              <a:chExt cx="1309" cy="1643"/>
            </a:xfrm>
          </p:grpSpPr>
          <p:grpSp>
            <p:nvGrpSpPr>
              <p:cNvPr id="31" name="Group 90"/>
              <p:cNvGrpSpPr>
                <a:grpSpLocks/>
              </p:cNvGrpSpPr>
              <p:nvPr/>
            </p:nvGrpSpPr>
            <p:grpSpPr bwMode="auto">
              <a:xfrm>
                <a:off x="288" y="2448"/>
                <a:ext cx="1309" cy="1643"/>
                <a:chOff x="2222" y="2060"/>
                <a:chExt cx="1309" cy="1643"/>
              </a:xfrm>
            </p:grpSpPr>
            <p:sp>
              <p:nvSpPr>
                <p:cNvPr id="33" name="Freeform 91"/>
                <p:cNvSpPr>
                  <a:spLocks/>
                </p:cNvSpPr>
                <p:nvPr/>
              </p:nvSpPr>
              <p:spPr bwMode="auto">
                <a:xfrm>
                  <a:off x="2222" y="2060"/>
                  <a:ext cx="766" cy="1643"/>
                </a:xfrm>
                <a:custGeom>
                  <a:avLst/>
                  <a:gdLst>
                    <a:gd name="T0" fmla="*/ 2405 w 3831"/>
                    <a:gd name="T1" fmla="*/ 0 h 8213"/>
                    <a:gd name="T2" fmla="*/ 2435 w 3831"/>
                    <a:gd name="T3" fmla="*/ 2150 h 8213"/>
                    <a:gd name="T4" fmla="*/ 1668 w 3831"/>
                    <a:gd name="T5" fmla="*/ 4803 h 8213"/>
                    <a:gd name="T6" fmla="*/ 2885 w 3831"/>
                    <a:gd name="T7" fmla="*/ 4803 h 8213"/>
                    <a:gd name="T8" fmla="*/ 2885 w 3831"/>
                    <a:gd name="T9" fmla="*/ 5829 h 8213"/>
                    <a:gd name="T10" fmla="*/ 2885 w 3831"/>
                    <a:gd name="T11" fmla="*/ 7056 h 8213"/>
                    <a:gd name="T12" fmla="*/ 35 w 3831"/>
                    <a:gd name="T13" fmla="*/ 8004 h 8213"/>
                    <a:gd name="T14" fmla="*/ 0 w 3831"/>
                    <a:gd name="T15" fmla="*/ 8213 h 8213"/>
                    <a:gd name="T16" fmla="*/ 3831 w 3831"/>
                    <a:gd name="T17" fmla="*/ 8213 h 8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831" h="8213">
                      <a:moveTo>
                        <a:pt x="2405" y="0"/>
                      </a:moveTo>
                      <a:lnTo>
                        <a:pt x="2435" y="2150"/>
                      </a:lnTo>
                      <a:lnTo>
                        <a:pt x="1668" y="4803"/>
                      </a:lnTo>
                      <a:lnTo>
                        <a:pt x="2885" y="4803"/>
                      </a:lnTo>
                      <a:lnTo>
                        <a:pt x="2885" y="5829"/>
                      </a:lnTo>
                      <a:lnTo>
                        <a:pt x="2885" y="7056"/>
                      </a:lnTo>
                      <a:lnTo>
                        <a:pt x="35" y="8004"/>
                      </a:lnTo>
                      <a:lnTo>
                        <a:pt x="0" y="8213"/>
                      </a:lnTo>
                      <a:lnTo>
                        <a:pt x="3831" y="821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34" name="Freeform 92"/>
                <p:cNvSpPr>
                  <a:spLocks/>
                </p:cNvSpPr>
                <p:nvPr/>
              </p:nvSpPr>
              <p:spPr bwMode="auto">
                <a:xfrm>
                  <a:off x="2764" y="2060"/>
                  <a:ext cx="767" cy="1643"/>
                </a:xfrm>
                <a:custGeom>
                  <a:avLst/>
                  <a:gdLst>
                    <a:gd name="T0" fmla="*/ 1393 w 3831"/>
                    <a:gd name="T1" fmla="*/ 0 h 8213"/>
                    <a:gd name="T2" fmla="*/ 1393 w 3831"/>
                    <a:gd name="T3" fmla="*/ 2150 h 8213"/>
                    <a:gd name="T4" fmla="*/ 2161 w 3831"/>
                    <a:gd name="T5" fmla="*/ 4803 h 8213"/>
                    <a:gd name="T6" fmla="*/ 943 w 3831"/>
                    <a:gd name="T7" fmla="*/ 4803 h 8213"/>
                    <a:gd name="T8" fmla="*/ 943 w 3831"/>
                    <a:gd name="T9" fmla="*/ 5829 h 8213"/>
                    <a:gd name="T10" fmla="*/ 943 w 3831"/>
                    <a:gd name="T11" fmla="*/ 7056 h 8213"/>
                    <a:gd name="T12" fmla="*/ 3795 w 3831"/>
                    <a:gd name="T13" fmla="*/ 8004 h 8213"/>
                    <a:gd name="T14" fmla="*/ 3831 w 3831"/>
                    <a:gd name="T15" fmla="*/ 8213 h 8213"/>
                    <a:gd name="T16" fmla="*/ 0 w 3831"/>
                    <a:gd name="T17" fmla="*/ 8213 h 8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831" h="8213">
                      <a:moveTo>
                        <a:pt x="1393" y="0"/>
                      </a:moveTo>
                      <a:lnTo>
                        <a:pt x="1393" y="2150"/>
                      </a:lnTo>
                      <a:lnTo>
                        <a:pt x="2161" y="4803"/>
                      </a:lnTo>
                      <a:lnTo>
                        <a:pt x="943" y="4803"/>
                      </a:lnTo>
                      <a:lnTo>
                        <a:pt x="943" y="5829"/>
                      </a:lnTo>
                      <a:lnTo>
                        <a:pt x="943" y="7056"/>
                      </a:lnTo>
                      <a:lnTo>
                        <a:pt x="3795" y="8004"/>
                      </a:lnTo>
                      <a:lnTo>
                        <a:pt x="3831" y="8213"/>
                      </a:lnTo>
                      <a:lnTo>
                        <a:pt x="0" y="821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35" name="Rectangle 93"/>
                <p:cNvSpPr>
                  <a:spLocks noChangeArrowheads="1"/>
                </p:cNvSpPr>
                <p:nvPr/>
              </p:nvSpPr>
              <p:spPr bwMode="auto">
                <a:xfrm>
                  <a:off x="2419" y="3319"/>
                  <a:ext cx="386" cy="68"/>
                </a:xfrm>
                <a:prstGeom prst="rect">
                  <a:avLst/>
                </a:prstGeom>
                <a:solidFill>
                  <a:srgbClr val="000000"/>
                </a:solidFill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36" name="Freeform 94"/>
                <p:cNvSpPr>
                  <a:spLocks/>
                </p:cNvSpPr>
                <p:nvPr/>
              </p:nvSpPr>
              <p:spPr bwMode="auto">
                <a:xfrm>
                  <a:off x="2952" y="3307"/>
                  <a:ext cx="536" cy="106"/>
                </a:xfrm>
                <a:custGeom>
                  <a:avLst/>
                  <a:gdLst>
                    <a:gd name="T0" fmla="*/ 2677 w 2677"/>
                    <a:gd name="T1" fmla="*/ 111 h 531"/>
                    <a:gd name="T2" fmla="*/ 2677 w 2677"/>
                    <a:gd name="T3" fmla="*/ 457 h 531"/>
                    <a:gd name="T4" fmla="*/ 1985 w 2677"/>
                    <a:gd name="T5" fmla="*/ 466 h 531"/>
                    <a:gd name="T6" fmla="*/ 1920 w 2677"/>
                    <a:gd name="T7" fmla="*/ 478 h 531"/>
                    <a:gd name="T8" fmla="*/ 1865 w 2677"/>
                    <a:gd name="T9" fmla="*/ 466 h 531"/>
                    <a:gd name="T10" fmla="*/ 1358 w 2677"/>
                    <a:gd name="T11" fmla="*/ 478 h 531"/>
                    <a:gd name="T12" fmla="*/ 1308 w 2677"/>
                    <a:gd name="T13" fmla="*/ 496 h 531"/>
                    <a:gd name="T14" fmla="*/ 1259 w 2677"/>
                    <a:gd name="T15" fmla="*/ 478 h 531"/>
                    <a:gd name="T16" fmla="*/ 586 w 2677"/>
                    <a:gd name="T17" fmla="*/ 514 h 531"/>
                    <a:gd name="T18" fmla="*/ 532 w 2677"/>
                    <a:gd name="T19" fmla="*/ 531 h 531"/>
                    <a:gd name="T20" fmla="*/ 479 w 2677"/>
                    <a:gd name="T21" fmla="*/ 514 h 531"/>
                    <a:gd name="T22" fmla="*/ 0 w 2677"/>
                    <a:gd name="T23" fmla="*/ 520 h 531"/>
                    <a:gd name="T24" fmla="*/ 0 w 2677"/>
                    <a:gd name="T25" fmla="*/ 0 h 531"/>
                    <a:gd name="T26" fmla="*/ 458 w 2677"/>
                    <a:gd name="T27" fmla="*/ 21 h 531"/>
                    <a:gd name="T28" fmla="*/ 522 w 2677"/>
                    <a:gd name="T29" fmla="*/ 0 h 531"/>
                    <a:gd name="T30" fmla="*/ 570 w 2677"/>
                    <a:gd name="T31" fmla="*/ 23 h 531"/>
                    <a:gd name="T32" fmla="*/ 1249 w 2677"/>
                    <a:gd name="T33" fmla="*/ 50 h 531"/>
                    <a:gd name="T34" fmla="*/ 1297 w 2677"/>
                    <a:gd name="T35" fmla="*/ 23 h 531"/>
                    <a:gd name="T36" fmla="*/ 1353 w 2677"/>
                    <a:gd name="T37" fmla="*/ 50 h 531"/>
                    <a:gd name="T38" fmla="*/ 1845 w 2677"/>
                    <a:gd name="T39" fmla="*/ 93 h 531"/>
                    <a:gd name="T40" fmla="*/ 1912 w 2677"/>
                    <a:gd name="T41" fmla="*/ 73 h 531"/>
                    <a:gd name="T42" fmla="*/ 1971 w 2677"/>
                    <a:gd name="T43" fmla="*/ 93 h 531"/>
                    <a:gd name="T44" fmla="*/ 2677 w 2677"/>
                    <a:gd name="T45" fmla="*/ 111 h 5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677" h="531">
                      <a:moveTo>
                        <a:pt x="2677" y="111"/>
                      </a:moveTo>
                      <a:lnTo>
                        <a:pt x="2677" y="457"/>
                      </a:lnTo>
                      <a:lnTo>
                        <a:pt x="1985" y="466"/>
                      </a:lnTo>
                      <a:lnTo>
                        <a:pt x="1920" y="478"/>
                      </a:lnTo>
                      <a:lnTo>
                        <a:pt x="1865" y="466"/>
                      </a:lnTo>
                      <a:lnTo>
                        <a:pt x="1358" y="478"/>
                      </a:lnTo>
                      <a:lnTo>
                        <a:pt x="1308" y="496"/>
                      </a:lnTo>
                      <a:lnTo>
                        <a:pt x="1259" y="478"/>
                      </a:lnTo>
                      <a:lnTo>
                        <a:pt x="586" y="514"/>
                      </a:lnTo>
                      <a:lnTo>
                        <a:pt x="532" y="531"/>
                      </a:lnTo>
                      <a:lnTo>
                        <a:pt x="479" y="514"/>
                      </a:lnTo>
                      <a:lnTo>
                        <a:pt x="0" y="520"/>
                      </a:lnTo>
                      <a:lnTo>
                        <a:pt x="0" y="0"/>
                      </a:lnTo>
                      <a:lnTo>
                        <a:pt x="458" y="21"/>
                      </a:lnTo>
                      <a:lnTo>
                        <a:pt x="522" y="0"/>
                      </a:lnTo>
                      <a:lnTo>
                        <a:pt x="570" y="23"/>
                      </a:lnTo>
                      <a:lnTo>
                        <a:pt x="1249" y="50"/>
                      </a:lnTo>
                      <a:lnTo>
                        <a:pt x="1297" y="23"/>
                      </a:lnTo>
                      <a:lnTo>
                        <a:pt x="1353" y="50"/>
                      </a:lnTo>
                      <a:lnTo>
                        <a:pt x="1845" y="93"/>
                      </a:lnTo>
                      <a:lnTo>
                        <a:pt x="1912" y="73"/>
                      </a:lnTo>
                      <a:lnTo>
                        <a:pt x="1971" y="93"/>
                      </a:lnTo>
                      <a:lnTo>
                        <a:pt x="2677" y="11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37" name="Line 95"/>
                <p:cNvSpPr>
                  <a:spLocks noChangeShapeType="1"/>
                </p:cNvSpPr>
                <p:nvPr/>
              </p:nvSpPr>
              <p:spPr bwMode="auto">
                <a:xfrm>
                  <a:off x="2537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38" name="Line 96"/>
                <p:cNvSpPr>
                  <a:spLocks noChangeShapeType="1"/>
                </p:cNvSpPr>
                <p:nvPr/>
              </p:nvSpPr>
              <p:spPr bwMode="auto">
                <a:xfrm>
                  <a:off x="2561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39" name="Line 97"/>
                <p:cNvSpPr>
                  <a:spLocks noChangeShapeType="1"/>
                </p:cNvSpPr>
                <p:nvPr/>
              </p:nvSpPr>
              <p:spPr bwMode="auto">
                <a:xfrm>
                  <a:off x="2585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40" name="Line 98"/>
                <p:cNvSpPr>
                  <a:spLocks noChangeShapeType="1"/>
                </p:cNvSpPr>
                <p:nvPr/>
              </p:nvSpPr>
              <p:spPr bwMode="auto">
                <a:xfrm>
                  <a:off x="2609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41" name="Line 99"/>
                <p:cNvSpPr>
                  <a:spLocks noChangeShapeType="1"/>
                </p:cNvSpPr>
                <p:nvPr/>
              </p:nvSpPr>
              <p:spPr bwMode="auto">
                <a:xfrm>
                  <a:off x="2633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42" name="Line 100"/>
                <p:cNvSpPr>
                  <a:spLocks noChangeShapeType="1"/>
                </p:cNvSpPr>
                <p:nvPr/>
              </p:nvSpPr>
              <p:spPr bwMode="auto">
                <a:xfrm>
                  <a:off x="2657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43" name="Line 101"/>
                <p:cNvSpPr>
                  <a:spLocks noChangeShapeType="1"/>
                </p:cNvSpPr>
                <p:nvPr/>
              </p:nvSpPr>
              <p:spPr bwMode="auto">
                <a:xfrm>
                  <a:off x="2681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44" name="Line 102"/>
                <p:cNvSpPr>
                  <a:spLocks noChangeShapeType="1"/>
                </p:cNvSpPr>
                <p:nvPr/>
              </p:nvSpPr>
              <p:spPr bwMode="auto">
                <a:xfrm>
                  <a:off x="2705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45" name="Line 103"/>
                <p:cNvSpPr>
                  <a:spLocks noChangeShapeType="1"/>
                </p:cNvSpPr>
                <p:nvPr/>
              </p:nvSpPr>
              <p:spPr bwMode="auto">
                <a:xfrm>
                  <a:off x="2729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46" name="Line 104"/>
                <p:cNvSpPr>
                  <a:spLocks noChangeShapeType="1"/>
                </p:cNvSpPr>
                <p:nvPr/>
              </p:nvSpPr>
              <p:spPr bwMode="auto">
                <a:xfrm>
                  <a:off x="2753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47" name="Line 105"/>
                <p:cNvSpPr>
                  <a:spLocks noChangeShapeType="1"/>
                </p:cNvSpPr>
                <p:nvPr/>
              </p:nvSpPr>
              <p:spPr bwMode="auto">
                <a:xfrm>
                  <a:off x="2777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48" name="Line 106"/>
                <p:cNvSpPr>
                  <a:spLocks noChangeShapeType="1"/>
                </p:cNvSpPr>
                <p:nvPr/>
              </p:nvSpPr>
              <p:spPr bwMode="auto">
                <a:xfrm>
                  <a:off x="2801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49" name="Line 107"/>
                <p:cNvSpPr>
                  <a:spLocks noChangeShapeType="1"/>
                </p:cNvSpPr>
                <p:nvPr/>
              </p:nvSpPr>
              <p:spPr bwMode="auto">
                <a:xfrm>
                  <a:off x="2825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50" name="Line 108"/>
                <p:cNvSpPr>
                  <a:spLocks noChangeShapeType="1"/>
                </p:cNvSpPr>
                <p:nvPr/>
              </p:nvSpPr>
              <p:spPr bwMode="auto">
                <a:xfrm>
                  <a:off x="2849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51" name="Line 109"/>
                <p:cNvSpPr>
                  <a:spLocks noChangeShapeType="1"/>
                </p:cNvSpPr>
                <p:nvPr/>
              </p:nvSpPr>
              <p:spPr bwMode="auto">
                <a:xfrm>
                  <a:off x="2873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52" name="Line 110"/>
                <p:cNvSpPr>
                  <a:spLocks noChangeShapeType="1"/>
                </p:cNvSpPr>
                <p:nvPr/>
              </p:nvSpPr>
              <p:spPr bwMode="auto">
                <a:xfrm>
                  <a:off x="2897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53" name="Line 111"/>
                <p:cNvSpPr>
                  <a:spLocks noChangeShapeType="1"/>
                </p:cNvSpPr>
                <p:nvPr/>
              </p:nvSpPr>
              <p:spPr bwMode="auto">
                <a:xfrm>
                  <a:off x="2921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54" name="Line 112"/>
                <p:cNvSpPr>
                  <a:spLocks noChangeShapeType="1"/>
                </p:cNvSpPr>
                <p:nvPr/>
              </p:nvSpPr>
              <p:spPr bwMode="auto">
                <a:xfrm>
                  <a:off x="2946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55" name="Line 113"/>
                <p:cNvSpPr>
                  <a:spLocks noChangeShapeType="1"/>
                </p:cNvSpPr>
                <p:nvPr/>
              </p:nvSpPr>
              <p:spPr bwMode="auto">
                <a:xfrm>
                  <a:off x="2970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56" name="Line 114"/>
                <p:cNvSpPr>
                  <a:spLocks noChangeShapeType="1"/>
                </p:cNvSpPr>
                <p:nvPr/>
              </p:nvSpPr>
              <p:spPr bwMode="auto">
                <a:xfrm>
                  <a:off x="2994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57" name="Line 115"/>
                <p:cNvSpPr>
                  <a:spLocks noChangeShapeType="1"/>
                </p:cNvSpPr>
                <p:nvPr/>
              </p:nvSpPr>
              <p:spPr bwMode="auto">
                <a:xfrm>
                  <a:off x="3018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58" name="Line 116"/>
                <p:cNvSpPr>
                  <a:spLocks noChangeShapeType="1"/>
                </p:cNvSpPr>
                <p:nvPr/>
              </p:nvSpPr>
              <p:spPr bwMode="auto">
                <a:xfrm>
                  <a:off x="3042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59" name="Line 117"/>
                <p:cNvSpPr>
                  <a:spLocks noChangeShapeType="1"/>
                </p:cNvSpPr>
                <p:nvPr/>
              </p:nvSpPr>
              <p:spPr bwMode="auto">
                <a:xfrm>
                  <a:off x="3066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60" name="Line 118"/>
                <p:cNvSpPr>
                  <a:spLocks noChangeShapeType="1"/>
                </p:cNvSpPr>
                <p:nvPr/>
              </p:nvSpPr>
              <p:spPr bwMode="auto">
                <a:xfrm>
                  <a:off x="3090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61" name="Line 119"/>
                <p:cNvSpPr>
                  <a:spLocks noChangeShapeType="1"/>
                </p:cNvSpPr>
                <p:nvPr/>
              </p:nvSpPr>
              <p:spPr bwMode="auto">
                <a:xfrm>
                  <a:off x="3114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62" name="Line 120"/>
                <p:cNvSpPr>
                  <a:spLocks noChangeShapeType="1"/>
                </p:cNvSpPr>
                <p:nvPr/>
              </p:nvSpPr>
              <p:spPr bwMode="auto">
                <a:xfrm>
                  <a:off x="3138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63" name="Line 121"/>
                <p:cNvSpPr>
                  <a:spLocks noChangeShapeType="1"/>
                </p:cNvSpPr>
                <p:nvPr/>
              </p:nvSpPr>
              <p:spPr bwMode="auto">
                <a:xfrm>
                  <a:off x="3162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64" name="Line 122"/>
                <p:cNvSpPr>
                  <a:spLocks noChangeShapeType="1"/>
                </p:cNvSpPr>
                <p:nvPr/>
              </p:nvSpPr>
              <p:spPr bwMode="auto">
                <a:xfrm>
                  <a:off x="3186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65" name="Line 123"/>
                <p:cNvSpPr>
                  <a:spLocks noChangeShapeType="1"/>
                </p:cNvSpPr>
                <p:nvPr/>
              </p:nvSpPr>
              <p:spPr bwMode="auto">
                <a:xfrm>
                  <a:off x="3210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66" name="Line 124"/>
                <p:cNvSpPr>
                  <a:spLocks noChangeShapeType="1"/>
                </p:cNvSpPr>
                <p:nvPr/>
              </p:nvSpPr>
              <p:spPr bwMode="auto">
                <a:xfrm>
                  <a:off x="3234" y="3123"/>
                  <a:ext cx="1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67" name="Freeform 125"/>
                <p:cNvSpPr>
                  <a:spLocks/>
                </p:cNvSpPr>
                <p:nvPr/>
              </p:nvSpPr>
              <p:spPr bwMode="auto">
                <a:xfrm>
                  <a:off x="2507" y="3171"/>
                  <a:ext cx="380" cy="23"/>
                </a:xfrm>
                <a:custGeom>
                  <a:avLst/>
                  <a:gdLst>
                    <a:gd name="T0" fmla="*/ 1899 w 1899"/>
                    <a:gd name="T1" fmla="*/ 113 h 113"/>
                    <a:gd name="T2" fmla="*/ 57 w 1899"/>
                    <a:gd name="T3" fmla="*/ 113 h 113"/>
                    <a:gd name="T4" fmla="*/ 57 w 1899"/>
                    <a:gd name="T5" fmla="*/ 113 h 113"/>
                    <a:gd name="T6" fmla="*/ 48 w 1899"/>
                    <a:gd name="T7" fmla="*/ 112 h 113"/>
                    <a:gd name="T8" fmla="*/ 39 w 1899"/>
                    <a:gd name="T9" fmla="*/ 110 h 113"/>
                    <a:gd name="T10" fmla="*/ 31 w 1899"/>
                    <a:gd name="T11" fmla="*/ 107 h 113"/>
                    <a:gd name="T12" fmla="*/ 23 w 1899"/>
                    <a:gd name="T13" fmla="*/ 102 h 113"/>
                    <a:gd name="T14" fmla="*/ 16 w 1899"/>
                    <a:gd name="T15" fmla="*/ 96 h 113"/>
                    <a:gd name="T16" fmla="*/ 11 w 1899"/>
                    <a:gd name="T17" fmla="*/ 90 h 113"/>
                    <a:gd name="T18" fmla="*/ 6 w 1899"/>
                    <a:gd name="T19" fmla="*/ 82 h 113"/>
                    <a:gd name="T20" fmla="*/ 3 w 1899"/>
                    <a:gd name="T21" fmla="*/ 74 h 113"/>
                    <a:gd name="T22" fmla="*/ 0 w 1899"/>
                    <a:gd name="T23" fmla="*/ 57 h 113"/>
                    <a:gd name="T24" fmla="*/ 57 w 1899"/>
                    <a:gd name="T25" fmla="*/ 57 h 113"/>
                    <a:gd name="T26" fmla="*/ 57 w 1899"/>
                    <a:gd name="T27" fmla="*/ 0 h 113"/>
                    <a:gd name="T28" fmla="*/ 1899 w 1899"/>
                    <a:gd name="T29" fmla="*/ 0 h 113"/>
                    <a:gd name="T30" fmla="*/ 1899 w 1899"/>
                    <a:gd name="T31" fmla="*/ 57 h 113"/>
                    <a:gd name="T32" fmla="*/ 1899 w 1899"/>
                    <a:gd name="T33" fmla="*/ 113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899" h="113">
                      <a:moveTo>
                        <a:pt x="1899" y="113"/>
                      </a:moveTo>
                      <a:lnTo>
                        <a:pt x="57" y="113"/>
                      </a:lnTo>
                      <a:lnTo>
                        <a:pt x="57" y="113"/>
                      </a:lnTo>
                      <a:lnTo>
                        <a:pt x="48" y="112"/>
                      </a:lnTo>
                      <a:lnTo>
                        <a:pt x="39" y="110"/>
                      </a:lnTo>
                      <a:lnTo>
                        <a:pt x="31" y="107"/>
                      </a:lnTo>
                      <a:lnTo>
                        <a:pt x="23" y="102"/>
                      </a:lnTo>
                      <a:lnTo>
                        <a:pt x="16" y="96"/>
                      </a:lnTo>
                      <a:lnTo>
                        <a:pt x="11" y="90"/>
                      </a:lnTo>
                      <a:lnTo>
                        <a:pt x="6" y="82"/>
                      </a:lnTo>
                      <a:lnTo>
                        <a:pt x="3" y="74"/>
                      </a:lnTo>
                      <a:lnTo>
                        <a:pt x="0" y="57"/>
                      </a:lnTo>
                      <a:lnTo>
                        <a:pt x="57" y="57"/>
                      </a:lnTo>
                      <a:lnTo>
                        <a:pt x="57" y="0"/>
                      </a:lnTo>
                      <a:lnTo>
                        <a:pt x="1899" y="0"/>
                      </a:lnTo>
                      <a:lnTo>
                        <a:pt x="1899" y="57"/>
                      </a:lnTo>
                      <a:lnTo>
                        <a:pt x="1899" y="1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68" name="Freeform 126"/>
                <p:cNvSpPr>
                  <a:spLocks/>
                </p:cNvSpPr>
                <p:nvPr/>
              </p:nvSpPr>
              <p:spPr bwMode="auto">
                <a:xfrm>
                  <a:off x="2507" y="3112"/>
                  <a:ext cx="23" cy="71"/>
                </a:xfrm>
                <a:custGeom>
                  <a:avLst/>
                  <a:gdLst>
                    <a:gd name="T0" fmla="*/ 0 w 114"/>
                    <a:gd name="T1" fmla="*/ 355 h 355"/>
                    <a:gd name="T2" fmla="*/ 0 w 114"/>
                    <a:gd name="T3" fmla="*/ 56 h 355"/>
                    <a:gd name="T4" fmla="*/ 0 w 114"/>
                    <a:gd name="T5" fmla="*/ 56 h 355"/>
                    <a:gd name="T6" fmla="*/ 0 w 114"/>
                    <a:gd name="T7" fmla="*/ 47 h 355"/>
                    <a:gd name="T8" fmla="*/ 3 w 114"/>
                    <a:gd name="T9" fmla="*/ 38 h 355"/>
                    <a:gd name="T10" fmla="*/ 6 w 114"/>
                    <a:gd name="T11" fmla="*/ 30 h 355"/>
                    <a:gd name="T12" fmla="*/ 11 w 114"/>
                    <a:gd name="T13" fmla="*/ 22 h 355"/>
                    <a:gd name="T14" fmla="*/ 16 w 114"/>
                    <a:gd name="T15" fmla="*/ 16 h 355"/>
                    <a:gd name="T16" fmla="*/ 23 w 114"/>
                    <a:gd name="T17" fmla="*/ 10 h 355"/>
                    <a:gd name="T18" fmla="*/ 31 w 114"/>
                    <a:gd name="T19" fmla="*/ 5 h 355"/>
                    <a:gd name="T20" fmla="*/ 39 w 114"/>
                    <a:gd name="T21" fmla="*/ 2 h 355"/>
                    <a:gd name="T22" fmla="*/ 57 w 114"/>
                    <a:gd name="T23" fmla="*/ 0 h 355"/>
                    <a:gd name="T24" fmla="*/ 57 w 114"/>
                    <a:gd name="T25" fmla="*/ 56 h 355"/>
                    <a:gd name="T26" fmla="*/ 114 w 114"/>
                    <a:gd name="T27" fmla="*/ 56 h 355"/>
                    <a:gd name="T28" fmla="*/ 114 w 114"/>
                    <a:gd name="T29" fmla="*/ 355 h 355"/>
                    <a:gd name="T30" fmla="*/ 57 w 114"/>
                    <a:gd name="T31" fmla="*/ 355 h 355"/>
                    <a:gd name="T32" fmla="*/ 0 w 114"/>
                    <a:gd name="T33" fmla="*/ 355 h 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4" h="355">
                      <a:moveTo>
                        <a:pt x="0" y="355"/>
                      </a:moveTo>
                      <a:lnTo>
                        <a:pt x="0" y="56"/>
                      </a:lnTo>
                      <a:lnTo>
                        <a:pt x="0" y="56"/>
                      </a:lnTo>
                      <a:lnTo>
                        <a:pt x="0" y="47"/>
                      </a:lnTo>
                      <a:lnTo>
                        <a:pt x="3" y="38"/>
                      </a:lnTo>
                      <a:lnTo>
                        <a:pt x="6" y="30"/>
                      </a:lnTo>
                      <a:lnTo>
                        <a:pt x="11" y="22"/>
                      </a:lnTo>
                      <a:lnTo>
                        <a:pt x="16" y="16"/>
                      </a:lnTo>
                      <a:lnTo>
                        <a:pt x="23" y="10"/>
                      </a:lnTo>
                      <a:lnTo>
                        <a:pt x="31" y="5"/>
                      </a:lnTo>
                      <a:lnTo>
                        <a:pt x="39" y="2"/>
                      </a:lnTo>
                      <a:lnTo>
                        <a:pt x="57" y="0"/>
                      </a:lnTo>
                      <a:lnTo>
                        <a:pt x="57" y="56"/>
                      </a:lnTo>
                      <a:lnTo>
                        <a:pt x="114" y="56"/>
                      </a:lnTo>
                      <a:lnTo>
                        <a:pt x="114" y="355"/>
                      </a:lnTo>
                      <a:lnTo>
                        <a:pt x="57" y="355"/>
                      </a:lnTo>
                      <a:lnTo>
                        <a:pt x="0" y="3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69" name="Freeform 127"/>
                <p:cNvSpPr>
                  <a:spLocks/>
                </p:cNvSpPr>
                <p:nvPr/>
              </p:nvSpPr>
              <p:spPr bwMode="auto">
                <a:xfrm>
                  <a:off x="2519" y="3112"/>
                  <a:ext cx="748" cy="22"/>
                </a:xfrm>
                <a:custGeom>
                  <a:avLst/>
                  <a:gdLst>
                    <a:gd name="T0" fmla="*/ 0 w 3741"/>
                    <a:gd name="T1" fmla="*/ 0 h 113"/>
                    <a:gd name="T2" fmla="*/ 3685 w 3741"/>
                    <a:gd name="T3" fmla="*/ 0 h 113"/>
                    <a:gd name="T4" fmla="*/ 3685 w 3741"/>
                    <a:gd name="T5" fmla="*/ 0 h 113"/>
                    <a:gd name="T6" fmla="*/ 3692 w 3741"/>
                    <a:gd name="T7" fmla="*/ 0 h 113"/>
                    <a:gd name="T8" fmla="*/ 3702 w 3741"/>
                    <a:gd name="T9" fmla="*/ 2 h 113"/>
                    <a:gd name="T10" fmla="*/ 3709 w 3741"/>
                    <a:gd name="T11" fmla="*/ 5 h 113"/>
                    <a:gd name="T12" fmla="*/ 3717 w 3741"/>
                    <a:gd name="T13" fmla="*/ 10 h 113"/>
                    <a:gd name="T14" fmla="*/ 3724 w 3741"/>
                    <a:gd name="T15" fmla="*/ 16 h 113"/>
                    <a:gd name="T16" fmla="*/ 3730 w 3741"/>
                    <a:gd name="T17" fmla="*/ 22 h 113"/>
                    <a:gd name="T18" fmla="*/ 3734 w 3741"/>
                    <a:gd name="T19" fmla="*/ 30 h 113"/>
                    <a:gd name="T20" fmla="*/ 3738 w 3741"/>
                    <a:gd name="T21" fmla="*/ 38 h 113"/>
                    <a:gd name="T22" fmla="*/ 3741 w 3741"/>
                    <a:gd name="T23" fmla="*/ 56 h 113"/>
                    <a:gd name="T24" fmla="*/ 3685 w 3741"/>
                    <a:gd name="T25" fmla="*/ 56 h 113"/>
                    <a:gd name="T26" fmla="*/ 3685 w 3741"/>
                    <a:gd name="T27" fmla="*/ 113 h 113"/>
                    <a:gd name="T28" fmla="*/ 0 w 3741"/>
                    <a:gd name="T29" fmla="*/ 113 h 113"/>
                    <a:gd name="T30" fmla="*/ 0 w 3741"/>
                    <a:gd name="T31" fmla="*/ 56 h 113"/>
                    <a:gd name="T32" fmla="*/ 0 w 3741"/>
                    <a:gd name="T33" fmla="*/ 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741" h="113">
                      <a:moveTo>
                        <a:pt x="0" y="0"/>
                      </a:moveTo>
                      <a:lnTo>
                        <a:pt x="3685" y="0"/>
                      </a:lnTo>
                      <a:lnTo>
                        <a:pt x="3685" y="0"/>
                      </a:lnTo>
                      <a:lnTo>
                        <a:pt x="3692" y="0"/>
                      </a:lnTo>
                      <a:lnTo>
                        <a:pt x="3702" y="2"/>
                      </a:lnTo>
                      <a:lnTo>
                        <a:pt x="3709" y="5"/>
                      </a:lnTo>
                      <a:lnTo>
                        <a:pt x="3717" y="10"/>
                      </a:lnTo>
                      <a:lnTo>
                        <a:pt x="3724" y="16"/>
                      </a:lnTo>
                      <a:lnTo>
                        <a:pt x="3730" y="22"/>
                      </a:lnTo>
                      <a:lnTo>
                        <a:pt x="3734" y="30"/>
                      </a:lnTo>
                      <a:lnTo>
                        <a:pt x="3738" y="38"/>
                      </a:lnTo>
                      <a:lnTo>
                        <a:pt x="3741" y="56"/>
                      </a:lnTo>
                      <a:lnTo>
                        <a:pt x="3685" y="56"/>
                      </a:lnTo>
                      <a:lnTo>
                        <a:pt x="3685" y="113"/>
                      </a:lnTo>
                      <a:lnTo>
                        <a:pt x="0" y="113"/>
                      </a:lnTo>
                      <a:lnTo>
                        <a:pt x="0" y="5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70" name="Freeform 128"/>
                <p:cNvSpPr>
                  <a:spLocks/>
                </p:cNvSpPr>
                <p:nvPr/>
              </p:nvSpPr>
              <p:spPr bwMode="auto">
                <a:xfrm>
                  <a:off x="3244" y="3123"/>
                  <a:ext cx="23" cy="71"/>
                </a:xfrm>
                <a:custGeom>
                  <a:avLst/>
                  <a:gdLst>
                    <a:gd name="T0" fmla="*/ 113 w 113"/>
                    <a:gd name="T1" fmla="*/ 0 h 355"/>
                    <a:gd name="T2" fmla="*/ 113 w 113"/>
                    <a:gd name="T3" fmla="*/ 299 h 355"/>
                    <a:gd name="T4" fmla="*/ 113 w 113"/>
                    <a:gd name="T5" fmla="*/ 299 h 355"/>
                    <a:gd name="T6" fmla="*/ 112 w 113"/>
                    <a:gd name="T7" fmla="*/ 307 h 355"/>
                    <a:gd name="T8" fmla="*/ 110 w 113"/>
                    <a:gd name="T9" fmla="*/ 316 h 355"/>
                    <a:gd name="T10" fmla="*/ 106 w 113"/>
                    <a:gd name="T11" fmla="*/ 324 h 355"/>
                    <a:gd name="T12" fmla="*/ 102 w 113"/>
                    <a:gd name="T13" fmla="*/ 332 h 355"/>
                    <a:gd name="T14" fmla="*/ 96 w 113"/>
                    <a:gd name="T15" fmla="*/ 338 h 355"/>
                    <a:gd name="T16" fmla="*/ 89 w 113"/>
                    <a:gd name="T17" fmla="*/ 344 h 355"/>
                    <a:gd name="T18" fmla="*/ 81 w 113"/>
                    <a:gd name="T19" fmla="*/ 349 h 355"/>
                    <a:gd name="T20" fmla="*/ 74 w 113"/>
                    <a:gd name="T21" fmla="*/ 352 h 355"/>
                    <a:gd name="T22" fmla="*/ 57 w 113"/>
                    <a:gd name="T23" fmla="*/ 355 h 355"/>
                    <a:gd name="T24" fmla="*/ 57 w 113"/>
                    <a:gd name="T25" fmla="*/ 299 h 355"/>
                    <a:gd name="T26" fmla="*/ 0 w 113"/>
                    <a:gd name="T27" fmla="*/ 299 h 355"/>
                    <a:gd name="T28" fmla="*/ 0 w 113"/>
                    <a:gd name="T29" fmla="*/ 0 h 355"/>
                    <a:gd name="T30" fmla="*/ 57 w 113"/>
                    <a:gd name="T31" fmla="*/ 0 h 355"/>
                    <a:gd name="T32" fmla="*/ 113 w 113"/>
                    <a:gd name="T33" fmla="*/ 0 h 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3" h="355">
                      <a:moveTo>
                        <a:pt x="113" y="0"/>
                      </a:moveTo>
                      <a:lnTo>
                        <a:pt x="113" y="299"/>
                      </a:lnTo>
                      <a:lnTo>
                        <a:pt x="113" y="299"/>
                      </a:lnTo>
                      <a:lnTo>
                        <a:pt x="112" y="307"/>
                      </a:lnTo>
                      <a:lnTo>
                        <a:pt x="110" y="316"/>
                      </a:lnTo>
                      <a:lnTo>
                        <a:pt x="106" y="324"/>
                      </a:lnTo>
                      <a:lnTo>
                        <a:pt x="102" y="332"/>
                      </a:lnTo>
                      <a:lnTo>
                        <a:pt x="96" y="338"/>
                      </a:lnTo>
                      <a:lnTo>
                        <a:pt x="89" y="344"/>
                      </a:lnTo>
                      <a:lnTo>
                        <a:pt x="81" y="349"/>
                      </a:lnTo>
                      <a:lnTo>
                        <a:pt x="74" y="352"/>
                      </a:lnTo>
                      <a:lnTo>
                        <a:pt x="57" y="355"/>
                      </a:lnTo>
                      <a:lnTo>
                        <a:pt x="57" y="299"/>
                      </a:lnTo>
                      <a:lnTo>
                        <a:pt x="0" y="299"/>
                      </a:lnTo>
                      <a:lnTo>
                        <a:pt x="0" y="0"/>
                      </a:lnTo>
                      <a:lnTo>
                        <a:pt x="57" y="0"/>
                      </a:lnTo>
                      <a:lnTo>
                        <a:pt x="11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71" name="Freeform 129"/>
                <p:cNvSpPr>
                  <a:spLocks/>
                </p:cNvSpPr>
                <p:nvPr/>
              </p:nvSpPr>
              <p:spPr bwMode="auto">
                <a:xfrm>
                  <a:off x="2887" y="3171"/>
                  <a:ext cx="369" cy="23"/>
                </a:xfrm>
                <a:custGeom>
                  <a:avLst/>
                  <a:gdLst>
                    <a:gd name="T0" fmla="*/ 1843 w 1843"/>
                    <a:gd name="T1" fmla="*/ 57 h 113"/>
                    <a:gd name="T2" fmla="*/ 1843 w 1843"/>
                    <a:gd name="T3" fmla="*/ 113 h 113"/>
                    <a:gd name="T4" fmla="*/ 0 w 1843"/>
                    <a:gd name="T5" fmla="*/ 113 h 113"/>
                    <a:gd name="T6" fmla="*/ 0 w 1843"/>
                    <a:gd name="T7" fmla="*/ 57 h 113"/>
                    <a:gd name="T8" fmla="*/ 0 w 1843"/>
                    <a:gd name="T9" fmla="*/ 0 h 113"/>
                    <a:gd name="T10" fmla="*/ 1843 w 1843"/>
                    <a:gd name="T11" fmla="*/ 0 h 113"/>
                    <a:gd name="T12" fmla="*/ 1843 w 1843"/>
                    <a:gd name="T13" fmla="*/ 57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43" h="113">
                      <a:moveTo>
                        <a:pt x="1843" y="57"/>
                      </a:moveTo>
                      <a:lnTo>
                        <a:pt x="1843" y="113"/>
                      </a:lnTo>
                      <a:lnTo>
                        <a:pt x="0" y="113"/>
                      </a:lnTo>
                      <a:lnTo>
                        <a:pt x="0" y="57"/>
                      </a:lnTo>
                      <a:lnTo>
                        <a:pt x="0" y="0"/>
                      </a:lnTo>
                      <a:lnTo>
                        <a:pt x="1843" y="0"/>
                      </a:lnTo>
                      <a:lnTo>
                        <a:pt x="1843" y="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72" name="Line 130"/>
                <p:cNvSpPr>
                  <a:spLocks noChangeShapeType="1"/>
                </p:cNvSpPr>
                <p:nvPr/>
              </p:nvSpPr>
              <p:spPr bwMode="auto">
                <a:xfrm>
                  <a:off x="2352" y="3155"/>
                  <a:ext cx="7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73" name="Line 131"/>
                <p:cNvSpPr>
                  <a:spLocks noChangeShapeType="1"/>
                </p:cNvSpPr>
                <p:nvPr/>
              </p:nvSpPr>
              <p:spPr bwMode="auto">
                <a:xfrm>
                  <a:off x="2352" y="3179"/>
                  <a:ext cx="7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74" name="Line 132"/>
                <p:cNvSpPr>
                  <a:spLocks noChangeShapeType="1"/>
                </p:cNvSpPr>
                <p:nvPr/>
              </p:nvSpPr>
              <p:spPr bwMode="auto">
                <a:xfrm>
                  <a:off x="2352" y="3203"/>
                  <a:ext cx="7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75" name="Line 133"/>
                <p:cNvSpPr>
                  <a:spLocks noChangeShapeType="1"/>
                </p:cNvSpPr>
                <p:nvPr/>
              </p:nvSpPr>
              <p:spPr bwMode="auto">
                <a:xfrm>
                  <a:off x="2352" y="3227"/>
                  <a:ext cx="7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76" name="Line 134"/>
                <p:cNvSpPr>
                  <a:spLocks noChangeShapeType="1"/>
                </p:cNvSpPr>
                <p:nvPr/>
              </p:nvSpPr>
              <p:spPr bwMode="auto">
                <a:xfrm>
                  <a:off x="2352" y="3251"/>
                  <a:ext cx="7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77" name="Line 135"/>
                <p:cNvSpPr>
                  <a:spLocks noChangeShapeType="1"/>
                </p:cNvSpPr>
                <p:nvPr/>
              </p:nvSpPr>
              <p:spPr bwMode="auto">
                <a:xfrm>
                  <a:off x="2352" y="3276"/>
                  <a:ext cx="7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78" name="Line 136"/>
                <p:cNvSpPr>
                  <a:spLocks noChangeShapeType="1"/>
                </p:cNvSpPr>
                <p:nvPr/>
              </p:nvSpPr>
              <p:spPr bwMode="auto">
                <a:xfrm>
                  <a:off x="2352" y="3300"/>
                  <a:ext cx="7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79" name="Line 137"/>
                <p:cNvSpPr>
                  <a:spLocks noChangeShapeType="1"/>
                </p:cNvSpPr>
                <p:nvPr/>
              </p:nvSpPr>
              <p:spPr bwMode="auto">
                <a:xfrm>
                  <a:off x="2352" y="3324"/>
                  <a:ext cx="7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80" name="Line 138"/>
                <p:cNvSpPr>
                  <a:spLocks noChangeShapeType="1"/>
                </p:cNvSpPr>
                <p:nvPr/>
              </p:nvSpPr>
              <p:spPr bwMode="auto">
                <a:xfrm>
                  <a:off x="2352" y="3348"/>
                  <a:ext cx="7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81" name="Line 139"/>
                <p:cNvSpPr>
                  <a:spLocks noChangeShapeType="1"/>
                </p:cNvSpPr>
                <p:nvPr/>
              </p:nvSpPr>
              <p:spPr bwMode="auto">
                <a:xfrm>
                  <a:off x="2352" y="3372"/>
                  <a:ext cx="7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82" name="Line 140"/>
                <p:cNvSpPr>
                  <a:spLocks noChangeShapeType="1"/>
                </p:cNvSpPr>
                <p:nvPr/>
              </p:nvSpPr>
              <p:spPr bwMode="auto">
                <a:xfrm>
                  <a:off x="2352" y="3396"/>
                  <a:ext cx="7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83" name="Line 141"/>
                <p:cNvSpPr>
                  <a:spLocks noChangeShapeType="1"/>
                </p:cNvSpPr>
                <p:nvPr/>
              </p:nvSpPr>
              <p:spPr bwMode="auto">
                <a:xfrm>
                  <a:off x="2352" y="3420"/>
                  <a:ext cx="7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84" name="Line 142"/>
                <p:cNvSpPr>
                  <a:spLocks noChangeShapeType="1"/>
                </p:cNvSpPr>
                <p:nvPr/>
              </p:nvSpPr>
              <p:spPr bwMode="auto">
                <a:xfrm>
                  <a:off x="2352" y="3444"/>
                  <a:ext cx="7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85" name="Line 143"/>
                <p:cNvSpPr>
                  <a:spLocks noChangeShapeType="1"/>
                </p:cNvSpPr>
                <p:nvPr/>
              </p:nvSpPr>
              <p:spPr bwMode="auto">
                <a:xfrm>
                  <a:off x="2352" y="3468"/>
                  <a:ext cx="7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86" name="Line 144"/>
                <p:cNvSpPr>
                  <a:spLocks noChangeShapeType="1"/>
                </p:cNvSpPr>
                <p:nvPr/>
              </p:nvSpPr>
              <p:spPr bwMode="auto">
                <a:xfrm>
                  <a:off x="2352" y="3492"/>
                  <a:ext cx="7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87" name="Line 145"/>
                <p:cNvSpPr>
                  <a:spLocks noChangeShapeType="1"/>
                </p:cNvSpPr>
                <p:nvPr/>
              </p:nvSpPr>
              <p:spPr bwMode="auto">
                <a:xfrm>
                  <a:off x="2352" y="3516"/>
                  <a:ext cx="7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88" name="Line 146"/>
                <p:cNvSpPr>
                  <a:spLocks noChangeShapeType="1"/>
                </p:cNvSpPr>
                <p:nvPr/>
              </p:nvSpPr>
              <p:spPr bwMode="auto">
                <a:xfrm>
                  <a:off x="2352" y="3540"/>
                  <a:ext cx="7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89" name="Freeform 147"/>
                <p:cNvSpPr>
                  <a:spLocks/>
                </p:cNvSpPr>
                <p:nvPr/>
              </p:nvSpPr>
              <p:spPr bwMode="auto">
                <a:xfrm>
                  <a:off x="2341" y="3534"/>
                  <a:ext cx="51" cy="23"/>
                </a:xfrm>
                <a:custGeom>
                  <a:avLst/>
                  <a:gdLst>
                    <a:gd name="T0" fmla="*/ 255 w 255"/>
                    <a:gd name="T1" fmla="*/ 114 h 114"/>
                    <a:gd name="T2" fmla="*/ 57 w 255"/>
                    <a:gd name="T3" fmla="*/ 114 h 114"/>
                    <a:gd name="T4" fmla="*/ 57 w 255"/>
                    <a:gd name="T5" fmla="*/ 114 h 114"/>
                    <a:gd name="T6" fmla="*/ 48 w 255"/>
                    <a:gd name="T7" fmla="*/ 112 h 114"/>
                    <a:gd name="T8" fmla="*/ 38 w 255"/>
                    <a:gd name="T9" fmla="*/ 110 h 114"/>
                    <a:gd name="T10" fmla="*/ 31 w 255"/>
                    <a:gd name="T11" fmla="*/ 107 h 114"/>
                    <a:gd name="T12" fmla="*/ 23 w 255"/>
                    <a:gd name="T13" fmla="*/ 102 h 114"/>
                    <a:gd name="T14" fmla="*/ 16 w 255"/>
                    <a:gd name="T15" fmla="*/ 97 h 114"/>
                    <a:gd name="T16" fmla="*/ 10 w 255"/>
                    <a:gd name="T17" fmla="*/ 90 h 114"/>
                    <a:gd name="T18" fmla="*/ 6 w 255"/>
                    <a:gd name="T19" fmla="*/ 82 h 114"/>
                    <a:gd name="T20" fmla="*/ 2 w 255"/>
                    <a:gd name="T21" fmla="*/ 74 h 114"/>
                    <a:gd name="T22" fmla="*/ 0 w 255"/>
                    <a:gd name="T23" fmla="*/ 57 h 114"/>
                    <a:gd name="T24" fmla="*/ 57 w 255"/>
                    <a:gd name="T25" fmla="*/ 57 h 114"/>
                    <a:gd name="T26" fmla="*/ 57 w 255"/>
                    <a:gd name="T27" fmla="*/ 0 h 114"/>
                    <a:gd name="T28" fmla="*/ 255 w 255"/>
                    <a:gd name="T29" fmla="*/ 0 h 114"/>
                    <a:gd name="T30" fmla="*/ 255 w 255"/>
                    <a:gd name="T31" fmla="*/ 57 h 114"/>
                    <a:gd name="T32" fmla="*/ 255 w 255"/>
                    <a:gd name="T33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55" h="114">
                      <a:moveTo>
                        <a:pt x="255" y="114"/>
                      </a:moveTo>
                      <a:lnTo>
                        <a:pt x="57" y="114"/>
                      </a:lnTo>
                      <a:lnTo>
                        <a:pt x="57" y="114"/>
                      </a:lnTo>
                      <a:lnTo>
                        <a:pt x="48" y="112"/>
                      </a:lnTo>
                      <a:lnTo>
                        <a:pt x="38" y="110"/>
                      </a:lnTo>
                      <a:lnTo>
                        <a:pt x="31" y="107"/>
                      </a:lnTo>
                      <a:lnTo>
                        <a:pt x="23" y="102"/>
                      </a:lnTo>
                      <a:lnTo>
                        <a:pt x="16" y="97"/>
                      </a:lnTo>
                      <a:lnTo>
                        <a:pt x="10" y="90"/>
                      </a:lnTo>
                      <a:lnTo>
                        <a:pt x="6" y="82"/>
                      </a:lnTo>
                      <a:lnTo>
                        <a:pt x="2" y="74"/>
                      </a:lnTo>
                      <a:lnTo>
                        <a:pt x="0" y="57"/>
                      </a:lnTo>
                      <a:lnTo>
                        <a:pt x="57" y="57"/>
                      </a:lnTo>
                      <a:lnTo>
                        <a:pt x="57" y="0"/>
                      </a:lnTo>
                      <a:lnTo>
                        <a:pt x="255" y="0"/>
                      </a:lnTo>
                      <a:lnTo>
                        <a:pt x="255" y="57"/>
                      </a:lnTo>
                      <a:lnTo>
                        <a:pt x="255" y="1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90" name="Freeform 148"/>
                <p:cNvSpPr>
                  <a:spLocks/>
                </p:cNvSpPr>
                <p:nvPr/>
              </p:nvSpPr>
              <p:spPr bwMode="auto">
                <a:xfrm>
                  <a:off x="2341" y="3126"/>
                  <a:ext cx="22" cy="419"/>
                </a:xfrm>
                <a:custGeom>
                  <a:avLst/>
                  <a:gdLst>
                    <a:gd name="T0" fmla="*/ 0 w 113"/>
                    <a:gd name="T1" fmla="*/ 2098 h 2098"/>
                    <a:gd name="T2" fmla="*/ 0 w 113"/>
                    <a:gd name="T3" fmla="*/ 57 h 2098"/>
                    <a:gd name="T4" fmla="*/ 0 w 113"/>
                    <a:gd name="T5" fmla="*/ 57 h 2098"/>
                    <a:gd name="T6" fmla="*/ 0 w 113"/>
                    <a:gd name="T7" fmla="*/ 48 h 2098"/>
                    <a:gd name="T8" fmla="*/ 2 w 113"/>
                    <a:gd name="T9" fmla="*/ 39 h 2098"/>
                    <a:gd name="T10" fmla="*/ 6 w 113"/>
                    <a:gd name="T11" fmla="*/ 31 h 2098"/>
                    <a:gd name="T12" fmla="*/ 10 w 113"/>
                    <a:gd name="T13" fmla="*/ 23 h 2098"/>
                    <a:gd name="T14" fmla="*/ 16 w 113"/>
                    <a:gd name="T15" fmla="*/ 16 h 2098"/>
                    <a:gd name="T16" fmla="*/ 23 w 113"/>
                    <a:gd name="T17" fmla="*/ 10 h 2098"/>
                    <a:gd name="T18" fmla="*/ 31 w 113"/>
                    <a:gd name="T19" fmla="*/ 6 h 2098"/>
                    <a:gd name="T20" fmla="*/ 38 w 113"/>
                    <a:gd name="T21" fmla="*/ 2 h 2098"/>
                    <a:gd name="T22" fmla="*/ 57 w 113"/>
                    <a:gd name="T23" fmla="*/ 0 h 2098"/>
                    <a:gd name="T24" fmla="*/ 57 w 113"/>
                    <a:gd name="T25" fmla="*/ 57 h 2098"/>
                    <a:gd name="T26" fmla="*/ 113 w 113"/>
                    <a:gd name="T27" fmla="*/ 57 h 2098"/>
                    <a:gd name="T28" fmla="*/ 113 w 113"/>
                    <a:gd name="T29" fmla="*/ 2098 h 2098"/>
                    <a:gd name="T30" fmla="*/ 57 w 113"/>
                    <a:gd name="T31" fmla="*/ 2098 h 2098"/>
                    <a:gd name="T32" fmla="*/ 0 w 113"/>
                    <a:gd name="T33" fmla="*/ 2098 h 20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3" h="2098">
                      <a:moveTo>
                        <a:pt x="0" y="2098"/>
                      </a:moveTo>
                      <a:lnTo>
                        <a:pt x="0" y="57"/>
                      </a:lnTo>
                      <a:lnTo>
                        <a:pt x="0" y="57"/>
                      </a:lnTo>
                      <a:lnTo>
                        <a:pt x="0" y="48"/>
                      </a:lnTo>
                      <a:lnTo>
                        <a:pt x="2" y="39"/>
                      </a:lnTo>
                      <a:lnTo>
                        <a:pt x="6" y="31"/>
                      </a:lnTo>
                      <a:lnTo>
                        <a:pt x="10" y="23"/>
                      </a:lnTo>
                      <a:lnTo>
                        <a:pt x="16" y="16"/>
                      </a:lnTo>
                      <a:lnTo>
                        <a:pt x="23" y="10"/>
                      </a:lnTo>
                      <a:lnTo>
                        <a:pt x="31" y="6"/>
                      </a:lnTo>
                      <a:lnTo>
                        <a:pt x="38" y="2"/>
                      </a:lnTo>
                      <a:lnTo>
                        <a:pt x="57" y="0"/>
                      </a:lnTo>
                      <a:lnTo>
                        <a:pt x="57" y="57"/>
                      </a:lnTo>
                      <a:lnTo>
                        <a:pt x="113" y="57"/>
                      </a:lnTo>
                      <a:lnTo>
                        <a:pt x="113" y="2098"/>
                      </a:lnTo>
                      <a:lnTo>
                        <a:pt x="57" y="2098"/>
                      </a:lnTo>
                      <a:lnTo>
                        <a:pt x="0" y="209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91" name="Freeform 149"/>
                <p:cNvSpPr>
                  <a:spLocks/>
                </p:cNvSpPr>
                <p:nvPr/>
              </p:nvSpPr>
              <p:spPr bwMode="auto">
                <a:xfrm>
                  <a:off x="2352" y="3126"/>
                  <a:ext cx="91" cy="23"/>
                </a:xfrm>
                <a:custGeom>
                  <a:avLst/>
                  <a:gdLst>
                    <a:gd name="T0" fmla="*/ 0 w 453"/>
                    <a:gd name="T1" fmla="*/ 0 h 114"/>
                    <a:gd name="T2" fmla="*/ 396 w 453"/>
                    <a:gd name="T3" fmla="*/ 0 h 114"/>
                    <a:gd name="T4" fmla="*/ 396 w 453"/>
                    <a:gd name="T5" fmla="*/ 0 h 114"/>
                    <a:gd name="T6" fmla="*/ 404 w 453"/>
                    <a:gd name="T7" fmla="*/ 0 h 114"/>
                    <a:gd name="T8" fmla="*/ 413 w 453"/>
                    <a:gd name="T9" fmla="*/ 2 h 114"/>
                    <a:gd name="T10" fmla="*/ 421 w 453"/>
                    <a:gd name="T11" fmla="*/ 6 h 114"/>
                    <a:gd name="T12" fmla="*/ 429 w 453"/>
                    <a:gd name="T13" fmla="*/ 10 h 114"/>
                    <a:gd name="T14" fmla="*/ 436 w 453"/>
                    <a:gd name="T15" fmla="*/ 16 h 114"/>
                    <a:gd name="T16" fmla="*/ 442 w 453"/>
                    <a:gd name="T17" fmla="*/ 23 h 114"/>
                    <a:gd name="T18" fmla="*/ 446 w 453"/>
                    <a:gd name="T19" fmla="*/ 31 h 114"/>
                    <a:gd name="T20" fmla="*/ 450 w 453"/>
                    <a:gd name="T21" fmla="*/ 39 h 114"/>
                    <a:gd name="T22" fmla="*/ 453 w 453"/>
                    <a:gd name="T23" fmla="*/ 57 h 114"/>
                    <a:gd name="T24" fmla="*/ 396 w 453"/>
                    <a:gd name="T25" fmla="*/ 57 h 114"/>
                    <a:gd name="T26" fmla="*/ 396 w 453"/>
                    <a:gd name="T27" fmla="*/ 114 h 114"/>
                    <a:gd name="T28" fmla="*/ 0 w 453"/>
                    <a:gd name="T29" fmla="*/ 114 h 114"/>
                    <a:gd name="T30" fmla="*/ 0 w 453"/>
                    <a:gd name="T31" fmla="*/ 57 h 114"/>
                    <a:gd name="T32" fmla="*/ 0 w 453"/>
                    <a:gd name="T33" fmla="*/ 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53" h="114">
                      <a:moveTo>
                        <a:pt x="0" y="0"/>
                      </a:moveTo>
                      <a:lnTo>
                        <a:pt x="396" y="0"/>
                      </a:lnTo>
                      <a:lnTo>
                        <a:pt x="396" y="0"/>
                      </a:lnTo>
                      <a:lnTo>
                        <a:pt x="404" y="0"/>
                      </a:lnTo>
                      <a:lnTo>
                        <a:pt x="413" y="2"/>
                      </a:lnTo>
                      <a:lnTo>
                        <a:pt x="421" y="6"/>
                      </a:lnTo>
                      <a:lnTo>
                        <a:pt x="429" y="10"/>
                      </a:lnTo>
                      <a:lnTo>
                        <a:pt x="436" y="16"/>
                      </a:lnTo>
                      <a:lnTo>
                        <a:pt x="442" y="23"/>
                      </a:lnTo>
                      <a:lnTo>
                        <a:pt x="446" y="31"/>
                      </a:lnTo>
                      <a:lnTo>
                        <a:pt x="450" y="39"/>
                      </a:lnTo>
                      <a:lnTo>
                        <a:pt x="453" y="57"/>
                      </a:lnTo>
                      <a:lnTo>
                        <a:pt x="396" y="57"/>
                      </a:lnTo>
                      <a:lnTo>
                        <a:pt x="396" y="114"/>
                      </a:lnTo>
                      <a:lnTo>
                        <a:pt x="0" y="114"/>
                      </a:lnTo>
                      <a:lnTo>
                        <a:pt x="0" y="5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92" name="Freeform 150"/>
                <p:cNvSpPr>
                  <a:spLocks/>
                </p:cNvSpPr>
                <p:nvPr/>
              </p:nvSpPr>
              <p:spPr bwMode="auto">
                <a:xfrm>
                  <a:off x="2420" y="3137"/>
                  <a:ext cx="23" cy="420"/>
                </a:xfrm>
                <a:custGeom>
                  <a:avLst/>
                  <a:gdLst>
                    <a:gd name="T0" fmla="*/ 113 w 113"/>
                    <a:gd name="T1" fmla="*/ 0 h 2098"/>
                    <a:gd name="T2" fmla="*/ 113 w 113"/>
                    <a:gd name="T3" fmla="*/ 2041 h 2098"/>
                    <a:gd name="T4" fmla="*/ 113 w 113"/>
                    <a:gd name="T5" fmla="*/ 2041 h 2098"/>
                    <a:gd name="T6" fmla="*/ 112 w 113"/>
                    <a:gd name="T7" fmla="*/ 2049 h 2098"/>
                    <a:gd name="T8" fmla="*/ 110 w 113"/>
                    <a:gd name="T9" fmla="*/ 2058 h 2098"/>
                    <a:gd name="T10" fmla="*/ 106 w 113"/>
                    <a:gd name="T11" fmla="*/ 2066 h 2098"/>
                    <a:gd name="T12" fmla="*/ 102 w 113"/>
                    <a:gd name="T13" fmla="*/ 2074 h 2098"/>
                    <a:gd name="T14" fmla="*/ 96 w 113"/>
                    <a:gd name="T15" fmla="*/ 2081 h 2098"/>
                    <a:gd name="T16" fmla="*/ 89 w 113"/>
                    <a:gd name="T17" fmla="*/ 2086 h 2098"/>
                    <a:gd name="T18" fmla="*/ 81 w 113"/>
                    <a:gd name="T19" fmla="*/ 2091 h 2098"/>
                    <a:gd name="T20" fmla="*/ 73 w 113"/>
                    <a:gd name="T21" fmla="*/ 2094 h 2098"/>
                    <a:gd name="T22" fmla="*/ 56 w 113"/>
                    <a:gd name="T23" fmla="*/ 2098 h 2098"/>
                    <a:gd name="T24" fmla="*/ 56 w 113"/>
                    <a:gd name="T25" fmla="*/ 2041 h 2098"/>
                    <a:gd name="T26" fmla="*/ 0 w 113"/>
                    <a:gd name="T27" fmla="*/ 2041 h 2098"/>
                    <a:gd name="T28" fmla="*/ 0 w 113"/>
                    <a:gd name="T29" fmla="*/ 0 h 2098"/>
                    <a:gd name="T30" fmla="*/ 56 w 113"/>
                    <a:gd name="T31" fmla="*/ 0 h 2098"/>
                    <a:gd name="T32" fmla="*/ 113 w 113"/>
                    <a:gd name="T33" fmla="*/ 0 h 20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3" h="2098">
                      <a:moveTo>
                        <a:pt x="113" y="0"/>
                      </a:moveTo>
                      <a:lnTo>
                        <a:pt x="113" y="2041"/>
                      </a:lnTo>
                      <a:lnTo>
                        <a:pt x="113" y="2041"/>
                      </a:lnTo>
                      <a:lnTo>
                        <a:pt x="112" y="2049"/>
                      </a:lnTo>
                      <a:lnTo>
                        <a:pt x="110" y="2058"/>
                      </a:lnTo>
                      <a:lnTo>
                        <a:pt x="106" y="2066"/>
                      </a:lnTo>
                      <a:lnTo>
                        <a:pt x="102" y="2074"/>
                      </a:lnTo>
                      <a:lnTo>
                        <a:pt x="96" y="2081"/>
                      </a:lnTo>
                      <a:lnTo>
                        <a:pt x="89" y="2086"/>
                      </a:lnTo>
                      <a:lnTo>
                        <a:pt x="81" y="2091"/>
                      </a:lnTo>
                      <a:lnTo>
                        <a:pt x="73" y="2094"/>
                      </a:lnTo>
                      <a:lnTo>
                        <a:pt x="56" y="2098"/>
                      </a:lnTo>
                      <a:lnTo>
                        <a:pt x="56" y="2041"/>
                      </a:lnTo>
                      <a:lnTo>
                        <a:pt x="0" y="2041"/>
                      </a:lnTo>
                      <a:lnTo>
                        <a:pt x="0" y="0"/>
                      </a:lnTo>
                      <a:lnTo>
                        <a:pt x="56" y="0"/>
                      </a:lnTo>
                      <a:lnTo>
                        <a:pt x="11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  <p:sp>
              <p:nvSpPr>
                <p:cNvPr id="93" name="Freeform 151"/>
                <p:cNvSpPr>
                  <a:spLocks/>
                </p:cNvSpPr>
                <p:nvPr/>
              </p:nvSpPr>
              <p:spPr bwMode="auto">
                <a:xfrm>
                  <a:off x="2392" y="3534"/>
                  <a:ext cx="39" cy="23"/>
                </a:xfrm>
                <a:custGeom>
                  <a:avLst/>
                  <a:gdLst>
                    <a:gd name="T0" fmla="*/ 198 w 198"/>
                    <a:gd name="T1" fmla="*/ 57 h 114"/>
                    <a:gd name="T2" fmla="*/ 198 w 198"/>
                    <a:gd name="T3" fmla="*/ 114 h 114"/>
                    <a:gd name="T4" fmla="*/ 0 w 198"/>
                    <a:gd name="T5" fmla="*/ 114 h 114"/>
                    <a:gd name="T6" fmla="*/ 0 w 198"/>
                    <a:gd name="T7" fmla="*/ 57 h 114"/>
                    <a:gd name="T8" fmla="*/ 0 w 198"/>
                    <a:gd name="T9" fmla="*/ 0 h 114"/>
                    <a:gd name="T10" fmla="*/ 198 w 198"/>
                    <a:gd name="T11" fmla="*/ 0 h 114"/>
                    <a:gd name="T12" fmla="*/ 198 w 198"/>
                    <a:gd name="T13" fmla="*/ 57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8" h="114">
                      <a:moveTo>
                        <a:pt x="198" y="57"/>
                      </a:moveTo>
                      <a:lnTo>
                        <a:pt x="198" y="114"/>
                      </a:lnTo>
                      <a:lnTo>
                        <a:pt x="0" y="114"/>
                      </a:lnTo>
                      <a:lnTo>
                        <a:pt x="0" y="57"/>
                      </a:lnTo>
                      <a:lnTo>
                        <a:pt x="0" y="0"/>
                      </a:lnTo>
                      <a:lnTo>
                        <a:pt x="198" y="0"/>
                      </a:lnTo>
                      <a:lnTo>
                        <a:pt x="198" y="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+mn-cs"/>
                    </a:defRPr>
                  </a:lvl9pPr>
                </a:lstStyle>
                <a:p>
                  <a:endParaRPr lang="de-DE"/>
                </a:p>
              </p:txBody>
            </p:sp>
          </p:grpSp>
          <p:sp>
            <p:nvSpPr>
              <p:cNvPr id="32" name="Line 152"/>
              <p:cNvSpPr>
                <a:spLocks noChangeShapeType="1"/>
              </p:cNvSpPr>
              <p:nvPr/>
            </p:nvSpPr>
            <p:spPr bwMode="auto">
              <a:xfrm>
                <a:off x="768" y="2448"/>
                <a:ext cx="3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</p:grpSp>
      </p:grpSp>
      <p:grpSp>
        <p:nvGrpSpPr>
          <p:cNvPr id="23" name="Group 153"/>
          <p:cNvGrpSpPr>
            <a:grpSpLocks/>
          </p:cNvGrpSpPr>
          <p:nvPr/>
        </p:nvGrpSpPr>
        <p:grpSpPr bwMode="auto">
          <a:xfrm>
            <a:off x="1372343" y="2792740"/>
            <a:ext cx="1044775" cy="1101880"/>
            <a:chOff x="2880" y="1248"/>
            <a:chExt cx="768" cy="912"/>
          </a:xfrm>
        </p:grpSpPr>
        <p:sp>
          <p:nvSpPr>
            <p:cNvPr id="25" name="Freeform 154"/>
            <p:cNvSpPr>
              <a:spLocks/>
            </p:cNvSpPr>
            <p:nvPr/>
          </p:nvSpPr>
          <p:spPr bwMode="auto">
            <a:xfrm>
              <a:off x="2880" y="1296"/>
              <a:ext cx="144" cy="864"/>
            </a:xfrm>
            <a:custGeom>
              <a:avLst/>
              <a:gdLst>
                <a:gd name="T0" fmla="*/ 0 w 240"/>
                <a:gd name="T1" fmla="*/ 864 h 864"/>
                <a:gd name="T2" fmla="*/ 192 w 240"/>
                <a:gd name="T3" fmla="*/ 384 h 864"/>
                <a:gd name="T4" fmla="*/ 192 w 240"/>
                <a:gd name="T5" fmla="*/ 0 h 864"/>
                <a:gd name="T6" fmla="*/ 240 w 240"/>
                <a:gd name="T7" fmla="*/ 0 h 864"/>
                <a:gd name="T8" fmla="*/ 240 w 240"/>
                <a:gd name="T9" fmla="*/ 384 h 864"/>
                <a:gd name="T10" fmla="*/ 48 w 240"/>
                <a:gd name="T11" fmla="*/ 864 h 864"/>
                <a:gd name="T12" fmla="*/ 0 w 240"/>
                <a:gd name="T13" fmla="*/ 864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864">
                  <a:moveTo>
                    <a:pt x="0" y="864"/>
                  </a:moveTo>
                  <a:lnTo>
                    <a:pt x="192" y="384"/>
                  </a:lnTo>
                  <a:lnTo>
                    <a:pt x="192" y="0"/>
                  </a:lnTo>
                  <a:lnTo>
                    <a:pt x="240" y="0"/>
                  </a:lnTo>
                  <a:lnTo>
                    <a:pt x="240" y="384"/>
                  </a:lnTo>
                  <a:lnTo>
                    <a:pt x="48" y="864"/>
                  </a:lnTo>
                  <a:lnTo>
                    <a:pt x="0" y="864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6" name="Freeform 155"/>
            <p:cNvSpPr>
              <a:spLocks/>
            </p:cNvSpPr>
            <p:nvPr/>
          </p:nvSpPr>
          <p:spPr bwMode="auto">
            <a:xfrm flipH="1">
              <a:off x="3504" y="1296"/>
              <a:ext cx="144" cy="864"/>
            </a:xfrm>
            <a:custGeom>
              <a:avLst/>
              <a:gdLst>
                <a:gd name="T0" fmla="*/ 0 w 240"/>
                <a:gd name="T1" fmla="*/ 864 h 864"/>
                <a:gd name="T2" fmla="*/ 192 w 240"/>
                <a:gd name="T3" fmla="*/ 384 h 864"/>
                <a:gd name="T4" fmla="*/ 192 w 240"/>
                <a:gd name="T5" fmla="*/ 0 h 864"/>
                <a:gd name="T6" fmla="*/ 240 w 240"/>
                <a:gd name="T7" fmla="*/ 0 h 864"/>
                <a:gd name="T8" fmla="*/ 240 w 240"/>
                <a:gd name="T9" fmla="*/ 384 h 864"/>
                <a:gd name="T10" fmla="*/ 48 w 240"/>
                <a:gd name="T11" fmla="*/ 864 h 864"/>
                <a:gd name="T12" fmla="*/ 0 w 240"/>
                <a:gd name="T13" fmla="*/ 864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864">
                  <a:moveTo>
                    <a:pt x="0" y="864"/>
                  </a:moveTo>
                  <a:lnTo>
                    <a:pt x="192" y="384"/>
                  </a:lnTo>
                  <a:lnTo>
                    <a:pt x="192" y="0"/>
                  </a:lnTo>
                  <a:lnTo>
                    <a:pt x="240" y="0"/>
                  </a:lnTo>
                  <a:lnTo>
                    <a:pt x="240" y="384"/>
                  </a:lnTo>
                  <a:lnTo>
                    <a:pt x="48" y="864"/>
                  </a:lnTo>
                  <a:lnTo>
                    <a:pt x="0" y="864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7" name="AutoShape 156"/>
            <p:cNvSpPr>
              <a:spLocks noChangeArrowheads="1"/>
            </p:cNvSpPr>
            <p:nvPr/>
          </p:nvSpPr>
          <p:spPr bwMode="auto">
            <a:xfrm flipV="1">
              <a:off x="2928" y="1248"/>
              <a:ext cx="672" cy="48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</p:grpSp>
      <p:sp>
        <p:nvSpPr>
          <p:cNvPr id="24" name="Line 157"/>
          <p:cNvSpPr>
            <a:spLocks noChangeShapeType="1"/>
          </p:cNvSpPr>
          <p:nvPr/>
        </p:nvSpPr>
        <p:spPr bwMode="auto">
          <a:xfrm>
            <a:off x="1500577" y="2776838"/>
            <a:ext cx="83576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de-DE"/>
          </a:p>
        </p:txBody>
      </p:sp>
      <p:sp>
        <p:nvSpPr>
          <p:cNvPr id="94" name="Freeform 27"/>
          <p:cNvSpPr>
            <a:spLocks/>
          </p:cNvSpPr>
          <p:nvPr/>
        </p:nvSpPr>
        <p:spPr bwMode="auto">
          <a:xfrm>
            <a:off x="1486686" y="1612323"/>
            <a:ext cx="879822" cy="1164515"/>
          </a:xfrm>
          <a:custGeom>
            <a:avLst/>
            <a:gdLst>
              <a:gd name="T0" fmla="*/ 0 w 960"/>
              <a:gd name="T1" fmla="*/ 1184 h 1296"/>
              <a:gd name="T2" fmla="*/ 7 w 960"/>
              <a:gd name="T3" fmla="*/ 1242 h 1296"/>
              <a:gd name="T4" fmla="*/ 63 w 960"/>
              <a:gd name="T5" fmla="*/ 1296 h 1296"/>
              <a:gd name="T6" fmla="*/ 887 w 960"/>
              <a:gd name="T7" fmla="*/ 1296 h 1296"/>
              <a:gd name="T8" fmla="*/ 950 w 960"/>
              <a:gd name="T9" fmla="*/ 1238 h 1296"/>
              <a:gd name="T10" fmla="*/ 960 w 960"/>
              <a:gd name="T11" fmla="*/ 1173 h 1296"/>
              <a:gd name="T12" fmla="*/ 635 w 960"/>
              <a:gd name="T13" fmla="*/ 336 h 1296"/>
              <a:gd name="T14" fmla="*/ 635 w 960"/>
              <a:gd name="T15" fmla="*/ 50 h 1296"/>
              <a:gd name="T16" fmla="*/ 653 w 960"/>
              <a:gd name="T17" fmla="*/ 23 h 1296"/>
              <a:gd name="T18" fmla="*/ 646 w 960"/>
              <a:gd name="T19" fmla="*/ 0 h 1296"/>
              <a:gd name="T20" fmla="*/ 618 w 960"/>
              <a:gd name="T21" fmla="*/ 0 h 1296"/>
              <a:gd name="T22" fmla="*/ 596 w 960"/>
              <a:gd name="T23" fmla="*/ 0 h 1296"/>
              <a:gd name="T24" fmla="*/ 596 w 960"/>
              <a:gd name="T25" fmla="*/ 336 h 1296"/>
              <a:gd name="T26" fmla="*/ 918 w 960"/>
              <a:gd name="T27" fmla="*/ 1192 h 1296"/>
              <a:gd name="T28" fmla="*/ 887 w 960"/>
              <a:gd name="T29" fmla="*/ 1242 h 1296"/>
              <a:gd name="T30" fmla="*/ 66 w 960"/>
              <a:gd name="T31" fmla="*/ 1242 h 1296"/>
              <a:gd name="T32" fmla="*/ 42 w 960"/>
              <a:gd name="T33" fmla="*/ 1192 h 1296"/>
              <a:gd name="T34" fmla="*/ 335 w 960"/>
              <a:gd name="T35" fmla="*/ 336 h 1296"/>
              <a:gd name="T36" fmla="*/ 335 w 960"/>
              <a:gd name="T37" fmla="*/ 0 h 1296"/>
              <a:gd name="T38" fmla="*/ 635 w 960"/>
              <a:gd name="T39" fmla="*/ 0 h 1296"/>
              <a:gd name="T40" fmla="*/ 279 w 960"/>
              <a:gd name="T41" fmla="*/ 0 h 1296"/>
              <a:gd name="T42" fmla="*/ 272 w 960"/>
              <a:gd name="T43" fmla="*/ 23 h 1296"/>
              <a:gd name="T44" fmla="*/ 293 w 960"/>
              <a:gd name="T45" fmla="*/ 59 h 1296"/>
              <a:gd name="T46" fmla="*/ 293 w 960"/>
              <a:gd name="T47" fmla="*/ 336 h 1296"/>
              <a:gd name="T48" fmla="*/ 0 w 960"/>
              <a:gd name="T49" fmla="*/ 1184 h 1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960" h="1296">
                <a:moveTo>
                  <a:pt x="0" y="1184"/>
                </a:moveTo>
                <a:lnTo>
                  <a:pt x="7" y="1242"/>
                </a:lnTo>
                <a:lnTo>
                  <a:pt x="63" y="1296"/>
                </a:lnTo>
                <a:lnTo>
                  <a:pt x="887" y="1296"/>
                </a:lnTo>
                <a:lnTo>
                  <a:pt x="950" y="1238"/>
                </a:lnTo>
                <a:lnTo>
                  <a:pt x="960" y="1173"/>
                </a:lnTo>
                <a:lnTo>
                  <a:pt x="635" y="336"/>
                </a:lnTo>
                <a:lnTo>
                  <a:pt x="635" y="50"/>
                </a:lnTo>
                <a:lnTo>
                  <a:pt x="653" y="23"/>
                </a:lnTo>
                <a:lnTo>
                  <a:pt x="646" y="0"/>
                </a:lnTo>
                <a:lnTo>
                  <a:pt x="618" y="0"/>
                </a:lnTo>
                <a:lnTo>
                  <a:pt x="596" y="0"/>
                </a:lnTo>
                <a:lnTo>
                  <a:pt x="596" y="336"/>
                </a:lnTo>
                <a:lnTo>
                  <a:pt x="918" y="1192"/>
                </a:lnTo>
                <a:lnTo>
                  <a:pt x="887" y="1242"/>
                </a:lnTo>
                <a:lnTo>
                  <a:pt x="66" y="1242"/>
                </a:lnTo>
                <a:lnTo>
                  <a:pt x="42" y="1192"/>
                </a:lnTo>
                <a:lnTo>
                  <a:pt x="335" y="336"/>
                </a:lnTo>
                <a:lnTo>
                  <a:pt x="335" y="0"/>
                </a:lnTo>
                <a:lnTo>
                  <a:pt x="635" y="0"/>
                </a:lnTo>
                <a:lnTo>
                  <a:pt x="279" y="0"/>
                </a:lnTo>
                <a:lnTo>
                  <a:pt x="272" y="23"/>
                </a:lnTo>
                <a:lnTo>
                  <a:pt x="293" y="59"/>
                </a:lnTo>
                <a:lnTo>
                  <a:pt x="293" y="336"/>
                </a:lnTo>
                <a:lnTo>
                  <a:pt x="0" y="1184"/>
                </a:lnTo>
                <a:close/>
              </a:path>
            </a:pathLst>
          </a:custGeom>
          <a:solidFill>
            <a:schemeClr val="tx1"/>
          </a:solidFill>
          <a:ln w="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de-DE"/>
          </a:p>
        </p:txBody>
      </p:sp>
      <p:sp>
        <p:nvSpPr>
          <p:cNvPr id="95" name="Freeform 28"/>
          <p:cNvSpPr>
            <a:spLocks/>
          </p:cNvSpPr>
          <p:nvPr/>
        </p:nvSpPr>
        <p:spPr bwMode="auto">
          <a:xfrm>
            <a:off x="1774065" y="1488762"/>
            <a:ext cx="281297" cy="300619"/>
          </a:xfrm>
          <a:custGeom>
            <a:avLst/>
            <a:gdLst>
              <a:gd name="T0" fmla="*/ 6 w 471"/>
              <a:gd name="T1" fmla="*/ 77 h 438"/>
              <a:gd name="T2" fmla="*/ 0 w 471"/>
              <a:gd name="T3" fmla="*/ 29 h 438"/>
              <a:gd name="T4" fmla="*/ 15 w 471"/>
              <a:gd name="T5" fmla="*/ 5 h 438"/>
              <a:gd name="T6" fmla="*/ 54 w 471"/>
              <a:gd name="T7" fmla="*/ 0 h 438"/>
              <a:gd name="T8" fmla="*/ 434 w 471"/>
              <a:gd name="T9" fmla="*/ 0 h 438"/>
              <a:gd name="T10" fmla="*/ 453 w 471"/>
              <a:gd name="T11" fmla="*/ 4 h 438"/>
              <a:gd name="T12" fmla="*/ 471 w 471"/>
              <a:gd name="T13" fmla="*/ 26 h 438"/>
              <a:gd name="T14" fmla="*/ 464 w 471"/>
              <a:gd name="T15" fmla="*/ 68 h 438"/>
              <a:gd name="T16" fmla="*/ 448 w 471"/>
              <a:gd name="T17" fmla="*/ 104 h 438"/>
              <a:gd name="T18" fmla="*/ 437 w 471"/>
              <a:gd name="T19" fmla="*/ 135 h 438"/>
              <a:gd name="T20" fmla="*/ 421 w 471"/>
              <a:gd name="T21" fmla="*/ 247 h 438"/>
              <a:gd name="T22" fmla="*/ 418 w 471"/>
              <a:gd name="T23" fmla="*/ 420 h 438"/>
              <a:gd name="T24" fmla="*/ 410 w 471"/>
              <a:gd name="T25" fmla="*/ 432 h 438"/>
              <a:gd name="T26" fmla="*/ 391 w 471"/>
              <a:gd name="T27" fmla="*/ 438 h 438"/>
              <a:gd name="T28" fmla="*/ 74 w 471"/>
              <a:gd name="T29" fmla="*/ 438 h 438"/>
              <a:gd name="T30" fmla="*/ 65 w 471"/>
              <a:gd name="T31" fmla="*/ 434 h 438"/>
              <a:gd name="T32" fmla="*/ 55 w 471"/>
              <a:gd name="T33" fmla="*/ 427 h 438"/>
              <a:gd name="T34" fmla="*/ 52 w 471"/>
              <a:gd name="T35" fmla="*/ 420 h 438"/>
              <a:gd name="T36" fmla="*/ 50 w 471"/>
              <a:gd name="T37" fmla="*/ 243 h 438"/>
              <a:gd name="T38" fmla="*/ 35 w 471"/>
              <a:gd name="T39" fmla="*/ 137 h 438"/>
              <a:gd name="T40" fmla="*/ 18 w 471"/>
              <a:gd name="T41" fmla="*/ 102 h 438"/>
              <a:gd name="T42" fmla="*/ 6 w 471"/>
              <a:gd name="T43" fmla="*/ 77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71" h="438">
                <a:moveTo>
                  <a:pt x="6" y="77"/>
                </a:moveTo>
                <a:lnTo>
                  <a:pt x="0" y="29"/>
                </a:lnTo>
                <a:lnTo>
                  <a:pt x="15" y="5"/>
                </a:lnTo>
                <a:lnTo>
                  <a:pt x="54" y="0"/>
                </a:lnTo>
                <a:lnTo>
                  <a:pt x="434" y="0"/>
                </a:lnTo>
                <a:lnTo>
                  <a:pt x="453" y="4"/>
                </a:lnTo>
                <a:lnTo>
                  <a:pt x="471" y="26"/>
                </a:lnTo>
                <a:lnTo>
                  <a:pt x="464" y="68"/>
                </a:lnTo>
                <a:lnTo>
                  <a:pt x="448" y="104"/>
                </a:lnTo>
                <a:lnTo>
                  <a:pt x="437" y="135"/>
                </a:lnTo>
                <a:lnTo>
                  <a:pt x="421" y="247"/>
                </a:lnTo>
                <a:lnTo>
                  <a:pt x="418" y="420"/>
                </a:lnTo>
                <a:lnTo>
                  <a:pt x="410" y="432"/>
                </a:lnTo>
                <a:lnTo>
                  <a:pt x="391" y="438"/>
                </a:lnTo>
                <a:lnTo>
                  <a:pt x="74" y="438"/>
                </a:lnTo>
                <a:lnTo>
                  <a:pt x="65" y="434"/>
                </a:lnTo>
                <a:lnTo>
                  <a:pt x="55" y="427"/>
                </a:lnTo>
                <a:lnTo>
                  <a:pt x="52" y="420"/>
                </a:lnTo>
                <a:lnTo>
                  <a:pt x="50" y="243"/>
                </a:lnTo>
                <a:lnTo>
                  <a:pt x="35" y="137"/>
                </a:lnTo>
                <a:lnTo>
                  <a:pt x="18" y="102"/>
                </a:lnTo>
                <a:lnTo>
                  <a:pt x="6" y="77"/>
                </a:lnTo>
                <a:close/>
              </a:path>
            </a:pathLst>
          </a:custGeom>
          <a:solidFill>
            <a:srgbClr val="800000"/>
          </a:solidFill>
          <a:ln w="12700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de-DE"/>
          </a:p>
        </p:txBody>
      </p:sp>
      <p:cxnSp>
        <p:nvCxnSpPr>
          <p:cNvPr id="98" name="Gerade Verbindung mit Pfeil 97"/>
          <p:cNvCxnSpPr/>
          <p:nvPr/>
        </p:nvCxnSpPr>
        <p:spPr>
          <a:xfrm>
            <a:off x="3055581" y="2850734"/>
            <a:ext cx="178223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0" name="Gruppieren 159"/>
          <p:cNvGrpSpPr/>
          <p:nvPr/>
        </p:nvGrpSpPr>
        <p:grpSpPr>
          <a:xfrm>
            <a:off x="5824150" y="1242215"/>
            <a:ext cx="1937405" cy="2850590"/>
            <a:chOff x="5730938" y="218370"/>
            <a:chExt cx="1937405" cy="3125171"/>
          </a:xfrm>
        </p:grpSpPr>
        <p:sp>
          <p:nvSpPr>
            <p:cNvPr id="100" name="Freeform 27"/>
            <p:cNvSpPr>
              <a:spLocks/>
            </p:cNvSpPr>
            <p:nvPr/>
          </p:nvSpPr>
          <p:spPr bwMode="auto">
            <a:xfrm>
              <a:off x="5730938" y="542386"/>
              <a:ext cx="1937405" cy="2801155"/>
            </a:xfrm>
            <a:custGeom>
              <a:avLst/>
              <a:gdLst>
                <a:gd name="T0" fmla="*/ 0 w 960"/>
                <a:gd name="T1" fmla="*/ 1184 h 1296"/>
                <a:gd name="T2" fmla="*/ 7 w 960"/>
                <a:gd name="T3" fmla="*/ 1242 h 1296"/>
                <a:gd name="T4" fmla="*/ 63 w 960"/>
                <a:gd name="T5" fmla="*/ 1296 h 1296"/>
                <a:gd name="T6" fmla="*/ 887 w 960"/>
                <a:gd name="T7" fmla="*/ 1296 h 1296"/>
                <a:gd name="T8" fmla="*/ 950 w 960"/>
                <a:gd name="T9" fmla="*/ 1238 h 1296"/>
                <a:gd name="T10" fmla="*/ 960 w 960"/>
                <a:gd name="T11" fmla="*/ 1173 h 1296"/>
                <a:gd name="T12" fmla="*/ 635 w 960"/>
                <a:gd name="T13" fmla="*/ 336 h 1296"/>
                <a:gd name="T14" fmla="*/ 635 w 960"/>
                <a:gd name="T15" fmla="*/ 50 h 1296"/>
                <a:gd name="T16" fmla="*/ 653 w 960"/>
                <a:gd name="T17" fmla="*/ 23 h 1296"/>
                <a:gd name="T18" fmla="*/ 646 w 960"/>
                <a:gd name="T19" fmla="*/ 0 h 1296"/>
                <a:gd name="T20" fmla="*/ 618 w 960"/>
                <a:gd name="T21" fmla="*/ 0 h 1296"/>
                <a:gd name="T22" fmla="*/ 596 w 960"/>
                <a:gd name="T23" fmla="*/ 0 h 1296"/>
                <a:gd name="T24" fmla="*/ 596 w 960"/>
                <a:gd name="T25" fmla="*/ 336 h 1296"/>
                <a:gd name="T26" fmla="*/ 918 w 960"/>
                <a:gd name="T27" fmla="*/ 1192 h 1296"/>
                <a:gd name="T28" fmla="*/ 887 w 960"/>
                <a:gd name="T29" fmla="*/ 1242 h 1296"/>
                <a:gd name="T30" fmla="*/ 66 w 960"/>
                <a:gd name="T31" fmla="*/ 1242 h 1296"/>
                <a:gd name="T32" fmla="*/ 42 w 960"/>
                <a:gd name="T33" fmla="*/ 1192 h 1296"/>
                <a:gd name="T34" fmla="*/ 335 w 960"/>
                <a:gd name="T35" fmla="*/ 336 h 1296"/>
                <a:gd name="T36" fmla="*/ 335 w 960"/>
                <a:gd name="T37" fmla="*/ 0 h 1296"/>
                <a:gd name="T38" fmla="*/ 635 w 960"/>
                <a:gd name="T39" fmla="*/ 0 h 1296"/>
                <a:gd name="T40" fmla="*/ 279 w 960"/>
                <a:gd name="T41" fmla="*/ 0 h 1296"/>
                <a:gd name="T42" fmla="*/ 272 w 960"/>
                <a:gd name="T43" fmla="*/ 23 h 1296"/>
                <a:gd name="T44" fmla="*/ 293 w 960"/>
                <a:gd name="T45" fmla="*/ 59 h 1296"/>
                <a:gd name="T46" fmla="*/ 293 w 960"/>
                <a:gd name="T47" fmla="*/ 336 h 1296"/>
                <a:gd name="T48" fmla="*/ 0 w 960"/>
                <a:gd name="T49" fmla="*/ 1184 h 1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60" h="1296">
                  <a:moveTo>
                    <a:pt x="0" y="1184"/>
                  </a:moveTo>
                  <a:lnTo>
                    <a:pt x="7" y="1242"/>
                  </a:lnTo>
                  <a:lnTo>
                    <a:pt x="63" y="1296"/>
                  </a:lnTo>
                  <a:lnTo>
                    <a:pt x="887" y="1296"/>
                  </a:lnTo>
                  <a:lnTo>
                    <a:pt x="950" y="1238"/>
                  </a:lnTo>
                  <a:lnTo>
                    <a:pt x="960" y="1173"/>
                  </a:lnTo>
                  <a:lnTo>
                    <a:pt x="635" y="336"/>
                  </a:lnTo>
                  <a:lnTo>
                    <a:pt x="635" y="50"/>
                  </a:lnTo>
                  <a:lnTo>
                    <a:pt x="653" y="23"/>
                  </a:lnTo>
                  <a:lnTo>
                    <a:pt x="646" y="0"/>
                  </a:lnTo>
                  <a:lnTo>
                    <a:pt x="618" y="0"/>
                  </a:lnTo>
                  <a:lnTo>
                    <a:pt x="596" y="0"/>
                  </a:lnTo>
                  <a:lnTo>
                    <a:pt x="596" y="336"/>
                  </a:lnTo>
                  <a:lnTo>
                    <a:pt x="918" y="1192"/>
                  </a:lnTo>
                  <a:lnTo>
                    <a:pt x="887" y="1242"/>
                  </a:lnTo>
                  <a:lnTo>
                    <a:pt x="66" y="1242"/>
                  </a:lnTo>
                  <a:lnTo>
                    <a:pt x="42" y="1192"/>
                  </a:lnTo>
                  <a:lnTo>
                    <a:pt x="335" y="336"/>
                  </a:lnTo>
                  <a:lnTo>
                    <a:pt x="335" y="0"/>
                  </a:lnTo>
                  <a:lnTo>
                    <a:pt x="635" y="0"/>
                  </a:lnTo>
                  <a:lnTo>
                    <a:pt x="279" y="0"/>
                  </a:lnTo>
                  <a:lnTo>
                    <a:pt x="272" y="23"/>
                  </a:lnTo>
                  <a:lnTo>
                    <a:pt x="293" y="59"/>
                  </a:lnTo>
                  <a:lnTo>
                    <a:pt x="293" y="336"/>
                  </a:lnTo>
                  <a:lnTo>
                    <a:pt x="0" y="1184"/>
                  </a:lnTo>
                  <a:close/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01" name="Freeform 28"/>
            <p:cNvSpPr>
              <a:spLocks/>
            </p:cNvSpPr>
            <p:nvPr/>
          </p:nvSpPr>
          <p:spPr bwMode="auto">
            <a:xfrm>
              <a:off x="6332547" y="218370"/>
              <a:ext cx="664959" cy="723117"/>
            </a:xfrm>
            <a:custGeom>
              <a:avLst/>
              <a:gdLst>
                <a:gd name="T0" fmla="*/ 6 w 471"/>
                <a:gd name="T1" fmla="*/ 77 h 438"/>
                <a:gd name="T2" fmla="*/ 0 w 471"/>
                <a:gd name="T3" fmla="*/ 29 h 438"/>
                <a:gd name="T4" fmla="*/ 15 w 471"/>
                <a:gd name="T5" fmla="*/ 5 h 438"/>
                <a:gd name="T6" fmla="*/ 54 w 471"/>
                <a:gd name="T7" fmla="*/ 0 h 438"/>
                <a:gd name="T8" fmla="*/ 434 w 471"/>
                <a:gd name="T9" fmla="*/ 0 h 438"/>
                <a:gd name="T10" fmla="*/ 453 w 471"/>
                <a:gd name="T11" fmla="*/ 4 h 438"/>
                <a:gd name="T12" fmla="*/ 471 w 471"/>
                <a:gd name="T13" fmla="*/ 26 h 438"/>
                <a:gd name="T14" fmla="*/ 464 w 471"/>
                <a:gd name="T15" fmla="*/ 68 h 438"/>
                <a:gd name="T16" fmla="*/ 448 w 471"/>
                <a:gd name="T17" fmla="*/ 104 h 438"/>
                <a:gd name="T18" fmla="*/ 437 w 471"/>
                <a:gd name="T19" fmla="*/ 135 h 438"/>
                <a:gd name="T20" fmla="*/ 421 w 471"/>
                <a:gd name="T21" fmla="*/ 247 h 438"/>
                <a:gd name="T22" fmla="*/ 418 w 471"/>
                <a:gd name="T23" fmla="*/ 420 h 438"/>
                <a:gd name="T24" fmla="*/ 410 w 471"/>
                <a:gd name="T25" fmla="*/ 432 h 438"/>
                <a:gd name="T26" fmla="*/ 391 w 471"/>
                <a:gd name="T27" fmla="*/ 438 h 438"/>
                <a:gd name="T28" fmla="*/ 74 w 471"/>
                <a:gd name="T29" fmla="*/ 438 h 438"/>
                <a:gd name="T30" fmla="*/ 65 w 471"/>
                <a:gd name="T31" fmla="*/ 434 h 438"/>
                <a:gd name="T32" fmla="*/ 55 w 471"/>
                <a:gd name="T33" fmla="*/ 427 h 438"/>
                <a:gd name="T34" fmla="*/ 52 w 471"/>
                <a:gd name="T35" fmla="*/ 420 h 438"/>
                <a:gd name="T36" fmla="*/ 50 w 471"/>
                <a:gd name="T37" fmla="*/ 243 h 438"/>
                <a:gd name="T38" fmla="*/ 35 w 471"/>
                <a:gd name="T39" fmla="*/ 137 h 438"/>
                <a:gd name="T40" fmla="*/ 18 w 471"/>
                <a:gd name="T41" fmla="*/ 102 h 438"/>
                <a:gd name="T42" fmla="*/ 6 w 471"/>
                <a:gd name="T43" fmla="*/ 77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1" h="438">
                  <a:moveTo>
                    <a:pt x="6" y="77"/>
                  </a:moveTo>
                  <a:lnTo>
                    <a:pt x="0" y="29"/>
                  </a:lnTo>
                  <a:lnTo>
                    <a:pt x="15" y="5"/>
                  </a:lnTo>
                  <a:lnTo>
                    <a:pt x="54" y="0"/>
                  </a:lnTo>
                  <a:lnTo>
                    <a:pt x="434" y="0"/>
                  </a:lnTo>
                  <a:lnTo>
                    <a:pt x="453" y="4"/>
                  </a:lnTo>
                  <a:lnTo>
                    <a:pt x="471" y="26"/>
                  </a:lnTo>
                  <a:lnTo>
                    <a:pt x="464" y="68"/>
                  </a:lnTo>
                  <a:lnTo>
                    <a:pt x="448" y="104"/>
                  </a:lnTo>
                  <a:lnTo>
                    <a:pt x="437" y="135"/>
                  </a:lnTo>
                  <a:lnTo>
                    <a:pt x="421" y="247"/>
                  </a:lnTo>
                  <a:lnTo>
                    <a:pt x="418" y="420"/>
                  </a:lnTo>
                  <a:lnTo>
                    <a:pt x="410" y="432"/>
                  </a:lnTo>
                  <a:lnTo>
                    <a:pt x="391" y="438"/>
                  </a:lnTo>
                  <a:lnTo>
                    <a:pt x="74" y="438"/>
                  </a:lnTo>
                  <a:lnTo>
                    <a:pt x="65" y="434"/>
                  </a:lnTo>
                  <a:lnTo>
                    <a:pt x="55" y="427"/>
                  </a:lnTo>
                  <a:lnTo>
                    <a:pt x="52" y="420"/>
                  </a:lnTo>
                  <a:lnTo>
                    <a:pt x="50" y="243"/>
                  </a:lnTo>
                  <a:lnTo>
                    <a:pt x="35" y="137"/>
                  </a:lnTo>
                  <a:lnTo>
                    <a:pt x="18" y="102"/>
                  </a:lnTo>
                  <a:lnTo>
                    <a:pt x="6" y="77"/>
                  </a:lnTo>
                  <a:close/>
                </a:path>
              </a:pathLst>
            </a:custGeom>
            <a:solidFill>
              <a:srgbClr val="8000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grpSp>
          <p:nvGrpSpPr>
            <p:cNvPr id="122" name="Gruppieren 121"/>
            <p:cNvGrpSpPr/>
            <p:nvPr/>
          </p:nvGrpSpPr>
          <p:grpSpPr>
            <a:xfrm>
              <a:off x="6365150" y="2204865"/>
              <a:ext cx="655122" cy="448936"/>
              <a:chOff x="6365150" y="2325207"/>
              <a:chExt cx="487424" cy="328593"/>
            </a:xfrm>
          </p:grpSpPr>
          <p:sp>
            <p:nvSpPr>
              <p:cNvPr id="104" name="Ellipse 103"/>
              <p:cNvSpPr/>
              <p:nvPr/>
            </p:nvSpPr>
            <p:spPr>
              <a:xfrm rot="20562043">
                <a:off x="6365150" y="2395765"/>
                <a:ext cx="254708" cy="258035"/>
              </a:xfrm>
              <a:prstGeom prst="ellipse">
                <a:avLst/>
              </a:prstGeom>
              <a:noFill/>
              <a:ln w="76200">
                <a:solidFill>
                  <a:srgbClr val="FFFF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5" name="Freihandform 104"/>
              <p:cNvSpPr/>
              <p:nvPr/>
            </p:nvSpPr>
            <p:spPr>
              <a:xfrm rot="20562043">
                <a:off x="6679070" y="2406410"/>
                <a:ext cx="102676" cy="102708"/>
              </a:xfrm>
              <a:custGeom>
                <a:avLst/>
                <a:gdLst>
                  <a:gd name="connsiteX0" fmla="*/ 161101 w 228839"/>
                  <a:gd name="connsiteY0" fmla="*/ 41278 h 233156"/>
                  <a:gd name="connsiteX1" fmla="*/ 203964 w 228839"/>
                  <a:gd name="connsiteY1" fmla="*/ 50803 h 233156"/>
                  <a:gd name="connsiteX2" fmla="*/ 218251 w 228839"/>
                  <a:gd name="connsiteY2" fmla="*/ 60328 h 233156"/>
                  <a:gd name="connsiteX3" fmla="*/ 218251 w 228839"/>
                  <a:gd name="connsiteY3" fmla="*/ 103190 h 233156"/>
                  <a:gd name="connsiteX4" fmla="*/ 203964 w 228839"/>
                  <a:gd name="connsiteY4" fmla="*/ 107953 h 233156"/>
                  <a:gd name="connsiteX5" fmla="*/ 208726 w 228839"/>
                  <a:gd name="connsiteY5" fmla="*/ 146053 h 233156"/>
                  <a:gd name="connsiteX6" fmla="*/ 223014 w 228839"/>
                  <a:gd name="connsiteY6" fmla="*/ 150815 h 233156"/>
                  <a:gd name="connsiteX7" fmla="*/ 227776 w 228839"/>
                  <a:gd name="connsiteY7" fmla="*/ 165103 h 233156"/>
                  <a:gd name="connsiteX8" fmla="*/ 223014 w 228839"/>
                  <a:gd name="connsiteY8" fmla="*/ 179390 h 233156"/>
                  <a:gd name="connsiteX9" fmla="*/ 199201 w 228839"/>
                  <a:gd name="connsiteY9" fmla="*/ 203203 h 233156"/>
                  <a:gd name="connsiteX10" fmla="*/ 170626 w 228839"/>
                  <a:gd name="connsiteY10" fmla="*/ 212728 h 233156"/>
                  <a:gd name="connsiteX11" fmla="*/ 142051 w 228839"/>
                  <a:gd name="connsiteY11" fmla="*/ 231778 h 233156"/>
                  <a:gd name="connsiteX12" fmla="*/ 113476 w 228839"/>
                  <a:gd name="connsiteY12" fmla="*/ 222253 h 233156"/>
                  <a:gd name="connsiteX13" fmla="*/ 99189 w 228839"/>
                  <a:gd name="connsiteY13" fmla="*/ 217490 h 233156"/>
                  <a:gd name="connsiteX14" fmla="*/ 84901 w 228839"/>
                  <a:gd name="connsiteY14" fmla="*/ 207965 h 233156"/>
                  <a:gd name="connsiteX15" fmla="*/ 65851 w 228839"/>
                  <a:gd name="connsiteY15" fmla="*/ 203203 h 233156"/>
                  <a:gd name="connsiteX16" fmla="*/ 46801 w 228839"/>
                  <a:gd name="connsiteY16" fmla="*/ 193678 h 233156"/>
                  <a:gd name="connsiteX17" fmla="*/ 18226 w 228839"/>
                  <a:gd name="connsiteY17" fmla="*/ 174628 h 233156"/>
                  <a:gd name="connsiteX18" fmla="*/ 13464 w 228839"/>
                  <a:gd name="connsiteY18" fmla="*/ 122240 h 233156"/>
                  <a:gd name="connsiteX19" fmla="*/ 42039 w 228839"/>
                  <a:gd name="connsiteY19" fmla="*/ 112715 h 233156"/>
                  <a:gd name="connsiteX20" fmla="*/ 46801 w 228839"/>
                  <a:gd name="connsiteY20" fmla="*/ 41278 h 233156"/>
                  <a:gd name="connsiteX21" fmla="*/ 61089 w 228839"/>
                  <a:gd name="connsiteY21" fmla="*/ 31753 h 233156"/>
                  <a:gd name="connsiteX22" fmla="*/ 84901 w 228839"/>
                  <a:gd name="connsiteY22" fmla="*/ 7940 h 233156"/>
                  <a:gd name="connsiteX23" fmla="*/ 113476 w 228839"/>
                  <a:gd name="connsiteY23" fmla="*/ 12703 h 233156"/>
                  <a:gd name="connsiteX24" fmla="*/ 132526 w 228839"/>
                  <a:gd name="connsiteY24" fmla="*/ 31753 h 233156"/>
                  <a:gd name="connsiteX25" fmla="*/ 161101 w 228839"/>
                  <a:gd name="connsiteY25" fmla="*/ 41278 h 23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28839" h="233156">
                    <a:moveTo>
                      <a:pt x="161101" y="41278"/>
                    </a:moveTo>
                    <a:cubicBezTo>
                      <a:pt x="173007" y="44453"/>
                      <a:pt x="192238" y="44940"/>
                      <a:pt x="203964" y="50803"/>
                    </a:cubicBezTo>
                    <a:cubicBezTo>
                      <a:pt x="209083" y="53363"/>
                      <a:pt x="213489" y="57153"/>
                      <a:pt x="218251" y="60328"/>
                    </a:cubicBezTo>
                    <a:cubicBezTo>
                      <a:pt x="223469" y="75979"/>
                      <a:pt x="228839" y="84660"/>
                      <a:pt x="218251" y="103190"/>
                    </a:cubicBezTo>
                    <a:cubicBezTo>
                      <a:pt x="215760" y="107549"/>
                      <a:pt x="208726" y="106365"/>
                      <a:pt x="203964" y="107953"/>
                    </a:cubicBezTo>
                    <a:cubicBezTo>
                      <a:pt x="205551" y="120653"/>
                      <a:pt x="203528" y="134357"/>
                      <a:pt x="208726" y="146053"/>
                    </a:cubicBezTo>
                    <a:cubicBezTo>
                      <a:pt x="210765" y="150641"/>
                      <a:pt x="219464" y="147265"/>
                      <a:pt x="223014" y="150815"/>
                    </a:cubicBezTo>
                    <a:cubicBezTo>
                      <a:pt x="226564" y="154365"/>
                      <a:pt x="226189" y="160340"/>
                      <a:pt x="227776" y="165103"/>
                    </a:cubicBezTo>
                    <a:cubicBezTo>
                      <a:pt x="226189" y="169865"/>
                      <a:pt x="225259" y="174900"/>
                      <a:pt x="223014" y="179390"/>
                    </a:cubicBezTo>
                    <a:cubicBezTo>
                      <a:pt x="217117" y="191184"/>
                      <a:pt x="211448" y="197760"/>
                      <a:pt x="199201" y="203203"/>
                    </a:cubicBezTo>
                    <a:cubicBezTo>
                      <a:pt x="190026" y="207281"/>
                      <a:pt x="170626" y="212728"/>
                      <a:pt x="170626" y="212728"/>
                    </a:cubicBezTo>
                    <a:cubicBezTo>
                      <a:pt x="163885" y="219469"/>
                      <a:pt x="154457" y="233156"/>
                      <a:pt x="142051" y="231778"/>
                    </a:cubicBezTo>
                    <a:cubicBezTo>
                      <a:pt x="132072" y="230669"/>
                      <a:pt x="123001" y="225428"/>
                      <a:pt x="113476" y="222253"/>
                    </a:cubicBezTo>
                    <a:cubicBezTo>
                      <a:pt x="108714" y="220665"/>
                      <a:pt x="103366" y="220275"/>
                      <a:pt x="99189" y="217490"/>
                    </a:cubicBezTo>
                    <a:cubicBezTo>
                      <a:pt x="94426" y="214315"/>
                      <a:pt x="90162" y="210220"/>
                      <a:pt x="84901" y="207965"/>
                    </a:cubicBezTo>
                    <a:cubicBezTo>
                      <a:pt x="78885" y="205387"/>
                      <a:pt x="72201" y="204790"/>
                      <a:pt x="65851" y="203203"/>
                    </a:cubicBezTo>
                    <a:cubicBezTo>
                      <a:pt x="59501" y="200028"/>
                      <a:pt x="52578" y="197805"/>
                      <a:pt x="46801" y="193678"/>
                    </a:cubicBezTo>
                    <a:cubicBezTo>
                      <a:pt x="15587" y="171382"/>
                      <a:pt x="48875" y="184843"/>
                      <a:pt x="18226" y="174628"/>
                    </a:cubicBezTo>
                    <a:cubicBezTo>
                      <a:pt x="14490" y="163421"/>
                      <a:pt x="0" y="135704"/>
                      <a:pt x="13464" y="122240"/>
                    </a:cubicBezTo>
                    <a:cubicBezTo>
                      <a:pt x="20564" y="115140"/>
                      <a:pt x="42039" y="112715"/>
                      <a:pt x="42039" y="112715"/>
                    </a:cubicBezTo>
                    <a:cubicBezTo>
                      <a:pt x="43626" y="88903"/>
                      <a:pt x="41335" y="64509"/>
                      <a:pt x="46801" y="41278"/>
                    </a:cubicBezTo>
                    <a:cubicBezTo>
                      <a:pt x="48112" y="35706"/>
                      <a:pt x="57042" y="35800"/>
                      <a:pt x="61089" y="31753"/>
                    </a:cubicBezTo>
                    <a:cubicBezTo>
                      <a:pt x="92842" y="0"/>
                      <a:pt x="46799" y="33342"/>
                      <a:pt x="84901" y="7940"/>
                    </a:cubicBezTo>
                    <a:cubicBezTo>
                      <a:pt x="94426" y="9528"/>
                      <a:pt x="106144" y="6419"/>
                      <a:pt x="113476" y="12703"/>
                    </a:cubicBezTo>
                    <a:cubicBezTo>
                      <a:pt x="139223" y="34771"/>
                      <a:pt x="98157" y="43209"/>
                      <a:pt x="132526" y="31753"/>
                    </a:cubicBezTo>
                    <a:cubicBezTo>
                      <a:pt x="157896" y="36826"/>
                      <a:pt x="149195" y="38103"/>
                      <a:pt x="161101" y="4127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6" name="Ellipse 105"/>
              <p:cNvSpPr/>
              <p:nvPr/>
            </p:nvSpPr>
            <p:spPr>
              <a:xfrm rot="20562043">
                <a:off x="6597866" y="2325207"/>
                <a:ext cx="254708" cy="257456"/>
              </a:xfrm>
              <a:prstGeom prst="ellipse">
                <a:avLst/>
              </a:prstGeom>
              <a:noFill/>
              <a:ln w="76200">
                <a:solidFill>
                  <a:srgbClr val="FFFF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7" name="Ellipse 106"/>
              <p:cNvSpPr/>
              <p:nvPr/>
            </p:nvSpPr>
            <p:spPr>
              <a:xfrm rot="20562043">
                <a:off x="6613461" y="2343995"/>
                <a:ext cx="226161" cy="222042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9" name="Freihandform 108"/>
              <p:cNvSpPr/>
              <p:nvPr/>
            </p:nvSpPr>
            <p:spPr>
              <a:xfrm rot="20562043">
                <a:off x="6443075" y="2466728"/>
                <a:ext cx="102676" cy="102708"/>
              </a:xfrm>
              <a:custGeom>
                <a:avLst/>
                <a:gdLst>
                  <a:gd name="connsiteX0" fmla="*/ 161101 w 228839"/>
                  <a:gd name="connsiteY0" fmla="*/ 41278 h 233156"/>
                  <a:gd name="connsiteX1" fmla="*/ 203964 w 228839"/>
                  <a:gd name="connsiteY1" fmla="*/ 50803 h 233156"/>
                  <a:gd name="connsiteX2" fmla="*/ 218251 w 228839"/>
                  <a:gd name="connsiteY2" fmla="*/ 60328 h 233156"/>
                  <a:gd name="connsiteX3" fmla="*/ 218251 w 228839"/>
                  <a:gd name="connsiteY3" fmla="*/ 103190 h 233156"/>
                  <a:gd name="connsiteX4" fmla="*/ 203964 w 228839"/>
                  <a:gd name="connsiteY4" fmla="*/ 107953 h 233156"/>
                  <a:gd name="connsiteX5" fmla="*/ 208726 w 228839"/>
                  <a:gd name="connsiteY5" fmla="*/ 146053 h 233156"/>
                  <a:gd name="connsiteX6" fmla="*/ 223014 w 228839"/>
                  <a:gd name="connsiteY6" fmla="*/ 150815 h 233156"/>
                  <a:gd name="connsiteX7" fmla="*/ 227776 w 228839"/>
                  <a:gd name="connsiteY7" fmla="*/ 165103 h 233156"/>
                  <a:gd name="connsiteX8" fmla="*/ 223014 w 228839"/>
                  <a:gd name="connsiteY8" fmla="*/ 179390 h 233156"/>
                  <a:gd name="connsiteX9" fmla="*/ 199201 w 228839"/>
                  <a:gd name="connsiteY9" fmla="*/ 203203 h 233156"/>
                  <a:gd name="connsiteX10" fmla="*/ 170626 w 228839"/>
                  <a:gd name="connsiteY10" fmla="*/ 212728 h 233156"/>
                  <a:gd name="connsiteX11" fmla="*/ 142051 w 228839"/>
                  <a:gd name="connsiteY11" fmla="*/ 231778 h 233156"/>
                  <a:gd name="connsiteX12" fmla="*/ 113476 w 228839"/>
                  <a:gd name="connsiteY12" fmla="*/ 222253 h 233156"/>
                  <a:gd name="connsiteX13" fmla="*/ 99189 w 228839"/>
                  <a:gd name="connsiteY13" fmla="*/ 217490 h 233156"/>
                  <a:gd name="connsiteX14" fmla="*/ 84901 w 228839"/>
                  <a:gd name="connsiteY14" fmla="*/ 207965 h 233156"/>
                  <a:gd name="connsiteX15" fmla="*/ 65851 w 228839"/>
                  <a:gd name="connsiteY15" fmla="*/ 203203 h 233156"/>
                  <a:gd name="connsiteX16" fmla="*/ 46801 w 228839"/>
                  <a:gd name="connsiteY16" fmla="*/ 193678 h 233156"/>
                  <a:gd name="connsiteX17" fmla="*/ 18226 w 228839"/>
                  <a:gd name="connsiteY17" fmla="*/ 174628 h 233156"/>
                  <a:gd name="connsiteX18" fmla="*/ 13464 w 228839"/>
                  <a:gd name="connsiteY18" fmla="*/ 122240 h 233156"/>
                  <a:gd name="connsiteX19" fmla="*/ 42039 w 228839"/>
                  <a:gd name="connsiteY19" fmla="*/ 112715 h 233156"/>
                  <a:gd name="connsiteX20" fmla="*/ 46801 w 228839"/>
                  <a:gd name="connsiteY20" fmla="*/ 41278 h 233156"/>
                  <a:gd name="connsiteX21" fmla="*/ 61089 w 228839"/>
                  <a:gd name="connsiteY21" fmla="*/ 31753 h 233156"/>
                  <a:gd name="connsiteX22" fmla="*/ 84901 w 228839"/>
                  <a:gd name="connsiteY22" fmla="*/ 7940 h 233156"/>
                  <a:gd name="connsiteX23" fmla="*/ 113476 w 228839"/>
                  <a:gd name="connsiteY23" fmla="*/ 12703 h 233156"/>
                  <a:gd name="connsiteX24" fmla="*/ 132526 w 228839"/>
                  <a:gd name="connsiteY24" fmla="*/ 31753 h 233156"/>
                  <a:gd name="connsiteX25" fmla="*/ 161101 w 228839"/>
                  <a:gd name="connsiteY25" fmla="*/ 41278 h 23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28839" h="233156">
                    <a:moveTo>
                      <a:pt x="161101" y="41278"/>
                    </a:moveTo>
                    <a:cubicBezTo>
                      <a:pt x="173007" y="44453"/>
                      <a:pt x="192238" y="44940"/>
                      <a:pt x="203964" y="50803"/>
                    </a:cubicBezTo>
                    <a:cubicBezTo>
                      <a:pt x="209083" y="53363"/>
                      <a:pt x="213489" y="57153"/>
                      <a:pt x="218251" y="60328"/>
                    </a:cubicBezTo>
                    <a:cubicBezTo>
                      <a:pt x="223469" y="75979"/>
                      <a:pt x="228839" y="84660"/>
                      <a:pt x="218251" y="103190"/>
                    </a:cubicBezTo>
                    <a:cubicBezTo>
                      <a:pt x="215760" y="107549"/>
                      <a:pt x="208726" y="106365"/>
                      <a:pt x="203964" y="107953"/>
                    </a:cubicBezTo>
                    <a:cubicBezTo>
                      <a:pt x="205551" y="120653"/>
                      <a:pt x="203528" y="134357"/>
                      <a:pt x="208726" y="146053"/>
                    </a:cubicBezTo>
                    <a:cubicBezTo>
                      <a:pt x="210765" y="150641"/>
                      <a:pt x="219464" y="147265"/>
                      <a:pt x="223014" y="150815"/>
                    </a:cubicBezTo>
                    <a:cubicBezTo>
                      <a:pt x="226564" y="154365"/>
                      <a:pt x="226189" y="160340"/>
                      <a:pt x="227776" y="165103"/>
                    </a:cubicBezTo>
                    <a:cubicBezTo>
                      <a:pt x="226189" y="169865"/>
                      <a:pt x="225259" y="174900"/>
                      <a:pt x="223014" y="179390"/>
                    </a:cubicBezTo>
                    <a:cubicBezTo>
                      <a:pt x="217117" y="191184"/>
                      <a:pt x="211448" y="197760"/>
                      <a:pt x="199201" y="203203"/>
                    </a:cubicBezTo>
                    <a:cubicBezTo>
                      <a:pt x="190026" y="207281"/>
                      <a:pt x="170626" y="212728"/>
                      <a:pt x="170626" y="212728"/>
                    </a:cubicBezTo>
                    <a:cubicBezTo>
                      <a:pt x="163885" y="219469"/>
                      <a:pt x="154457" y="233156"/>
                      <a:pt x="142051" y="231778"/>
                    </a:cubicBezTo>
                    <a:cubicBezTo>
                      <a:pt x="132072" y="230669"/>
                      <a:pt x="123001" y="225428"/>
                      <a:pt x="113476" y="222253"/>
                    </a:cubicBezTo>
                    <a:cubicBezTo>
                      <a:pt x="108714" y="220665"/>
                      <a:pt x="103366" y="220275"/>
                      <a:pt x="99189" y="217490"/>
                    </a:cubicBezTo>
                    <a:cubicBezTo>
                      <a:pt x="94426" y="214315"/>
                      <a:pt x="90162" y="210220"/>
                      <a:pt x="84901" y="207965"/>
                    </a:cubicBezTo>
                    <a:cubicBezTo>
                      <a:pt x="78885" y="205387"/>
                      <a:pt x="72201" y="204790"/>
                      <a:pt x="65851" y="203203"/>
                    </a:cubicBezTo>
                    <a:cubicBezTo>
                      <a:pt x="59501" y="200028"/>
                      <a:pt x="52578" y="197805"/>
                      <a:pt x="46801" y="193678"/>
                    </a:cubicBezTo>
                    <a:cubicBezTo>
                      <a:pt x="15587" y="171382"/>
                      <a:pt x="48875" y="184843"/>
                      <a:pt x="18226" y="174628"/>
                    </a:cubicBezTo>
                    <a:cubicBezTo>
                      <a:pt x="14490" y="163421"/>
                      <a:pt x="0" y="135704"/>
                      <a:pt x="13464" y="122240"/>
                    </a:cubicBezTo>
                    <a:cubicBezTo>
                      <a:pt x="20564" y="115140"/>
                      <a:pt x="42039" y="112715"/>
                      <a:pt x="42039" y="112715"/>
                    </a:cubicBezTo>
                    <a:cubicBezTo>
                      <a:pt x="43626" y="88903"/>
                      <a:pt x="41335" y="64509"/>
                      <a:pt x="46801" y="41278"/>
                    </a:cubicBezTo>
                    <a:cubicBezTo>
                      <a:pt x="48112" y="35706"/>
                      <a:pt x="57042" y="35800"/>
                      <a:pt x="61089" y="31753"/>
                    </a:cubicBezTo>
                    <a:cubicBezTo>
                      <a:pt x="92842" y="0"/>
                      <a:pt x="46799" y="33342"/>
                      <a:pt x="84901" y="7940"/>
                    </a:cubicBezTo>
                    <a:cubicBezTo>
                      <a:pt x="94426" y="9528"/>
                      <a:pt x="106144" y="6419"/>
                      <a:pt x="113476" y="12703"/>
                    </a:cubicBezTo>
                    <a:cubicBezTo>
                      <a:pt x="139223" y="34771"/>
                      <a:pt x="98157" y="43209"/>
                      <a:pt x="132526" y="31753"/>
                    </a:cubicBezTo>
                    <a:cubicBezTo>
                      <a:pt x="157896" y="36826"/>
                      <a:pt x="149195" y="38103"/>
                      <a:pt x="161101" y="4127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0" name="Ellipse 109"/>
              <p:cNvSpPr/>
              <p:nvPr/>
            </p:nvSpPr>
            <p:spPr>
              <a:xfrm rot="20562043">
                <a:off x="6382045" y="2414823"/>
                <a:ext cx="226161" cy="222042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5" name="Freihandform 114"/>
              <p:cNvSpPr/>
              <p:nvPr/>
            </p:nvSpPr>
            <p:spPr>
              <a:xfrm>
                <a:off x="6681311" y="2412206"/>
                <a:ext cx="10021" cy="19077"/>
              </a:xfrm>
              <a:custGeom>
                <a:avLst/>
                <a:gdLst>
                  <a:gd name="connsiteX0" fmla="*/ 10002 w 10021"/>
                  <a:gd name="connsiteY0" fmla="*/ 0 h 19077"/>
                  <a:gd name="connsiteX1" fmla="*/ 477 w 10021"/>
                  <a:gd name="connsiteY1" fmla="*/ 19050 h 19077"/>
                  <a:gd name="connsiteX2" fmla="*/ 10002 w 10021"/>
                  <a:gd name="connsiteY2" fmla="*/ 0 h 19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21" h="19077">
                    <a:moveTo>
                      <a:pt x="10002" y="0"/>
                    </a:moveTo>
                    <a:cubicBezTo>
                      <a:pt x="10002" y="0"/>
                      <a:pt x="10893" y="16074"/>
                      <a:pt x="477" y="19050"/>
                    </a:cubicBezTo>
                    <a:cubicBezTo>
                      <a:pt x="-2576" y="19922"/>
                      <a:pt x="10002" y="0"/>
                      <a:pt x="10002" y="0"/>
                    </a:cubicBezTo>
                    <a:close/>
                  </a:path>
                </a:pathLst>
              </a:custGeom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6" name="Freihandform 115"/>
              <p:cNvSpPr/>
              <p:nvPr/>
            </p:nvSpPr>
            <p:spPr>
              <a:xfrm>
                <a:off x="6686550" y="2476500"/>
                <a:ext cx="73819" cy="16669"/>
              </a:xfrm>
              <a:custGeom>
                <a:avLst/>
                <a:gdLst>
                  <a:gd name="connsiteX0" fmla="*/ 0 w 73819"/>
                  <a:gd name="connsiteY0" fmla="*/ 11906 h 16669"/>
                  <a:gd name="connsiteX1" fmla="*/ 11906 w 73819"/>
                  <a:gd name="connsiteY1" fmla="*/ 9525 h 16669"/>
                  <a:gd name="connsiteX2" fmla="*/ 19050 w 73819"/>
                  <a:gd name="connsiteY2" fmla="*/ 2381 h 16669"/>
                  <a:gd name="connsiteX3" fmla="*/ 26194 w 73819"/>
                  <a:gd name="connsiteY3" fmla="*/ 0 h 16669"/>
                  <a:gd name="connsiteX4" fmla="*/ 59531 w 73819"/>
                  <a:gd name="connsiteY4" fmla="*/ 2381 h 16669"/>
                  <a:gd name="connsiteX5" fmla="*/ 66675 w 73819"/>
                  <a:gd name="connsiteY5" fmla="*/ 4763 h 16669"/>
                  <a:gd name="connsiteX6" fmla="*/ 69056 w 73819"/>
                  <a:gd name="connsiteY6" fmla="*/ 11906 h 16669"/>
                  <a:gd name="connsiteX7" fmla="*/ 73819 w 73819"/>
                  <a:gd name="connsiteY7" fmla="*/ 16669 h 16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3819" h="16669">
                    <a:moveTo>
                      <a:pt x="0" y="11906"/>
                    </a:moveTo>
                    <a:cubicBezTo>
                      <a:pt x="3969" y="11112"/>
                      <a:pt x="8286" y="11335"/>
                      <a:pt x="11906" y="9525"/>
                    </a:cubicBezTo>
                    <a:cubicBezTo>
                      <a:pt x="14918" y="8019"/>
                      <a:pt x="16248" y="4249"/>
                      <a:pt x="19050" y="2381"/>
                    </a:cubicBezTo>
                    <a:cubicBezTo>
                      <a:pt x="21139" y="989"/>
                      <a:pt x="23813" y="794"/>
                      <a:pt x="26194" y="0"/>
                    </a:cubicBezTo>
                    <a:cubicBezTo>
                      <a:pt x="37306" y="794"/>
                      <a:pt x="48467" y="1079"/>
                      <a:pt x="59531" y="2381"/>
                    </a:cubicBezTo>
                    <a:cubicBezTo>
                      <a:pt x="62024" y="2674"/>
                      <a:pt x="64900" y="2988"/>
                      <a:pt x="66675" y="4763"/>
                    </a:cubicBezTo>
                    <a:cubicBezTo>
                      <a:pt x="68450" y="6538"/>
                      <a:pt x="67765" y="9754"/>
                      <a:pt x="69056" y="11906"/>
                    </a:cubicBezTo>
                    <a:cubicBezTo>
                      <a:pt x="70211" y="13831"/>
                      <a:pt x="72231" y="15081"/>
                      <a:pt x="73819" y="16669"/>
                    </a:cubicBezTo>
                  </a:path>
                </a:pathLst>
              </a:custGeom>
              <a:noFill/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7" name="Freihandform 116"/>
              <p:cNvSpPr/>
              <p:nvPr/>
            </p:nvSpPr>
            <p:spPr>
              <a:xfrm>
                <a:off x="6727031" y="2414588"/>
                <a:ext cx="57216" cy="47625"/>
              </a:xfrm>
              <a:custGeom>
                <a:avLst/>
                <a:gdLst>
                  <a:gd name="connsiteX0" fmla="*/ 0 w 57216"/>
                  <a:gd name="connsiteY0" fmla="*/ 0 h 47625"/>
                  <a:gd name="connsiteX1" fmla="*/ 7144 w 57216"/>
                  <a:gd name="connsiteY1" fmla="*/ 11906 h 47625"/>
                  <a:gd name="connsiteX2" fmla="*/ 11907 w 57216"/>
                  <a:gd name="connsiteY2" fmla="*/ 19050 h 47625"/>
                  <a:gd name="connsiteX3" fmla="*/ 9525 w 57216"/>
                  <a:gd name="connsiteY3" fmla="*/ 28575 h 47625"/>
                  <a:gd name="connsiteX4" fmla="*/ 11907 w 57216"/>
                  <a:gd name="connsiteY4" fmla="*/ 35718 h 47625"/>
                  <a:gd name="connsiteX5" fmla="*/ 26194 w 57216"/>
                  <a:gd name="connsiteY5" fmla="*/ 47625 h 47625"/>
                  <a:gd name="connsiteX6" fmla="*/ 45244 w 57216"/>
                  <a:gd name="connsiteY6" fmla="*/ 45243 h 47625"/>
                  <a:gd name="connsiteX7" fmla="*/ 52388 w 57216"/>
                  <a:gd name="connsiteY7" fmla="*/ 42862 h 47625"/>
                  <a:gd name="connsiteX8" fmla="*/ 57150 w 57216"/>
                  <a:gd name="connsiteY8" fmla="*/ 1905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216" h="47625">
                    <a:moveTo>
                      <a:pt x="0" y="0"/>
                    </a:moveTo>
                    <a:cubicBezTo>
                      <a:pt x="2381" y="3969"/>
                      <a:pt x="4691" y="7981"/>
                      <a:pt x="7144" y="11906"/>
                    </a:cubicBezTo>
                    <a:cubicBezTo>
                      <a:pt x="8661" y="14333"/>
                      <a:pt x="11502" y="16217"/>
                      <a:pt x="11907" y="19050"/>
                    </a:cubicBezTo>
                    <a:cubicBezTo>
                      <a:pt x="12370" y="22290"/>
                      <a:pt x="10319" y="25400"/>
                      <a:pt x="9525" y="28575"/>
                    </a:cubicBezTo>
                    <a:cubicBezTo>
                      <a:pt x="10319" y="30956"/>
                      <a:pt x="10515" y="33630"/>
                      <a:pt x="11907" y="35718"/>
                    </a:cubicBezTo>
                    <a:cubicBezTo>
                      <a:pt x="15575" y="41220"/>
                      <a:pt x="20921" y="44110"/>
                      <a:pt x="26194" y="47625"/>
                    </a:cubicBezTo>
                    <a:cubicBezTo>
                      <a:pt x="32544" y="46831"/>
                      <a:pt x="38948" y="46388"/>
                      <a:pt x="45244" y="45243"/>
                    </a:cubicBezTo>
                    <a:cubicBezTo>
                      <a:pt x="47714" y="44794"/>
                      <a:pt x="50929" y="44905"/>
                      <a:pt x="52388" y="42862"/>
                    </a:cubicBezTo>
                    <a:cubicBezTo>
                      <a:pt x="58154" y="34790"/>
                      <a:pt x="57150" y="27759"/>
                      <a:pt x="57150" y="19050"/>
                    </a:cubicBezTo>
                  </a:path>
                </a:pathLst>
              </a:custGeom>
              <a:noFill/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8" name="Ellipse 117"/>
              <p:cNvSpPr/>
              <p:nvPr/>
            </p:nvSpPr>
            <p:spPr>
              <a:xfrm rot="20562043">
                <a:off x="6382066" y="2412414"/>
                <a:ext cx="226161" cy="222042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9" name="Freihandform 118"/>
              <p:cNvSpPr/>
              <p:nvPr/>
            </p:nvSpPr>
            <p:spPr>
              <a:xfrm>
                <a:off x="6449916" y="2480625"/>
                <a:ext cx="10021" cy="19077"/>
              </a:xfrm>
              <a:custGeom>
                <a:avLst/>
                <a:gdLst>
                  <a:gd name="connsiteX0" fmla="*/ 10002 w 10021"/>
                  <a:gd name="connsiteY0" fmla="*/ 0 h 19077"/>
                  <a:gd name="connsiteX1" fmla="*/ 477 w 10021"/>
                  <a:gd name="connsiteY1" fmla="*/ 19050 h 19077"/>
                  <a:gd name="connsiteX2" fmla="*/ 10002 w 10021"/>
                  <a:gd name="connsiteY2" fmla="*/ 0 h 19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21" h="19077">
                    <a:moveTo>
                      <a:pt x="10002" y="0"/>
                    </a:moveTo>
                    <a:cubicBezTo>
                      <a:pt x="10002" y="0"/>
                      <a:pt x="10893" y="16074"/>
                      <a:pt x="477" y="19050"/>
                    </a:cubicBezTo>
                    <a:cubicBezTo>
                      <a:pt x="-2576" y="19922"/>
                      <a:pt x="10002" y="0"/>
                      <a:pt x="10002" y="0"/>
                    </a:cubicBezTo>
                    <a:close/>
                  </a:path>
                </a:pathLst>
              </a:custGeom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0" name="Freihandform 119"/>
              <p:cNvSpPr/>
              <p:nvPr/>
            </p:nvSpPr>
            <p:spPr>
              <a:xfrm>
                <a:off x="6455155" y="2544919"/>
                <a:ext cx="73819" cy="16669"/>
              </a:xfrm>
              <a:custGeom>
                <a:avLst/>
                <a:gdLst>
                  <a:gd name="connsiteX0" fmla="*/ 0 w 73819"/>
                  <a:gd name="connsiteY0" fmla="*/ 11906 h 16669"/>
                  <a:gd name="connsiteX1" fmla="*/ 11906 w 73819"/>
                  <a:gd name="connsiteY1" fmla="*/ 9525 h 16669"/>
                  <a:gd name="connsiteX2" fmla="*/ 19050 w 73819"/>
                  <a:gd name="connsiteY2" fmla="*/ 2381 h 16669"/>
                  <a:gd name="connsiteX3" fmla="*/ 26194 w 73819"/>
                  <a:gd name="connsiteY3" fmla="*/ 0 h 16669"/>
                  <a:gd name="connsiteX4" fmla="*/ 59531 w 73819"/>
                  <a:gd name="connsiteY4" fmla="*/ 2381 h 16669"/>
                  <a:gd name="connsiteX5" fmla="*/ 66675 w 73819"/>
                  <a:gd name="connsiteY5" fmla="*/ 4763 h 16669"/>
                  <a:gd name="connsiteX6" fmla="*/ 69056 w 73819"/>
                  <a:gd name="connsiteY6" fmla="*/ 11906 h 16669"/>
                  <a:gd name="connsiteX7" fmla="*/ 73819 w 73819"/>
                  <a:gd name="connsiteY7" fmla="*/ 16669 h 16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3819" h="16669">
                    <a:moveTo>
                      <a:pt x="0" y="11906"/>
                    </a:moveTo>
                    <a:cubicBezTo>
                      <a:pt x="3969" y="11112"/>
                      <a:pt x="8286" y="11335"/>
                      <a:pt x="11906" y="9525"/>
                    </a:cubicBezTo>
                    <a:cubicBezTo>
                      <a:pt x="14918" y="8019"/>
                      <a:pt x="16248" y="4249"/>
                      <a:pt x="19050" y="2381"/>
                    </a:cubicBezTo>
                    <a:cubicBezTo>
                      <a:pt x="21139" y="989"/>
                      <a:pt x="23813" y="794"/>
                      <a:pt x="26194" y="0"/>
                    </a:cubicBezTo>
                    <a:cubicBezTo>
                      <a:pt x="37306" y="794"/>
                      <a:pt x="48467" y="1079"/>
                      <a:pt x="59531" y="2381"/>
                    </a:cubicBezTo>
                    <a:cubicBezTo>
                      <a:pt x="62024" y="2674"/>
                      <a:pt x="64900" y="2988"/>
                      <a:pt x="66675" y="4763"/>
                    </a:cubicBezTo>
                    <a:cubicBezTo>
                      <a:pt x="68450" y="6538"/>
                      <a:pt x="67765" y="9754"/>
                      <a:pt x="69056" y="11906"/>
                    </a:cubicBezTo>
                    <a:cubicBezTo>
                      <a:pt x="70211" y="13831"/>
                      <a:pt x="72231" y="15081"/>
                      <a:pt x="73819" y="16669"/>
                    </a:cubicBezTo>
                  </a:path>
                </a:pathLst>
              </a:custGeom>
              <a:noFill/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1" name="Freihandform 120"/>
              <p:cNvSpPr/>
              <p:nvPr/>
            </p:nvSpPr>
            <p:spPr>
              <a:xfrm>
                <a:off x="6495636" y="2483007"/>
                <a:ext cx="57216" cy="47625"/>
              </a:xfrm>
              <a:custGeom>
                <a:avLst/>
                <a:gdLst>
                  <a:gd name="connsiteX0" fmla="*/ 0 w 57216"/>
                  <a:gd name="connsiteY0" fmla="*/ 0 h 47625"/>
                  <a:gd name="connsiteX1" fmla="*/ 7144 w 57216"/>
                  <a:gd name="connsiteY1" fmla="*/ 11906 h 47625"/>
                  <a:gd name="connsiteX2" fmla="*/ 11907 w 57216"/>
                  <a:gd name="connsiteY2" fmla="*/ 19050 h 47625"/>
                  <a:gd name="connsiteX3" fmla="*/ 9525 w 57216"/>
                  <a:gd name="connsiteY3" fmla="*/ 28575 h 47625"/>
                  <a:gd name="connsiteX4" fmla="*/ 11907 w 57216"/>
                  <a:gd name="connsiteY4" fmla="*/ 35718 h 47625"/>
                  <a:gd name="connsiteX5" fmla="*/ 26194 w 57216"/>
                  <a:gd name="connsiteY5" fmla="*/ 47625 h 47625"/>
                  <a:gd name="connsiteX6" fmla="*/ 45244 w 57216"/>
                  <a:gd name="connsiteY6" fmla="*/ 45243 h 47625"/>
                  <a:gd name="connsiteX7" fmla="*/ 52388 w 57216"/>
                  <a:gd name="connsiteY7" fmla="*/ 42862 h 47625"/>
                  <a:gd name="connsiteX8" fmla="*/ 57150 w 57216"/>
                  <a:gd name="connsiteY8" fmla="*/ 1905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216" h="47625">
                    <a:moveTo>
                      <a:pt x="0" y="0"/>
                    </a:moveTo>
                    <a:cubicBezTo>
                      <a:pt x="2381" y="3969"/>
                      <a:pt x="4691" y="7981"/>
                      <a:pt x="7144" y="11906"/>
                    </a:cubicBezTo>
                    <a:cubicBezTo>
                      <a:pt x="8661" y="14333"/>
                      <a:pt x="11502" y="16217"/>
                      <a:pt x="11907" y="19050"/>
                    </a:cubicBezTo>
                    <a:cubicBezTo>
                      <a:pt x="12370" y="22290"/>
                      <a:pt x="10319" y="25400"/>
                      <a:pt x="9525" y="28575"/>
                    </a:cubicBezTo>
                    <a:cubicBezTo>
                      <a:pt x="10319" y="30956"/>
                      <a:pt x="10515" y="33630"/>
                      <a:pt x="11907" y="35718"/>
                    </a:cubicBezTo>
                    <a:cubicBezTo>
                      <a:pt x="15575" y="41220"/>
                      <a:pt x="20921" y="44110"/>
                      <a:pt x="26194" y="47625"/>
                    </a:cubicBezTo>
                    <a:cubicBezTo>
                      <a:pt x="32544" y="46831"/>
                      <a:pt x="38948" y="46388"/>
                      <a:pt x="45244" y="45243"/>
                    </a:cubicBezTo>
                    <a:cubicBezTo>
                      <a:pt x="47714" y="44794"/>
                      <a:pt x="50929" y="44905"/>
                      <a:pt x="52388" y="42862"/>
                    </a:cubicBezTo>
                    <a:cubicBezTo>
                      <a:pt x="58154" y="34790"/>
                      <a:pt x="57150" y="27759"/>
                      <a:pt x="57150" y="19050"/>
                    </a:cubicBezTo>
                  </a:path>
                </a:pathLst>
              </a:custGeom>
              <a:noFill/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sp>
        <p:nvSpPr>
          <p:cNvPr id="164" name="Textfeld 163"/>
          <p:cNvSpPr txBox="1"/>
          <p:nvPr/>
        </p:nvSpPr>
        <p:spPr>
          <a:xfrm>
            <a:off x="1187624" y="4653136"/>
            <a:ext cx="4767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B:  Erhitzen </a:t>
            </a:r>
            <a:r>
              <a:rPr lang="de-DE" dirty="0" smtClean="0"/>
              <a:t>zerstört die DNA/RNA der</a:t>
            </a:r>
            <a:r>
              <a:rPr lang="de-DE" dirty="0" smtClean="0"/>
              <a:t> Bakterien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0601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898" y="4019950"/>
            <a:ext cx="3114675" cy="1019175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64" y="3790333"/>
            <a:ext cx="1971675" cy="1276350"/>
          </a:xfrm>
          <a:prstGeom prst="rect">
            <a:avLst/>
          </a:prstGeom>
        </p:spPr>
      </p:pic>
      <p:sp>
        <p:nvSpPr>
          <p:cNvPr id="28" name="Rechteck 27"/>
          <p:cNvSpPr/>
          <p:nvPr/>
        </p:nvSpPr>
        <p:spPr>
          <a:xfrm rot="20562043">
            <a:off x="2702381" y="3557189"/>
            <a:ext cx="1152128" cy="41225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9" name="Rechteck 28"/>
          <p:cNvSpPr/>
          <p:nvPr/>
        </p:nvSpPr>
        <p:spPr>
          <a:xfrm rot="20562043">
            <a:off x="3811881" y="3483093"/>
            <a:ext cx="432048" cy="457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Ellipse 29"/>
          <p:cNvSpPr/>
          <p:nvPr/>
        </p:nvSpPr>
        <p:spPr>
          <a:xfrm rot="20562043">
            <a:off x="4164023" y="3205602"/>
            <a:ext cx="144016" cy="48426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1" name="Gerade Verbindung 30"/>
          <p:cNvCxnSpPr/>
          <p:nvPr/>
        </p:nvCxnSpPr>
        <p:spPr>
          <a:xfrm rot="20562043">
            <a:off x="2017879" y="4019848"/>
            <a:ext cx="720080" cy="2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31"/>
          <p:cNvCxnSpPr/>
          <p:nvPr/>
        </p:nvCxnSpPr>
        <p:spPr>
          <a:xfrm rot="20562043" flipH="1" flipV="1">
            <a:off x="1957210" y="4061835"/>
            <a:ext cx="792088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32"/>
          <p:cNvCxnSpPr/>
          <p:nvPr/>
        </p:nvCxnSpPr>
        <p:spPr>
          <a:xfrm rot="20562043" flipV="1">
            <a:off x="1968656" y="4137080"/>
            <a:ext cx="72008" cy="325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uppieren 33"/>
          <p:cNvGrpSpPr/>
          <p:nvPr/>
        </p:nvGrpSpPr>
        <p:grpSpPr>
          <a:xfrm>
            <a:off x="2816295" y="3677681"/>
            <a:ext cx="467833" cy="313940"/>
            <a:chOff x="6365150" y="2325207"/>
            <a:chExt cx="487424" cy="328593"/>
          </a:xfrm>
        </p:grpSpPr>
        <p:sp>
          <p:nvSpPr>
            <p:cNvPr id="35" name="Ellipse 34"/>
            <p:cNvSpPr/>
            <p:nvPr/>
          </p:nvSpPr>
          <p:spPr>
            <a:xfrm rot="20562043">
              <a:off x="6365150" y="2395765"/>
              <a:ext cx="254708" cy="258035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Freihandform 35"/>
            <p:cNvSpPr/>
            <p:nvPr/>
          </p:nvSpPr>
          <p:spPr>
            <a:xfrm rot="20562043">
              <a:off x="6679070" y="2406410"/>
              <a:ext cx="102676" cy="102708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Ellipse 36"/>
            <p:cNvSpPr/>
            <p:nvPr/>
          </p:nvSpPr>
          <p:spPr>
            <a:xfrm rot="20562043">
              <a:off x="6597866" y="2325207"/>
              <a:ext cx="254708" cy="257456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Ellipse 37"/>
            <p:cNvSpPr/>
            <p:nvPr/>
          </p:nvSpPr>
          <p:spPr>
            <a:xfrm rot="20562043">
              <a:off x="6613461" y="2343995"/>
              <a:ext cx="226161" cy="22204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" name="Freihandform 38"/>
            <p:cNvSpPr/>
            <p:nvPr/>
          </p:nvSpPr>
          <p:spPr>
            <a:xfrm rot="20562043">
              <a:off x="6443075" y="2466728"/>
              <a:ext cx="102676" cy="102708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" name="Ellipse 39"/>
            <p:cNvSpPr/>
            <p:nvPr/>
          </p:nvSpPr>
          <p:spPr>
            <a:xfrm rot="20562043">
              <a:off x="6382045" y="2414823"/>
              <a:ext cx="226161" cy="22204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Freihandform 40"/>
            <p:cNvSpPr/>
            <p:nvPr/>
          </p:nvSpPr>
          <p:spPr>
            <a:xfrm>
              <a:off x="6681311" y="2412206"/>
              <a:ext cx="10021" cy="19077"/>
            </a:xfrm>
            <a:custGeom>
              <a:avLst/>
              <a:gdLst>
                <a:gd name="connsiteX0" fmla="*/ 10002 w 10021"/>
                <a:gd name="connsiteY0" fmla="*/ 0 h 19077"/>
                <a:gd name="connsiteX1" fmla="*/ 477 w 10021"/>
                <a:gd name="connsiteY1" fmla="*/ 19050 h 19077"/>
                <a:gd name="connsiteX2" fmla="*/ 10002 w 10021"/>
                <a:gd name="connsiteY2" fmla="*/ 0 h 19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21" h="19077">
                  <a:moveTo>
                    <a:pt x="10002" y="0"/>
                  </a:moveTo>
                  <a:cubicBezTo>
                    <a:pt x="10002" y="0"/>
                    <a:pt x="10893" y="16074"/>
                    <a:pt x="477" y="19050"/>
                  </a:cubicBezTo>
                  <a:cubicBezTo>
                    <a:pt x="-2576" y="19922"/>
                    <a:pt x="10002" y="0"/>
                    <a:pt x="10002" y="0"/>
                  </a:cubicBezTo>
                  <a:close/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" name="Freihandform 41"/>
            <p:cNvSpPr/>
            <p:nvPr/>
          </p:nvSpPr>
          <p:spPr>
            <a:xfrm>
              <a:off x="6686550" y="2476500"/>
              <a:ext cx="73819" cy="16669"/>
            </a:xfrm>
            <a:custGeom>
              <a:avLst/>
              <a:gdLst>
                <a:gd name="connsiteX0" fmla="*/ 0 w 73819"/>
                <a:gd name="connsiteY0" fmla="*/ 11906 h 16669"/>
                <a:gd name="connsiteX1" fmla="*/ 11906 w 73819"/>
                <a:gd name="connsiteY1" fmla="*/ 9525 h 16669"/>
                <a:gd name="connsiteX2" fmla="*/ 19050 w 73819"/>
                <a:gd name="connsiteY2" fmla="*/ 2381 h 16669"/>
                <a:gd name="connsiteX3" fmla="*/ 26194 w 73819"/>
                <a:gd name="connsiteY3" fmla="*/ 0 h 16669"/>
                <a:gd name="connsiteX4" fmla="*/ 59531 w 73819"/>
                <a:gd name="connsiteY4" fmla="*/ 2381 h 16669"/>
                <a:gd name="connsiteX5" fmla="*/ 66675 w 73819"/>
                <a:gd name="connsiteY5" fmla="*/ 4763 h 16669"/>
                <a:gd name="connsiteX6" fmla="*/ 69056 w 73819"/>
                <a:gd name="connsiteY6" fmla="*/ 11906 h 16669"/>
                <a:gd name="connsiteX7" fmla="*/ 73819 w 73819"/>
                <a:gd name="connsiteY7" fmla="*/ 16669 h 1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819" h="16669">
                  <a:moveTo>
                    <a:pt x="0" y="11906"/>
                  </a:moveTo>
                  <a:cubicBezTo>
                    <a:pt x="3969" y="11112"/>
                    <a:pt x="8286" y="11335"/>
                    <a:pt x="11906" y="9525"/>
                  </a:cubicBezTo>
                  <a:cubicBezTo>
                    <a:pt x="14918" y="8019"/>
                    <a:pt x="16248" y="4249"/>
                    <a:pt x="19050" y="2381"/>
                  </a:cubicBezTo>
                  <a:cubicBezTo>
                    <a:pt x="21139" y="989"/>
                    <a:pt x="23813" y="794"/>
                    <a:pt x="26194" y="0"/>
                  </a:cubicBezTo>
                  <a:cubicBezTo>
                    <a:pt x="37306" y="794"/>
                    <a:pt x="48467" y="1079"/>
                    <a:pt x="59531" y="2381"/>
                  </a:cubicBezTo>
                  <a:cubicBezTo>
                    <a:pt x="62024" y="2674"/>
                    <a:pt x="64900" y="2988"/>
                    <a:pt x="66675" y="4763"/>
                  </a:cubicBezTo>
                  <a:cubicBezTo>
                    <a:pt x="68450" y="6538"/>
                    <a:pt x="67765" y="9754"/>
                    <a:pt x="69056" y="11906"/>
                  </a:cubicBezTo>
                  <a:cubicBezTo>
                    <a:pt x="70211" y="13831"/>
                    <a:pt x="72231" y="15081"/>
                    <a:pt x="73819" y="16669"/>
                  </a:cubicBezTo>
                </a:path>
              </a:pathLst>
            </a:cu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Freihandform 42"/>
            <p:cNvSpPr/>
            <p:nvPr/>
          </p:nvSpPr>
          <p:spPr>
            <a:xfrm>
              <a:off x="6727031" y="2414588"/>
              <a:ext cx="57216" cy="47625"/>
            </a:xfrm>
            <a:custGeom>
              <a:avLst/>
              <a:gdLst>
                <a:gd name="connsiteX0" fmla="*/ 0 w 57216"/>
                <a:gd name="connsiteY0" fmla="*/ 0 h 47625"/>
                <a:gd name="connsiteX1" fmla="*/ 7144 w 57216"/>
                <a:gd name="connsiteY1" fmla="*/ 11906 h 47625"/>
                <a:gd name="connsiteX2" fmla="*/ 11907 w 57216"/>
                <a:gd name="connsiteY2" fmla="*/ 19050 h 47625"/>
                <a:gd name="connsiteX3" fmla="*/ 9525 w 57216"/>
                <a:gd name="connsiteY3" fmla="*/ 28575 h 47625"/>
                <a:gd name="connsiteX4" fmla="*/ 11907 w 57216"/>
                <a:gd name="connsiteY4" fmla="*/ 35718 h 47625"/>
                <a:gd name="connsiteX5" fmla="*/ 26194 w 57216"/>
                <a:gd name="connsiteY5" fmla="*/ 47625 h 47625"/>
                <a:gd name="connsiteX6" fmla="*/ 45244 w 57216"/>
                <a:gd name="connsiteY6" fmla="*/ 45243 h 47625"/>
                <a:gd name="connsiteX7" fmla="*/ 52388 w 57216"/>
                <a:gd name="connsiteY7" fmla="*/ 42862 h 47625"/>
                <a:gd name="connsiteX8" fmla="*/ 57150 w 57216"/>
                <a:gd name="connsiteY8" fmla="*/ 1905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216" h="47625">
                  <a:moveTo>
                    <a:pt x="0" y="0"/>
                  </a:moveTo>
                  <a:cubicBezTo>
                    <a:pt x="2381" y="3969"/>
                    <a:pt x="4691" y="7981"/>
                    <a:pt x="7144" y="11906"/>
                  </a:cubicBezTo>
                  <a:cubicBezTo>
                    <a:pt x="8661" y="14333"/>
                    <a:pt x="11502" y="16217"/>
                    <a:pt x="11907" y="19050"/>
                  </a:cubicBezTo>
                  <a:cubicBezTo>
                    <a:pt x="12370" y="22290"/>
                    <a:pt x="10319" y="25400"/>
                    <a:pt x="9525" y="28575"/>
                  </a:cubicBezTo>
                  <a:cubicBezTo>
                    <a:pt x="10319" y="30956"/>
                    <a:pt x="10515" y="33630"/>
                    <a:pt x="11907" y="35718"/>
                  </a:cubicBezTo>
                  <a:cubicBezTo>
                    <a:pt x="15575" y="41220"/>
                    <a:pt x="20921" y="44110"/>
                    <a:pt x="26194" y="47625"/>
                  </a:cubicBezTo>
                  <a:cubicBezTo>
                    <a:pt x="32544" y="46831"/>
                    <a:pt x="38948" y="46388"/>
                    <a:pt x="45244" y="45243"/>
                  </a:cubicBezTo>
                  <a:cubicBezTo>
                    <a:pt x="47714" y="44794"/>
                    <a:pt x="50929" y="44905"/>
                    <a:pt x="52388" y="42862"/>
                  </a:cubicBezTo>
                  <a:cubicBezTo>
                    <a:pt x="58154" y="34790"/>
                    <a:pt x="57150" y="27759"/>
                    <a:pt x="57150" y="19050"/>
                  </a:cubicBezTo>
                </a:path>
              </a:pathLst>
            </a:cu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Ellipse 43"/>
            <p:cNvSpPr/>
            <p:nvPr/>
          </p:nvSpPr>
          <p:spPr>
            <a:xfrm rot="20562043">
              <a:off x="6382066" y="2412414"/>
              <a:ext cx="226161" cy="22204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Freihandform 44"/>
            <p:cNvSpPr/>
            <p:nvPr/>
          </p:nvSpPr>
          <p:spPr>
            <a:xfrm>
              <a:off x="6449916" y="2480625"/>
              <a:ext cx="10021" cy="19077"/>
            </a:xfrm>
            <a:custGeom>
              <a:avLst/>
              <a:gdLst>
                <a:gd name="connsiteX0" fmla="*/ 10002 w 10021"/>
                <a:gd name="connsiteY0" fmla="*/ 0 h 19077"/>
                <a:gd name="connsiteX1" fmla="*/ 477 w 10021"/>
                <a:gd name="connsiteY1" fmla="*/ 19050 h 19077"/>
                <a:gd name="connsiteX2" fmla="*/ 10002 w 10021"/>
                <a:gd name="connsiteY2" fmla="*/ 0 h 19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21" h="19077">
                  <a:moveTo>
                    <a:pt x="10002" y="0"/>
                  </a:moveTo>
                  <a:cubicBezTo>
                    <a:pt x="10002" y="0"/>
                    <a:pt x="10893" y="16074"/>
                    <a:pt x="477" y="19050"/>
                  </a:cubicBezTo>
                  <a:cubicBezTo>
                    <a:pt x="-2576" y="19922"/>
                    <a:pt x="10002" y="0"/>
                    <a:pt x="10002" y="0"/>
                  </a:cubicBezTo>
                  <a:close/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" name="Freihandform 45"/>
            <p:cNvSpPr/>
            <p:nvPr/>
          </p:nvSpPr>
          <p:spPr>
            <a:xfrm>
              <a:off x="6455155" y="2544919"/>
              <a:ext cx="73819" cy="16669"/>
            </a:xfrm>
            <a:custGeom>
              <a:avLst/>
              <a:gdLst>
                <a:gd name="connsiteX0" fmla="*/ 0 w 73819"/>
                <a:gd name="connsiteY0" fmla="*/ 11906 h 16669"/>
                <a:gd name="connsiteX1" fmla="*/ 11906 w 73819"/>
                <a:gd name="connsiteY1" fmla="*/ 9525 h 16669"/>
                <a:gd name="connsiteX2" fmla="*/ 19050 w 73819"/>
                <a:gd name="connsiteY2" fmla="*/ 2381 h 16669"/>
                <a:gd name="connsiteX3" fmla="*/ 26194 w 73819"/>
                <a:gd name="connsiteY3" fmla="*/ 0 h 16669"/>
                <a:gd name="connsiteX4" fmla="*/ 59531 w 73819"/>
                <a:gd name="connsiteY4" fmla="*/ 2381 h 16669"/>
                <a:gd name="connsiteX5" fmla="*/ 66675 w 73819"/>
                <a:gd name="connsiteY5" fmla="*/ 4763 h 16669"/>
                <a:gd name="connsiteX6" fmla="*/ 69056 w 73819"/>
                <a:gd name="connsiteY6" fmla="*/ 11906 h 16669"/>
                <a:gd name="connsiteX7" fmla="*/ 73819 w 73819"/>
                <a:gd name="connsiteY7" fmla="*/ 16669 h 1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819" h="16669">
                  <a:moveTo>
                    <a:pt x="0" y="11906"/>
                  </a:moveTo>
                  <a:cubicBezTo>
                    <a:pt x="3969" y="11112"/>
                    <a:pt x="8286" y="11335"/>
                    <a:pt x="11906" y="9525"/>
                  </a:cubicBezTo>
                  <a:cubicBezTo>
                    <a:pt x="14918" y="8019"/>
                    <a:pt x="16248" y="4249"/>
                    <a:pt x="19050" y="2381"/>
                  </a:cubicBezTo>
                  <a:cubicBezTo>
                    <a:pt x="21139" y="989"/>
                    <a:pt x="23813" y="794"/>
                    <a:pt x="26194" y="0"/>
                  </a:cubicBezTo>
                  <a:cubicBezTo>
                    <a:pt x="37306" y="794"/>
                    <a:pt x="48467" y="1079"/>
                    <a:pt x="59531" y="2381"/>
                  </a:cubicBezTo>
                  <a:cubicBezTo>
                    <a:pt x="62024" y="2674"/>
                    <a:pt x="64900" y="2988"/>
                    <a:pt x="66675" y="4763"/>
                  </a:cubicBezTo>
                  <a:cubicBezTo>
                    <a:pt x="68450" y="6538"/>
                    <a:pt x="67765" y="9754"/>
                    <a:pt x="69056" y="11906"/>
                  </a:cubicBezTo>
                  <a:cubicBezTo>
                    <a:pt x="70211" y="13831"/>
                    <a:pt x="72231" y="15081"/>
                    <a:pt x="73819" y="16669"/>
                  </a:cubicBezTo>
                </a:path>
              </a:pathLst>
            </a:cu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" name="Freihandform 46"/>
            <p:cNvSpPr/>
            <p:nvPr/>
          </p:nvSpPr>
          <p:spPr>
            <a:xfrm>
              <a:off x="6495636" y="2483007"/>
              <a:ext cx="57216" cy="47625"/>
            </a:xfrm>
            <a:custGeom>
              <a:avLst/>
              <a:gdLst>
                <a:gd name="connsiteX0" fmla="*/ 0 w 57216"/>
                <a:gd name="connsiteY0" fmla="*/ 0 h 47625"/>
                <a:gd name="connsiteX1" fmla="*/ 7144 w 57216"/>
                <a:gd name="connsiteY1" fmla="*/ 11906 h 47625"/>
                <a:gd name="connsiteX2" fmla="*/ 11907 w 57216"/>
                <a:gd name="connsiteY2" fmla="*/ 19050 h 47625"/>
                <a:gd name="connsiteX3" fmla="*/ 9525 w 57216"/>
                <a:gd name="connsiteY3" fmla="*/ 28575 h 47625"/>
                <a:gd name="connsiteX4" fmla="*/ 11907 w 57216"/>
                <a:gd name="connsiteY4" fmla="*/ 35718 h 47625"/>
                <a:gd name="connsiteX5" fmla="*/ 26194 w 57216"/>
                <a:gd name="connsiteY5" fmla="*/ 47625 h 47625"/>
                <a:gd name="connsiteX6" fmla="*/ 45244 w 57216"/>
                <a:gd name="connsiteY6" fmla="*/ 45243 h 47625"/>
                <a:gd name="connsiteX7" fmla="*/ 52388 w 57216"/>
                <a:gd name="connsiteY7" fmla="*/ 42862 h 47625"/>
                <a:gd name="connsiteX8" fmla="*/ 57150 w 57216"/>
                <a:gd name="connsiteY8" fmla="*/ 1905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216" h="47625">
                  <a:moveTo>
                    <a:pt x="0" y="0"/>
                  </a:moveTo>
                  <a:cubicBezTo>
                    <a:pt x="2381" y="3969"/>
                    <a:pt x="4691" y="7981"/>
                    <a:pt x="7144" y="11906"/>
                  </a:cubicBezTo>
                  <a:cubicBezTo>
                    <a:pt x="8661" y="14333"/>
                    <a:pt x="11502" y="16217"/>
                    <a:pt x="11907" y="19050"/>
                  </a:cubicBezTo>
                  <a:cubicBezTo>
                    <a:pt x="12370" y="22290"/>
                    <a:pt x="10319" y="25400"/>
                    <a:pt x="9525" y="28575"/>
                  </a:cubicBezTo>
                  <a:cubicBezTo>
                    <a:pt x="10319" y="30956"/>
                    <a:pt x="10515" y="33630"/>
                    <a:pt x="11907" y="35718"/>
                  </a:cubicBezTo>
                  <a:cubicBezTo>
                    <a:pt x="15575" y="41220"/>
                    <a:pt x="20921" y="44110"/>
                    <a:pt x="26194" y="47625"/>
                  </a:cubicBezTo>
                  <a:cubicBezTo>
                    <a:pt x="32544" y="46831"/>
                    <a:pt x="38948" y="46388"/>
                    <a:pt x="45244" y="45243"/>
                  </a:cubicBezTo>
                  <a:cubicBezTo>
                    <a:pt x="47714" y="44794"/>
                    <a:pt x="50929" y="44905"/>
                    <a:pt x="52388" y="42862"/>
                  </a:cubicBezTo>
                  <a:cubicBezTo>
                    <a:pt x="58154" y="34790"/>
                    <a:pt x="57150" y="27759"/>
                    <a:pt x="57150" y="19050"/>
                  </a:cubicBezTo>
                </a:path>
              </a:pathLst>
            </a:cu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48" name="Gerade Verbindung mit Pfeil 47"/>
          <p:cNvCxnSpPr/>
          <p:nvPr/>
        </p:nvCxnSpPr>
        <p:spPr>
          <a:xfrm>
            <a:off x="4214223" y="4592384"/>
            <a:ext cx="11946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feld 48"/>
          <p:cNvSpPr txBox="1"/>
          <p:nvPr/>
        </p:nvSpPr>
        <p:spPr>
          <a:xfrm>
            <a:off x="578094" y="450726"/>
            <a:ext cx="1153457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Versuch III</a:t>
            </a:r>
            <a:endParaRPr lang="de-DE" dirty="0"/>
          </a:p>
        </p:txBody>
      </p:sp>
      <p:pic>
        <p:nvPicPr>
          <p:cNvPr id="50" name="Grafik 4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21" y="1620017"/>
            <a:ext cx="1971675" cy="1276350"/>
          </a:xfrm>
          <a:prstGeom prst="rect">
            <a:avLst/>
          </a:prstGeom>
        </p:spPr>
      </p:pic>
      <p:sp>
        <p:nvSpPr>
          <p:cNvPr id="51" name="Rechteck 50"/>
          <p:cNvSpPr/>
          <p:nvPr/>
        </p:nvSpPr>
        <p:spPr>
          <a:xfrm rot="20562043">
            <a:off x="2696338" y="1386873"/>
            <a:ext cx="1152128" cy="41225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52" name="Rechteck 51"/>
          <p:cNvSpPr/>
          <p:nvPr/>
        </p:nvSpPr>
        <p:spPr>
          <a:xfrm rot="20562043">
            <a:off x="3805838" y="1312777"/>
            <a:ext cx="432048" cy="457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Ellipse 52"/>
          <p:cNvSpPr/>
          <p:nvPr/>
        </p:nvSpPr>
        <p:spPr>
          <a:xfrm rot="20562043">
            <a:off x="4157980" y="1035286"/>
            <a:ext cx="144016" cy="48426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4" name="Gerade Verbindung 53"/>
          <p:cNvCxnSpPr/>
          <p:nvPr/>
        </p:nvCxnSpPr>
        <p:spPr>
          <a:xfrm rot="20562043">
            <a:off x="2011836" y="1849532"/>
            <a:ext cx="720080" cy="2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54"/>
          <p:cNvCxnSpPr/>
          <p:nvPr/>
        </p:nvCxnSpPr>
        <p:spPr>
          <a:xfrm rot="20562043" flipH="1" flipV="1">
            <a:off x="1951167" y="1891519"/>
            <a:ext cx="792088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55"/>
          <p:cNvCxnSpPr/>
          <p:nvPr/>
        </p:nvCxnSpPr>
        <p:spPr>
          <a:xfrm rot="20562043" flipV="1">
            <a:off x="1962613" y="1966764"/>
            <a:ext cx="72008" cy="325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 Verbindung mit Pfeil 56"/>
          <p:cNvCxnSpPr/>
          <p:nvPr/>
        </p:nvCxnSpPr>
        <p:spPr>
          <a:xfrm>
            <a:off x="4080747" y="1891519"/>
            <a:ext cx="12032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uppieren 57"/>
          <p:cNvGrpSpPr/>
          <p:nvPr/>
        </p:nvGrpSpPr>
        <p:grpSpPr>
          <a:xfrm>
            <a:off x="3009674" y="1409479"/>
            <a:ext cx="501751" cy="364271"/>
            <a:chOff x="6365150" y="2325207"/>
            <a:chExt cx="487424" cy="328593"/>
          </a:xfrm>
        </p:grpSpPr>
        <p:sp>
          <p:nvSpPr>
            <p:cNvPr id="59" name="Ellipse 58"/>
            <p:cNvSpPr/>
            <p:nvPr/>
          </p:nvSpPr>
          <p:spPr>
            <a:xfrm rot="20562043">
              <a:off x="6365150" y="2395765"/>
              <a:ext cx="254708" cy="258035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0" name="Freihandform 59"/>
            <p:cNvSpPr/>
            <p:nvPr/>
          </p:nvSpPr>
          <p:spPr>
            <a:xfrm rot="20562043">
              <a:off x="6679070" y="2406410"/>
              <a:ext cx="102676" cy="102708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" name="Ellipse 60"/>
            <p:cNvSpPr/>
            <p:nvPr/>
          </p:nvSpPr>
          <p:spPr>
            <a:xfrm rot="20562043">
              <a:off x="6597866" y="2325207"/>
              <a:ext cx="254708" cy="257456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" name="Ellipse 61"/>
            <p:cNvSpPr/>
            <p:nvPr/>
          </p:nvSpPr>
          <p:spPr>
            <a:xfrm rot="20562043">
              <a:off x="6613461" y="2343995"/>
              <a:ext cx="226161" cy="22204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" name="Freihandform 62"/>
            <p:cNvSpPr/>
            <p:nvPr/>
          </p:nvSpPr>
          <p:spPr>
            <a:xfrm rot="20562043">
              <a:off x="6443075" y="2466728"/>
              <a:ext cx="102676" cy="102708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4" name="Ellipse 63"/>
            <p:cNvSpPr/>
            <p:nvPr/>
          </p:nvSpPr>
          <p:spPr>
            <a:xfrm rot="20562043">
              <a:off x="6382045" y="2414823"/>
              <a:ext cx="226161" cy="22204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Freihandform 64"/>
            <p:cNvSpPr/>
            <p:nvPr/>
          </p:nvSpPr>
          <p:spPr>
            <a:xfrm>
              <a:off x="6681311" y="2412206"/>
              <a:ext cx="10021" cy="19077"/>
            </a:xfrm>
            <a:custGeom>
              <a:avLst/>
              <a:gdLst>
                <a:gd name="connsiteX0" fmla="*/ 10002 w 10021"/>
                <a:gd name="connsiteY0" fmla="*/ 0 h 19077"/>
                <a:gd name="connsiteX1" fmla="*/ 477 w 10021"/>
                <a:gd name="connsiteY1" fmla="*/ 19050 h 19077"/>
                <a:gd name="connsiteX2" fmla="*/ 10002 w 10021"/>
                <a:gd name="connsiteY2" fmla="*/ 0 h 19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21" h="19077">
                  <a:moveTo>
                    <a:pt x="10002" y="0"/>
                  </a:moveTo>
                  <a:cubicBezTo>
                    <a:pt x="10002" y="0"/>
                    <a:pt x="10893" y="16074"/>
                    <a:pt x="477" y="19050"/>
                  </a:cubicBezTo>
                  <a:cubicBezTo>
                    <a:pt x="-2576" y="19922"/>
                    <a:pt x="10002" y="0"/>
                    <a:pt x="10002" y="0"/>
                  </a:cubicBezTo>
                  <a:close/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6" name="Freihandform 65"/>
            <p:cNvSpPr/>
            <p:nvPr/>
          </p:nvSpPr>
          <p:spPr>
            <a:xfrm>
              <a:off x="6686550" y="2476500"/>
              <a:ext cx="73819" cy="16669"/>
            </a:xfrm>
            <a:custGeom>
              <a:avLst/>
              <a:gdLst>
                <a:gd name="connsiteX0" fmla="*/ 0 w 73819"/>
                <a:gd name="connsiteY0" fmla="*/ 11906 h 16669"/>
                <a:gd name="connsiteX1" fmla="*/ 11906 w 73819"/>
                <a:gd name="connsiteY1" fmla="*/ 9525 h 16669"/>
                <a:gd name="connsiteX2" fmla="*/ 19050 w 73819"/>
                <a:gd name="connsiteY2" fmla="*/ 2381 h 16669"/>
                <a:gd name="connsiteX3" fmla="*/ 26194 w 73819"/>
                <a:gd name="connsiteY3" fmla="*/ 0 h 16669"/>
                <a:gd name="connsiteX4" fmla="*/ 59531 w 73819"/>
                <a:gd name="connsiteY4" fmla="*/ 2381 h 16669"/>
                <a:gd name="connsiteX5" fmla="*/ 66675 w 73819"/>
                <a:gd name="connsiteY5" fmla="*/ 4763 h 16669"/>
                <a:gd name="connsiteX6" fmla="*/ 69056 w 73819"/>
                <a:gd name="connsiteY6" fmla="*/ 11906 h 16669"/>
                <a:gd name="connsiteX7" fmla="*/ 73819 w 73819"/>
                <a:gd name="connsiteY7" fmla="*/ 16669 h 1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819" h="16669">
                  <a:moveTo>
                    <a:pt x="0" y="11906"/>
                  </a:moveTo>
                  <a:cubicBezTo>
                    <a:pt x="3969" y="11112"/>
                    <a:pt x="8286" y="11335"/>
                    <a:pt x="11906" y="9525"/>
                  </a:cubicBezTo>
                  <a:cubicBezTo>
                    <a:pt x="14918" y="8019"/>
                    <a:pt x="16248" y="4249"/>
                    <a:pt x="19050" y="2381"/>
                  </a:cubicBezTo>
                  <a:cubicBezTo>
                    <a:pt x="21139" y="989"/>
                    <a:pt x="23813" y="794"/>
                    <a:pt x="26194" y="0"/>
                  </a:cubicBezTo>
                  <a:cubicBezTo>
                    <a:pt x="37306" y="794"/>
                    <a:pt x="48467" y="1079"/>
                    <a:pt x="59531" y="2381"/>
                  </a:cubicBezTo>
                  <a:cubicBezTo>
                    <a:pt x="62024" y="2674"/>
                    <a:pt x="64900" y="2988"/>
                    <a:pt x="66675" y="4763"/>
                  </a:cubicBezTo>
                  <a:cubicBezTo>
                    <a:pt x="68450" y="6538"/>
                    <a:pt x="67765" y="9754"/>
                    <a:pt x="69056" y="11906"/>
                  </a:cubicBezTo>
                  <a:cubicBezTo>
                    <a:pt x="70211" y="13831"/>
                    <a:pt x="72231" y="15081"/>
                    <a:pt x="73819" y="16669"/>
                  </a:cubicBezTo>
                </a:path>
              </a:pathLst>
            </a:cu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" name="Freihandform 66"/>
            <p:cNvSpPr/>
            <p:nvPr/>
          </p:nvSpPr>
          <p:spPr>
            <a:xfrm>
              <a:off x="6727031" y="2414588"/>
              <a:ext cx="57216" cy="47625"/>
            </a:xfrm>
            <a:custGeom>
              <a:avLst/>
              <a:gdLst>
                <a:gd name="connsiteX0" fmla="*/ 0 w 57216"/>
                <a:gd name="connsiteY0" fmla="*/ 0 h 47625"/>
                <a:gd name="connsiteX1" fmla="*/ 7144 w 57216"/>
                <a:gd name="connsiteY1" fmla="*/ 11906 h 47625"/>
                <a:gd name="connsiteX2" fmla="*/ 11907 w 57216"/>
                <a:gd name="connsiteY2" fmla="*/ 19050 h 47625"/>
                <a:gd name="connsiteX3" fmla="*/ 9525 w 57216"/>
                <a:gd name="connsiteY3" fmla="*/ 28575 h 47625"/>
                <a:gd name="connsiteX4" fmla="*/ 11907 w 57216"/>
                <a:gd name="connsiteY4" fmla="*/ 35718 h 47625"/>
                <a:gd name="connsiteX5" fmla="*/ 26194 w 57216"/>
                <a:gd name="connsiteY5" fmla="*/ 47625 h 47625"/>
                <a:gd name="connsiteX6" fmla="*/ 45244 w 57216"/>
                <a:gd name="connsiteY6" fmla="*/ 45243 h 47625"/>
                <a:gd name="connsiteX7" fmla="*/ 52388 w 57216"/>
                <a:gd name="connsiteY7" fmla="*/ 42862 h 47625"/>
                <a:gd name="connsiteX8" fmla="*/ 57150 w 57216"/>
                <a:gd name="connsiteY8" fmla="*/ 1905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216" h="47625">
                  <a:moveTo>
                    <a:pt x="0" y="0"/>
                  </a:moveTo>
                  <a:cubicBezTo>
                    <a:pt x="2381" y="3969"/>
                    <a:pt x="4691" y="7981"/>
                    <a:pt x="7144" y="11906"/>
                  </a:cubicBezTo>
                  <a:cubicBezTo>
                    <a:pt x="8661" y="14333"/>
                    <a:pt x="11502" y="16217"/>
                    <a:pt x="11907" y="19050"/>
                  </a:cubicBezTo>
                  <a:cubicBezTo>
                    <a:pt x="12370" y="22290"/>
                    <a:pt x="10319" y="25400"/>
                    <a:pt x="9525" y="28575"/>
                  </a:cubicBezTo>
                  <a:cubicBezTo>
                    <a:pt x="10319" y="30956"/>
                    <a:pt x="10515" y="33630"/>
                    <a:pt x="11907" y="35718"/>
                  </a:cubicBezTo>
                  <a:cubicBezTo>
                    <a:pt x="15575" y="41220"/>
                    <a:pt x="20921" y="44110"/>
                    <a:pt x="26194" y="47625"/>
                  </a:cubicBezTo>
                  <a:cubicBezTo>
                    <a:pt x="32544" y="46831"/>
                    <a:pt x="38948" y="46388"/>
                    <a:pt x="45244" y="45243"/>
                  </a:cubicBezTo>
                  <a:cubicBezTo>
                    <a:pt x="47714" y="44794"/>
                    <a:pt x="50929" y="44905"/>
                    <a:pt x="52388" y="42862"/>
                  </a:cubicBezTo>
                  <a:cubicBezTo>
                    <a:pt x="58154" y="34790"/>
                    <a:pt x="57150" y="27759"/>
                    <a:pt x="57150" y="19050"/>
                  </a:cubicBezTo>
                </a:path>
              </a:pathLst>
            </a:cu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" name="Ellipse 67"/>
            <p:cNvSpPr/>
            <p:nvPr/>
          </p:nvSpPr>
          <p:spPr>
            <a:xfrm rot="20562043">
              <a:off x="6382066" y="2412414"/>
              <a:ext cx="226161" cy="22204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" name="Freihandform 68"/>
            <p:cNvSpPr/>
            <p:nvPr/>
          </p:nvSpPr>
          <p:spPr>
            <a:xfrm>
              <a:off x="6449916" y="2480625"/>
              <a:ext cx="10021" cy="19077"/>
            </a:xfrm>
            <a:custGeom>
              <a:avLst/>
              <a:gdLst>
                <a:gd name="connsiteX0" fmla="*/ 10002 w 10021"/>
                <a:gd name="connsiteY0" fmla="*/ 0 h 19077"/>
                <a:gd name="connsiteX1" fmla="*/ 477 w 10021"/>
                <a:gd name="connsiteY1" fmla="*/ 19050 h 19077"/>
                <a:gd name="connsiteX2" fmla="*/ 10002 w 10021"/>
                <a:gd name="connsiteY2" fmla="*/ 0 h 19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21" h="19077">
                  <a:moveTo>
                    <a:pt x="10002" y="0"/>
                  </a:moveTo>
                  <a:cubicBezTo>
                    <a:pt x="10002" y="0"/>
                    <a:pt x="10893" y="16074"/>
                    <a:pt x="477" y="19050"/>
                  </a:cubicBezTo>
                  <a:cubicBezTo>
                    <a:pt x="-2576" y="19922"/>
                    <a:pt x="10002" y="0"/>
                    <a:pt x="10002" y="0"/>
                  </a:cubicBezTo>
                  <a:close/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" name="Freihandform 69"/>
            <p:cNvSpPr/>
            <p:nvPr/>
          </p:nvSpPr>
          <p:spPr>
            <a:xfrm>
              <a:off x="6455155" y="2544919"/>
              <a:ext cx="73819" cy="16669"/>
            </a:xfrm>
            <a:custGeom>
              <a:avLst/>
              <a:gdLst>
                <a:gd name="connsiteX0" fmla="*/ 0 w 73819"/>
                <a:gd name="connsiteY0" fmla="*/ 11906 h 16669"/>
                <a:gd name="connsiteX1" fmla="*/ 11906 w 73819"/>
                <a:gd name="connsiteY1" fmla="*/ 9525 h 16669"/>
                <a:gd name="connsiteX2" fmla="*/ 19050 w 73819"/>
                <a:gd name="connsiteY2" fmla="*/ 2381 h 16669"/>
                <a:gd name="connsiteX3" fmla="*/ 26194 w 73819"/>
                <a:gd name="connsiteY3" fmla="*/ 0 h 16669"/>
                <a:gd name="connsiteX4" fmla="*/ 59531 w 73819"/>
                <a:gd name="connsiteY4" fmla="*/ 2381 h 16669"/>
                <a:gd name="connsiteX5" fmla="*/ 66675 w 73819"/>
                <a:gd name="connsiteY5" fmla="*/ 4763 h 16669"/>
                <a:gd name="connsiteX6" fmla="*/ 69056 w 73819"/>
                <a:gd name="connsiteY6" fmla="*/ 11906 h 16669"/>
                <a:gd name="connsiteX7" fmla="*/ 73819 w 73819"/>
                <a:gd name="connsiteY7" fmla="*/ 16669 h 1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819" h="16669">
                  <a:moveTo>
                    <a:pt x="0" y="11906"/>
                  </a:moveTo>
                  <a:cubicBezTo>
                    <a:pt x="3969" y="11112"/>
                    <a:pt x="8286" y="11335"/>
                    <a:pt x="11906" y="9525"/>
                  </a:cubicBezTo>
                  <a:cubicBezTo>
                    <a:pt x="14918" y="8019"/>
                    <a:pt x="16248" y="4249"/>
                    <a:pt x="19050" y="2381"/>
                  </a:cubicBezTo>
                  <a:cubicBezTo>
                    <a:pt x="21139" y="989"/>
                    <a:pt x="23813" y="794"/>
                    <a:pt x="26194" y="0"/>
                  </a:cubicBezTo>
                  <a:cubicBezTo>
                    <a:pt x="37306" y="794"/>
                    <a:pt x="48467" y="1079"/>
                    <a:pt x="59531" y="2381"/>
                  </a:cubicBezTo>
                  <a:cubicBezTo>
                    <a:pt x="62024" y="2674"/>
                    <a:pt x="64900" y="2988"/>
                    <a:pt x="66675" y="4763"/>
                  </a:cubicBezTo>
                  <a:cubicBezTo>
                    <a:pt x="68450" y="6538"/>
                    <a:pt x="67765" y="9754"/>
                    <a:pt x="69056" y="11906"/>
                  </a:cubicBezTo>
                  <a:cubicBezTo>
                    <a:pt x="70211" y="13831"/>
                    <a:pt x="72231" y="15081"/>
                    <a:pt x="73819" y="16669"/>
                  </a:cubicBezTo>
                </a:path>
              </a:pathLst>
            </a:cu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Freihandform 70"/>
            <p:cNvSpPr/>
            <p:nvPr/>
          </p:nvSpPr>
          <p:spPr>
            <a:xfrm>
              <a:off x="6495636" y="2483007"/>
              <a:ext cx="57216" cy="47625"/>
            </a:xfrm>
            <a:custGeom>
              <a:avLst/>
              <a:gdLst>
                <a:gd name="connsiteX0" fmla="*/ 0 w 57216"/>
                <a:gd name="connsiteY0" fmla="*/ 0 h 47625"/>
                <a:gd name="connsiteX1" fmla="*/ 7144 w 57216"/>
                <a:gd name="connsiteY1" fmla="*/ 11906 h 47625"/>
                <a:gd name="connsiteX2" fmla="*/ 11907 w 57216"/>
                <a:gd name="connsiteY2" fmla="*/ 19050 h 47625"/>
                <a:gd name="connsiteX3" fmla="*/ 9525 w 57216"/>
                <a:gd name="connsiteY3" fmla="*/ 28575 h 47625"/>
                <a:gd name="connsiteX4" fmla="*/ 11907 w 57216"/>
                <a:gd name="connsiteY4" fmla="*/ 35718 h 47625"/>
                <a:gd name="connsiteX5" fmla="*/ 26194 w 57216"/>
                <a:gd name="connsiteY5" fmla="*/ 47625 h 47625"/>
                <a:gd name="connsiteX6" fmla="*/ 45244 w 57216"/>
                <a:gd name="connsiteY6" fmla="*/ 45243 h 47625"/>
                <a:gd name="connsiteX7" fmla="*/ 52388 w 57216"/>
                <a:gd name="connsiteY7" fmla="*/ 42862 h 47625"/>
                <a:gd name="connsiteX8" fmla="*/ 57150 w 57216"/>
                <a:gd name="connsiteY8" fmla="*/ 1905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216" h="47625">
                  <a:moveTo>
                    <a:pt x="0" y="0"/>
                  </a:moveTo>
                  <a:cubicBezTo>
                    <a:pt x="2381" y="3969"/>
                    <a:pt x="4691" y="7981"/>
                    <a:pt x="7144" y="11906"/>
                  </a:cubicBezTo>
                  <a:cubicBezTo>
                    <a:pt x="8661" y="14333"/>
                    <a:pt x="11502" y="16217"/>
                    <a:pt x="11907" y="19050"/>
                  </a:cubicBezTo>
                  <a:cubicBezTo>
                    <a:pt x="12370" y="22290"/>
                    <a:pt x="10319" y="25400"/>
                    <a:pt x="9525" y="28575"/>
                  </a:cubicBezTo>
                  <a:cubicBezTo>
                    <a:pt x="10319" y="30956"/>
                    <a:pt x="10515" y="33630"/>
                    <a:pt x="11907" y="35718"/>
                  </a:cubicBezTo>
                  <a:cubicBezTo>
                    <a:pt x="15575" y="41220"/>
                    <a:pt x="20921" y="44110"/>
                    <a:pt x="26194" y="47625"/>
                  </a:cubicBezTo>
                  <a:cubicBezTo>
                    <a:pt x="32544" y="46831"/>
                    <a:pt x="38948" y="46388"/>
                    <a:pt x="45244" y="45243"/>
                  </a:cubicBezTo>
                  <a:cubicBezTo>
                    <a:pt x="47714" y="44794"/>
                    <a:pt x="50929" y="44905"/>
                    <a:pt x="52388" y="42862"/>
                  </a:cubicBezTo>
                  <a:cubicBezTo>
                    <a:pt x="58154" y="34790"/>
                    <a:pt x="57150" y="27759"/>
                    <a:pt x="57150" y="19050"/>
                  </a:cubicBezTo>
                </a:path>
              </a:pathLst>
            </a:cu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72" name="Grafik 7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516498"/>
            <a:ext cx="1971675" cy="1276350"/>
          </a:xfrm>
          <a:prstGeom prst="rect">
            <a:avLst/>
          </a:prstGeom>
        </p:spPr>
      </p:pic>
      <p:grpSp>
        <p:nvGrpSpPr>
          <p:cNvPr id="76" name="Gruppieren 75"/>
          <p:cNvGrpSpPr/>
          <p:nvPr/>
        </p:nvGrpSpPr>
        <p:grpSpPr>
          <a:xfrm>
            <a:off x="3308470" y="3555527"/>
            <a:ext cx="484785" cy="248800"/>
            <a:chOff x="2699792" y="1772816"/>
            <a:chExt cx="1008112" cy="504056"/>
          </a:xfrm>
        </p:grpSpPr>
        <p:sp>
          <p:nvSpPr>
            <p:cNvPr id="77" name="Ellipse 76"/>
            <p:cNvSpPr/>
            <p:nvPr/>
          </p:nvSpPr>
          <p:spPr>
            <a:xfrm>
              <a:off x="2699792" y="1772816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" name="Ellipse 77"/>
            <p:cNvSpPr/>
            <p:nvPr/>
          </p:nvSpPr>
          <p:spPr>
            <a:xfrm>
              <a:off x="3203848" y="1772816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" name="Freihandform 78"/>
            <p:cNvSpPr/>
            <p:nvPr/>
          </p:nvSpPr>
          <p:spPr>
            <a:xfrm>
              <a:off x="3347864" y="1916832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Freihandform 79"/>
            <p:cNvSpPr/>
            <p:nvPr/>
          </p:nvSpPr>
          <p:spPr>
            <a:xfrm>
              <a:off x="2843808" y="1916832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81" name="Textfeld 80"/>
          <p:cNvSpPr txBox="1"/>
          <p:nvPr/>
        </p:nvSpPr>
        <p:spPr>
          <a:xfrm>
            <a:off x="248131" y="5286454"/>
            <a:ext cx="8395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Ergebnis:  Fähigkeit zur Schleimbildung muss auf den lebenden R-Stamm übertragen </a:t>
            </a:r>
            <a:r>
              <a:rPr lang="de-DE" sz="1400" dirty="0" smtClean="0"/>
              <a:t>worden </a:t>
            </a:r>
            <a:r>
              <a:rPr lang="de-DE" sz="1400" dirty="0" smtClean="0"/>
              <a:t>sein. </a:t>
            </a:r>
            <a:r>
              <a:rPr lang="de-DE" sz="1400" dirty="0" smtClean="0"/>
              <a:t>Die ausgelöste</a:t>
            </a:r>
            <a:r>
              <a:rPr lang="de-DE" sz="1400" dirty="0" smtClean="0"/>
              <a:t/>
            </a:r>
            <a:br>
              <a:rPr lang="de-DE" sz="1400" dirty="0" smtClean="0"/>
            </a:br>
            <a:r>
              <a:rPr lang="de-DE" sz="1400" dirty="0" smtClean="0"/>
              <a:t>                   </a:t>
            </a:r>
            <a:r>
              <a:rPr lang="de-DE" sz="1400" dirty="0" smtClean="0"/>
              <a:t>Lungenentzündung führt zum Tod der Versuchstiere. </a:t>
            </a:r>
            <a:endParaRPr lang="de-DE" sz="1400" dirty="0"/>
          </a:p>
        </p:txBody>
      </p:sp>
      <p:sp>
        <p:nvSpPr>
          <p:cNvPr id="82" name="Textfeld 81"/>
          <p:cNvSpPr txBox="1"/>
          <p:nvPr/>
        </p:nvSpPr>
        <p:spPr>
          <a:xfrm>
            <a:off x="217299" y="6040452"/>
            <a:ext cx="8746753" cy="646331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Merke: Übertragung von genetischer Information von Lebewesen zu Lebewesen ist </a:t>
            </a:r>
            <a:r>
              <a:rPr lang="de-DE" dirty="0" smtClean="0"/>
              <a:t>möglich.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             Wie?  War von Griffith nach dem damaligen Kenntnisstand nicht zu klären!</a:t>
            </a:r>
          </a:p>
        </p:txBody>
      </p:sp>
    </p:spTree>
    <p:extLst>
      <p:ext uri="{BB962C8B-B14F-4D97-AF65-F5344CB8AC3E}">
        <p14:creationId xmlns:p14="http://schemas.microsoft.com/office/powerpoint/2010/main" val="208877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51" grpId="0" animBg="1"/>
      <p:bldP spid="52" grpId="0" animBg="1"/>
      <p:bldP spid="53" grpId="0" animBg="1"/>
      <p:bldP spid="81" grpId="0"/>
      <p:bldP spid="8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234137"/>
            <a:ext cx="2767104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Experiment von Avery 1944</a:t>
            </a:r>
            <a:endParaRPr lang="de-DE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1385726" y="1437712"/>
            <a:ext cx="1109837" cy="588641"/>
            <a:chOff x="1763688" y="1653182"/>
            <a:chExt cx="1109837" cy="588641"/>
          </a:xfrm>
        </p:grpSpPr>
        <p:sp>
          <p:nvSpPr>
            <p:cNvPr id="4" name="Ellipse 3"/>
            <p:cNvSpPr/>
            <p:nvPr/>
          </p:nvSpPr>
          <p:spPr>
            <a:xfrm>
              <a:off x="1763688" y="1653182"/>
              <a:ext cx="567680" cy="585763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Freihandform 4"/>
            <p:cNvSpPr/>
            <p:nvPr/>
          </p:nvSpPr>
          <p:spPr>
            <a:xfrm>
              <a:off x="2483768" y="1844824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Ellipse 5"/>
            <p:cNvSpPr/>
            <p:nvPr/>
          </p:nvSpPr>
          <p:spPr>
            <a:xfrm>
              <a:off x="2305845" y="1657375"/>
              <a:ext cx="567680" cy="584448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Ellipse 6"/>
            <p:cNvSpPr/>
            <p:nvPr/>
          </p:nvSpPr>
          <p:spPr>
            <a:xfrm>
              <a:off x="2339752" y="1700808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Freihandform 7"/>
            <p:cNvSpPr/>
            <p:nvPr/>
          </p:nvSpPr>
          <p:spPr>
            <a:xfrm>
              <a:off x="2483768" y="1844824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Freihandform 8"/>
            <p:cNvSpPr/>
            <p:nvPr/>
          </p:nvSpPr>
          <p:spPr>
            <a:xfrm>
              <a:off x="1941611" y="1816249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Ellipse 9"/>
            <p:cNvSpPr/>
            <p:nvPr/>
          </p:nvSpPr>
          <p:spPr>
            <a:xfrm>
              <a:off x="1800374" y="1698104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Freihandform 10"/>
            <p:cNvSpPr/>
            <p:nvPr/>
          </p:nvSpPr>
          <p:spPr>
            <a:xfrm>
              <a:off x="1941611" y="1816249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2" name="Freihandform 11"/>
          <p:cNvSpPr/>
          <p:nvPr/>
        </p:nvSpPr>
        <p:spPr>
          <a:xfrm>
            <a:off x="7198127" y="1678653"/>
            <a:ext cx="228839" cy="233156"/>
          </a:xfrm>
          <a:custGeom>
            <a:avLst/>
            <a:gdLst>
              <a:gd name="connsiteX0" fmla="*/ 161101 w 228839"/>
              <a:gd name="connsiteY0" fmla="*/ 41278 h 233156"/>
              <a:gd name="connsiteX1" fmla="*/ 203964 w 228839"/>
              <a:gd name="connsiteY1" fmla="*/ 50803 h 233156"/>
              <a:gd name="connsiteX2" fmla="*/ 218251 w 228839"/>
              <a:gd name="connsiteY2" fmla="*/ 60328 h 233156"/>
              <a:gd name="connsiteX3" fmla="*/ 218251 w 228839"/>
              <a:gd name="connsiteY3" fmla="*/ 103190 h 233156"/>
              <a:gd name="connsiteX4" fmla="*/ 203964 w 228839"/>
              <a:gd name="connsiteY4" fmla="*/ 107953 h 233156"/>
              <a:gd name="connsiteX5" fmla="*/ 208726 w 228839"/>
              <a:gd name="connsiteY5" fmla="*/ 146053 h 233156"/>
              <a:gd name="connsiteX6" fmla="*/ 223014 w 228839"/>
              <a:gd name="connsiteY6" fmla="*/ 150815 h 233156"/>
              <a:gd name="connsiteX7" fmla="*/ 227776 w 228839"/>
              <a:gd name="connsiteY7" fmla="*/ 165103 h 233156"/>
              <a:gd name="connsiteX8" fmla="*/ 223014 w 228839"/>
              <a:gd name="connsiteY8" fmla="*/ 179390 h 233156"/>
              <a:gd name="connsiteX9" fmla="*/ 199201 w 228839"/>
              <a:gd name="connsiteY9" fmla="*/ 203203 h 233156"/>
              <a:gd name="connsiteX10" fmla="*/ 170626 w 228839"/>
              <a:gd name="connsiteY10" fmla="*/ 212728 h 233156"/>
              <a:gd name="connsiteX11" fmla="*/ 142051 w 228839"/>
              <a:gd name="connsiteY11" fmla="*/ 231778 h 233156"/>
              <a:gd name="connsiteX12" fmla="*/ 113476 w 228839"/>
              <a:gd name="connsiteY12" fmla="*/ 222253 h 233156"/>
              <a:gd name="connsiteX13" fmla="*/ 99189 w 228839"/>
              <a:gd name="connsiteY13" fmla="*/ 217490 h 233156"/>
              <a:gd name="connsiteX14" fmla="*/ 84901 w 228839"/>
              <a:gd name="connsiteY14" fmla="*/ 207965 h 233156"/>
              <a:gd name="connsiteX15" fmla="*/ 65851 w 228839"/>
              <a:gd name="connsiteY15" fmla="*/ 203203 h 233156"/>
              <a:gd name="connsiteX16" fmla="*/ 46801 w 228839"/>
              <a:gd name="connsiteY16" fmla="*/ 193678 h 233156"/>
              <a:gd name="connsiteX17" fmla="*/ 18226 w 228839"/>
              <a:gd name="connsiteY17" fmla="*/ 174628 h 233156"/>
              <a:gd name="connsiteX18" fmla="*/ 13464 w 228839"/>
              <a:gd name="connsiteY18" fmla="*/ 122240 h 233156"/>
              <a:gd name="connsiteX19" fmla="*/ 42039 w 228839"/>
              <a:gd name="connsiteY19" fmla="*/ 112715 h 233156"/>
              <a:gd name="connsiteX20" fmla="*/ 46801 w 228839"/>
              <a:gd name="connsiteY20" fmla="*/ 41278 h 233156"/>
              <a:gd name="connsiteX21" fmla="*/ 61089 w 228839"/>
              <a:gd name="connsiteY21" fmla="*/ 31753 h 233156"/>
              <a:gd name="connsiteX22" fmla="*/ 84901 w 228839"/>
              <a:gd name="connsiteY22" fmla="*/ 7940 h 233156"/>
              <a:gd name="connsiteX23" fmla="*/ 113476 w 228839"/>
              <a:gd name="connsiteY23" fmla="*/ 12703 h 233156"/>
              <a:gd name="connsiteX24" fmla="*/ 132526 w 228839"/>
              <a:gd name="connsiteY24" fmla="*/ 31753 h 233156"/>
              <a:gd name="connsiteX25" fmla="*/ 161101 w 228839"/>
              <a:gd name="connsiteY25" fmla="*/ 41278 h 23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8839" h="233156">
                <a:moveTo>
                  <a:pt x="161101" y="41278"/>
                </a:moveTo>
                <a:cubicBezTo>
                  <a:pt x="173007" y="44453"/>
                  <a:pt x="192238" y="44940"/>
                  <a:pt x="203964" y="50803"/>
                </a:cubicBezTo>
                <a:cubicBezTo>
                  <a:pt x="209083" y="53363"/>
                  <a:pt x="213489" y="57153"/>
                  <a:pt x="218251" y="60328"/>
                </a:cubicBezTo>
                <a:cubicBezTo>
                  <a:pt x="223469" y="75979"/>
                  <a:pt x="228839" y="84660"/>
                  <a:pt x="218251" y="103190"/>
                </a:cubicBezTo>
                <a:cubicBezTo>
                  <a:pt x="215760" y="107549"/>
                  <a:pt x="208726" y="106365"/>
                  <a:pt x="203964" y="107953"/>
                </a:cubicBezTo>
                <a:cubicBezTo>
                  <a:pt x="205551" y="120653"/>
                  <a:pt x="203528" y="134357"/>
                  <a:pt x="208726" y="146053"/>
                </a:cubicBezTo>
                <a:cubicBezTo>
                  <a:pt x="210765" y="150641"/>
                  <a:pt x="219464" y="147265"/>
                  <a:pt x="223014" y="150815"/>
                </a:cubicBezTo>
                <a:cubicBezTo>
                  <a:pt x="226564" y="154365"/>
                  <a:pt x="226189" y="160340"/>
                  <a:pt x="227776" y="165103"/>
                </a:cubicBezTo>
                <a:cubicBezTo>
                  <a:pt x="226189" y="169865"/>
                  <a:pt x="225259" y="174900"/>
                  <a:pt x="223014" y="179390"/>
                </a:cubicBezTo>
                <a:cubicBezTo>
                  <a:pt x="217117" y="191184"/>
                  <a:pt x="211448" y="197760"/>
                  <a:pt x="199201" y="203203"/>
                </a:cubicBezTo>
                <a:cubicBezTo>
                  <a:pt x="190026" y="207281"/>
                  <a:pt x="170626" y="212728"/>
                  <a:pt x="170626" y="212728"/>
                </a:cubicBezTo>
                <a:cubicBezTo>
                  <a:pt x="163885" y="219469"/>
                  <a:pt x="154457" y="233156"/>
                  <a:pt x="142051" y="231778"/>
                </a:cubicBezTo>
                <a:cubicBezTo>
                  <a:pt x="132072" y="230669"/>
                  <a:pt x="123001" y="225428"/>
                  <a:pt x="113476" y="222253"/>
                </a:cubicBezTo>
                <a:cubicBezTo>
                  <a:pt x="108714" y="220665"/>
                  <a:pt x="103366" y="220275"/>
                  <a:pt x="99189" y="217490"/>
                </a:cubicBezTo>
                <a:cubicBezTo>
                  <a:pt x="94426" y="214315"/>
                  <a:pt x="90162" y="210220"/>
                  <a:pt x="84901" y="207965"/>
                </a:cubicBezTo>
                <a:cubicBezTo>
                  <a:pt x="78885" y="205387"/>
                  <a:pt x="72201" y="204790"/>
                  <a:pt x="65851" y="203203"/>
                </a:cubicBezTo>
                <a:cubicBezTo>
                  <a:pt x="59501" y="200028"/>
                  <a:pt x="52578" y="197805"/>
                  <a:pt x="46801" y="193678"/>
                </a:cubicBezTo>
                <a:cubicBezTo>
                  <a:pt x="15587" y="171382"/>
                  <a:pt x="48875" y="184843"/>
                  <a:pt x="18226" y="174628"/>
                </a:cubicBezTo>
                <a:cubicBezTo>
                  <a:pt x="14490" y="163421"/>
                  <a:pt x="0" y="135704"/>
                  <a:pt x="13464" y="122240"/>
                </a:cubicBezTo>
                <a:cubicBezTo>
                  <a:pt x="20564" y="115140"/>
                  <a:pt x="42039" y="112715"/>
                  <a:pt x="42039" y="112715"/>
                </a:cubicBezTo>
                <a:cubicBezTo>
                  <a:pt x="43626" y="88903"/>
                  <a:pt x="41335" y="64509"/>
                  <a:pt x="46801" y="41278"/>
                </a:cubicBezTo>
                <a:cubicBezTo>
                  <a:pt x="48112" y="35706"/>
                  <a:pt x="57042" y="35800"/>
                  <a:pt x="61089" y="31753"/>
                </a:cubicBezTo>
                <a:cubicBezTo>
                  <a:pt x="92842" y="0"/>
                  <a:pt x="46799" y="33342"/>
                  <a:pt x="84901" y="7940"/>
                </a:cubicBezTo>
                <a:cubicBezTo>
                  <a:pt x="94426" y="9528"/>
                  <a:pt x="106144" y="6419"/>
                  <a:pt x="113476" y="12703"/>
                </a:cubicBezTo>
                <a:cubicBezTo>
                  <a:pt x="139223" y="34771"/>
                  <a:pt x="98157" y="43209"/>
                  <a:pt x="132526" y="31753"/>
                </a:cubicBezTo>
                <a:cubicBezTo>
                  <a:pt x="157896" y="36826"/>
                  <a:pt x="149195" y="38103"/>
                  <a:pt x="161101" y="4127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Freihandform 12"/>
          <p:cNvSpPr/>
          <p:nvPr/>
        </p:nvSpPr>
        <p:spPr>
          <a:xfrm>
            <a:off x="6766079" y="1308776"/>
            <a:ext cx="228839" cy="233156"/>
          </a:xfrm>
          <a:custGeom>
            <a:avLst/>
            <a:gdLst>
              <a:gd name="connsiteX0" fmla="*/ 161101 w 228839"/>
              <a:gd name="connsiteY0" fmla="*/ 41278 h 233156"/>
              <a:gd name="connsiteX1" fmla="*/ 203964 w 228839"/>
              <a:gd name="connsiteY1" fmla="*/ 50803 h 233156"/>
              <a:gd name="connsiteX2" fmla="*/ 218251 w 228839"/>
              <a:gd name="connsiteY2" fmla="*/ 60328 h 233156"/>
              <a:gd name="connsiteX3" fmla="*/ 218251 w 228839"/>
              <a:gd name="connsiteY3" fmla="*/ 103190 h 233156"/>
              <a:gd name="connsiteX4" fmla="*/ 203964 w 228839"/>
              <a:gd name="connsiteY4" fmla="*/ 107953 h 233156"/>
              <a:gd name="connsiteX5" fmla="*/ 208726 w 228839"/>
              <a:gd name="connsiteY5" fmla="*/ 146053 h 233156"/>
              <a:gd name="connsiteX6" fmla="*/ 223014 w 228839"/>
              <a:gd name="connsiteY6" fmla="*/ 150815 h 233156"/>
              <a:gd name="connsiteX7" fmla="*/ 227776 w 228839"/>
              <a:gd name="connsiteY7" fmla="*/ 165103 h 233156"/>
              <a:gd name="connsiteX8" fmla="*/ 223014 w 228839"/>
              <a:gd name="connsiteY8" fmla="*/ 179390 h 233156"/>
              <a:gd name="connsiteX9" fmla="*/ 199201 w 228839"/>
              <a:gd name="connsiteY9" fmla="*/ 203203 h 233156"/>
              <a:gd name="connsiteX10" fmla="*/ 170626 w 228839"/>
              <a:gd name="connsiteY10" fmla="*/ 212728 h 233156"/>
              <a:gd name="connsiteX11" fmla="*/ 142051 w 228839"/>
              <a:gd name="connsiteY11" fmla="*/ 231778 h 233156"/>
              <a:gd name="connsiteX12" fmla="*/ 113476 w 228839"/>
              <a:gd name="connsiteY12" fmla="*/ 222253 h 233156"/>
              <a:gd name="connsiteX13" fmla="*/ 99189 w 228839"/>
              <a:gd name="connsiteY13" fmla="*/ 217490 h 233156"/>
              <a:gd name="connsiteX14" fmla="*/ 84901 w 228839"/>
              <a:gd name="connsiteY14" fmla="*/ 207965 h 233156"/>
              <a:gd name="connsiteX15" fmla="*/ 65851 w 228839"/>
              <a:gd name="connsiteY15" fmla="*/ 203203 h 233156"/>
              <a:gd name="connsiteX16" fmla="*/ 46801 w 228839"/>
              <a:gd name="connsiteY16" fmla="*/ 193678 h 233156"/>
              <a:gd name="connsiteX17" fmla="*/ 18226 w 228839"/>
              <a:gd name="connsiteY17" fmla="*/ 174628 h 233156"/>
              <a:gd name="connsiteX18" fmla="*/ 13464 w 228839"/>
              <a:gd name="connsiteY18" fmla="*/ 122240 h 233156"/>
              <a:gd name="connsiteX19" fmla="*/ 42039 w 228839"/>
              <a:gd name="connsiteY19" fmla="*/ 112715 h 233156"/>
              <a:gd name="connsiteX20" fmla="*/ 46801 w 228839"/>
              <a:gd name="connsiteY20" fmla="*/ 41278 h 233156"/>
              <a:gd name="connsiteX21" fmla="*/ 61089 w 228839"/>
              <a:gd name="connsiteY21" fmla="*/ 31753 h 233156"/>
              <a:gd name="connsiteX22" fmla="*/ 84901 w 228839"/>
              <a:gd name="connsiteY22" fmla="*/ 7940 h 233156"/>
              <a:gd name="connsiteX23" fmla="*/ 113476 w 228839"/>
              <a:gd name="connsiteY23" fmla="*/ 12703 h 233156"/>
              <a:gd name="connsiteX24" fmla="*/ 132526 w 228839"/>
              <a:gd name="connsiteY24" fmla="*/ 31753 h 233156"/>
              <a:gd name="connsiteX25" fmla="*/ 161101 w 228839"/>
              <a:gd name="connsiteY25" fmla="*/ 41278 h 23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8839" h="233156">
                <a:moveTo>
                  <a:pt x="161101" y="41278"/>
                </a:moveTo>
                <a:cubicBezTo>
                  <a:pt x="173007" y="44453"/>
                  <a:pt x="192238" y="44940"/>
                  <a:pt x="203964" y="50803"/>
                </a:cubicBezTo>
                <a:cubicBezTo>
                  <a:pt x="209083" y="53363"/>
                  <a:pt x="213489" y="57153"/>
                  <a:pt x="218251" y="60328"/>
                </a:cubicBezTo>
                <a:cubicBezTo>
                  <a:pt x="223469" y="75979"/>
                  <a:pt x="228839" y="84660"/>
                  <a:pt x="218251" y="103190"/>
                </a:cubicBezTo>
                <a:cubicBezTo>
                  <a:pt x="215760" y="107549"/>
                  <a:pt x="208726" y="106365"/>
                  <a:pt x="203964" y="107953"/>
                </a:cubicBezTo>
                <a:cubicBezTo>
                  <a:pt x="205551" y="120653"/>
                  <a:pt x="203528" y="134357"/>
                  <a:pt x="208726" y="146053"/>
                </a:cubicBezTo>
                <a:cubicBezTo>
                  <a:pt x="210765" y="150641"/>
                  <a:pt x="219464" y="147265"/>
                  <a:pt x="223014" y="150815"/>
                </a:cubicBezTo>
                <a:cubicBezTo>
                  <a:pt x="226564" y="154365"/>
                  <a:pt x="226189" y="160340"/>
                  <a:pt x="227776" y="165103"/>
                </a:cubicBezTo>
                <a:cubicBezTo>
                  <a:pt x="226189" y="169865"/>
                  <a:pt x="225259" y="174900"/>
                  <a:pt x="223014" y="179390"/>
                </a:cubicBezTo>
                <a:cubicBezTo>
                  <a:pt x="217117" y="191184"/>
                  <a:pt x="211448" y="197760"/>
                  <a:pt x="199201" y="203203"/>
                </a:cubicBezTo>
                <a:cubicBezTo>
                  <a:pt x="190026" y="207281"/>
                  <a:pt x="170626" y="212728"/>
                  <a:pt x="170626" y="212728"/>
                </a:cubicBezTo>
                <a:cubicBezTo>
                  <a:pt x="163885" y="219469"/>
                  <a:pt x="154457" y="233156"/>
                  <a:pt x="142051" y="231778"/>
                </a:cubicBezTo>
                <a:cubicBezTo>
                  <a:pt x="132072" y="230669"/>
                  <a:pt x="123001" y="225428"/>
                  <a:pt x="113476" y="222253"/>
                </a:cubicBezTo>
                <a:cubicBezTo>
                  <a:pt x="108714" y="220665"/>
                  <a:pt x="103366" y="220275"/>
                  <a:pt x="99189" y="217490"/>
                </a:cubicBezTo>
                <a:cubicBezTo>
                  <a:pt x="94426" y="214315"/>
                  <a:pt x="90162" y="210220"/>
                  <a:pt x="84901" y="207965"/>
                </a:cubicBezTo>
                <a:cubicBezTo>
                  <a:pt x="78885" y="205387"/>
                  <a:pt x="72201" y="204790"/>
                  <a:pt x="65851" y="203203"/>
                </a:cubicBezTo>
                <a:cubicBezTo>
                  <a:pt x="59501" y="200028"/>
                  <a:pt x="52578" y="197805"/>
                  <a:pt x="46801" y="193678"/>
                </a:cubicBezTo>
                <a:cubicBezTo>
                  <a:pt x="15587" y="171382"/>
                  <a:pt x="48875" y="184843"/>
                  <a:pt x="18226" y="174628"/>
                </a:cubicBezTo>
                <a:cubicBezTo>
                  <a:pt x="14490" y="163421"/>
                  <a:pt x="0" y="135704"/>
                  <a:pt x="13464" y="122240"/>
                </a:cubicBezTo>
                <a:cubicBezTo>
                  <a:pt x="20564" y="115140"/>
                  <a:pt x="42039" y="112715"/>
                  <a:pt x="42039" y="112715"/>
                </a:cubicBezTo>
                <a:cubicBezTo>
                  <a:pt x="43626" y="88903"/>
                  <a:pt x="41335" y="64509"/>
                  <a:pt x="46801" y="41278"/>
                </a:cubicBezTo>
                <a:cubicBezTo>
                  <a:pt x="48112" y="35706"/>
                  <a:pt x="57042" y="35800"/>
                  <a:pt x="61089" y="31753"/>
                </a:cubicBezTo>
                <a:cubicBezTo>
                  <a:pt x="92842" y="0"/>
                  <a:pt x="46799" y="33342"/>
                  <a:pt x="84901" y="7940"/>
                </a:cubicBezTo>
                <a:cubicBezTo>
                  <a:pt x="94426" y="9528"/>
                  <a:pt x="106144" y="6419"/>
                  <a:pt x="113476" y="12703"/>
                </a:cubicBezTo>
                <a:cubicBezTo>
                  <a:pt x="139223" y="34771"/>
                  <a:pt x="98157" y="43209"/>
                  <a:pt x="132526" y="31753"/>
                </a:cubicBezTo>
                <a:cubicBezTo>
                  <a:pt x="157896" y="36826"/>
                  <a:pt x="149195" y="38103"/>
                  <a:pt x="161101" y="4127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4" name="Gruppieren 13"/>
          <p:cNvGrpSpPr/>
          <p:nvPr/>
        </p:nvGrpSpPr>
        <p:grpSpPr>
          <a:xfrm>
            <a:off x="4965879" y="1459006"/>
            <a:ext cx="1109837" cy="588641"/>
            <a:chOff x="1763688" y="1653182"/>
            <a:chExt cx="1109837" cy="588641"/>
          </a:xfrm>
        </p:grpSpPr>
        <p:sp>
          <p:nvSpPr>
            <p:cNvPr id="15" name="Ellipse 14"/>
            <p:cNvSpPr/>
            <p:nvPr/>
          </p:nvSpPr>
          <p:spPr>
            <a:xfrm>
              <a:off x="1763688" y="1653182"/>
              <a:ext cx="567680" cy="585763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Freihandform 15"/>
            <p:cNvSpPr/>
            <p:nvPr/>
          </p:nvSpPr>
          <p:spPr>
            <a:xfrm>
              <a:off x="2483768" y="1844824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Ellipse 16"/>
            <p:cNvSpPr/>
            <p:nvPr/>
          </p:nvSpPr>
          <p:spPr>
            <a:xfrm>
              <a:off x="2305845" y="1657375"/>
              <a:ext cx="567680" cy="584448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Ellipse 17"/>
            <p:cNvSpPr/>
            <p:nvPr/>
          </p:nvSpPr>
          <p:spPr>
            <a:xfrm>
              <a:off x="2339752" y="1700808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Freihandform 19"/>
            <p:cNvSpPr/>
            <p:nvPr/>
          </p:nvSpPr>
          <p:spPr>
            <a:xfrm>
              <a:off x="1941611" y="1816249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Ellipse 20"/>
            <p:cNvSpPr/>
            <p:nvPr/>
          </p:nvSpPr>
          <p:spPr>
            <a:xfrm>
              <a:off x="1800374" y="1698104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4" name="Gerade Verbindung mit Pfeil 23"/>
          <p:cNvCxnSpPr/>
          <p:nvPr/>
        </p:nvCxnSpPr>
        <p:spPr>
          <a:xfrm flipV="1">
            <a:off x="3080977" y="1725415"/>
            <a:ext cx="936104" cy="132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25"/>
          <p:cNvSpPr txBox="1"/>
          <p:nvPr/>
        </p:nvSpPr>
        <p:spPr>
          <a:xfrm>
            <a:off x="700682" y="860660"/>
            <a:ext cx="2183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1. Isolierung der DNA</a:t>
            </a:r>
            <a:endParaRPr lang="de-DE" dirty="0"/>
          </a:p>
        </p:txBody>
      </p:sp>
      <p:pic>
        <p:nvPicPr>
          <p:cNvPr id="38" name="Grafik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64" y="3392214"/>
            <a:ext cx="1971675" cy="1276350"/>
          </a:xfrm>
          <a:prstGeom prst="rect">
            <a:avLst/>
          </a:prstGeom>
        </p:spPr>
      </p:pic>
      <p:sp>
        <p:nvSpPr>
          <p:cNvPr id="39" name="Rechteck 38"/>
          <p:cNvSpPr/>
          <p:nvPr/>
        </p:nvSpPr>
        <p:spPr>
          <a:xfrm rot="20562043">
            <a:off x="2834281" y="3159070"/>
            <a:ext cx="1152128" cy="41225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40" name="Rechteck 39"/>
          <p:cNvSpPr/>
          <p:nvPr/>
        </p:nvSpPr>
        <p:spPr>
          <a:xfrm rot="20562043">
            <a:off x="3943781" y="3084974"/>
            <a:ext cx="432048" cy="457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Ellipse 40"/>
          <p:cNvSpPr/>
          <p:nvPr/>
        </p:nvSpPr>
        <p:spPr>
          <a:xfrm rot="20562043">
            <a:off x="4295923" y="2807483"/>
            <a:ext cx="144016" cy="48426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2" name="Gerade Verbindung 41"/>
          <p:cNvCxnSpPr/>
          <p:nvPr/>
        </p:nvCxnSpPr>
        <p:spPr>
          <a:xfrm rot="20562043">
            <a:off x="2149779" y="3621729"/>
            <a:ext cx="720080" cy="2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/>
          <p:cNvCxnSpPr/>
          <p:nvPr/>
        </p:nvCxnSpPr>
        <p:spPr>
          <a:xfrm rot="20562043" flipH="1" flipV="1">
            <a:off x="2089110" y="3663716"/>
            <a:ext cx="792088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43"/>
          <p:cNvCxnSpPr/>
          <p:nvPr/>
        </p:nvCxnSpPr>
        <p:spPr>
          <a:xfrm rot="20562043" flipV="1">
            <a:off x="2100556" y="3738961"/>
            <a:ext cx="72008" cy="325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mit Pfeil 58"/>
          <p:cNvCxnSpPr/>
          <p:nvPr/>
        </p:nvCxnSpPr>
        <p:spPr>
          <a:xfrm>
            <a:off x="4059965" y="4194265"/>
            <a:ext cx="11946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Freihandform 64"/>
          <p:cNvSpPr/>
          <p:nvPr/>
        </p:nvSpPr>
        <p:spPr>
          <a:xfrm>
            <a:off x="3520021" y="3194649"/>
            <a:ext cx="114419" cy="130574"/>
          </a:xfrm>
          <a:custGeom>
            <a:avLst/>
            <a:gdLst>
              <a:gd name="connsiteX0" fmla="*/ 161101 w 228839"/>
              <a:gd name="connsiteY0" fmla="*/ 41278 h 233156"/>
              <a:gd name="connsiteX1" fmla="*/ 203964 w 228839"/>
              <a:gd name="connsiteY1" fmla="*/ 50803 h 233156"/>
              <a:gd name="connsiteX2" fmla="*/ 218251 w 228839"/>
              <a:gd name="connsiteY2" fmla="*/ 60328 h 233156"/>
              <a:gd name="connsiteX3" fmla="*/ 218251 w 228839"/>
              <a:gd name="connsiteY3" fmla="*/ 103190 h 233156"/>
              <a:gd name="connsiteX4" fmla="*/ 203964 w 228839"/>
              <a:gd name="connsiteY4" fmla="*/ 107953 h 233156"/>
              <a:gd name="connsiteX5" fmla="*/ 208726 w 228839"/>
              <a:gd name="connsiteY5" fmla="*/ 146053 h 233156"/>
              <a:gd name="connsiteX6" fmla="*/ 223014 w 228839"/>
              <a:gd name="connsiteY6" fmla="*/ 150815 h 233156"/>
              <a:gd name="connsiteX7" fmla="*/ 227776 w 228839"/>
              <a:gd name="connsiteY7" fmla="*/ 165103 h 233156"/>
              <a:gd name="connsiteX8" fmla="*/ 223014 w 228839"/>
              <a:gd name="connsiteY8" fmla="*/ 179390 h 233156"/>
              <a:gd name="connsiteX9" fmla="*/ 199201 w 228839"/>
              <a:gd name="connsiteY9" fmla="*/ 203203 h 233156"/>
              <a:gd name="connsiteX10" fmla="*/ 170626 w 228839"/>
              <a:gd name="connsiteY10" fmla="*/ 212728 h 233156"/>
              <a:gd name="connsiteX11" fmla="*/ 142051 w 228839"/>
              <a:gd name="connsiteY11" fmla="*/ 231778 h 233156"/>
              <a:gd name="connsiteX12" fmla="*/ 113476 w 228839"/>
              <a:gd name="connsiteY12" fmla="*/ 222253 h 233156"/>
              <a:gd name="connsiteX13" fmla="*/ 99189 w 228839"/>
              <a:gd name="connsiteY13" fmla="*/ 217490 h 233156"/>
              <a:gd name="connsiteX14" fmla="*/ 84901 w 228839"/>
              <a:gd name="connsiteY14" fmla="*/ 207965 h 233156"/>
              <a:gd name="connsiteX15" fmla="*/ 65851 w 228839"/>
              <a:gd name="connsiteY15" fmla="*/ 203203 h 233156"/>
              <a:gd name="connsiteX16" fmla="*/ 46801 w 228839"/>
              <a:gd name="connsiteY16" fmla="*/ 193678 h 233156"/>
              <a:gd name="connsiteX17" fmla="*/ 18226 w 228839"/>
              <a:gd name="connsiteY17" fmla="*/ 174628 h 233156"/>
              <a:gd name="connsiteX18" fmla="*/ 13464 w 228839"/>
              <a:gd name="connsiteY18" fmla="*/ 122240 h 233156"/>
              <a:gd name="connsiteX19" fmla="*/ 42039 w 228839"/>
              <a:gd name="connsiteY19" fmla="*/ 112715 h 233156"/>
              <a:gd name="connsiteX20" fmla="*/ 46801 w 228839"/>
              <a:gd name="connsiteY20" fmla="*/ 41278 h 233156"/>
              <a:gd name="connsiteX21" fmla="*/ 61089 w 228839"/>
              <a:gd name="connsiteY21" fmla="*/ 31753 h 233156"/>
              <a:gd name="connsiteX22" fmla="*/ 84901 w 228839"/>
              <a:gd name="connsiteY22" fmla="*/ 7940 h 233156"/>
              <a:gd name="connsiteX23" fmla="*/ 113476 w 228839"/>
              <a:gd name="connsiteY23" fmla="*/ 12703 h 233156"/>
              <a:gd name="connsiteX24" fmla="*/ 132526 w 228839"/>
              <a:gd name="connsiteY24" fmla="*/ 31753 h 233156"/>
              <a:gd name="connsiteX25" fmla="*/ 161101 w 228839"/>
              <a:gd name="connsiteY25" fmla="*/ 41278 h 23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8839" h="233156">
                <a:moveTo>
                  <a:pt x="161101" y="41278"/>
                </a:moveTo>
                <a:cubicBezTo>
                  <a:pt x="173007" y="44453"/>
                  <a:pt x="192238" y="44940"/>
                  <a:pt x="203964" y="50803"/>
                </a:cubicBezTo>
                <a:cubicBezTo>
                  <a:pt x="209083" y="53363"/>
                  <a:pt x="213489" y="57153"/>
                  <a:pt x="218251" y="60328"/>
                </a:cubicBezTo>
                <a:cubicBezTo>
                  <a:pt x="223469" y="75979"/>
                  <a:pt x="228839" y="84660"/>
                  <a:pt x="218251" y="103190"/>
                </a:cubicBezTo>
                <a:cubicBezTo>
                  <a:pt x="215760" y="107549"/>
                  <a:pt x="208726" y="106365"/>
                  <a:pt x="203964" y="107953"/>
                </a:cubicBezTo>
                <a:cubicBezTo>
                  <a:pt x="205551" y="120653"/>
                  <a:pt x="203528" y="134357"/>
                  <a:pt x="208726" y="146053"/>
                </a:cubicBezTo>
                <a:cubicBezTo>
                  <a:pt x="210765" y="150641"/>
                  <a:pt x="219464" y="147265"/>
                  <a:pt x="223014" y="150815"/>
                </a:cubicBezTo>
                <a:cubicBezTo>
                  <a:pt x="226564" y="154365"/>
                  <a:pt x="226189" y="160340"/>
                  <a:pt x="227776" y="165103"/>
                </a:cubicBezTo>
                <a:cubicBezTo>
                  <a:pt x="226189" y="169865"/>
                  <a:pt x="225259" y="174900"/>
                  <a:pt x="223014" y="179390"/>
                </a:cubicBezTo>
                <a:cubicBezTo>
                  <a:pt x="217117" y="191184"/>
                  <a:pt x="211448" y="197760"/>
                  <a:pt x="199201" y="203203"/>
                </a:cubicBezTo>
                <a:cubicBezTo>
                  <a:pt x="190026" y="207281"/>
                  <a:pt x="170626" y="212728"/>
                  <a:pt x="170626" y="212728"/>
                </a:cubicBezTo>
                <a:cubicBezTo>
                  <a:pt x="163885" y="219469"/>
                  <a:pt x="154457" y="233156"/>
                  <a:pt x="142051" y="231778"/>
                </a:cubicBezTo>
                <a:cubicBezTo>
                  <a:pt x="132072" y="230669"/>
                  <a:pt x="123001" y="225428"/>
                  <a:pt x="113476" y="222253"/>
                </a:cubicBezTo>
                <a:cubicBezTo>
                  <a:pt x="108714" y="220665"/>
                  <a:pt x="103366" y="220275"/>
                  <a:pt x="99189" y="217490"/>
                </a:cubicBezTo>
                <a:cubicBezTo>
                  <a:pt x="94426" y="214315"/>
                  <a:pt x="90162" y="210220"/>
                  <a:pt x="84901" y="207965"/>
                </a:cubicBezTo>
                <a:cubicBezTo>
                  <a:pt x="78885" y="205387"/>
                  <a:pt x="72201" y="204790"/>
                  <a:pt x="65851" y="203203"/>
                </a:cubicBezTo>
                <a:cubicBezTo>
                  <a:pt x="59501" y="200028"/>
                  <a:pt x="52578" y="197805"/>
                  <a:pt x="46801" y="193678"/>
                </a:cubicBezTo>
                <a:cubicBezTo>
                  <a:pt x="15587" y="171382"/>
                  <a:pt x="48875" y="184843"/>
                  <a:pt x="18226" y="174628"/>
                </a:cubicBezTo>
                <a:cubicBezTo>
                  <a:pt x="14490" y="163421"/>
                  <a:pt x="0" y="135704"/>
                  <a:pt x="13464" y="122240"/>
                </a:cubicBezTo>
                <a:cubicBezTo>
                  <a:pt x="20564" y="115140"/>
                  <a:pt x="42039" y="112715"/>
                  <a:pt x="42039" y="112715"/>
                </a:cubicBezTo>
                <a:cubicBezTo>
                  <a:pt x="43626" y="88903"/>
                  <a:pt x="41335" y="64509"/>
                  <a:pt x="46801" y="41278"/>
                </a:cubicBezTo>
                <a:cubicBezTo>
                  <a:pt x="48112" y="35706"/>
                  <a:pt x="57042" y="35800"/>
                  <a:pt x="61089" y="31753"/>
                </a:cubicBezTo>
                <a:cubicBezTo>
                  <a:pt x="92842" y="0"/>
                  <a:pt x="46799" y="33342"/>
                  <a:pt x="84901" y="7940"/>
                </a:cubicBezTo>
                <a:cubicBezTo>
                  <a:pt x="94426" y="9528"/>
                  <a:pt x="106144" y="6419"/>
                  <a:pt x="113476" y="12703"/>
                </a:cubicBezTo>
                <a:cubicBezTo>
                  <a:pt x="139223" y="34771"/>
                  <a:pt x="98157" y="43209"/>
                  <a:pt x="132526" y="31753"/>
                </a:cubicBezTo>
                <a:cubicBezTo>
                  <a:pt x="157896" y="36826"/>
                  <a:pt x="149195" y="38103"/>
                  <a:pt x="161101" y="4127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6" name="Freihandform 65"/>
          <p:cNvSpPr/>
          <p:nvPr/>
        </p:nvSpPr>
        <p:spPr>
          <a:xfrm>
            <a:off x="3736508" y="3252247"/>
            <a:ext cx="114419" cy="130574"/>
          </a:xfrm>
          <a:custGeom>
            <a:avLst/>
            <a:gdLst>
              <a:gd name="connsiteX0" fmla="*/ 161101 w 228839"/>
              <a:gd name="connsiteY0" fmla="*/ 41278 h 233156"/>
              <a:gd name="connsiteX1" fmla="*/ 203964 w 228839"/>
              <a:gd name="connsiteY1" fmla="*/ 50803 h 233156"/>
              <a:gd name="connsiteX2" fmla="*/ 218251 w 228839"/>
              <a:gd name="connsiteY2" fmla="*/ 60328 h 233156"/>
              <a:gd name="connsiteX3" fmla="*/ 218251 w 228839"/>
              <a:gd name="connsiteY3" fmla="*/ 103190 h 233156"/>
              <a:gd name="connsiteX4" fmla="*/ 203964 w 228839"/>
              <a:gd name="connsiteY4" fmla="*/ 107953 h 233156"/>
              <a:gd name="connsiteX5" fmla="*/ 208726 w 228839"/>
              <a:gd name="connsiteY5" fmla="*/ 146053 h 233156"/>
              <a:gd name="connsiteX6" fmla="*/ 223014 w 228839"/>
              <a:gd name="connsiteY6" fmla="*/ 150815 h 233156"/>
              <a:gd name="connsiteX7" fmla="*/ 227776 w 228839"/>
              <a:gd name="connsiteY7" fmla="*/ 165103 h 233156"/>
              <a:gd name="connsiteX8" fmla="*/ 223014 w 228839"/>
              <a:gd name="connsiteY8" fmla="*/ 179390 h 233156"/>
              <a:gd name="connsiteX9" fmla="*/ 199201 w 228839"/>
              <a:gd name="connsiteY9" fmla="*/ 203203 h 233156"/>
              <a:gd name="connsiteX10" fmla="*/ 170626 w 228839"/>
              <a:gd name="connsiteY10" fmla="*/ 212728 h 233156"/>
              <a:gd name="connsiteX11" fmla="*/ 142051 w 228839"/>
              <a:gd name="connsiteY11" fmla="*/ 231778 h 233156"/>
              <a:gd name="connsiteX12" fmla="*/ 113476 w 228839"/>
              <a:gd name="connsiteY12" fmla="*/ 222253 h 233156"/>
              <a:gd name="connsiteX13" fmla="*/ 99189 w 228839"/>
              <a:gd name="connsiteY13" fmla="*/ 217490 h 233156"/>
              <a:gd name="connsiteX14" fmla="*/ 84901 w 228839"/>
              <a:gd name="connsiteY14" fmla="*/ 207965 h 233156"/>
              <a:gd name="connsiteX15" fmla="*/ 65851 w 228839"/>
              <a:gd name="connsiteY15" fmla="*/ 203203 h 233156"/>
              <a:gd name="connsiteX16" fmla="*/ 46801 w 228839"/>
              <a:gd name="connsiteY16" fmla="*/ 193678 h 233156"/>
              <a:gd name="connsiteX17" fmla="*/ 18226 w 228839"/>
              <a:gd name="connsiteY17" fmla="*/ 174628 h 233156"/>
              <a:gd name="connsiteX18" fmla="*/ 13464 w 228839"/>
              <a:gd name="connsiteY18" fmla="*/ 122240 h 233156"/>
              <a:gd name="connsiteX19" fmla="*/ 42039 w 228839"/>
              <a:gd name="connsiteY19" fmla="*/ 112715 h 233156"/>
              <a:gd name="connsiteX20" fmla="*/ 46801 w 228839"/>
              <a:gd name="connsiteY20" fmla="*/ 41278 h 233156"/>
              <a:gd name="connsiteX21" fmla="*/ 61089 w 228839"/>
              <a:gd name="connsiteY21" fmla="*/ 31753 h 233156"/>
              <a:gd name="connsiteX22" fmla="*/ 84901 w 228839"/>
              <a:gd name="connsiteY22" fmla="*/ 7940 h 233156"/>
              <a:gd name="connsiteX23" fmla="*/ 113476 w 228839"/>
              <a:gd name="connsiteY23" fmla="*/ 12703 h 233156"/>
              <a:gd name="connsiteX24" fmla="*/ 132526 w 228839"/>
              <a:gd name="connsiteY24" fmla="*/ 31753 h 233156"/>
              <a:gd name="connsiteX25" fmla="*/ 161101 w 228839"/>
              <a:gd name="connsiteY25" fmla="*/ 41278 h 23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8839" h="233156">
                <a:moveTo>
                  <a:pt x="161101" y="41278"/>
                </a:moveTo>
                <a:cubicBezTo>
                  <a:pt x="173007" y="44453"/>
                  <a:pt x="192238" y="44940"/>
                  <a:pt x="203964" y="50803"/>
                </a:cubicBezTo>
                <a:cubicBezTo>
                  <a:pt x="209083" y="53363"/>
                  <a:pt x="213489" y="57153"/>
                  <a:pt x="218251" y="60328"/>
                </a:cubicBezTo>
                <a:cubicBezTo>
                  <a:pt x="223469" y="75979"/>
                  <a:pt x="228839" y="84660"/>
                  <a:pt x="218251" y="103190"/>
                </a:cubicBezTo>
                <a:cubicBezTo>
                  <a:pt x="215760" y="107549"/>
                  <a:pt x="208726" y="106365"/>
                  <a:pt x="203964" y="107953"/>
                </a:cubicBezTo>
                <a:cubicBezTo>
                  <a:pt x="205551" y="120653"/>
                  <a:pt x="203528" y="134357"/>
                  <a:pt x="208726" y="146053"/>
                </a:cubicBezTo>
                <a:cubicBezTo>
                  <a:pt x="210765" y="150641"/>
                  <a:pt x="219464" y="147265"/>
                  <a:pt x="223014" y="150815"/>
                </a:cubicBezTo>
                <a:cubicBezTo>
                  <a:pt x="226564" y="154365"/>
                  <a:pt x="226189" y="160340"/>
                  <a:pt x="227776" y="165103"/>
                </a:cubicBezTo>
                <a:cubicBezTo>
                  <a:pt x="226189" y="169865"/>
                  <a:pt x="225259" y="174900"/>
                  <a:pt x="223014" y="179390"/>
                </a:cubicBezTo>
                <a:cubicBezTo>
                  <a:pt x="217117" y="191184"/>
                  <a:pt x="211448" y="197760"/>
                  <a:pt x="199201" y="203203"/>
                </a:cubicBezTo>
                <a:cubicBezTo>
                  <a:pt x="190026" y="207281"/>
                  <a:pt x="170626" y="212728"/>
                  <a:pt x="170626" y="212728"/>
                </a:cubicBezTo>
                <a:cubicBezTo>
                  <a:pt x="163885" y="219469"/>
                  <a:pt x="154457" y="233156"/>
                  <a:pt x="142051" y="231778"/>
                </a:cubicBezTo>
                <a:cubicBezTo>
                  <a:pt x="132072" y="230669"/>
                  <a:pt x="123001" y="225428"/>
                  <a:pt x="113476" y="222253"/>
                </a:cubicBezTo>
                <a:cubicBezTo>
                  <a:pt x="108714" y="220665"/>
                  <a:pt x="103366" y="220275"/>
                  <a:pt x="99189" y="217490"/>
                </a:cubicBezTo>
                <a:cubicBezTo>
                  <a:pt x="94426" y="214315"/>
                  <a:pt x="90162" y="210220"/>
                  <a:pt x="84901" y="207965"/>
                </a:cubicBezTo>
                <a:cubicBezTo>
                  <a:pt x="78885" y="205387"/>
                  <a:pt x="72201" y="204790"/>
                  <a:pt x="65851" y="203203"/>
                </a:cubicBezTo>
                <a:cubicBezTo>
                  <a:pt x="59501" y="200028"/>
                  <a:pt x="52578" y="197805"/>
                  <a:pt x="46801" y="193678"/>
                </a:cubicBezTo>
                <a:cubicBezTo>
                  <a:pt x="15587" y="171382"/>
                  <a:pt x="48875" y="184843"/>
                  <a:pt x="18226" y="174628"/>
                </a:cubicBezTo>
                <a:cubicBezTo>
                  <a:pt x="14490" y="163421"/>
                  <a:pt x="0" y="135704"/>
                  <a:pt x="13464" y="122240"/>
                </a:cubicBezTo>
                <a:cubicBezTo>
                  <a:pt x="20564" y="115140"/>
                  <a:pt x="42039" y="112715"/>
                  <a:pt x="42039" y="112715"/>
                </a:cubicBezTo>
                <a:cubicBezTo>
                  <a:pt x="43626" y="88903"/>
                  <a:pt x="41335" y="64509"/>
                  <a:pt x="46801" y="41278"/>
                </a:cubicBezTo>
                <a:cubicBezTo>
                  <a:pt x="48112" y="35706"/>
                  <a:pt x="57042" y="35800"/>
                  <a:pt x="61089" y="31753"/>
                </a:cubicBezTo>
                <a:cubicBezTo>
                  <a:pt x="92842" y="0"/>
                  <a:pt x="46799" y="33342"/>
                  <a:pt x="84901" y="7940"/>
                </a:cubicBezTo>
                <a:cubicBezTo>
                  <a:pt x="94426" y="9528"/>
                  <a:pt x="106144" y="6419"/>
                  <a:pt x="113476" y="12703"/>
                </a:cubicBezTo>
                <a:cubicBezTo>
                  <a:pt x="139223" y="34771"/>
                  <a:pt x="98157" y="43209"/>
                  <a:pt x="132526" y="31753"/>
                </a:cubicBezTo>
                <a:cubicBezTo>
                  <a:pt x="157896" y="36826"/>
                  <a:pt x="149195" y="38103"/>
                  <a:pt x="161101" y="4127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Textfeld 66"/>
          <p:cNvSpPr txBox="1"/>
          <p:nvPr/>
        </p:nvSpPr>
        <p:spPr>
          <a:xfrm>
            <a:off x="796059" y="2427691"/>
            <a:ext cx="1601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2. Experiment I</a:t>
            </a:r>
            <a:endParaRPr lang="de-DE" dirty="0"/>
          </a:p>
        </p:txBody>
      </p:sp>
      <p:sp>
        <p:nvSpPr>
          <p:cNvPr id="68" name="Textfeld 67"/>
          <p:cNvSpPr txBox="1"/>
          <p:nvPr/>
        </p:nvSpPr>
        <p:spPr>
          <a:xfrm>
            <a:off x="920060" y="4997152"/>
            <a:ext cx="79724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E: Informationen der DNA wird von Bakterien des R-Stammes aufgenommen, die dadurch die Fähigkeit </a:t>
            </a:r>
            <a:br>
              <a:rPr lang="de-DE" sz="1400" dirty="0" smtClean="0"/>
            </a:br>
            <a:r>
              <a:rPr lang="de-DE" sz="1400" dirty="0" smtClean="0"/>
              <a:t>     zur Bildung einer Schleimhülle erlangen.</a:t>
            </a:r>
            <a:br>
              <a:rPr lang="de-DE" sz="1400" dirty="0" smtClean="0"/>
            </a:br>
            <a:r>
              <a:rPr lang="de-DE" sz="1400" dirty="0" smtClean="0"/>
              <a:t>     Vorgang: Transformation.</a:t>
            </a:r>
            <a:br>
              <a:rPr lang="de-DE" sz="1400" dirty="0" smtClean="0"/>
            </a:br>
            <a:r>
              <a:rPr lang="de-DE" sz="1400" dirty="0" smtClean="0"/>
              <a:t>      </a:t>
            </a:r>
          </a:p>
          <a:p>
            <a:r>
              <a:rPr lang="de-DE" sz="1400" dirty="0"/>
              <a:t> </a:t>
            </a:r>
            <a:r>
              <a:rPr lang="de-DE" sz="1400" dirty="0" smtClean="0"/>
              <a:t>    Gleichzeitig ist dies ein Beweis dafür, dass die DNA Träger der Erbinformation ist.</a:t>
            </a:r>
            <a:endParaRPr lang="de-DE" sz="1400" dirty="0"/>
          </a:p>
        </p:txBody>
      </p:sp>
      <p:grpSp>
        <p:nvGrpSpPr>
          <p:cNvPr id="83" name="Gruppieren 82"/>
          <p:cNvGrpSpPr/>
          <p:nvPr/>
        </p:nvGrpSpPr>
        <p:grpSpPr>
          <a:xfrm>
            <a:off x="2950670" y="3306727"/>
            <a:ext cx="484785" cy="248800"/>
            <a:chOff x="2699792" y="1772816"/>
            <a:chExt cx="1008112" cy="504056"/>
          </a:xfrm>
        </p:grpSpPr>
        <p:sp>
          <p:nvSpPr>
            <p:cNvPr id="84" name="Ellipse 83"/>
            <p:cNvSpPr/>
            <p:nvPr/>
          </p:nvSpPr>
          <p:spPr>
            <a:xfrm>
              <a:off x="2699792" y="1772816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" name="Ellipse 84"/>
            <p:cNvSpPr/>
            <p:nvPr/>
          </p:nvSpPr>
          <p:spPr>
            <a:xfrm>
              <a:off x="3203848" y="1772816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6" name="Freihandform 85"/>
            <p:cNvSpPr/>
            <p:nvPr/>
          </p:nvSpPr>
          <p:spPr>
            <a:xfrm>
              <a:off x="3347864" y="1916832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" name="Freihandform 86"/>
            <p:cNvSpPr/>
            <p:nvPr/>
          </p:nvSpPr>
          <p:spPr>
            <a:xfrm>
              <a:off x="2843808" y="1916832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94" name="Abgerundetes Rechteck 93"/>
          <p:cNvSpPr/>
          <p:nvPr/>
        </p:nvSpPr>
        <p:spPr>
          <a:xfrm>
            <a:off x="7473351" y="2785648"/>
            <a:ext cx="936104" cy="6524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5" name="Grafik 9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813" y="3554543"/>
            <a:ext cx="3114675" cy="1019175"/>
          </a:xfrm>
          <a:prstGeom prst="rect">
            <a:avLst/>
          </a:prstGeom>
        </p:spPr>
      </p:pic>
      <p:grpSp>
        <p:nvGrpSpPr>
          <p:cNvPr id="96" name="Gruppieren 95"/>
          <p:cNvGrpSpPr/>
          <p:nvPr/>
        </p:nvGrpSpPr>
        <p:grpSpPr>
          <a:xfrm rot="20562043">
            <a:off x="7692422" y="2987262"/>
            <a:ext cx="497964" cy="259303"/>
            <a:chOff x="1763688" y="1653182"/>
            <a:chExt cx="1109837" cy="588641"/>
          </a:xfrm>
        </p:grpSpPr>
        <p:sp>
          <p:nvSpPr>
            <p:cNvPr id="97" name="Ellipse 96"/>
            <p:cNvSpPr/>
            <p:nvPr/>
          </p:nvSpPr>
          <p:spPr>
            <a:xfrm>
              <a:off x="1763688" y="1653182"/>
              <a:ext cx="567680" cy="585763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8" name="Freihandform 97"/>
            <p:cNvSpPr/>
            <p:nvPr/>
          </p:nvSpPr>
          <p:spPr>
            <a:xfrm>
              <a:off x="2483768" y="1844824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9" name="Ellipse 98"/>
            <p:cNvSpPr/>
            <p:nvPr/>
          </p:nvSpPr>
          <p:spPr>
            <a:xfrm>
              <a:off x="2305845" y="1657375"/>
              <a:ext cx="567680" cy="584448"/>
            </a:xfrm>
            <a:prstGeom prst="ellipse">
              <a:avLst/>
            </a:prstGeom>
            <a:noFill/>
            <a:ln w="76200"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0" name="Ellipse 99"/>
            <p:cNvSpPr/>
            <p:nvPr/>
          </p:nvSpPr>
          <p:spPr>
            <a:xfrm>
              <a:off x="2339752" y="1700808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1" name="Freihandform 100"/>
            <p:cNvSpPr/>
            <p:nvPr/>
          </p:nvSpPr>
          <p:spPr>
            <a:xfrm>
              <a:off x="2483768" y="1844824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2" name="Freihandform 101"/>
            <p:cNvSpPr/>
            <p:nvPr/>
          </p:nvSpPr>
          <p:spPr>
            <a:xfrm>
              <a:off x="1941611" y="1816249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3" name="Ellipse 102"/>
            <p:cNvSpPr/>
            <p:nvPr/>
          </p:nvSpPr>
          <p:spPr>
            <a:xfrm>
              <a:off x="1800374" y="1698104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4" name="Freihandform 103"/>
            <p:cNvSpPr/>
            <p:nvPr/>
          </p:nvSpPr>
          <p:spPr>
            <a:xfrm>
              <a:off x="1941611" y="1816249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105" name="Gerade Verbindung 104"/>
          <p:cNvCxnSpPr/>
          <p:nvPr/>
        </p:nvCxnSpPr>
        <p:spPr>
          <a:xfrm flipH="1">
            <a:off x="6969295" y="2797023"/>
            <a:ext cx="555033" cy="9967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 Verbindung 105"/>
          <p:cNvCxnSpPr/>
          <p:nvPr/>
        </p:nvCxnSpPr>
        <p:spPr>
          <a:xfrm flipH="1">
            <a:off x="6969295" y="3392214"/>
            <a:ext cx="555033" cy="4015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feld 108"/>
          <p:cNvSpPr txBox="1"/>
          <p:nvPr/>
        </p:nvSpPr>
        <p:spPr>
          <a:xfrm>
            <a:off x="6606256" y="2050975"/>
            <a:ext cx="918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Freie DNA</a:t>
            </a:r>
            <a:endParaRPr lang="de-DE" sz="1400" dirty="0"/>
          </a:p>
        </p:txBody>
      </p:sp>
      <p:sp>
        <p:nvSpPr>
          <p:cNvPr id="110" name="Abgerundetes Rechteck 109"/>
          <p:cNvSpPr/>
          <p:nvPr/>
        </p:nvSpPr>
        <p:spPr>
          <a:xfrm>
            <a:off x="5002565" y="1425354"/>
            <a:ext cx="247154" cy="29200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1" name="Rechteck 110"/>
          <p:cNvSpPr/>
          <p:nvPr/>
        </p:nvSpPr>
        <p:spPr>
          <a:xfrm>
            <a:off x="5914798" y="1734129"/>
            <a:ext cx="241378" cy="2525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60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26" grpId="0"/>
      <p:bldP spid="39" grpId="0" animBg="1"/>
      <p:bldP spid="40" grpId="0" animBg="1"/>
      <p:bldP spid="41" grpId="0" animBg="1"/>
      <p:bldP spid="65" grpId="0" animBg="1"/>
      <p:bldP spid="66" grpId="0" animBg="1"/>
      <p:bldP spid="67" grpId="0"/>
      <p:bldP spid="68" grpId="0"/>
      <p:bldP spid="94" grpId="0" animBg="1"/>
      <p:bldP spid="109" grpId="0"/>
      <p:bldP spid="110" grpId="0" animBg="1"/>
      <p:bldP spid="1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79" y="3324926"/>
            <a:ext cx="1971675" cy="1276350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 rot="20562043">
            <a:off x="2711296" y="3091782"/>
            <a:ext cx="1152128" cy="41225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Rechteck 5"/>
          <p:cNvSpPr/>
          <p:nvPr/>
        </p:nvSpPr>
        <p:spPr>
          <a:xfrm rot="20562043">
            <a:off x="3820796" y="3017686"/>
            <a:ext cx="432048" cy="457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/>
          <p:cNvSpPr/>
          <p:nvPr/>
        </p:nvSpPr>
        <p:spPr>
          <a:xfrm rot="20562043">
            <a:off x="4172938" y="2740195"/>
            <a:ext cx="144016" cy="48426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8" name="Gerade Verbindung 7"/>
          <p:cNvCxnSpPr/>
          <p:nvPr/>
        </p:nvCxnSpPr>
        <p:spPr>
          <a:xfrm rot="20562043">
            <a:off x="2026794" y="3554441"/>
            <a:ext cx="720080" cy="2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 rot="20562043" flipH="1" flipV="1">
            <a:off x="1966125" y="3596428"/>
            <a:ext cx="792088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 rot="20562043" flipV="1">
            <a:off x="1977571" y="3671673"/>
            <a:ext cx="72008" cy="325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>
            <a:off x="4223138" y="4126977"/>
            <a:ext cx="11946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ihandform 26"/>
          <p:cNvSpPr/>
          <p:nvPr/>
        </p:nvSpPr>
        <p:spPr>
          <a:xfrm flipH="1" flipV="1">
            <a:off x="1497689" y="1347541"/>
            <a:ext cx="444405" cy="455224"/>
          </a:xfrm>
          <a:custGeom>
            <a:avLst/>
            <a:gdLst>
              <a:gd name="connsiteX0" fmla="*/ 161101 w 228839"/>
              <a:gd name="connsiteY0" fmla="*/ 41278 h 233156"/>
              <a:gd name="connsiteX1" fmla="*/ 203964 w 228839"/>
              <a:gd name="connsiteY1" fmla="*/ 50803 h 233156"/>
              <a:gd name="connsiteX2" fmla="*/ 218251 w 228839"/>
              <a:gd name="connsiteY2" fmla="*/ 60328 h 233156"/>
              <a:gd name="connsiteX3" fmla="*/ 218251 w 228839"/>
              <a:gd name="connsiteY3" fmla="*/ 103190 h 233156"/>
              <a:gd name="connsiteX4" fmla="*/ 203964 w 228839"/>
              <a:gd name="connsiteY4" fmla="*/ 107953 h 233156"/>
              <a:gd name="connsiteX5" fmla="*/ 208726 w 228839"/>
              <a:gd name="connsiteY5" fmla="*/ 146053 h 233156"/>
              <a:gd name="connsiteX6" fmla="*/ 223014 w 228839"/>
              <a:gd name="connsiteY6" fmla="*/ 150815 h 233156"/>
              <a:gd name="connsiteX7" fmla="*/ 227776 w 228839"/>
              <a:gd name="connsiteY7" fmla="*/ 165103 h 233156"/>
              <a:gd name="connsiteX8" fmla="*/ 223014 w 228839"/>
              <a:gd name="connsiteY8" fmla="*/ 179390 h 233156"/>
              <a:gd name="connsiteX9" fmla="*/ 199201 w 228839"/>
              <a:gd name="connsiteY9" fmla="*/ 203203 h 233156"/>
              <a:gd name="connsiteX10" fmla="*/ 170626 w 228839"/>
              <a:gd name="connsiteY10" fmla="*/ 212728 h 233156"/>
              <a:gd name="connsiteX11" fmla="*/ 142051 w 228839"/>
              <a:gd name="connsiteY11" fmla="*/ 231778 h 233156"/>
              <a:gd name="connsiteX12" fmla="*/ 113476 w 228839"/>
              <a:gd name="connsiteY12" fmla="*/ 222253 h 233156"/>
              <a:gd name="connsiteX13" fmla="*/ 99189 w 228839"/>
              <a:gd name="connsiteY13" fmla="*/ 217490 h 233156"/>
              <a:gd name="connsiteX14" fmla="*/ 84901 w 228839"/>
              <a:gd name="connsiteY14" fmla="*/ 207965 h 233156"/>
              <a:gd name="connsiteX15" fmla="*/ 65851 w 228839"/>
              <a:gd name="connsiteY15" fmla="*/ 203203 h 233156"/>
              <a:gd name="connsiteX16" fmla="*/ 46801 w 228839"/>
              <a:gd name="connsiteY16" fmla="*/ 193678 h 233156"/>
              <a:gd name="connsiteX17" fmla="*/ 18226 w 228839"/>
              <a:gd name="connsiteY17" fmla="*/ 174628 h 233156"/>
              <a:gd name="connsiteX18" fmla="*/ 13464 w 228839"/>
              <a:gd name="connsiteY18" fmla="*/ 122240 h 233156"/>
              <a:gd name="connsiteX19" fmla="*/ 42039 w 228839"/>
              <a:gd name="connsiteY19" fmla="*/ 112715 h 233156"/>
              <a:gd name="connsiteX20" fmla="*/ 46801 w 228839"/>
              <a:gd name="connsiteY20" fmla="*/ 41278 h 233156"/>
              <a:gd name="connsiteX21" fmla="*/ 61089 w 228839"/>
              <a:gd name="connsiteY21" fmla="*/ 31753 h 233156"/>
              <a:gd name="connsiteX22" fmla="*/ 84901 w 228839"/>
              <a:gd name="connsiteY22" fmla="*/ 7940 h 233156"/>
              <a:gd name="connsiteX23" fmla="*/ 113476 w 228839"/>
              <a:gd name="connsiteY23" fmla="*/ 12703 h 233156"/>
              <a:gd name="connsiteX24" fmla="*/ 132526 w 228839"/>
              <a:gd name="connsiteY24" fmla="*/ 31753 h 233156"/>
              <a:gd name="connsiteX25" fmla="*/ 161101 w 228839"/>
              <a:gd name="connsiteY25" fmla="*/ 41278 h 23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8839" h="233156">
                <a:moveTo>
                  <a:pt x="161101" y="41278"/>
                </a:moveTo>
                <a:cubicBezTo>
                  <a:pt x="173007" y="44453"/>
                  <a:pt x="192238" y="44940"/>
                  <a:pt x="203964" y="50803"/>
                </a:cubicBezTo>
                <a:cubicBezTo>
                  <a:pt x="209083" y="53363"/>
                  <a:pt x="213489" y="57153"/>
                  <a:pt x="218251" y="60328"/>
                </a:cubicBezTo>
                <a:cubicBezTo>
                  <a:pt x="223469" y="75979"/>
                  <a:pt x="228839" y="84660"/>
                  <a:pt x="218251" y="103190"/>
                </a:cubicBezTo>
                <a:cubicBezTo>
                  <a:pt x="215760" y="107549"/>
                  <a:pt x="208726" y="106365"/>
                  <a:pt x="203964" y="107953"/>
                </a:cubicBezTo>
                <a:cubicBezTo>
                  <a:pt x="205551" y="120653"/>
                  <a:pt x="203528" y="134357"/>
                  <a:pt x="208726" y="146053"/>
                </a:cubicBezTo>
                <a:cubicBezTo>
                  <a:pt x="210765" y="150641"/>
                  <a:pt x="219464" y="147265"/>
                  <a:pt x="223014" y="150815"/>
                </a:cubicBezTo>
                <a:cubicBezTo>
                  <a:pt x="226564" y="154365"/>
                  <a:pt x="226189" y="160340"/>
                  <a:pt x="227776" y="165103"/>
                </a:cubicBezTo>
                <a:cubicBezTo>
                  <a:pt x="226189" y="169865"/>
                  <a:pt x="225259" y="174900"/>
                  <a:pt x="223014" y="179390"/>
                </a:cubicBezTo>
                <a:cubicBezTo>
                  <a:pt x="217117" y="191184"/>
                  <a:pt x="211448" y="197760"/>
                  <a:pt x="199201" y="203203"/>
                </a:cubicBezTo>
                <a:cubicBezTo>
                  <a:pt x="190026" y="207281"/>
                  <a:pt x="170626" y="212728"/>
                  <a:pt x="170626" y="212728"/>
                </a:cubicBezTo>
                <a:cubicBezTo>
                  <a:pt x="163885" y="219469"/>
                  <a:pt x="154457" y="233156"/>
                  <a:pt x="142051" y="231778"/>
                </a:cubicBezTo>
                <a:cubicBezTo>
                  <a:pt x="132072" y="230669"/>
                  <a:pt x="123001" y="225428"/>
                  <a:pt x="113476" y="222253"/>
                </a:cubicBezTo>
                <a:cubicBezTo>
                  <a:pt x="108714" y="220665"/>
                  <a:pt x="103366" y="220275"/>
                  <a:pt x="99189" y="217490"/>
                </a:cubicBezTo>
                <a:cubicBezTo>
                  <a:pt x="94426" y="214315"/>
                  <a:pt x="90162" y="210220"/>
                  <a:pt x="84901" y="207965"/>
                </a:cubicBezTo>
                <a:cubicBezTo>
                  <a:pt x="78885" y="205387"/>
                  <a:pt x="72201" y="204790"/>
                  <a:pt x="65851" y="203203"/>
                </a:cubicBezTo>
                <a:cubicBezTo>
                  <a:pt x="59501" y="200028"/>
                  <a:pt x="52578" y="197805"/>
                  <a:pt x="46801" y="193678"/>
                </a:cubicBezTo>
                <a:cubicBezTo>
                  <a:pt x="15587" y="171382"/>
                  <a:pt x="48875" y="184843"/>
                  <a:pt x="18226" y="174628"/>
                </a:cubicBezTo>
                <a:cubicBezTo>
                  <a:pt x="14490" y="163421"/>
                  <a:pt x="0" y="135704"/>
                  <a:pt x="13464" y="122240"/>
                </a:cubicBezTo>
                <a:cubicBezTo>
                  <a:pt x="20564" y="115140"/>
                  <a:pt x="42039" y="112715"/>
                  <a:pt x="42039" y="112715"/>
                </a:cubicBezTo>
                <a:cubicBezTo>
                  <a:pt x="43626" y="88903"/>
                  <a:pt x="41335" y="64509"/>
                  <a:pt x="46801" y="41278"/>
                </a:cubicBezTo>
                <a:cubicBezTo>
                  <a:pt x="48112" y="35706"/>
                  <a:pt x="57042" y="35800"/>
                  <a:pt x="61089" y="31753"/>
                </a:cubicBezTo>
                <a:cubicBezTo>
                  <a:pt x="92842" y="0"/>
                  <a:pt x="46799" y="33342"/>
                  <a:pt x="84901" y="7940"/>
                </a:cubicBezTo>
                <a:cubicBezTo>
                  <a:pt x="94426" y="9528"/>
                  <a:pt x="106144" y="6419"/>
                  <a:pt x="113476" y="12703"/>
                </a:cubicBezTo>
                <a:cubicBezTo>
                  <a:pt x="139223" y="34771"/>
                  <a:pt x="98157" y="43209"/>
                  <a:pt x="132526" y="31753"/>
                </a:cubicBezTo>
                <a:cubicBezTo>
                  <a:pt x="157896" y="36826"/>
                  <a:pt x="149195" y="38103"/>
                  <a:pt x="161101" y="4127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feld 27"/>
          <p:cNvSpPr txBox="1"/>
          <p:nvPr/>
        </p:nvSpPr>
        <p:spPr>
          <a:xfrm>
            <a:off x="668231" y="723963"/>
            <a:ext cx="1658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2. Experiment II</a:t>
            </a:r>
            <a:endParaRPr lang="de-DE" dirty="0"/>
          </a:p>
        </p:txBody>
      </p:sp>
      <p:sp>
        <p:nvSpPr>
          <p:cNvPr id="29" name="Textfeld 28"/>
          <p:cNvSpPr txBox="1"/>
          <p:nvPr/>
        </p:nvSpPr>
        <p:spPr>
          <a:xfrm>
            <a:off x="943058" y="5250888"/>
            <a:ext cx="7972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E:   Transformation findet nicht statt, da Erbinformation bei der Zerlegung zerstört wurde.</a:t>
            </a:r>
            <a:endParaRPr lang="de-DE" sz="1400" dirty="0"/>
          </a:p>
        </p:txBody>
      </p:sp>
      <p:cxnSp>
        <p:nvCxnSpPr>
          <p:cNvPr id="43" name="Gerade Verbindung mit Pfeil 42"/>
          <p:cNvCxnSpPr/>
          <p:nvPr/>
        </p:nvCxnSpPr>
        <p:spPr>
          <a:xfrm>
            <a:off x="3013911" y="1629681"/>
            <a:ext cx="199013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feld 43"/>
          <p:cNvSpPr txBox="1"/>
          <p:nvPr/>
        </p:nvSpPr>
        <p:spPr>
          <a:xfrm>
            <a:off x="3203418" y="1621754"/>
            <a:ext cx="14152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enzymatisch zerlegt</a:t>
            </a:r>
            <a:endParaRPr lang="de-DE" sz="1200" dirty="0"/>
          </a:p>
        </p:txBody>
      </p:sp>
      <p:grpSp>
        <p:nvGrpSpPr>
          <p:cNvPr id="106" name="Gruppieren 105"/>
          <p:cNvGrpSpPr/>
          <p:nvPr/>
        </p:nvGrpSpPr>
        <p:grpSpPr>
          <a:xfrm>
            <a:off x="5868144" y="1212947"/>
            <a:ext cx="1661675" cy="749813"/>
            <a:chOff x="5868144" y="908630"/>
            <a:chExt cx="1661675" cy="749813"/>
          </a:xfrm>
        </p:grpSpPr>
        <p:sp>
          <p:nvSpPr>
            <p:cNvPr id="41" name="Freihandform 40"/>
            <p:cNvSpPr/>
            <p:nvPr/>
          </p:nvSpPr>
          <p:spPr>
            <a:xfrm flipH="1" flipV="1">
              <a:off x="6084168" y="1048801"/>
              <a:ext cx="444405" cy="455224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6" name="Gerade Verbindung 45"/>
            <p:cNvCxnSpPr/>
            <p:nvPr/>
          </p:nvCxnSpPr>
          <p:spPr>
            <a:xfrm>
              <a:off x="6084168" y="1093295"/>
              <a:ext cx="648072" cy="52845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 Verbindung 47"/>
            <p:cNvCxnSpPr/>
            <p:nvPr/>
          </p:nvCxnSpPr>
          <p:spPr>
            <a:xfrm flipV="1">
              <a:off x="5940152" y="1048802"/>
              <a:ext cx="588421" cy="25244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/>
          </p:nvCxnSpPr>
          <p:spPr>
            <a:xfrm flipV="1">
              <a:off x="6250527" y="908630"/>
              <a:ext cx="0" cy="7131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 Verbindung 51"/>
            <p:cNvCxnSpPr/>
            <p:nvPr/>
          </p:nvCxnSpPr>
          <p:spPr>
            <a:xfrm flipH="1" flipV="1">
              <a:off x="5868144" y="1160702"/>
              <a:ext cx="720080" cy="10449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 Verbindung 53"/>
            <p:cNvCxnSpPr/>
            <p:nvPr/>
          </p:nvCxnSpPr>
          <p:spPr>
            <a:xfrm>
              <a:off x="6084168" y="980728"/>
              <a:ext cx="504056" cy="52329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Freihandform 91"/>
            <p:cNvSpPr/>
            <p:nvPr/>
          </p:nvSpPr>
          <p:spPr>
            <a:xfrm flipH="1" flipV="1">
              <a:off x="6881747" y="1085490"/>
              <a:ext cx="444405" cy="455224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93" name="Gerade Verbindung 92"/>
            <p:cNvCxnSpPr/>
            <p:nvPr/>
          </p:nvCxnSpPr>
          <p:spPr>
            <a:xfrm>
              <a:off x="6881747" y="1129984"/>
              <a:ext cx="648072" cy="52845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 Verbindung 93"/>
            <p:cNvCxnSpPr/>
            <p:nvPr/>
          </p:nvCxnSpPr>
          <p:spPr>
            <a:xfrm flipV="1">
              <a:off x="6737731" y="1085491"/>
              <a:ext cx="588421" cy="25244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rade Verbindung 94"/>
            <p:cNvCxnSpPr/>
            <p:nvPr/>
          </p:nvCxnSpPr>
          <p:spPr>
            <a:xfrm flipV="1">
              <a:off x="7048106" y="945319"/>
              <a:ext cx="0" cy="7131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 Verbindung 95"/>
            <p:cNvCxnSpPr/>
            <p:nvPr/>
          </p:nvCxnSpPr>
          <p:spPr>
            <a:xfrm flipH="1" flipV="1">
              <a:off x="6665723" y="1197391"/>
              <a:ext cx="720080" cy="10449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rade Verbindung 96"/>
            <p:cNvCxnSpPr/>
            <p:nvPr/>
          </p:nvCxnSpPr>
          <p:spPr>
            <a:xfrm>
              <a:off x="6881747" y="1017417"/>
              <a:ext cx="504056" cy="52329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Gerade Verbindung 98"/>
            <p:cNvCxnSpPr>
              <a:endCxn id="92" idx="0"/>
            </p:cNvCxnSpPr>
            <p:nvPr/>
          </p:nvCxnSpPr>
          <p:spPr>
            <a:xfrm>
              <a:off x="6894828" y="1360009"/>
              <a:ext cx="118466" cy="1001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Gerade Verbindung 100"/>
            <p:cNvCxnSpPr/>
            <p:nvPr/>
          </p:nvCxnSpPr>
          <p:spPr>
            <a:xfrm>
              <a:off x="6091992" y="1337931"/>
              <a:ext cx="118466" cy="1001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Gerade Verbindung 102"/>
            <p:cNvCxnSpPr/>
            <p:nvPr/>
          </p:nvCxnSpPr>
          <p:spPr>
            <a:xfrm flipH="1">
              <a:off x="6881747" y="1129984"/>
              <a:ext cx="444405" cy="33013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uppieren 106"/>
          <p:cNvGrpSpPr/>
          <p:nvPr/>
        </p:nvGrpSpPr>
        <p:grpSpPr>
          <a:xfrm>
            <a:off x="3260125" y="3046823"/>
            <a:ext cx="579482" cy="361716"/>
            <a:chOff x="5868144" y="908630"/>
            <a:chExt cx="1661675" cy="749813"/>
          </a:xfrm>
        </p:grpSpPr>
        <p:sp>
          <p:nvSpPr>
            <p:cNvPr id="108" name="Freihandform 107"/>
            <p:cNvSpPr/>
            <p:nvPr/>
          </p:nvSpPr>
          <p:spPr>
            <a:xfrm flipH="1" flipV="1">
              <a:off x="6084168" y="1048801"/>
              <a:ext cx="444405" cy="455224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09" name="Gerade Verbindung 108"/>
            <p:cNvCxnSpPr/>
            <p:nvPr/>
          </p:nvCxnSpPr>
          <p:spPr>
            <a:xfrm>
              <a:off x="6084168" y="1093295"/>
              <a:ext cx="648072" cy="52845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 Verbindung 109"/>
            <p:cNvCxnSpPr/>
            <p:nvPr/>
          </p:nvCxnSpPr>
          <p:spPr>
            <a:xfrm flipV="1">
              <a:off x="5940152" y="1048802"/>
              <a:ext cx="588421" cy="25244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 Verbindung 110"/>
            <p:cNvCxnSpPr/>
            <p:nvPr/>
          </p:nvCxnSpPr>
          <p:spPr>
            <a:xfrm flipV="1">
              <a:off x="6250527" y="908630"/>
              <a:ext cx="0" cy="7131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 Verbindung 111"/>
            <p:cNvCxnSpPr/>
            <p:nvPr/>
          </p:nvCxnSpPr>
          <p:spPr>
            <a:xfrm flipH="1" flipV="1">
              <a:off x="5868144" y="1160702"/>
              <a:ext cx="720080" cy="10449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 Verbindung 112"/>
            <p:cNvCxnSpPr/>
            <p:nvPr/>
          </p:nvCxnSpPr>
          <p:spPr>
            <a:xfrm>
              <a:off x="6084168" y="980728"/>
              <a:ext cx="504056" cy="52329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Freihandform 113"/>
            <p:cNvSpPr/>
            <p:nvPr/>
          </p:nvSpPr>
          <p:spPr>
            <a:xfrm flipH="1" flipV="1">
              <a:off x="6881747" y="1085490"/>
              <a:ext cx="444405" cy="455224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15" name="Gerade Verbindung 114"/>
            <p:cNvCxnSpPr/>
            <p:nvPr/>
          </p:nvCxnSpPr>
          <p:spPr>
            <a:xfrm>
              <a:off x="6881747" y="1129984"/>
              <a:ext cx="648072" cy="52845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 Verbindung 115"/>
            <p:cNvCxnSpPr/>
            <p:nvPr/>
          </p:nvCxnSpPr>
          <p:spPr>
            <a:xfrm flipV="1">
              <a:off x="6737731" y="1085491"/>
              <a:ext cx="588421" cy="25244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 Verbindung 116"/>
            <p:cNvCxnSpPr/>
            <p:nvPr/>
          </p:nvCxnSpPr>
          <p:spPr>
            <a:xfrm flipV="1">
              <a:off x="7048106" y="945319"/>
              <a:ext cx="0" cy="7131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17"/>
            <p:cNvCxnSpPr/>
            <p:nvPr/>
          </p:nvCxnSpPr>
          <p:spPr>
            <a:xfrm flipH="1" flipV="1">
              <a:off x="6665723" y="1197391"/>
              <a:ext cx="720080" cy="10449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rade Verbindung 118"/>
            <p:cNvCxnSpPr/>
            <p:nvPr/>
          </p:nvCxnSpPr>
          <p:spPr>
            <a:xfrm>
              <a:off x="6881747" y="1017417"/>
              <a:ext cx="504056" cy="52329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rade Verbindung 119"/>
            <p:cNvCxnSpPr>
              <a:endCxn id="114" idx="0"/>
            </p:cNvCxnSpPr>
            <p:nvPr/>
          </p:nvCxnSpPr>
          <p:spPr>
            <a:xfrm>
              <a:off x="6894828" y="1360009"/>
              <a:ext cx="118466" cy="1001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rade Verbindung 120"/>
            <p:cNvCxnSpPr/>
            <p:nvPr/>
          </p:nvCxnSpPr>
          <p:spPr>
            <a:xfrm>
              <a:off x="6091992" y="1337931"/>
              <a:ext cx="118466" cy="1001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 Verbindung 121"/>
            <p:cNvCxnSpPr/>
            <p:nvPr/>
          </p:nvCxnSpPr>
          <p:spPr>
            <a:xfrm flipH="1">
              <a:off x="6881747" y="1129984"/>
              <a:ext cx="444405" cy="33013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uppieren 122"/>
          <p:cNvGrpSpPr/>
          <p:nvPr/>
        </p:nvGrpSpPr>
        <p:grpSpPr>
          <a:xfrm>
            <a:off x="2808358" y="3257560"/>
            <a:ext cx="484785" cy="248800"/>
            <a:chOff x="2699792" y="1772816"/>
            <a:chExt cx="1008112" cy="504056"/>
          </a:xfrm>
        </p:grpSpPr>
        <p:sp>
          <p:nvSpPr>
            <p:cNvPr id="124" name="Ellipse 123"/>
            <p:cNvSpPr/>
            <p:nvPr/>
          </p:nvSpPr>
          <p:spPr>
            <a:xfrm>
              <a:off x="2699792" y="1772816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5" name="Ellipse 124"/>
            <p:cNvSpPr/>
            <p:nvPr/>
          </p:nvSpPr>
          <p:spPr>
            <a:xfrm>
              <a:off x="3203848" y="1772816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6" name="Freihandform 125"/>
            <p:cNvSpPr/>
            <p:nvPr/>
          </p:nvSpPr>
          <p:spPr>
            <a:xfrm>
              <a:off x="3347864" y="1916832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7" name="Freihandform 126"/>
            <p:cNvSpPr/>
            <p:nvPr/>
          </p:nvSpPr>
          <p:spPr>
            <a:xfrm>
              <a:off x="2843808" y="1916832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28" name="Textfeld 127"/>
          <p:cNvSpPr txBox="1"/>
          <p:nvPr/>
        </p:nvSpPr>
        <p:spPr>
          <a:xfrm>
            <a:off x="3270146" y="1360009"/>
            <a:ext cx="11493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Isolierte DNA</a:t>
            </a:r>
            <a:endParaRPr lang="de-DE" sz="1400" dirty="0"/>
          </a:p>
        </p:txBody>
      </p:sp>
      <p:pic>
        <p:nvPicPr>
          <p:cNvPr id="129" name="Grafik 1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597" y="3324926"/>
            <a:ext cx="1971675" cy="1276350"/>
          </a:xfrm>
          <a:prstGeom prst="rect">
            <a:avLst/>
          </a:prstGeom>
        </p:spPr>
      </p:pic>
      <p:sp>
        <p:nvSpPr>
          <p:cNvPr id="130" name="Abgerundetes Rechteck 129"/>
          <p:cNvSpPr/>
          <p:nvPr/>
        </p:nvSpPr>
        <p:spPr>
          <a:xfrm>
            <a:off x="7656135" y="2741193"/>
            <a:ext cx="936104" cy="6524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31" name="Gerade Verbindung 130"/>
          <p:cNvCxnSpPr/>
          <p:nvPr/>
        </p:nvCxnSpPr>
        <p:spPr>
          <a:xfrm flipH="1">
            <a:off x="7152079" y="2781300"/>
            <a:ext cx="553646" cy="9680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Gerade Verbindung 131"/>
          <p:cNvCxnSpPr/>
          <p:nvPr/>
        </p:nvCxnSpPr>
        <p:spPr>
          <a:xfrm flipH="1">
            <a:off x="7152079" y="3385696"/>
            <a:ext cx="504056" cy="3636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Gruppieren 132"/>
          <p:cNvGrpSpPr/>
          <p:nvPr/>
        </p:nvGrpSpPr>
        <p:grpSpPr>
          <a:xfrm>
            <a:off x="7881794" y="2946245"/>
            <a:ext cx="484785" cy="248800"/>
            <a:chOff x="2699792" y="1772816"/>
            <a:chExt cx="1008112" cy="504056"/>
          </a:xfrm>
        </p:grpSpPr>
        <p:sp>
          <p:nvSpPr>
            <p:cNvPr id="134" name="Ellipse 133"/>
            <p:cNvSpPr/>
            <p:nvPr/>
          </p:nvSpPr>
          <p:spPr>
            <a:xfrm>
              <a:off x="2699792" y="1772816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5" name="Ellipse 134"/>
            <p:cNvSpPr/>
            <p:nvPr/>
          </p:nvSpPr>
          <p:spPr>
            <a:xfrm>
              <a:off x="3203848" y="1772816"/>
              <a:ext cx="504056" cy="50405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6" name="Freihandform 135"/>
            <p:cNvSpPr/>
            <p:nvPr/>
          </p:nvSpPr>
          <p:spPr>
            <a:xfrm>
              <a:off x="3347864" y="1916832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7" name="Freihandform 136"/>
            <p:cNvSpPr/>
            <p:nvPr/>
          </p:nvSpPr>
          <p:spPr>
            <a:xfrm>
              <a:off x="2843808" y="1916832"/>
              <a:ext cx="228839" cy="233156"/>
            </a:xfrm>
            <a:custGeom>
              <a:avLst/>
              <a:gdLst>
                <a:gd name="connsiteX0" fmla="*/ 161101 w 228839"/>
                <a:gd name="connsiteY0" fmla="*/ 41278 h 233156"/>
                <a:gd name="connsiteX1" fmla="*/ 203964 w 228839"/>
                <a:gd name="connsiteY1" fmla="*/ 50803 h 233156"/>
                <a:gd name="connsiteX2" fmla="*/ 218251 w 228839"/>
                <a:gd name="connsiteY2" fmla="*/ 60328 h 233156"/>
                <a:gd name="connsiteX3" fmla="*/ 218251 w 228839"/>
                <a:gd name="connsiteY3" fmla="*/ 103190 h 233156"/>
                <a:gd name="connsiteX4" fmla="*/ 203964 w 228839"/>
                <a:gd name="connsiteY4" fmla="*/ 107953 h 233156"/>
                <a:gd name="connsiteX5" fmla="*/ 208726 w 228839"/>
                <a:gd name="connsiteY5" fmla="*/ 146053 h 233156"/>
                <a:gd name="connsiteX6" fmla="*/ 223014 w 228839"/>
                <a:gd name="connsiteY6" fmla="*/ 150815 h 233156"/>
                <a:gd name="connsiteX7" fmla="*/ 227776 w 228839"/>
                <a:gd name="connsiteY7" fmla="*/ 165103 h 233156"/>
                <a:gd name="connsiteX8" fmla="*/ 223014 w 228839"/>
                <a:gd name="connsiteY8" fmla="*/ 179390 h 233156"/>
                <a:gd name="connsiteX9" fmla="*/ 199201 w 228839"/>
                <a:gd name="connsiteY9" fmla="*/ 203203 h 233156"/>
                <a:gd name="connsiteX10" fmla="*/ 170626 w 228839"/>
                <a:gd name="connsiteY10" fmla="*/ 212728 h 233156"/>
                <a:gd name="connsiteX11" fmla="*/ 142051 w 228839"/>
                <a:gd name="connsiteY11" fmla="*/ 231778 h 233156"/>
                <a:gd name="connsiteX12" fmla="*/ 113476 w 228839"/>
                <a:gd name="connsiteY12" fmla="*/ 222253 h 233156"/>
                <a:gd name="connsiteX13" fmla="*/ 99189 w 228839"/>
                <a:gd name="connsiteY13" fmla="*/ 217490 h 233156"/>
                <a:gd name="connsiteX14" fmla="*/ 84901 w 228839"/>
                <a:gd name="connsiteY14" fmla="*/ 207965 h 233156"/>
                <a:gd name="connsiteX15" fmla="*/ 65851 w 228839"/>
                <a:gd name="connsiteY15" fmla="*/ 203203 h 233156"/>
                <a:gd name="connsiteX16" fmla="*/ 46801 w 228839"/>
                <a:gd name="connsiteY16" fmla="*/ 193678 h 233156"/>
                <a:gd name="connsiteX17" fmla="*/ 18226 w 228839"/>
                <a:gd name="connsiteY17" fmla="*/ 174628 h 233156"/>
                <a:gd name="connsiteX18" fmla="*/ 13464 w 228839"/>
                <a:gd name="connsiteY18" fmla="*/ 122240 h 233156"/>
                <a:gd name="connsiteX19" fmla="*/ 42039 w 228839"/>
                <a:gd name="connsiteY19" fmla="*/ 112715 h 233156"/>
                <a:gd name="connsiteX20" fmla="*/ 46801 w 228839"/>
                <a:gd name="connsiteY20" fmla="*/ 41278 h 233156"/>
                <a:gd name="connsiteX21" fmla="*/ 61089 w 228839"/>
                <a:gd name="connsiteY21" fmla="*/ 31753 h 233156"/>
                <a:gd name="connsiteX22" fmla="*/ 84901 w 228839"/>
                <a:gd name="connsiteY22" fmla="*/ 7940 h 233156"/>
                <a:gd name="connsiteX23" fmla="*/ 113476 w 228839"/>
                <a:gd name="connsiteY23" fmla="*/ 12703 h 233156"/>
                <a:gd name="connsiteX24" fmla="*/ 132526 w 228839"/>
                <a:gd name="connsiteY24" fmla="*/ 31753 h 233156"/>
                <a:gd name="connsiteX25" fmla="*/ 161101 w 228839"/>
                <a:gd name="connsiteY25" fmla="*/ 41278 h 2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8839" h="233156">
                  <a:moveTo>
                    <a:pt x="161101" y="41278"/>
                  </a:moveTo>
                  <a:cubicBezTo>
                    <a:pt x="173007" y="44453"/>
                    <a:pt x="192238" y="44940"/>
                    <a:pt x="203964" y="50803"/>
                  </a:cubicBezTo>
                  <a:cubicBezTo>
                    <a:pt x="209083" y="53363"/>
                    <a:pt x="213489" y="57153"/>
                    <a:pt x="218251" y="60328"/>
                  </a:cubicBezTo>
                  <a:cubicBezTo>
                    <a:pt x="223469" y="75979"/>
                    <a:pt x="228839" y="84660"/>
                    <a:pt x="218251" y="103190"/>
                  </a:cubicBezTo>
                  <a:cubicBezTo>
                    <a:pt x="215760" y="107549"/>
                    <a:pt x="208726" y="106365"/>
                    <a:pt x="203964" y="107953"/>
                  </a:cubicBezTo>
                  <a:cubicBezTo>
                    <a:pt x="205551" y="120653"/>
                    <a:pt x="203528" y="134357"/>
                    <a:pt x="208726" y="146053"/>
                  </a:cubicBezTo>
                  <a:cubicBezTo>
                    <a:pt x="210765" y="150641"/>
                    <a:pt x="219464" y="147265"/>
                    <a:pt x="223014" y="150815"/>
                  </a:cubicBezTo>
                  <a:cubicBezTo>
                    <a:pt x="226564" y="154365"/>
                    <a:pt x="226189" y="160340"/>
                    <a:pt x="227776" y="165103"/>
                  </a:cubicBezTo>
                  <a:cubicBezTo>
                    <a:pt x="226189" y="169865"/>
                    <a:pt x="225259" y="174900"/>
                    <a:pt x="223014" y="179390"/>
                  </a:cubicBezTo>
                  <a:cubicBezTo>
                    <a:pt x="217117" y="191184"/>
                    <a:pt x="211448" y="197760"/>
                    <a:pt x="199201" y="203203"/>
                  </a:cubicBezTo>
                  <a:cubicBezTo>
                    <a:pt x="190026" y="207281"/>
                    <a:pt x="170626" y="212728"/>
                    <a:pt x="170626" y="212728"/>
                  </a:cubicBezTo>
                  <a:cubicBezTo>
                    <a:pt x="163885" y="219469"/>
                    <a:pt x="154457" y="233156"/>
                    <a:pt x="142051" y="231778"/>
                  </a:cubicBezTo>
                  <a:cubicBezTo>
                    <a:pt x="132072" y="230669"/>
                    <a:pt x="123001" y="225428"/>
                    <a:pt x="113476" y="222253"/>
                  </a:cubicBezTo>
                  <a:cubicBezTo>
                    <a:pt x="108714" y="220665"/>
                    <a:pt x="103366" y="220275"/>
                    <a:pt x="99189" y="217490"/>
                  </a:cubicBezTo>
                  <a:cubicBezTo>
                    <a:pt x="94426" y="214315"/>
                    <a:pt x="90162" y="210220"/>
                    <a:pt x="84901" y="207965"/>
                  </a:cubicBezTo>
                  <a:cubicBezTo>
                    <a:pt x="78885" y="205387"/>
                    <a:pt x="72201" y="204790"/>
                    <a:pt x="65851" y="203203"/>
                  </a:cubicBezTo>
                  <a:cubicBezTo>
                    <a:pt x="59501" y="200028"/>
                    <a:pt x="52578" y="197805"/>
                    <a:pt x="46801" y="193678"/>
                  </a:cubicBezTo>
                  <a:cubicBezTo>
                    <a:pt x="15587" y="171382"/>
                    <a:pt x="48875" y="184843"/>
                    <a:pt x="18226" y="174628"/>
                  </a:cubicBezTo>
                  <a:cubicBezTo>
                    <a:pt x="14490" y="163421"/>
                    <a:pt x="0" y="135704"/>
                    <a:pt x="13464" y="122240"/>
                  </a:cubicBezTo>
                  <a:cubicBezTo>
                    <a:pt x="20564" y="115140"/>
                    <a:pt x="42039" y="112715"/>
                    <a:pt x="42039" y="112715"/>
                  </a:cubicBezTo>
                  <a:cubicBezTo>
                    <a:pt x="43626" y="88903"/>
                    <a:pt x="41335" y="64509"/>
                    <a:pt x="46801" y="41278"/>
                  </a:cubicBezTo>
                  <a:cubicBezTo>
                    <a:pt x="48112" y="35706"/>
                    <a:pt x="57042" y="35800"/>
                    <a:pt x="61089" y="31753"/>
                  </a:cubicBezTo>
                  <a:cubicBezTo>
                    <a:pt x="92842" y="0"/>
                    <a:pt x="46799" y="33342"/>
                    <a:pt x="84901" y="7940"/>
                  </a:cubicBezTo>
                  <a:cubicBezTo>
                    <a:pt x="94426" y="9528"/>
                    <a:pt x="106144" y="6419"/>
                    <a:pt x="113476" y="12703"/>
                  </a:cubicBezTo>
                  <a:cubicBezTo>
                    <a:pt x="139223" y="34771"/>
                    <a:pt x="98157" y="43209"/>
                    <a:pt x="132526" y="31753"/>
                  </a:cubicBezTo>
                  <a:cubicBezTo>
                    <a:pt x="157896" y="36826"/>
                    <a:pt x="149195" y="38103"/>
                    <a:pt x="161101" y="4127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00056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7" grpId="0" animBg="1"/>
      <p:bldP spid="29" grpId="0"/>
      <p:bldP spid="44" grpId="0"/>
      <p:bldP spid="128" grpId="0"/>
      <p:bldP spid="130" grpId="0" animBg="1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</Words>
  <Application>Microsoft Office PowerPoint</Application>
  <PresentationFormat>Bildschirmpräsentation 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Larissa-Design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Bogner</dc:creator>
  <cp:lastModifiedBy>Walter</cp:lastModifiedBy>
  <cp:revision>14</cp:revision>
  <dcterms:created xsi:type="dcterms:W3CDTF">2014-02-03T09:03:28Z</dcterms:created>
  <dcterms:modified xsi:type="dcterms:W3CDTF">2014-03-04T18:39:46Z</dcterms:modified>
</cp:coreProperties>
</file>