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57" r:id="rId5"/>
    <p:sldId id="258" r:id="rId6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00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266" y="-2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770F-0D25-49C6-ADEC-45239C864BED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7CB00-E23C-459A-B52B-07F989D88BC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6637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770F-0D25-49C6-ADEC-45239C864BED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7CB00-E23C-459A-B52B-07F989D88BC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3891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770F-0D25-49C6-ADEC-45239C864BED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7CB00-E23C-459A-B52B-07F989D88BC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3431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770F-0D25-49C6-ADEC-45239C864BED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7CB00-E23C-459A-B52B-07F989D88BC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3436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770F-0D25-49C6-ADEC-45239C864BED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7CB00-E23C-459A-B52B-07F989D88BC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607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770F-0D25-49C6-ADEC-45239C864BED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7CB00-E23C-459A-B52B-07F989D88BC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1942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770F-0D25-49C6-ADEC-45239C864BED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7CB00-E23C-459A-B52B-07F989D88BC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287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770F-0D25-49C6-ADEC-45239C864BED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7CB00-E23C-459A-B52B-07F989D88BC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6974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770F-0D25-49C6-ADEC-45239C864BED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7CB00-E23C-459A-B52B-07F989D88BC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6854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770F-0D25-49C6-ADEC-45239C864BED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7CB00-E23C-459A-B52B-07F989D88BC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4248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770F-0D25-49C6-ADEC-45239C864BED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7CB00-E23C-459A-B52B-07F989D88BC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6255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20770F-0D25-49C6-ADEC-45239C864BED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07CB00-E23C-459A-B52B-07F989D88BC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5671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Bogen 87"/>
          <p:cNvSpPr/>
          <p:nvPr/>
        </p:nvSpPr>
        <p:spPr>
          <a:xfrm rot="13575042">
            <a:off x="5378599" y="1561519"/>
            <a:ext cx="1366276" cy="1416879"/>
          </a:xfrm>
          <a:prstGeom prst="arc">
            <a:avLst>
              <a:gd name="adj1" fmla="val 16200000"/>
              <a:gd name="adj2" fmla="val 16199467"/>
            </a:avLst>
          </a:prstGeom>
          <a:ln w="152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Textfeld 21"/>
          <p:cNvSpPr txBox="1"/>
          <p:nvPr/>
        </p:nvSpPr>
        <p:spPr>
          <a:xfrm>
            <a:off x="573718" y="3006699"/>
            <a:ext cx="14715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600" dirty="0" smtClean="0"/>
              <a:t>Plasmid ohne</a:t>
            </a:r>
            <a:br>
              <a:rPr lang="de-DE" sz="1600" dirty="0" smtClean="0"/>
            </a:br>
            <a:r>
              <a:rPr lang="de-DE" sz="1600" dirty="0" smtClean="0"/>
              <a:t>Resistenzgenen</a:t>
            </a:r>
            <a:endParaRPr lang="de-DE" sz="1600" dirty="0"/>
          </a:p>
        </p:txBody>
      </p:sp>
      <p:sp>
        <p:nvSpPr>
          <p:cNvPr id="23" name="Textfeld 22"/>
          <p:cNvSpPr txBox="1"/>
          <p:nvPr/>
        </p:nvSpPr>
        <p:spPr>
          <a:xfrm>
            <a:off x="5449402" y="3006700"/>
            <a:ext cx="14715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600" dirty="0" smtClean="0"/>
              <a:t>Plasmid mit </a:t>
            </a:r>
            <a:br>
              <a:rPr lang="de-DE" sz="1600" dirty="0" smtClean="0"/>
            </a:br>
            <a:r>
              <a:rPr lang="de-DE" sz="1600" dirty="0" smtClean="0"/>
              <a:t>Resistenzgenen</a:t>
            </a:r>
            <a:endParaRPr lang="de-DE" sz="1600" dirty="0"/>
          </a:p>
        </p:txBody>
      </p:sp>
      <p:sp>
        <p:nvSpPr>
          <p:cNvPr id="25" name="Pfeil nach rechts 24"/>
          <p:cNvSpPr/>
          <p:nvPr/>
        </p:nvSpPr>
        <p:spPr>
          <a:xfrm>
            <a:off x="2574446" y="2023889"/>
            <a:ext cx="832368" cy="258230"/>
          </a:xfrm>
          <a:prstGeom prst="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Textfeld 25"/>
          <p:cNvSpPr txBox="1"/>
          <p:nvPr/>
        </p:nvSpPr>
        <p:spPr>
          <a:xfrm>
            <a:off x="4044333" y="2022110"/>
            <a:ext cx="10005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err="1" smtClean="0">
                <a:solidFill>
                  <a:srgbClr val="0070C0"/>
                </a:solidFill>
              </a:rPr>
              <a:t>Ampicillin</a:t>
            </a:r>
            <a:endParaRPr lang="de-DE" sz="1600" dirty="0">
              <a:solidFill>
                <a:srgbClr val="0070C0"/>
              </a:solidFill>
            </a:endParaRPr>
          </a:p>
        </p:txBody>
      </p:sp>
      <p:sp>
        <p:nvSpPr>
          <p:cNvPr id="27" name="Textfeld 26"/>
          <p:cNvSpPr txBox="1"/>
          <p:nvPr/>
        </p:nvSpPr>
        <p:spPr>
          <a:xfrm>
            <a:off x="7003696" y="2024268"/>
            <a:ext cx="10658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err="1" smtClean="0">
                <a:solidFill>
                  <a:srgbClr val="FF0000"/>
                </a:solidFill>
              </a:rPr>
              <a:t>Tetracyclin</a:t>
            </a:r>
            <a:endParaRPr lang="de-DE" sz="1600" dirty="0">
              <a:solidFill>
                <a:srgbClr val="FF0000"/>
              </a:solidFill>
            </a:endParaRPr>
          </a:p>
        </p:txBody>
      </p:sp>
      <p:sp>
        <p:nvSpPr>
          <p:cNvPr id="85" name="Bogen 84"/>
          <p:cNvSpPr/>
          <p:nvPr/>
        </p:nvSpPr>
        <p:spPr>
          <a:xfrm rot="13575042">
            <a:off x="629625" y="1759008"/>
            <a:ext cx="1077057" cy="1125078"/>
          </a:xfrm>
          <a:prstGeom prst="arc">
            <a:avLst>
              <a:gd name="adj1" fmla="val 16200000"/>
              <a:gd name="adj2" fmla="val 16199467"/>
            </a:avLst>
          </a:prstGeom>
          <a:ln w="152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9" name="Bogen 88"/>
          <p:cNvSpPr/>
          <p:nvPr/>
        </p:nvSpPr>
        <p:spPr>
          <a:xfrm rot="13575042">
            <a:off x="5379019" y="1561519"/>
            <a:ext cx="1366276" cy="1416879"/>
          </a:xfrm>
          <a:prstGeom prst="arc">
            <a:avLst>
              <a:gd name="adj1" fmla="val 5745211"/>
              <a:gd name="adj2" fmla="val 9887011"/>
            </a:avLst>
          </a:prstGeom>
          <a:ln w="152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0" name="Bogen 89"/>
          <p:cNvSpPr/>
          <p:nvPr/>
        </p:nvSpPr>
        <p:spPr>
          <a:xfrm rot="13575042">
            <a:off x="5379017" y="1561519"/>
            <a:ext cx="1366276" cy="1416879"/>
          </a:xfrm>
          <a:prstGeom prst="arc">
            <a:avLst>
              <a:gd name="adj1" fmla="val 16134631"/>
              <a:gd name="adj2" fmla="val 20818884"/>
            </a:avLst>
          </a:prstGeom>
          <a:ln w="152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37" name="Gruppieren 136"/>
          <p:cNvGrpSpPr/>
          <p:nvPr/>
        </p:nvGrpSpPr>
        <p:grpSpPr>
          <a:xfrm>
            <a:off x="4881763" y="3995148"/>
            <a:ext cx="1480548" cy="1366277"/>
            <a:chOff x="669027" y="3651393"/>
            <a:chExt cx="1480548" cy="1366277"/>
          </a:xfrm>
        </p:grpSpPr>
        <p:sp>
          <p:nvSpPr>
            <p:cNvPr id="92" name="Bogen 91"/>
            <p:cNvSpPr/>
            <p:nvPr/>
          </p:nvSpPr>
          <p:spPr>
            <a:xfrm rot="13575042">
              <a:off x="694329" y="3626091"/>
              <a:ext cx="1366276" cy="1416879"/>
            </a:xfrm>
            <a:prstGeom prst="arc">
              <a:avLst>
                <a:gd name="adj1" fmla="val 16200000"/>
                <a:gd name="adj2" fmla="val 16199467"/>
              </a:avLst>
            </a:prstGeom>
            <a:ln w="152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3" name="Bogen 92"/>
            <p:cNvSpPr/>
            <p:nvPr/>
          </p:nvSpPr>
          <p:spPr>
            <a:xfrm rot="13575042">
              <a:off x="694749" y="3626091"/>
              <a:ext cx="1366276" cy="1416879"/>
            </a:xfrm>
            <a:prstGeom prst="arc">
              <a:avLst>
                <a:gd name="adj1" fmla="val 5745211"/>
                <a:gd name="adj2" fmla="val 9887011"/>
              </a:avLst>
            </a:prstGeom>
            <a:ln w="152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4" name="Bogen 93"/>
            <p:cNvSpPr/>
            <p:nvPr/>
          </p:nvSpPr>
          <p:spPr>
            <a:xfrm rot="13575042">
              <a:off x="696436" y="3626092"/>
              <a:ext cx="1366276" cy="1416879"/>
            </a:xfrm>
            <a:prstGeom prst="arc">
              <a:avLst>
                <a:gd name="adj1" fmla="val 16134631"/>
                <a:gd name="adj2" fmla="val 20818884"/>
              </a:avLst>
            </a:prstGeom>
            <a:ln w="152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96" name="Gewinkelte Verbindung 95"/>
            <p:cNvCxnSpPr/>
            <p:nvPr/>
          </p:nvCxnSpPr>
          <p:spPr>
            <a:xfrm>
              <a:off x="2000250" y="4267200"/>
              <a:ext cx="149325" cy="63983"/>
            </a:xfrm>
            <a:prstGeom prst="bentConnector3">
              <a:avLst/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6" name="Gruppieren 135"/>
          <p:cNvGrpSpPr/>
          <p:nvPr/>
        </p:nvGrpSpPr>
        <p:grpSpPr>
          <a:xfrm>
            <a:off x="7258950" y="3995811"/>
            <a:ext cx="1354127" cy="1367410"/>
            <a:chOff x="3327663" y="3655611"/>
            <a:chExt cx="1417250" cy="1368735"/>
          </a:xfrm>
        </p:grpSpPr>
        <p:sp>
          <p:nvSpPr>
            <p:cNvPr id="107" name="Bogen 106"/>
            <p:cNvSpPr/>
            <p:nvPr/>
          </p:nvSpPr>
          <p:spPr>
            <a:xfrm rot="13575042">
              <a:off x="3352965" y="3630309"/>
              <a:ext cx="1366276" cy="1416879"/>
            </a:xfrm>
            <a:prstGeom prst="arc">
              <a:avLst>
                <a:gd name="adj1" fmla="val 10832785"/>
                <a:gd name="adj2" fmla="val 5931096"/>
              </a:avLst>
            </a:prstGeom>
            <a:ln w="152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6" name="L-Form 65"/>
            <p:cNvSpPr/>
            <p:nvPr/>
          </p:nvSpPr>
          <p:spPr>
            <a:xfrm rot="18003133">
              <a:off x="4567953" y="4547489"/>
              <a:ext cx="204592" cy="127652"/>
            </a:xfrm>
            <a:prstGeom prst="corner">
              <a:avLst>
                <a:gd name="adj1" fmla="val 50000"/>
                <a:gd name="adj2" fmla="val 70131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0" name="Bogen 99"/>
            <p:cNvSpPr/>
            <p:nvPr/>
          </p:nvSpPr>
          <p:spPr>
            <a:xfrm rot="13575042">
              <a:off x="3352966" y="3632768"/>
              <a:ext cx="1366276" cy="1416879"/>
            </a:xfrm>
            <a:prstGeom prst="arc">
              <a:avLst>
                <a:gd name="adj1" fmla="val 10832785"/>
                <a:gd name="adj2" fmla="val 5087468"/>
              </a:avLst>
            </a:prstGeom>
            <a:ln w="152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1" name="Bogen 100"/>
            <p:cNvSpPr/>
            <p:nvPr/>
          </p:nvSpPr>
          <p:spPr>
            <a:xfrm rot="13657621">
              <a:off x="3353336" y="3631538"/>
              <a:ext cx="1366276" cy="1416879"/>
            </a:xfrm>
            <a:prstGeom prst="arc">
              <a:avLst>
                <a:gd name="adj1" fmla="val 9444993"/>
                <a:gd name="adj2" fmla="val 11000301"/>
              </a:avLst>
            </a:prstGeom>
            <a:ln w="152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2" name="Bogen 101"/>
            <p:cNvSpPr/>
            <p:nvPr/>
          </p:nvSpPr>
          <p:spPr>
            <a:xfrm rot="13575042">
              <a:off x="3352965" y="3632765"/>
              <a:ext cx="1366276" cy="1416879"/>
            </a:xfrm>
            <a:prstGeom prst="arc">
              <a:avLst>
                <a:gd name="adj1" fmla="val 16134631"/>
                <a:gd name="adj2" fmla="val 20818884"/>
              </a:avLst>
            </a:prstGeom>
            <a:ln w="152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5" name="L-Form 104"/>
            <p:cNvSpPr/>
            <p:nvPr/>
          </p:nvSpPr>
          <p:spPr>
            <a:xfrm rot="2971188">
              <a:off x="4517325" y="3867561"/>
              <a:ext cx="204592" cy="132358"/>
            </a:xfrm>
            <a:prstGeom prst="corner">
              <a:avLst>
                <a:gd name="adj1" fmla="val 50000"/>
                <a:gd name="adj2" fmla="val 70131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3" name="Rechteck 2"/>
          <p:cNvSpPr/>
          <p:nvPr/>
        </p:nvSpPr>
        <p:spPr>
          <a:xfrm>
            <a:off x="2461899" y="116632"/>
            <a:ext cx="409811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4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Transformation</a:t>
            </a:r>
            <a:endParaRPr lang="de-DE" sz="4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295959" y="3844059"/>
            <a:ext cx="419614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Bakterien besitzen die Fähigkeit Antibiotika</a:t>
            </a:r>
          </a:p>
          <a:p>
            <a:r>
              <a:rPr lang="de-DE" sz="1600" dirty="0" smtClean="0"/>
              <a:t>In ihrer Wirkung abzuschwächen oder total</a:t>
            </a:r>
          </a:p>
          <a:p>
            <a:r>
              <a:rPr lang="de-DE" sz="1600" dirty="0"/>
              <a:t>u</a:t>
            </a:r>
            <a:r>
              <a:rPr lang="de-DE" sz="1600" dirty="0" smtClean="0"/>
              <a:t>nwirksam zu machen. Die dafür notwendige </a:t>
            </a:r>
            <a:br>
              <a:rPr lang="de-DE" sz="1600" dirty="0" smtClean="0"/>
            </a:br>
            <a:r>
              <a:rPr lang="de-DE" sz="1600" dirty="0" smtClean="0"/>
              <a:t>Information findet sich auf den sogenannten </a:t>
            </a:r>
            <a:br>
              <a:rPr lang="de-DE" sz="1600" dirty="0" smtClean="0"/>
            </a:br>
            <a:r>
              <a:rPr lang="de-DE" sz="1600" dirty="0" smtClean="0"/>
              <a:t>Resistenzgenen. Befindet sich innerhalb des</a:t>
            </a:r>
            <a:br>
              <a:rPr lang="de-DE" sz="1600" dirty="0" smtClean="0"/>
            </a:br>
            <a:r>
              <a:rPr lang="de-DE" sz="1600" dirty="0" smtClean="0"/>
              <a:t>Resistenzgens eine Schnittstelle für ein </a:t>
            </a:r>
            <a:r>
              <a:rPr lang="de-DE" sz="1600" dirty="0" err="1" smtClean="0"/>
              <a:t>Restrik</a:t>
            </a:r>
            <a:r>
              <a:rPr lang="de-DE" sz="1600" dirty="0" smtClean="0"/>
              <a:t>-</a:t>
            </a:r>
          </a:p>
          <a:p>
            <a:r>
              <a:rPr lang="de-DE" sz="1600" dirty="0" err="1" smtClean="0"/>
              <a:t>tionsenzym</a:t>
            </a:r>
            <a:r>
              <a:rPr lang="de-DE" sz="1600" dirty="0" smtClean="0"/>
              <a:t>, so kann das Plasmid für die </a:t>
            </a:r>
            <a:r>
              <a:rPr lang="de-DE" sz="1600" dirty="0" err="1" smtClean="0"/>
              <a:t>Identifi</a:t>
            </a:r>
            <a:r>
              <a:rPr lang="de-DE" sz="1600" dirty="0" smtClean="0"/>
              <a:t>-</a:t>
            </a:r>
          </a:p>
          <a:p>
            <a:r>
              <a:rPr lang="de-DE" sz="1600" dirty="0" err="1"/>
              <a:t>z</a:t>
            </a:r>
            <a:r>
              <a:rPr lang="de-DE" sz="1600" dirty="0" err="1" smtClean="0"/>
              <a:t>ierung</a:t>
            </a:r>
            <a:r>
              <a:rPr lang="de-DE" sz="1600" dirty="0" smtClean="0"/>
              <a:t> transformierte Bakterien verwendet</a:t>
            </a:r>
          </a:p>
          <a:p>
            <a:r>
              <a:rPr lang="de-DE" sz="1600" dirty="0"/>
              <a:t>w</a:t>
            </a:r>
            <a:r>
              <a:rPr lang="de-DE" sz="1600" dirty="0" smtClean="0"/>
              <a:t>erden. </a:t>
            </a:r>
            <a:endParaRPr lang="de-DE" sz="1600" dirty="0"/>
          </a:p>
        </p:txBody>
      </p:sp>
      <p:sp>
        <p:nvSpPr>
          <p:cNvPr id="5" name="Textfeld 4"/>
          <p:cNvSpPr txBox="1"/>
          <p:nvPr/>
        </p:nvSpPr>
        <p:spPr>
          <a:xfrm>
            <a:off x="4898278" y="5506052"/>
            <a:ext cx="391825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Öffnung des </a:t>
            </a:r>
            <a:r>
              <a:rPr lang="de-DE" sz="1600" dirty="0" err="1" smtClean="0"/>
              <a:t>Plasmidringes</a:t>
            </a:r>
            <a:r>
              <a:rPr lang="de-DE" sz="1600" dirty="0" smtClean="0"/>
              <a:t> erfolgt innerhalb </a:t>
            </a:r>
          </a:p>
          <a:p>
            <a:r>
              <a:rPr lang="de-DE" sz="1600" dirty="0" smtClean="0"/>
              <a:t>der Gensequenz </a:t>
            </a:r>
            <a:r>
              <a:rPr lang="de-DE" sz="1600" dirty="0"/>
              <a:t>für die </a:t>
            </a:r>
            <a:r>
              <a:rPr lang="de-DE" sz="1600" dirty="0" smtClean="0"/>
              <a:t>Antibiotikaresistenz. </a:t>
            </a:r>
          </a:p>
          <a:p>
            <a:r>
              <a:rPr lang="de-DE" sz="1600" dirty="0" smtClean="0"/>
              <a:t>Dadurch wird die Resistenz gegen </a:t>
            </a:r>
            <a:r>
              <a:rPr lang="de-DE" sz="1600" dirty="0" err="1" smtClean="0"/>
              <a:t>Tetracyclin</a:t>
            </a:r>
            <a:endParaRPr lang="de-DE" sz="1600" dirty="0" smtClean="0"/>
          </a:p>
          <a:p>
            <a:r>
              <a:rPr lang="de-DE" sz="1600" dirty="0" smtClean="0"/>
              <a:t>zerstört!</a:t>
            </a:r>
            <a:endParaRPr lang="de-DE" sz="1600" dirty="0"/>
          </a:p>
        </p:txBody>
      </p:sp>
      <p:sp>
        <p:nvSpPr>
          <p:cNvPr id="6" name="Textfeld 5"/>
          <p:cNvSpPr txBox="1"/>
          <p:nvPr/>
        </p:nvSpPr>
        <p:spPr>
          <a:xfrm>
            <a:off x="295240" y="1101923"/>
            <a:ext cx="1346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Grundlagen: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38173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Ellipse 41"/>
          <p:cNvSpPr/>
          <p:nvPr/>
        </p:nvSpPr>
        <p:spPr>
          <a:xfrm>
            <a:off x="3791645" y="2324396"/>
            <a:ext cx="2860206" cy="236408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Bogen 2"/>
          <p:cNvSpPr/>
          <p:nvPr/>
        </p:nvSpPr>
        <p:spPr>
          <a:xfrm rot="13575042">
            <a:off x="2547701" y="1087403"/>
            <a:ext cx="864095" cy="870153"/>
          </a:xfrm>
          <a:prstGeom prst="arc">
            <a:avLst>
              <a:gd name="adj1" fmla="val 16200000"/>
              <a:gd name="adj2" fmla="val 16199467"/>
            </a:avLst>
          </a:prstGeom>
          <a:ln w="152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Bogen 3"/>
          <p:cNvSpPr/>
          <p:nvPr/>
        </p:nvSpPr>
        <p:spPr>
          <a:xfrm rot="13575042">
            <a:off x="2547959" y="1087403"/>
            <a:ext cx="864095" cy="870153"/>
          </a:xfrm>
          <a:prstGeom prst="arc">
            <a:avLst>
              <a:gd name="adj1" fmla="val 5745211"/>
              <a:gd name="adj2" fmla="val 9887011"/>
            </a:avLst>
          </a:prstGeom>
          <a:ln w="152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Bogen 4"/>
          <p:cNvSpPr/>
          <p:nvPr/>
        </p:nvSpPr>
        <p:spPr>
          <a:xfrm rot="13575042">
            <a:off x="2548995" y="1087404"/>
            <a:ext cx="864095" cy="870153"/>
          </a:xfrm>
          <a:prstGeom prst="arc">
            <a:avLst>
              <a:gd name="adj1" fmla="val 16134631"/>
              <a:gd name="adj2" fmla="val 20818884"/>
            </a:avLst>
          </a:prstGeom>
          <a:ln w="152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6" name="Gewinkelte Verbindung 5"/>
          <p:cNvCxnSpPr/>
          <p:nvPr/>
        </p:nvCxnSpPr>
        <p:spPr>
          <a:xfrm>
            <a:off x="3336131" y="1476375"/>
            <a:ext cx="155749" cy="46104"/>
          </a:xfrm>
          <a:prstGeom prst="bentConnector3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feld 53"/>
          <p:cNvSpPr txBox="1"/>
          <p:nvPr/>
        </p:nvSpPr>
        <p:spPr>
          <a:xfrm>
            <a:off x="295239" y="354200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Ablauf:</a:t>
            </a:r>
            <a:endParaRPr lang="de-DE" dirty="0"/>
          </a:p>
        </p:txBody>
      </p:sp>
      <p:sp>
        <p:nvSpPr>
          <p:cNvPr id="14" name="Kreis 13"/>
          <p:cNvSpPr/>
          <p:nvPr/>
        </p:nvSpPr>
        <p:spPr>
          <a:xfrm rot="11508932">
            <a:off x="3329376" y="1408761"/>
            <a:ext cx="374916" cy="184666"/>
          </a:xfrm>
          <a:prstGeom prst="pie">
            <a:avLst/>
          </a:prstGeom>
          <a:solidFill>
            <a:schemeClr val="bg1">
              <a:lumMod val="6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55" name="Textfeld 54"/>
          <p:cNvSpPr txBox="1"/>
          <p:nvPr/>
        </p:nvSpPr>
        <p:spPr>
          <a:xfrm>
            <a:off x="268351" y="2633279"/>
            <a:ext cx="27113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/>
              <a:t>Das Restriktionsenzym schneidet </a:t>
            </a:r>
            <a:r>
              <a:rPr lang="de-DE" sz="1400" dirty="0" err="1" smtClean="0"/>
              <a:t>Plasmidring</a:t>
            </a:r>
            <a:r>
              <a:rPr lang="de-DE" sz="1400" dirty="0" smtClean="0"/>
              <a:t> und Fremd-DNA an den durch das  Restriktionsenzym bestimmten Stellen auf. </a:t>
            </a:r>
          </a:p>
        </p:txBody>
      </p:sp>
      <p:cxnSp>
        <p:nvCxnSpPr>
          <p:cNvPr id="75" name="Gerade Verbindung 74"/>
          <p:cNvCxnSpPr/>
          <p:nvPr/>
        </p:nvCxnSpPr>
        <p:spPr>
          <a:xfrm>
            <a:off x="6314867" y="1535684"/>
            <a:ext cx="578671" cy="0"/>
          </a:xfrm>
          <a:prstGeom prst="line">
            <a:avLst/>
          </a:prstGeom>
          <a:ln w="1524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Gerade Verbindung 76"/>
          <p:cNvCxnSpPr/>
          <p:nvPr/>
        </p:nvCxnSpPr>
        <p:spPr>
          <a:xfrm>
            <a:off x="6893538" y="1535684"/>
            <a:ext cx="944118" cy="0"/>
          </a:xfrm>
          <a:prstGeom prst="line">
            <a:avLst/>
          </a:prstGeom>
          <a:ln w="152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Gerade Verbindung 77"/>
          <p:cNvCxnSpPr/>
          <p:nvPr/>
        </p:nvCxnSpPr>
        <p:spPr>
          <a:xfrm>
            <a:off x="7837656" y="1535684"/>
            <a:ext cx="578671" cy="0"/>
          </a:xfrm>
          <a:prstGeom prst="line">
            <a:avLst/>
          </a:prstGeom>
          <a:ln w="1524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Kreis 79"/>
          <p:cNvSpPr/>
          <p:nvPr/>
        </p:nvSpPr>
        <p:spPr>
          <a:xfrm rot="5720870">
            <a:off x="6706079" y="1342275"/>
            <a:ext cx="374916" cy="184666"/>
          </a:xfrm>
          <a:prstGeom prst="pie">
            <a:avLst/>
          </a:prstGeom>
          <a:solidFill>
            <a:schemeClr val="bg1">
              <a:lumMod val="6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81" name="Kreis 80"/>
          <p:cNvSpPr/>
          <p:nvPr/>
        </p:nvSpPr>
        <p:spPr>
          <a:xfrm rot="5400000" flipV="1">
            <a:off x="7663634" y="1340380"/>
            <a:ext cx="374916" cy="169836"/>
          </a:xfrm>
          <a:prstGeom prst="pie">
            <a:avLst/>
          </a:prstGeom>
          <a:solidFill>
            <a:schemeClr val="bg1">
              <a:lumMod val="6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cxnSp>
        <p:nvCxnSpPr>
          <p:cNvPr id="76" name="Gerade Verbindung 75"/>
          <p:cNvCxnSpPr/>
          <p:nvPr/>
        </p:nvCxnSpPr>
        <p:spPr>
          <a:xfrm>
            <a:off x="4250433" y="3244750"/>
            <a:ext cx="62388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Gerade Verbindung 78"/>
          <p:cNvCxnSpPr/>
          <p:nvPr/>
        </p:nvCxnSpPr>
        <p:spPr>
          <a:xfrm>
            <a:off x="5550588" y="3875772"/>
            <a:ext cx="67825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feld 83"/>
          <p:cNvSpPr txBox="1"/>
          <p:nvPr/>
        </p:nvSpPr>
        <p:spPr>
          <a:xfrm>
            <a:off x="4256662" y="3236505"/>
            <a:ext cx="1914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          A </a:t>
            </a:r>
            <a:r>
              <a:rPr lang="de-DE" dirty="0" err="1" smtClean="0"/>
              <a:t>A</a:t>
            </a:r>
            <a:r>
              <a:rPr lang="de-DE" dirty="0" smtClean="0"/>
              <a:t> T </a:t>
            </a:r>
            <a:r>
              <a:rPr lang="de-DE" dirty="0" err="1" smtClean="0"/>
              <a:t>T</a:t>
            </a:r>
            <a:r>
              <a:rPr lang="de-DE" dirty="0" smtClean="0"/>
              <a:t> C G C</a:t>
            </a:r>
            <a:endParaRPr lang="de-DE" dirty="0"/>
          </a:p>
        </p:txBody>
      </p:sp>
      <p:sp>
        <p:nvSpPr>
          <p:cNvPr id="86" name="Textfeld 85"/>
          <p:cNvSpPr txBox="1"/>
          <p:nvPr/>
        </p:nvSpPr>
        <p:spPr>
          <a:xfrm>
            <a:off x="4237343" y="3506440"/>
            <a:ext cx="1447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A</a:t>
            </a:r>
            <a:r>
              <a:rPr lang="de-DE" dirty="0" smtClean="0"/>
              <a:t> </a:t>
            </a:r>
            <a:r>
              <a:rPr lang="de-DE" dirty="0"/>
              <a:t>G</a:t>
            </a:r>
            <a:r>
              <a:rPr lang="de-DE" dirty="0" smtClean="0"/>
              <a:t> C T </a:t>
            </a:r>
            <a:r>
              <a:rPr lang="de-DE" dirty="0" err="1" smtClean="0"/>
              <a:t>T</a:t>
            </a:r>
            <a:r>
              <a:rPr lang="de-DE" dirty="0" smtClean="0"/>
              <a:t> A </a:t>
            </a:r>
            <a:r>
              <a:rPr lang="de-DE" dirty="0" err="1" smtClean="0"/>
              <a:t>A</a:t>
            </a:r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102" name="Pfeil nach unten 101"/>
          <p:cNvSpPr/>
          <p:nvPr/>
        </p:nvSpPr>
        <p:spPr>
          <a:xfrm rot="18707245">
            <a:off x="3592799" y="2012602"/>
            <a:ext cx="259121" cy="48029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4" name="Pfeil nach unten 103"/>
          <p:cNvSpPr/>
          <p:nvPr/>
        </p:nvSpPr>
        <p:spPr>
          <a:xfrm rot="2550007">
            <a:off x="6474641" y="1895289"/>
            <a:ext cx="259121" cy="48029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05" name="Gerade Verbindung 104"/>
          <p:cNvCxnSpPr/>
          <p:nvPr/>
        </p:nvCxnSpPr>
        <p:spPr>
          <a:xfrm>
            <a:off x="4843134" y="3244750"/>
            <a:ext cx="1339055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Gerade Verbindung 109"/>
          <p:cNvCxnSpPr/>
          <p:nvPr/>
        </p:nvCxnSpPr>
        <p:spPr>
          <a:xfrm>
            <a:off x="4256662" y="3875772"/>
            <a:ext cx="130421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Rechteck 110"/>
          <p:cNvSpPr/>
          <p:nvPr/>
        </p:nvSpPr>
        <p:spPr>
          <a:xfrm>
            <a:off x="5484550" y="3506440"/>
            <a:ext cx="7056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G C G</a:t>
            </a:r>
          </a:p>
        </p:txBody>
      </p:sp>
      <p:sp>
        <p:nvSpPr>
          <p:cNvPr id="112" name="Rechteck 111"/>
          <p:cNvSpPr/>
          <p:nvPr/>
        </p:nvSpPr>
        <p:spPr>
          <a:xfrm>
            <a:off x="4256662" y="3240514"/>
            <a:ext cx="7248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T C G </a:t>
            </a:r>
          </a:p>
        </p:txBody>
      </p:sp>
      <p:sp>
        <p:nvSpPr>
          <p:cNvPr id="113" name="Textfeld 112"/>
          <p:cNvSpPr txBox="1"/>
          <p:nvPr/>
        </p:nvSpPr>
        <p:spPr>
          <a:xfrm>
            <a:off x="2540720" y="540192"/>
            <a:ext cx="7553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Plasmid</a:t>
            </a:r>
            <a:endParaRPr lang="de-DE" sz="1400" dirty="0"/>
          </a:p>
        </p:txBody>
      </p:sp>
      <p:sp>
        <p:nvSpPr>
          <p:cNvPr id="115" name="Textfeld 114"/>
          <p:cNvSpPr txBox="1"/>
          <p:nvPr/>
        </p:nvSpPr>
        <p:spPr>
          <a:xfrm>
            <a:off x="6919520" y="569643"/>
            <a:ext cx="9214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 smtClean="0"/>
              <a:t>Fremdgen</a:t>
            </a:r>
            <a:endParaRPr lang="de-DE" sz="1400" dirty="0"/>
          </a:p>
        </p:txBody>
      </p:sp>
      <p:sp>
        <p:nvSpPr>
          <p:cNvPr id="114" name="Textfeld 113"/>
          <p:cNvSpPr txBox="1"/>
          <p:nvPr/>
        </p:nvSpPr>
        <p:spPr>
          <a:xfrm>
            <a:off x="3669841" y="1222707"/>
            <a:ext cx="15235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Restriktionsenzym</a:t>
            </a:r>
            <a:endParaRPr lang="de-DE" sz="1400" dirty="0"/>
          </a:p>
        </p:txBody>
      </p:sp>
      <p:grpSp>
        <p:nvGrpSpPr>
          <p:cNvPr id="117" name="Gruppieren 116"/>
          <p:cNvGrpSpPr/>
          <p:nvPr/>
        </p:nvGrpSpPr>
        <p:grpSpPr>
          <a:xfrm>
            <a:off x="4846499" y="3100544"/>
            <a:ext cx="714375" cy="941119"/>
            <a:chOff x="4836213" y="3093343"/>
            <a:chExt cx="714375" cy="941119"/>
          </a:xfrm>
        </p:grpSpPr>
        <p:cxnSp>
          <p:nvCxnSpPr>
            <p:cNvPr id="95" name="Gerade Verbindung 94"/>
            <p:cNvCxnSpPr/>
            <p:nvPr/>
          </p:nvCxnSpPr>
          <p:spPr>
            <a:xfrm>
              <a:off x="4836213" y="3093343"/>
              <a:ext cx="0" cy="46486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Gerade Verbindung 96"/>
            <p:cNvCxnSpPr/>
            <p:nvPr/>
          </p:nvCxnSpPr>
          <p:spPr>
            <a:xfrm>
              <a:off x="5550588" y="3569593"/>
              <a:ext cx="0" cy="46486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Gerade Verbindung 97"/>
            <p:cNvCxnSpPr/>
            <p:nvPr/>
          </p:nvCxnSpPr>
          <p:spPr>
            <a:xfrm>
              <a:off x="4836213" y="3569593"/>
              <a:ext cx="714375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32838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14" grpId="0" animBg="1"/>
      <p:bldP spid="55" grpId="0"/>
      <p:bldP spid="80" grpId="0" animBg="1"/>
      <p:bldP spid="81" grpId="0" animBg="1"/>
      <p:bldP spid="84" grpId="0"/>
      <p:bldP spid="86" grpId="0"/>
      <p:bldP spid="102" grpId="0" animBg="1"/>
      <p:bldP spid="104" grpId="0" animBg="1"/>
      <p:bldP spid="111" grpId="0"/>
      <p:bldP spid="112" grpId="0"/>
      <p:bldP spid="1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Ellipse 41"/>
          <p:cNvSpPr/>
          <p:nvPr/>
        </p:nvSpPr>
        <p:spPr>
          <a:xfrm>
            <a:off x="3791645" y="2324396"/>
            <a:ext cx="2860206" cy="236408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Bogen 2"/>
          <p:cNvSpPr/>
          <p:nvPr/>
        </p:nvSpPr>
        <p:spPr>
          <a:xfrm rot="13575042">
            <a:off x="2547701" y="1087403"/>
            <a:ext cx="864095" cy="870153"/>
          </a:xfrm>
          <a:prstGeom prst="arc">
            <a:avLst>
              <a:gd name="adj1" fmla="val 16200000"/>
              <a:gd name="adj2" fmla="val 16199467"/>
            </a:avLst>
          </a:prstGeom>
          <a:ln w="152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Bogen 3"/>
          <p:cNvSpPr/>
          <p:nvPr/>
        </p:nvSpPr>
        <p:spPr>
          <a:xfrm rot="13575042">
            <a:off x="2547959" y="1087403"/>
            <a:ext cx="864095" cy="870153"/>
          </a:xfrm>
          <a:prstGeom prst="arc">
            <a:avLst>
              <a:gd name="adj1" fmla="val 5745211"/>
              <a:gd name="adj2" fmla="val 9887011"/>
            </a:avLst>
          </a:prstGeom>
          <a:ln w="152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Bogen 4"/>
          <p:cNvSpPr/>
          <p:nvPr/>
        </p:nvSpPr>
        <p:spPr>
          <a:xfrm rot="13575042">
            <a:off x="2548995" y="1087404"/>
            <a:ext cx="864095" cy="870153"/>
          </a:xfrm>
          <a:prstGeom prst="arc">
            <a:avLst>
              <a:gd name="adj1" fmla="val 16134631"/>
              <a:gd name="adj2" fmla="val 20818884"/>
            </a:avLst>
          </a:prstGeom>
          <a:ln w="152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6" name="Gewinkelte Verbindung 5"/>
          <p:cNvCxnSpPr/>
          <p:nvPr/>
        </p:nvCxnSpPr>
        <p:spPr>
          <a:xfrm>
            <a:off x="3336131" y="1476375"/>
            <a:ext cx="155749" cy="46104"/>
          </a:xfrm>
          <a:prstGeom prst="bentConnector3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feld 53"/>
          <p:cNvSpPr txBox="1"/>
          <p:nvPr/>
        </p:nvSpPr>
        <p:spPr>
          <a:xfrm>
            <a:off x="295239" y="354200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Ablauf:</a:t>
            </a:r>
            <a:endParaRPr lang="de-DE" dirty="0"/>
          </a:p>
        </p:txBody>
      </p:sp>
      <p:sp>
        <p:nvSpPr>
          <p:cNvPr id="14" name="Kreis 13"/>
          <p:cNvSpPr/>
          <p:nvPr/>
        </p:nvSpPr>
        <p:spPr>
          <a:xfrm rot="11508932">
            <a:off x="3329376" y="1408761"/>
            <a:ext cx="374916" cy="184666"/>
          </a:xfrm>
          <a:prstGeom prst="pie">
            <a:avLst/>
          </a:prstGeom>
          <a:solidFill>
            <a:schemeClr val="bg1">
              <a:lumMod val="6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55" name="Textfeld 54"/>
          <p:cNvSpPr txBox="1"/>
          <p:nvPr/>
        </p:nvSpPr>
        <p:spPr>
          <a:xfrm>
            <a:off x="268351" y="2633279"/>
            <a:ext cx="27113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/>
              <a:t>Das Restriktionsenzym schneidet </a:t>
            </a:r>
            <a:r>
              <a:rPr lang="de-DE" sz="1400" dirty="0" err="1" smtClean="0"/>
              <a:t>Plasmidring</a:t>
            </a:r>
            <a:r>
              <a:rPr lang="de-DE" sz="1400" dirty="0" smtClean="0"/>
              <a:t> und Fremd-DNA an den durch das  Restriktionsenzym bestimmten Stellen auf. </a:t>
            </a:r>
          </a:p>
        </p:txBody>
      </p:sp>
      <p:cxnSp>
        <p:nvCxnSpPr>
          <p:cNvPr id="75" name="Gerade Verbindung 74"/>
          <p:cNvCxnSpPr/>
          <p:nvPr/>
        </p:nvCxnSpPr>
        <p:spPr>
          <a:xfrm>
            <a:off x="6314867" y="1535684"/>
            <a:ext cx="578671" cy="0"/>
          </a:xfrm>
          <a:prstGeom prst="line">
            <a:avLst/>
          </a:prstGeom>
          <a:ln w="1524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Gerade Verbindung 76"/>
          <p:cNvCxnSpPr/>
          <p:nvPr/>
        </p:nvCxnSpPr>
        <p:spPr>
          <a:xfrm>
            <a:off x="6893538" y="1535684"/>
            <a:ext cx="944118" cy="0"/>
          </a:xfrm>
          <a:prstGeom prst="line">
            <a:avLst/>
          </a:prstGeom>
          <a:ln w="152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Gerade Verbindung 77"/>
          <p:cNvCxnSpPr/>
          <p:nvPr/>
        </p:nvCxnSpPr>
        <p:spPr>
          <a:xfrm>
            <a:off x="7837656" y="1535684"/>
            <a:ext cx="578671" cy="0"/>
          </a:xfrm>
          <a:prstGeom prst="line">
            <a:avLst/>
          </a:prstGeom>
          <a:ln w="1524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Kreis 79"/>
          <p:cNvSpPr/>
          <p:nvPr/>
        </p:nvSpPr>
        <p:spPr>
          <a:xfrm rot="5720870">
            <a:off x="6706079" y="1342275"/>
            <a:ext cx="374916" cy="184666"/>
          </a:xfrm>
          <a:prstGeom prst="pie">
            <a:avLst/>
          </a:prstGeom>
          <a:solidFill>
            <a:schemeClr val="bg1">
              <a:lumMod val="6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81" name="Kreis 80"/>
          <p:cNvSpPr/>
          <p:nvPr/>
        </p:nvSpPr>
        <p:spPr>
          <a:xfrm rot="5400000" flipV="1">
            <a:off x="7663634" y="1340380"/>
            <a:ext cx="374916" cy="169836"/>
          </a:xfrm>
          <a:prstGeom prst="pie">
            <a:avLst/>
          </a:prstGeom>
          <a:solidFill>
            <a:schemeClr val="bg1">
              <a:lumMod val="6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cxnSp>
        <p:nvCxnSpPr>
          <p:cNvPr id="76" name="Gerade Verbindung 75"/>
          <p:cNvCxnSpPr/>
          <p:nvPr/>
        </p:nvCxnSpPr>
        <p:spPr>
          <a:xfrm>
            <a:off x="4250433" y="3244750"/>
            <a:ext cx="62388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Gerade Verbindung 78"/>
          <p:cNvCxnSpPr/>
          <p:nvPr/>
        </p:nvCxnSpPr>
        <p:spPr>
          <a:xfrm>
            <a:off x="5550588" y="3875772"/>
            <a:ext cx="67825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feld 83"/>
          <p:cNvSpPr txBox="1"/>
          <p:nvPr/>
        </p:nvSpPr>
        <p:spPr>
          <a:xfrm>
            <a:off x="4256662" y="3236505"/>
            <a:ext cx="1914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          A </a:t>
            </a:r>
            <a:r>
              <a:rPr lang="de-DE" dirty="0" err="1" smtClean="0"/>
              <a:t>A</a:t>
            </a:r>
            <a:r>
              <a:rPr lang="de-DE" dirty="0" smtClean="0"/>
              <a:t> T </a:t>
            </a:r>
            <a:r>
              <a:rPr lang="de-DE" dirty="0" err="1" smtClean="0"/>
              <a:t>T</a:t>
            </a:r>
            <a:r>
              <a:rPr lang="de-DE" dirty="0" smtClean="0"/>
              <a:t> C G C</a:t>
            </a:r>
            <a:endParaRPr lang="de-DE" dirty="0"/>
          </a:p>
        </p:txBody>
      </p:sp>
      <p:sp>
        <p:nvSpPr>
          <p:cNvPr id="86" name="Textfeld 85"/>
          <p:cNvSpPr txBox="1"/>
          <p:nvPr/>
        </p:nvSpPr>
        <p:spPr>
          <a:xfrm>
            <a:off x="4237343" y="3506440"/>
            <a:ext cx="1447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A</a:t>
            </a:r>
            <a:r>
              <a:rPr lang="de-DE" dirty="0" smtClean="0"/>
              <a:t> </a:t>
            </a:r>
            <a:r>
              <a:rPr lang="de-DE" dirty="0"/>
              <a:t>G</a:t>
            </a:r>
            <a:r>
              <a:rPr lang="de-DE" dirty="0" smtClean="0"/>
              <a:t> C T </a:t>
            </a:r>
            <a:r>
              <a:rPr lang="de-DE" dirty="0" err="1" smtClean="0"/>
              <a:t>T</a:t>
            </a:r>
            <a:r>
              <a:rPr lang="de-DE" dirty="0" smtClean="0"/>
              <a:t> A </a:t>
            </a:r>
            <a:r>
              <a:rPr lang="de-DE" dirty="0" err="1" smtClean="0"/>
              <a:t>A</a:t>
            </a:r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102" name="Pfeil nach unten 101"/>
          <p:cNvSpPr/>
          <p:nvPr/>
        </p:nvSpPr>
        <p:spPr>
          <a:xfrm rot="18707245">
            <a:off x="3592799" y="2012602"/>
            <a:ext cx="259121" cy="48029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4" name="Pfeil nach unten 103"/>
          <p:cNvSpPr/>
          <p:nvPr/>
        </p:nvSpPr>
        <p:spPr>
          <a:xfrm rot="2550007">
            <a:off x="6474641" y="1895289"/>
            <a:ext cx="259121" cy="48029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05" name="Gerade Verbindung 104"/>
          <p:cNvCxnSpPr/>
          <p:nvPr/>
        </p:nvCxnSpPr>
        <p:spPr>
          <a:xfrm>
            <a:off x="4843134" y="3244750"/>
            <a:ext cx="1339055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Gerade Verbindung 109"/>
          <p:cNvCxnSpPr/>
          <p:nvPr/>
        </p:nvCxnSpPr>
        <p:spPr>
          <a:xfrm>
            <a:off x="4256662" y="3875772"/>
            <a:ext cx="130421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Rechteck 110"/>
          <p:cNvSpPr/>
          <p:nvPr/>
        </p:nvSpPr>
        <p:spPr>
          <a:xfrm>
            <a:off x="5484550" y="3506440"/>
            <a:ext cx="7056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G C G</a:t>
            </a:r>
          </a:p>
        </p:txBody>
      </p:sp>
      <p:sp>
        <p:nvSpPr>
          <p:cNvPr id="112" name="Rechteck 111"/>
          <p:cNvSpPr/>
          <p:nvPr/>
        </p:nvSpPr>
        <p:spPr>
          <a:xfrm>
            <a:off x="4256662" y="3240514"/>
            <a:ext cx="7248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T C G </a:t>
            </a:r>
          </a:p>
        </p:txBody>
      </p:sp>
      <p:sp>
        <p:nvSpPr>
          <p:cNvPr id="113" name="Textfeld 112"/>
          <p:cNvSpPr txBox="1"/>
          <p:nvPr/>
        </p:nvSpPr>
        <p:spPr>
          <a:xfrm>
            <a:off x="2540720" y="540192"/>
            <a:ext cx="7553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Plasmid</a:t>
            </a:r>
            <a:endParaRPr lang="de-DE" sz="1400" dirty="0"/>
          </a:p>
        </p:txBody>
      </p:sp>
      <p:sp>
        <p:nvSpPr>
          <p:cNvPr id="115" name="Textfeld 114"/>
          <p:cNvSpPr txBox="1"/>
          <p:nvPr/>
        </p:nvSpPr>
        <p:spPr>
          <a:xfrm>
            <a:off x="6919520" y="569643"/>
            <a:ext cx="9214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 smtClean="0"/>
              <a:t>Fremdgen</a:t>
            </a:r>
            <a:endParaRPr lang="de-DE" sz="1400" dirty="0"/>
          </a:p>
        </p:txBody>
      </p:sp>
      <p:sp>
        <p:nvSpPr>
          <p:cNvPr id="114" name="Textfeld 113"/>
          <p:cNvSpPr txBox="1"/>
          <p:nvPr/>
        </p:nvSpPr>
        <p:spPr>
          <a:xfrm>
            <a:off x="3669841" y="1222707"/>
            <a:ext cx="15235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Restriktionsenzym</a:t>
            </a:r>
            <a:endParaRPr lang="de-DE" sz="1400" dirty="0"/>
          </a:p>
        </p:txBody>
      </p:sp>
      <p:sp>
        <p:nvSpPr>
          <p:cNvPr id="116" name="Rechteck 115"/>
          <p:cNvSpPr/>
          <p:nvPr/>
        </p:nvSpPr>
        <p:spPr>
          <a:xfrm>
            <a:off x="295239" y="3716834"/>
            <a:ext cx="262314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de-DE" sz="1400" dirty="0" smtClean="0">
                <a:solidFill>
                  <a:prstClr val="black"/>
                </a:solidFill>
              </a:rPr>
              <a:t>Dadurch  entstehen </a:t>
            </a:r>
            <a:r>
              <a:rPr lang="de-DE" sz="1400" dirty="0" err="1" smtClean="0">
                <a:solidFill>
                  <a:prstClr val="black"/>
                </a:solidFill>
              </a:rPr>
              <a:t>sticky</a:t>
            </a:r>
            <a:r>
              <a:rPr lang="de-DE" sz="1400" dirty="0" smtClean="0">
                <a:solidFill>
                  <a:prstClr val="black"/>
                </a:solidFill>
              </a:rPr>
              <a:t> </a:t>
            </a:r>
            <a:r>
              <a:rPr lang="de-DE" sz="1400" dirty="0" err="1" smtClean="0">
                <a:solidFill>
                  <a:prstClr val="black"/>
                </a:solidFill>
              </a:rPr>
              <a:t>ends</a:t>
            </a:r>
            <a:r>
              <a:rPr lang="de-DE" sz="1400" dirty="0" smtClean="0">
                <a:solidFill>
                  <a:prstClr val="black"/>
                </a:solidFill>
              </a:rPr>
              <a:t>.</a:t>
            </a:r>
          </a:p>
          <a:p>
            <a:pPr lvl="0"/>
            <a:r>
              <a:rPr lang="de-DE" sz="1400" dirty="0" smtClean="0">
                <a:solidFill>
                  <a:prstClr val="black"/>
                </a:solidFill>
              </a:rPr>
              <a:t>Diese sind spiegelbildlich und</a:t>
            </a:r>
          </a:p>
          <a:p>
            <a:pPr lvl="0"/>
            <a:r>
              <a:rPr lang="de-DE" sz="1400" dirty="0">
                <a:solidFill>
                  <a:prstClr val="black"/>
                </a:solidFill>
              </a:rPr>
              <a:t>l</a:t>
            </a:r>
            <a:r>
              <a:rPr lang="de-DE" sz="1400" dirty="0" smtClean="0">
                <a:solidFill>
                  <a:prstClr val="black"/>
                </a:solidFill>
              </a:rPr>
              <a:t>agern sich auf Grund des </a:t>
            </a:r>
            <a:br>
              <a:rPr lang="de-DE" sz="1400" dirty="0" smtClean="0">
                <a:solidFill>
                  <a:prstClr val="black"/>
                </a:solidFill>
              </a:rPr>
            </a:br>
            <a:r>
              <a:rPr lang="de-DE" sz="1400" dirty="0" smtClean="0">
                <a:solidFill>
                  <a:prstClr val="black"/>
                </a:solidFill>
              </a:rPr>
              <a:t>„klebrigen Effektes“ leicht wieder</a:t>
            </a:r>
          </a:p>
          <a:p>
            <a:pPr lvl="0"/>
            <a:r>
              <a:rPr lang="de-DE" sz="1400" dirty="0" smtClean="0">
                <a:solidFill>
                  <a:prstClr val="black"/>
                </a:solidFill>
              </a:rPr>
              <a:t>zusammen</a:t>
            </a:r>
            <a:endParaRPr lang="de-DE" sz="1400" dirty="0">
              <a:solidFill>
                <a:prstClr val="black"/>
              </a:solidFill>
            </a:endParaRPr>
          </a:p>
        </p:txBody>
      </p:sp>
      <p:grpSp>
        <p:nvGrpSpPr>
          <p:cNvPr id="117" name="Gruppieren 116"/>
          <p:cNvGrpSpPr/>
          <p:nvPr/>
        </p:nvGrpSpPr>
        <p:grpSpPr>
          <a:xfrm>
            <a:off x="4846499" y="3100544"/>
            <a:ext cx="714375" cy="941119"/>
            <a:chOff x="4836213" y="3093343"/>
            <a:chExt cx="714375" cy="941119"/>
          </a:xfrm>
        </p:grpSpPr>
        <p:cxnSp>
          <p:nvCxnSpPr>
            <p:cNvPr id="95" name="Gerade Verbindung 94"/>
            <p:cNvCxnSpPr/>
            <p:nvPr/>
          </p:nvCxnSpPr>
          <p:spPr>
            <a:xfrm>
              <a:off x="4836213" y="3093343"/>
              <a:ext cx="0" cy="46486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Gerade Verbindung 96"/>
            <p:cNvCxnSpPr/>
            <p:nvPr/>
          </p:nvCxnSpPr>
          <p:spPr>
            <a:xfrm>
              <a:off x="5550588" y="3569593"/>
              <a:ext cx="0" cy="46486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Gerade Verbindung 97"/>
            <p:cNvCxnSpPr/>
            <p:nvPr/>
          </p:nvCxnSpPr>
          <p:spPr>
            <a:xfrm>
              <a:off x="4836213" y="3569593"/>
              <a:ext cx="714375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uppieren 45"/>
          <p:cNvGrpSpPr/>
          <p:nvPr/>
        </p:nvGrpSpPr>
        <p:grpSpPr>
          <a:xfrm>
            <a:off x="4392401" y="5266360"/>
            <a:ext cx="836409" cy="998148"/>
            <a:chOff x="5810231" y="2241080"/>
            <a:chExt cx="836409" cy="998148"/>
          </a:xfrm>
        </p:grpSpPr>
        <p:sp>
          <p:nvSpPr>
            <p:cNvPr id="47" name="Bogen 46"/>
            <p:cNvSpPr/>
            <p:nvPr/>
          </p:nvSpPr>
          <p:spPr>
            <a:xfrm rot="2194931">
              <a:off x="5810231" y="2241080"/>
              <a:ext cx="798496" cy="998148"/>
            </a:xfrm>
            <a:prstGeom prst="arc">
              <a:avLst/>
            </a:prstGeom>
            <a:ln w="1524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8" name="Rechteck 47"/>
            <p:cNvSpPr/>
            <p:nvPr/>
          </p:nvSpPr>
          <p:spPr>
            <a:xfrm rot="2618063">
              <a:off x="6467342" y="2357188"/>
              <a:ext cx="45719" cy="699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9" name="Rechteck 48"/>
            <p:cNvSpPr/>
            <p:nvPr/>
          </p:nvSpPr>
          <p:spPr>
            <a:xfrm rot="2005303">
              <a:off x="6521109" y="2962426"/>
              <a:ext cx="125531" cy="1437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50" name="Gruppieren 49"/>
          <p:cNvGrpSpPr/>
          <p:nvPr/>
        </p:nvGrpSpPr>
        <p:grpSpPr>
          <a:xfrm>
            <a:off x="3933611" y="5261748"/>
            <a:ext cx="923486" cy="935997"/>
            <a:chOff x="5142324" y="2021453"/>
            <a:chExt cx="1040323" cy="1028610"/>
          </a:xfrm>
        </p:grpSpPr>
        <p:sp>
          <p:nvSpPr>
            <p:cNvPr id="51" name="Bogen 50"/>
            <p:cNvSpPr/>
            <p:nvPr/>
          </p:nvSpPr>
          <p:spPr>
            <a:xfrm rot="13575042">
              <a:off x="5145779" y="2017998"/>
              <a:ext cx="1026762" cy="1033671"/>
            </a:xfrm>
            <a:prstGeom prst="arc">
              <a:avLst>
                <a:gd name="adj1" fmla="val 10832785"/>
                <a:gd name="adj2" fmla="val 5931096"/>
              </a:avLst>
            </a:prstGeom>
            <a:ln w="152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2" name="Bogen 51"/>
            <p:cNvSpPr/>
            <p:nvPr/>
          </p:nvSpPr>
          <p:spPr>
            <a:xfrm rot="13575042">
              <a:off x="5145780" y="2019846"/>
              <a:ext cx="1026762" cy="1033671"/>
            </a:xfrm>
            <a:prstGeom prst="arc">
              <a:avLst>
                <a:gd name="adj1" fmla="val 10832785"/>
                <a:gd name="adj2" fmla="val 5087468"/>
              </a:avLst>
            </a:prstGeom>
            <a:ln w="152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3" name="Bogen 52"/>
            <p:cNvSpPr/>
            <p:nvPr/>
          </p:nvSpPr>
          <p:spPr>
            <a:xfrm rot="13575042">
              <a:off x="5145779" y="2019844"/>
              <a:ext cx="1026762" cy="1033671"/>
            </a:xfrm>
            <a:prstGeom prst="arc">
              <a:avLst>
                <a:gd name="adj1" fmla="val 16134631"/>
                <a:gd name="adj2" fmla="val 20818884"/>
              </a:avLst>
            </a:prstGeom>
            <a:ln w="152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grpSp>
          <p:nvGrpSpPr>
            <p:cNvPr id="56" name="Gruppieren 55"/>
            <p:cNvGrpSpPr/>
            <p:nvPr/>
          </p:nvGrpSpPr>
          <p:grpSpPr>
            <a:xfrm>
              <a:off x="5142595" y="2022377"/>
              <a:ext cx="1040052" cy="1026762"/>
              <a:chOff x="5142595" y="2022377"/>
              <a:chExt cx="1040052" cy="1026762"/>
            </a:xfrm>
          </p:grpSpPr>
          <p:sp>
            <p:nvSpPr>
              <p:cNvPr id="57" name="L-Form 56"/>
              <p:cNvSpPr/>
              <p:nvPr/>
            </p:nvSpPr>
            <p:spPr>
              <a:xfrm rot="18003133">
                <a:off x="6059208" y="2716919"/>
                <a:ext cx="153752" cy="93127"/>
              </a:xfrm>
              <a:prstGeom prst="corner">
                <a:avLst>
                  <a:gd name="adj1" fmla="val 50000"/>
                  <a:gd name="adj2" fmla="val 70131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8" name="Bogen 57"/>
              <p:cNvSpPr/>
              <p:nvPr/>
            </p:nvSpPr>
            <p:spPr>
              <a:xfrm rot="13657621">
                <a:off x="5146050" y="2018922"/>
                <a:ext cx="1026762" cy="1033671"/>
              </a:xfrm>
              <a:prstGeom prst="arc">
                <a:avLst>
                  <a:gd name="adj1" fmla="val 9444993"/>
                  <a:gd name="adj2" fmla="val 11000301"/>
                </a:avLst>
              </a:prstGeom>
              <a:ln w="152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9" name="L-Form 58"/>
              <p:cNvSpPr/>
              <p:nvPr/>
            </p:nvSpPr>
            <p:spPr>
              <a:xfrm rot="2971188">
                <a:off x="5988934" y="2194094"/>
                <a:ext cx="153752" cy="96561"/>
              </a:xfrm>
              <a:prstGeom prst="corner">
                <a:avLst>
                  <a:gd name="adj1" fmla="val 50000"/>
                  <a:gd name="adj2" fmla="val 70131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</p:grpSp>
      <p:grpSp>
        <p:nvGrpSpPr>
          <p:cNvPr id="60" name="Gruppieren 59"/>
          <p:cNvGrpSpPr/>
          <p:nvPr/>
        </p:nvGrpSpPr>
        <p:grpSpPr>
          <a:xfrm>
            <a:off x="7233634" y="5224848"/>
            <a:ext cx="999663" cy="1008112"/>
            <a:chOff x="6763229" y="3644118"/>
            <a:chExt cx="999663" cy="1008112"/>
          </a:xfrm>
        </p:grpSpPr>
        <p:sp>
          <p:nvSpPr>
            <p:cNvPr id="61" name="Bogen 60"/>
            <p:cNvSpPr/>
            <p:nvPr/>
          </p:nvSpPr>
          <p:spPr>
            <a:xfrm rot="13575042">
              <a:off x="6760361" y="3647888"/>
              <a:ext cx="1006301" cy="998761"/>
            </a:xfrm>
            <a:prstGeom prst="arc">
              <a:avLst>
                <a:gd name="adj1" fmla="val 5102235"/>
                <a:gd name="adj2" fmla="val 5093864"/>
              </a:avLst>
            </a:prstGeom>
            <a:ln w="1524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grpSp>
          <p:nvGrpSpPr>
            <p:cNvPr id="62" name="Gruppieren 61"/>
            <p:cNvGrpSpPr/>
            <p:nvPr/>
          </p:nvGrpSpPr>
          <p:grpSpPr>
            <a:xfrm>
              <a:off x="6763229" y="3644119"/>
              <a:ext cx="999022" cy="1008111"/>
              <a:chOff x="6374963" y="3694773"/>
              <a:chExt cx="1417250" cy="1368735"/>
            </a:xfrm>
          </p:grpSpPr>
          <p:sp>
            <p:nvSpPr>
              <p:cNvPr id="63" name="Bogen 62"/>
              <p:cNvSpPr/>
              <p:nvPr/>
            </p:nvSpPr>
            <p:spPr>
              <a:xfrm rot="13575042">
                <a:off x="6400265" y="3669471"/>
                <a:ext cx="1366276" cy="1416879"/>
              </a:xfrm>
              <a:prstGeom prst="arc">
                <a:avLst>
                  <a:gd name="adj1" fmla="val 10832785"/>
                  <a:gd name="adj2" fmla="val 5931096"/>
                </a:avLst>
              </a:prstGeom>
              <a:ln w="152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4" name="Bogen 63"/>
              <p:cNvSpPr/>
              <p:nvPr/>
            </p:nvSpPr>
            <p:spPr>
              <a:xfrm rot="13575042">
                <a:off x="6400266" y="3671930"/>
                <a:ext cx="1366276" cy="1416879"/>
              </a:xfrm>
              <a:prstGeom prst="arc">
                <a:avLst>
                  <a:gd name="adj1" fmla="val 10832785"/>
                  <a:gd name="adj2" fmla="val 5087468"/>
                </a:avLst>
              </a:prstGeom>
              <a:ln w="152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5" name="Bogen 64"/>
              <p:cNvSpPr/>
              <p:nvPr/>
            </p:nvSpPr>
            <p:spPr>
              <a:xfrm rot="13657621">
                <a:off x="6400636" y="3670700"/>
                <a:ext cx="1366276" cy="1416879"/>
              </a:xfrm>
              <a:prstGeom prst="arc">
                <a:avLst>
                  <a:gd name="adj1" fmla="val 9444993"/>
                  <a:gd name="adj2" fmla="val 11000301"/>
                </a:avLst>
              </a:prstGeom>
              <a:ln w="152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6" name="Bogen 65"/>
              <p:cNvSpPr/>
              <p:nvPr/>
            </p:nvSpPr>
            <p:spPr>
              <a:xfrm rot="13575042">
                <a:off x="6400265" y="3671927"/>
                <a:ext cx="1366276" cy="1416879"/>
              </a:xfrm>
              <a:prstGeom prst="arc">
                <a:avLst>
                  <a:gd name="adj1" fmla="val 16134631"/>
                  <a:gd name="adj2" fmla="val 20818884"/>
                </a:avLst>
              </a:prstGeom>
              <a:ln w="1524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</p:grpSp>
      <p:sp>
        <p:nvSpPr>
          <p:cNvPr id="7" name="Pfeil nach unten 6"/>
          <p:cNvSpPr/>
          <p:nvPr/>
        </p:nvSpPr>
        <p:spPr>
          <a:xfrm rot="16200000">
            <a:off x="6076524" y="5430825"/>
            <a:ext cx="311211" cy="59615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268351" y="5515178"/>
            <a:ext cx="312874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solidFill>
                  <a:prstClr val="black"/>
                </a:solidFill>
              </a:rPr>
              <a:t>Jedoch ist auch der Einbau einer </a:t>
            </a:r>
            <a:br>
              <a:rPr lang="de-DE" sz="1400" dirty="0" smtClean="0">
                <a:solidFill>
                  <a:prstClr val="black"/>
                </a:solidFill>
              </a:rPr>
            </a:br>
            <a:r>
              <a:rPr lang="de-DE" sz="1400" dirty="0" smtClean="0">
                <a:solidFill>
                  <a:prstClr val="black"/>
                </a:solidFill>
              </a:rPr>
              <a:t>Fremd-DNA auf Grund der gleichartigen </a:t>
            </a:r>
            <a:br>
              <a:rPr lang="de-DE" sz="1400" dirty="0" smtClean="0">
                <a:solidFill>
                  <a:prstClr val="black"/>
                </a:solidFill>
              </a:rPr>
            </a:br>
            <a:r>
              <a:rPr lang="de-DE" sz="1400" dirty="0" err="1" smtClean="0">
                <a:solidFill>
                  <a:prstClr val="black"/>
                </a:solidFill>
              </a:rPr>
              <a:t>sticky</a:t>
            </a:r>
            <a:r>
              <a:rPr lang="de-DE" sz="1400" dirty="0" smtClean="0">
                <a:solidFill>
                  <a:prstClr val="black"/>
                </a:solidFill>
              </a:rPr>
              <a:t> </a:t>
            </a:r>
            <a:r>
              <a:rPr lang="de-DE" sz="1400" dirty="0" err="1" smtClean="0">
                <a:solidFill>
                  <a:prstClr val="black"/>
                </a:solidFill>
              </a:rPr>
              <a:t>ends</a:t>
            </a:r>
            <a:r>
              <a:rPr lang="de-DE" sz="1400" dirty="0">
                <a:solidFill>
                  <a:prstClr val="black"/>
                </a:solidFill>
              </a:rPr>
              <a:t> </a:t>
            </a:r>
            <a:r>
              <a:rPr lang="de-DE" sz="1400" dirty="0" smtClean="0">
                <a:solidFill>
                  <a:prstClr val="black"/>
                </a:solidFill>
              </a:rPr>
              <a:t>möglich.</a:t>
            </a:r>
            <a:endParaRPr lang="de-DE" sz="1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208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8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2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84" grpId="0"/>
      <p:bldP spid="111" grpId="0"/>
      <p:bldP spid="116" grpId="0"/>
      <p:bldP spid="7" grpId="0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Abgerundetes Rechteck 39"/>
          <p:cNvSpPr/>
          <p:nvPr/>
        </p:nvSpPr>
        <p:spPr>
          <a:xfrm>
            <a:off x="3157521" y="2533678"/>
            <a:ext cx="2448272" cy="1393072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1" name="Abgerundetes Rechteck 40"/>
          <p:cNvSpPr/>
          <p:nvPr/>
        </p:nvSpPr>
        <p:spPr>
          <a:xfrm>
            <a:off x="6421831" y="2599624"/>
            <a:ext cx="2448272" cy="1393072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4" name="Freihandform 43"/>
          <p:cNvSpPr/>
          <p:nvPr/>
        </p:nvSpPr>
        <p:spPr>
          <a:xfrm>
            <a:off x="4420505" y="2833547"/>
            <a:ext cx="1026484" cy="757159"/>
          </a:xfrm>
          <a:custGeom>
            <a:avLst/>
            <a:gdLst>
              <a:gd name="connsiteX0" fmla="*/ 426409 w 1026484"/>
              <a:gd name="connsiteY0" fmla="*/ 118984 h 757159"/>
              <a:gd name="connsiteX1" fmla="*/ 464509 w 1026484"/>
              <a:gd name="connsiteY1" fmla="*/ 71359 h 757159"/>
              <a:gd name="connsiteX2" fmla="*/ 512134 w 1026484"/>
              <a:gd name="connsiteY2" fmla="*/ 23734 h 757159"/>
              <a:gd name="connsiteX3" fmla="*/ 550234 w 1026484"/>
              <a:gd name="connsiteY3" fmla="*/ 14209 h 757159"/>
              <a:gd name="connsiteX4" fmla="*/ 578809 w 1026484"/>
              <a:gd name="connsiteY4" fmla="*/ 4684 h 757159"/>
              <a:gd name="connsiteX5" fmla="*/ 807409 w 1026484"/>
              <a:gd name="connsiteY5" fmla="*/ 33259 h 757159"/>
              <a:gd name="connsiteX6" fmla="*/ 845509 w 1026484"/>
              <a:gd name="connsiteY6" fmla="*/ 71359 h 757159"/>
              <a:gd name="connsiteX7" fmla="*/ 864559 w 1026484"/>
              <a:gd name="connsiteY7" fmla="*/ 385684 h 757159"/>
              <a:gd name="connsiteX8" fmla="*/ 893134 w 1026484"/>
              <a:gd name="connsiteY8" fmla="*/ 414259 h 757159"/>
              <a:gd name="connsiteX9" fmla="*/ 950284 w 1026484"/>
              <a:gd name="connsiteY9" fmla="*/ 452359 h 757159"/>
              <a:gd name="connsiteX10" fmla="*/ 969334 w 1026484"/>
              <a:gd name="connsiteY10" fmla="*/ 480934 h 757159"/>
              <a:gd name="connsiteX11" fmla="*/ 978859 w 1026484"/>
              <a:gd name="connsiteY11" fmla="*/ 509509 h 757159"/>
              <a:gd name="connsiteX12" fmla="*/ 1007434 w 1026484"/>
              <a:gd name="connsiteY12" fmla="*/ 538084 h 757159"/>
              <a:gd name="connsiteX13" fmla="*/ 1026484 w 1026484"/>
              <a:gd name="connsiteY13" fmla="*/ 566659 h 757159"/>
              <a:gd name="connsiteX14" fmla="*/ 1016959 w 1026484"/>
              <a:gd name="connsiteY14" fmla="*/ 661909 h 757159"/>
              <a:gd name="connsiteX15" fmla="*/ 1007434 w 1026484"/>
              <a:gd name="connsiteY15" fmla="*/ 690484 h 757159"/>
              <a:gd name="connsiteX16" fmla="*/ 940759 w 1026484"/>
              <a:gd name="connsiteY16" fmla="*/ 719059 h 757159"/>
              <a:gd name="connsiteX17" fmla="*/ 816934 w 1026484"/>
              <a:gd name="connsiteY17" fmla="*/ 700009 h 757159"/>
              <a:gd name="connsiteX18" fmla="*/ 788359 w 1026484"/>
              <a:gd name="connsiteY18" fmla="*/ 680959 h 757159"/>
              <a:gd name="connsiteX19" fmla="*/ 759784 w 1026484"/>
              <a:gd name="connsiteY19" fmla="*/ 623809 h 757159"/>
              <a:gd name="connsiteX20" fmla="*/ 740734 w 1026484"/>
              <a:gd name="connsiteY20" fmla="*/ 566659 h 757159"/>
              <a:gd name="connsiteX21" fmla="*/ 626434 w 1026484"/>
              <a:gd name="connsiteY21" fmla="*/ 538084 h 757159"/>
              <a:gd name="connsiteX22" fmla="*/ 521659 w 1026484"/>
              <a:gd name="connsiteY22" fmla="*/ 547609 h 757159"/>
              <a:gd name="connsiteX23" fmla="*/ 493084 w 1026484"/>
              <a:gd name="connsiteY23" fmla="*/ 576184 h 757159"/>
              <a:gd name="connsiteX24" fmla="*/ 454984 w 1026484"/>
              <a:gd name="connsiteY24" fmla="*/ 642859 h 757159"/>
              <a:gd name="connsiteX25" fmla="*/ 426409 w 1026484"/>
              <a:gd name="connsiteY25" fmla="*/ 661909 h 757159"/>
              <a:gd name="connsiteX26" fmla="*/ 397834 w 1026484"/>
              <a:gd name="connsiteY26" fmla="*/ 690484 h 757159"/>
              <a:gd name="connsiteX27" fmla="*/ 369259 w 1026484"/>
              <a:gd name="connsiteY27" fmla="*/ 709534 h 757159"/>
              <a:gd name="connsiteX28" fmla="*/ 340684 w 1026484"/>
              <a:gd name="connsiteY28" fmla="*/ 738109 h 757159"/>
              <a:gd name="connsiteX29" fmla="*/ 264484 w 1026484"/>
              <a:gd name="connsiteY29" fmla="*/ 757159 h 757159"/>
              <a:gd name="connsiteX30" fmla="*/ 73984 w 1026484"/>
              <a:gd name="connsiteY30" fmla="*/ 747634 h 757159"/>
              <a:gd name="connsiteX31" fmla="*/ 45409 w 1026484"/>
              <a:gd name="connsiteY31" fmla="*/ 738109 h 757159"/>
              <a:gd name="connsiteX32" fmla="*/ 16834 w 1026484"/>
              <a:gd name="connsiteY32" fmla="*/ 719059 h 757159"/>
              <a:gd name="connsiteX33" fmla="*/ 16834 w 1026484"/>
              <a:gd name="connsiteY33" fmla="*/ 595234 h 757159"/>
              <a:gd name="connsiteX34" fmla="*/ 73984 w 1026484"/>
              <a:gd name="connsiteY34" fmla="*/ 585709 h 757159"/>
              <a:gd name="connsiteX35" fmla="*/ 283534 w 1026484"/>
              <a:gd name="connsiteY35" fmla="*/ 576184 h 757159"/>
              <a:gd name="connsiteX36" fmla="*/ 302584 w 1026484"/>
              <a:gd name="connsiteY36" fmla="*/ 547609 h 757159"/>
              <a:gd name="connsiteX37" fmla="*/ 293059 w 1026484"/>
              <a:gd name="connsiteY37" fmla="*/ 471409 h 757159"/>
              <a:gd name="connsiteX38" fmla="*/ 264484 w 1026484"/>
              <a:gd name="connsiteY38" fmla="*/ 442834 h 757159"/>
              <a:gd name="connsiteX39" fmla="*/ 226384 w 1026484"/>
              <a:gd name="connsiteY39" fmla="*/ 433309 h 757159"/>
              <a:gd name="connsiteX40" fmla="*/ 102559 w 1026484"/>
              <a:gd name="connsiteY40" fmla="*/ 423784 h 757159"/>
              <a:gd name="connsiteX41" fmla="*/ 73984 w 1026484"/>
              <a:gd name="connsiteY41" fmla="*/ 414259 h 757159"/>
              <a:gd name="connsiteX42" fmla="*/ 35884 w 1026484"/>
              <a:gd name="connsiteY42" fmla="*/ 357109 h 757159"/>
              <a:gd name="connsiteX43" fmla="*/ 26359 w 1026484"/>
              <a:gd name="connsiteY43" fmla="*/ 309484 h 757159"/>
              <a:gd name="connsiteX44" fmla="*/ 16834 w 1026484"/>
              <a:gd name="connsiteY44" fmla="*/ 280909 h 757159"/>
              <a:gd name="connsiteX45" fmla="*/ 7309 w 1026484"/>
              <a:gd name="connsiteY45" fmla="*/ 214234 h 757159"/>
              <a:gd name="connsiteX46" fmla="*/ 16834 w 1026484"/>
              <a:gd name="connsiteY46" fmla="*/ 90409 h 757159"/>
              <a:gd name="connsiteX47" fmla="*/ 45409 w 1026484"/>
              <a:gd name="connsiteY47" fmla="*/ 80884 h 757159"/>
              <a:gd name="connsiteX48" fmla="*/ 140659 w 1026484"/>
              <a:gd name="connsiteY48" fmla="*/ 99934 h 757159"/>
              <a:gd name="connsiteX49" fmla="*/ 226384 w 1026484"/>
              <a:gd name="connsiteY49" fmla="*/ 166609 h 757159"/>
              <a:gd name="connsiteX50" fmla="*/ 293059 w 1026484"/>
              <a:gd name="connsiteY50" fmla="*/ 214234 h 757159"/>
              <a:gd name="connsiteX51" fmla="*/ 340684 w 1026484"/>
              <a:gd name="connsiteY51" fmla="*/ 252334 h 757159"/>
              <a:gd name="connsiteX52" fmla="*/ 397834 w 1026484"/>
              <a:gd name="connsiteY52" fmla="*/ 290434 h 757159"/>
              <a:gd name="connsiteX53" fmla="*/ 426409 w 1026484"/>
              <a:gd name="connsiteY53" fmla="*/ 319009 h 757159"/>
              <a:gd name="connsiteX54" fmla="*/ 483559 w 1026484"/>
              <a:gd name="connsiteY54" fmla="*/ 338059 h 757159"/>
              <a:gd name="connsiteX55" fmla="*/ 512134 w 1026484"/>
              <a:gd name="connsiteY55" fmla="*/ 357109 h 757159"/>
              <a:gd name="connsiteX56" fmla="*/ 664534 w 1026484"/>
              <a:gd name="connsiteY56" fmla="*/ 347584 h 757159"/>
              <a:gd name="connsiteX57" fmla="*/ 674059 w 1026484"/>
              <a:gd name="connsiteY57" fmla="*/ 261859 h 757159"/>
              <a:gd name="connsiteX58" fmla="*/ 655009 w 1026484"/>
              <a:gd name="connsiteY58" fmla="*/ 233284 h 757159"/>
              <a:gd name="connsiteX59" fmla="*/ 616909 w 1026484"/>
              <a:gd name="connsiteY59" fmla="*/ 223759 h 757159"/>
              <a:gd name="connsiteX60" fmla="*/ 445459 w 1026484"/>
              <a:gd name="connsiteY60" fmla="*/ 223759 h 757159"/>
              <a:gd name="connsiteX61" fmla="*/ 435934 w 1026484"/>
              <a:gd name="connsiteY61" fmla="*/ 195184 h 757159"/>
              <a:gd name="connsiteX62" fmla="*/ 426409 w 1026484"/>
              <a:gd name="connsiteY62" fmla="*/ 118984 h 757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1026484" h="757159">
                <a:moveTo>
                  <a:pt x="426409" y="118984"/>
                </a:moveTo>
                <a:cubicBezTo>
                  <a:pt x="431171" y="98347"/>
                  <a:pt x="452311" y="87623"/>
                  <a:pt x="464509" y="71359"/>
                </a:cubicBezTo>
                <a:cubicBezTo>
                  <a:pt x="484562" y="44622"/>
                  <a:pt x="479381" y="37771"/>
                  <a:pt x="512134" y="23734"/>
                </a:cubicBezTo>
                <a:cubicBezTo>
                  <a:pt x="524166" y="18577"/>
                  <a:pt x="537647" y="17805"/>
                  <a:pt x="550234" y="14209"/>
                </a:cubicBezTo>
                <a:cubicBezTo>
                  <a:pt x="559888" y="11451"/>
                  <a:pt x="569284" y="7859"/>
                  <a:pt x="578809" y="4684"/>
                </a:cubicBezTo>
                <a:cubicBezTo>
                  <a:pt x="674864" y="9258"/>
                  <a:pt x="743086" y="-21875"/>
                  <a:pt x="807409" y="33259"/>
                </a:cubicBezTo>
                <a:cubicBezTo>
                  <a:pt x="821046" y="44948"/>
                  <a:pt x="832809" y="58659"/>
                  <a:pt x="845509" y="71359"/>
                </a:cubicBezTo>
                <a:cubicBezTo>
                  <a:pt x="889475" y="203256"/>
                  <a:pt x="813853" y="-32640"/>
                  <a:pt x="864559" y="385684"/>
                </a:cubicBezTo>
                <a:cubicBezTo>
                  <a:pt x="866180" y="399057"/>
                  <a:pt x="882501" y="405989"/>
                  <a:pt x="893134" y="414259"/>
                </a:cubicBezTo>
                <a:cubicBezTo>
                  <a:pt x="911206" y="428315"/>
                  <a:pt x="950284" y="452359"/>
                  <a:pt x="950284" y="452359"/>
                </a:cubicBezTo>
                <a:cubicBezTo>
                  <a:pt x="956634" y="461884"/>
                  <a:pt x="964214" y="470695"/>
                  <a:pt x="969334" y="480934"/>
                </a:cubicBezTo>
                <a:cubicBezTo>
                  <a:pt x="973824" y="489914"/>
                  <a:pt x="973290" y="501155"/>
                  <a:pt x="978859" y="509509"/>
                </a:cubicBezTo>
                <a:cubicBezTo>
                  <a:pt x="986331" y="520717"/>
                  <a:pt x="998810" y="527736"/>
                  <a:pt x="1007434" y="538084"/>
                </a:cubicBezTo>
                <a:cubicBezTo>
                  <a:pt x="1014763" y="546878"/>
                  <a:pt x="1020134" y="557134"/>
                  <a:pt x="1026484" y="566659"/>
                </a:cubicBezTo>
                <a:cubicBezTo>
                  <a:pt x="1023309" y="598409"/>
                  <a:pt x="1021811" y="630372"/>
                  <a:pt x="1016959" y="661909"/>
                </a:cubicBezTo>
                <a:cubicBezTo>
                  <a:pt x="1015432" y="671832"/>
                  <a:pt x="1014534" y="683384"/>
                  <a:pt x="1007434" y="690484"/>
                </a:cubicBezTo>
                <a:cubicBezTo>
                  <a:pt x="995664" y="702254"/>
                  <a:pt x="957836" y="713367"/>
                  <a:pt x="940759" y="719059"/>
                </a:cubicBezTo>
                <a:cubicBezTo>
                  <a:pt x="913442" y="716327"/>
                  <a:pt x="851261" y="717172"/>
                  <a:pt x="816934" y="700009"/>
                </a:cubicBezTo>
                <a:cubicBezTo>
                  <a:pt x="806695" y="694889"/>
                  <a:pt x="797884" y="687309"/>
                  <a:pt x="788359" y="680959"/>
                </a:cubicBezTo>
                <a:cubicBezTo>
                  <a:pt x="753621" y="576746"/>
                  <a:pt x="809023" y="734596"/>
                  <a:pt x="759784" y="623809"/>
                </a:cubicBezTo>
                <a:cubicBezTo>
                  <a:pt x="751629" y="605459"/>
                  <a:pt x="759784" y="573009"/>
                  <a:pt x="740734" y="566659"/>
                </a:cubicBezTo>
                <a:cubicBezTo>
                  <a:pt x="665262" y="541502"/>
                  <a:pt x="703391" y="550910"/>
                  <a:pt x="626434" y="538084"/>
                </a:cubicBezTo>
                <a:cubicBezTo>
                  <a:pt x="591509" y="541259"/>
                  <a:pt x="555379" y="537975"/>
                  <a:pt x="521659" y="547609"/>
                </a:cubicBezTo>
                <a:cubicBezTo>
                  <a:pt x="508707" y="551310"/>
                  <a:pt x="500914" y="565223"/>
                  <a:pt x="493084" y="576184"/>
                </a:cubicBezTo>
                <a:cubicBezTo>
                  <a:pt x="474407" y="602331"/>
                  <a:pt x="477482" y="620361"/>
                  <a:pt x="454984" y="642859"/>
                </a:cubicBezTo>
                <a:cubicBezTo>
                  <a:pt x="446889" y="650954"/>
                  <a:pt x="435203" y="654580"/>
                  <a:pt x="426409" y="661909"/>
                </a:cubicBezTo>
                <a:cubicBezTo>
                  <a:pt x="416061" y="670533"/>
                  <a:pt x="408182" y="681860"/>
                  <a:pt x="397834" y="690484"/>
                </a:cubicBezTo>
                <a:cubicBezTo>
                  <a:pt x="389040" y="697813"/>
                  <a:pt x="378053" y="702205"/>
                  <a:pt x="369259" y="709534"/>
                </a:cubicBezTo>
                <a:cubicBezTo>
                  <a:pt x="358911" y="718158"/>
                  <a:pt x="351892" y="730637"/>
                  <a:pt x="340684" y="738109"/>
                </a:cubicBezTo>
                <a:cubicBezTo>
                  <a:pt x="328132" y="746477"/>
                  <a:pt x="271354" y="755785"/>
                  <a:pt x="264484" y="757159"/>
                </a:cubicBezTo>
                <a:cubicBezTo>
                  <a:pt x="200984" y="753984"/>
                  <a:pt x="137324" y="753142"/>
                  <a:pt x="73984" y="747634"/>
                </a:cubicBezTo>
                <a:cubicBezTo>
                  <a:pt x="63982" y="746764"/>
                  <a:pt x="54389" y="742599"/>
                  <a:pt x="45409" y="738109"/>
                </a:cubicBezTo>
                <a:cubicBezTo>
                  <a:pt x="35170" y="732989"/>
                  <a:pt x="26359" y="725409"/>
                  <a:pt x="16834" y="719059"/>
                </a:cubicBezTo>
                <a:cubicBezTo>
                  <a:pt x="3324" y="678530"/>
                  <a:pt x="-13094" y="642263"/>
                  <a:pt x="16834" y="595234"/>
                </a:cubicBezTo>
                <a:cubicBezTo>
                  <a:pt x="27203" y="578941"/>
                  <a:pt x="54720" y="587085"/>
                  <a:pt x="73984" y="585709"/>
                </a:cubicBezTo>
                <a:cubicBezTo>
                  <a:pt x="143728" y="580727"/>
                  <a:pt x="213684" y="579359"/>
                  <a:pt x="283534" y="576184"/>
                </a:cubicBezTo>
                <a:cubicBezTo>
                  <a:pt x="289884" y="566659"/>
                  <a:pt x="301548" y="559010"/>
                  <a:pt x="302584" y="547609"/>
                </a:cubicBezTo>
                <a:cubicBezTo>
                  <a:pt x="304902" y="522116"/>
                  <a:pt x="301807" y="495466"/>
                  <a:pt x="293059" y="471409"/>
                </a:cubicBezTo>
                <a:cubicBezTo>
                  <a:pt x="288456" y="458750"/>
                  <a:pt x="276180" y="449517"/>
                  <a:pt x="264484" y="442834"/>
                </a:cubicBezTo>
                <a:cubicBezTo>
                  <a:pt x="253118" y="436339"/>
                  <a:pt x="239385" y="434839"/>
                  <a:pt x="226384" y="433309"/>
                </a:cubicBezTo>
                <a:cubicBezTo>
                  <a:pt x="185271" y="428472"/>
                  <a:pt x="143834" y="426959"/>
                  <a:pt x="102559" y="423784"/>
                </a:cubicBezTo>
                <a:cubicBezTo>
                  <a:pt x="93034" y="420609"/>
                  <a:pt x="81084" y="421359"/>
                  <a:pt x="73984" y="414259"/>
                </a:cubicBezTo>
                <a:cubicBezTo>
                  <a:pt x="57795" y="398070"/>
                  <a:pt x="35884" y="357109"/>
                  <a:pt x="35884" y="357109"/>
                </a:cubicBezTo>
                <a:cubicBezTo>
                  <a:pt x="32709" y="341234"/>
                  <a:pt x="30286" y="325190"/>
                  <a:pt x="26359" y="309484"/>
                </a:cubicBezTo>
                <a:cubicBezTo>
                  <a:pt x="23924" y="299744"/>
                  <a:pt x="18803" y="290754"/>
                  <a:pt x="16834" y="280909"/>
                </a:cubicBezTo>
                <a:cubicBezTo>
                  <a:pt x="12431" y="258894"/>
                  <a:pt x="10484" y="236459"/>
                  <a:pt x="7309" y="214234"/>
                </a:cubicBezTo>
                <a:cubicBezTo>
                  <a:pt x="10484" y="172959"/>
                  <a:pt x="5461" y="130213"/>
                  <a:pt x="16834" y="90409"/>
                </a:cubicBezTo>
                <a:cubicBezTo>
                  <a:pt x="19592" y="80755"/>
                  <a:pt x="35369" y="80884"/>
                  <a:pt x="45409" y="80884"/>
                </a:cubicBezTo>
                <a:cubicBezTo>
                  <a:pt x="68763" y="80884"/>
                  <a:pt x="115483" y="93640"/>
                  <a:pt x="140659" y="99934"/>
                </a:cubicBezTo>
                <a:cubicBezTo>
                  <a:pt x="198830" y="158105"/>
                  <a:pt x="135240" y="98251"/>
                  <a:pt x="226384" y="166609"/>
                </a:cubicBezTo>
                <a:cubicBezTo>
                  <a:pt x="273642" y="202053"/>
                  <a:pt x="251275" y="186378"/>
                  <a:pt x="293059" y="214234"/>
                </a:cubicBezTo>
                <a:cubicBezTo>
                  <a:pt x="328258" y="267032"/>
                  <a:pt x="291970" y="225271"/>
                  <a:pt x="340684" y="252334"/>
                </a:cubicBezTo>
                <a:cubicBezTo>
                  <a:pt x="360698" y="263453"/>
                  <a:pt x="381645" y="274245"/>
                  <a:pt x="397834" y="290434"/>
                </a:cubicBezTo>
                <a:cubicBezTo>
                  <a:pt x="407359" y="299959"/>
                  <a:pt x="414634" y="312467"/>
                  <a:pt x="426409" y="319009"/>
                </a:cubicBezTo>
                <a:cubicBezTo>
                  <a:pt x="443962" y="328761"/>
                  <a:pt x="466851" y="326920"/>
                  <a:pt x="483559" y="338059"/>
                </a:cubicBezTo>
                <a:lnTo>
                  <a:pt x="512134" y="357109"/>
                </a:lnTo>
                <a:cubicBezTo>
                  <a:pt x="562934" y="353934"/>
                  <a:pt x="614727" y="358070"/>
                  <a:pt x="664534" y="347584"/>
                </a:cubicBezTo>
                <a:cubicBezTo>
                  <a:pt x="716266" y="336693"/>
                  <a:pt x="684015" y="284260"/>
                  <a:pt x="674059" y="261859"/>
                </a:cubicBezTo>
                <a:cubicBezTo>
                  <a:pt x="669410" y="251398"/>
                  <a:pt x="664534" y="239634"/>
                  <a:pt x="655009" y="233284"/>
                </a:cubicBezTo>
                <a:cubicBezTo>
                  <a:pt x="644117" y="226022"/>
                  <a:pt x="629609" y="226934"/>
                  <a:pt x="616909" y="223759"/>
                </a:cubicBezTo>
                <a:cubicBezTo>
                  <a:pt x="585499" y="226614"/>
                  <a:pt x="485570" y="243814"/>
                  <a:pt x="445459" y="223759"/>
                </a:cubicBezTo>
                <a:cubicBezTo>
                  <a:pt x="436479" y="219269"/>
                  <a:pt x="439109" y="204709"/>
                  <a:pt x="435934" y="195184"/>
                </a:cubicBezTo>
                <a:cubicBezTo>
                  <a:pt x="445853" y="115834"/>
                  <a:pt x="421647" y="139621"/>
                  <a:pt x="426409" y="118984"/>
                </a:cubicBezTo>
                <a:close/>
              </a:path>
            </a:pathLst>
          </a:cu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5" name="Freihandform 44"/>
          <p:cNvSpPr/>
          <p:nvPr/>
        </p:nvSpPr>
        <p:spPr>
          <a:xfrm>
            <a:off x="7628008" y="2851634"/>
            <a:ext cx="1026484" cy="757159"/>
          </a:xfrm>
          <a:custGeom>
            <a:avLst/>
            <a:gdLst>
              <a:gd name="connsiteX0" fmla="*/ 426409 w 1026484"/>
              <a:gd name="connsiteY0" fmla="*/ 118984 h 757159"/>
              <a:gd name="connsiteX1" fmla="*/ 464509 w 1026484"/>
              <a:gd name="connsiteY1" fmla="*/ 71359 h 757159"/>
              <a:gd name="connsiteX2" fmla="*/ 512134 w 1026484"/>
              <a:gd name="connsiteY2" fmla="*/ 23734 h 757159"/>
              <a:gd name="connsiteX3" fmla="*/ 550234 w 1026484"/>
              <a:gd name="connsiteY3" fmla="*/ 14209 h 757159"/>
              <a:gd name="connsiteX4" fmla="*/ 578809 w 1026484"/>
              <a:gd name="connsiteY4" fmla="*/ 4684 h 757159"/>
              <a:gd name="connsiteX5" fmla="*/ 807409 w 1026484"/>
              <a:gd name="connsiteY5" fmla="*/ 33259 h 757159"/>
              <a:gd name="connsiteX6" fmla="*/ 845509 w 1026484"/>
              <a:gd name="connsiteY6" fmla="*/ 71359 h 757159"/>
              <a:gd name="connsiteX7" fmla="*/ 864559 w 1026484"/>
              <a:gd name="connsiteY7" fmla="*/ 385684 h 757159"/>
              <a:gd name="connsiteX8" fmla="*/ 893134 w 1026484"/>
              <a:gd name="connsiteY8" fmla="*/ 414259 h 757159"/>
              <a:gd name="connsiteX9" fmla="*/ 950284 w 1026484"/>
              <a:gd name="connsiteY9" fmla="*/ 452359 h 757159"/>
              <a:gd name="connsiteX10" fmla="*/ 969334 w 1026484"/>
              <a:gd name="connsiteY10" fmla="*/ 480934 h 757159"/>
              <a:gd name="connsiteX11" fmla="*/ 978859 w 1026484"/>
              <a:gd name="connsiteY11" fmla="*/ 509509 h 757159"/>
              <a:gd name="connsiteX12" fmla="*/ 1007434 w 1026484"/>
              <a:gd name="connsiteY12" fmla="*/ 538084 h 757159"/>
              <a:gd name="connsiteX13" fmla="*/ 1026484 w 1026484"/>
              <a:gd name="connsiteY13" fmla="*/ 566659 h 757159"/>
              <a:gd name="connsiteX14" fmla="*/ 1016959 w 1026484"/>
              <a:gd name="connsiteY14" fmla="*/ 661909 h 757159"/>
              <a:gd name="connsiteX15" fmla="*/ 1007434 w 1026484"/>
              <a:gd name="connsiteY15" fmla="*/ 690484 h 757159"/>
              <a:gd name="connsiteX16" fmla="*/ 940759 w 1026484"/>
              <a:gd name="connsiteY16" fmla="*/ 719059 h 757159"/>
              <a:gd name="connsiteX17" fmla="*/ 816934 w 1026484"/>
              <a:gd name="connsiteY17" fmla="*/ 700009 h 757159"/>
              <a:gd name="connsiteX18" fmla="*/ 788359 w 1026484"/>
              <a:gd name="connsiteY18" fmla="*/ 680959 h 757159"/>
              <a:gd name="connsiteX19" fmla="*/ 759784 w 1026484"/>
              <a:gd name="connsiteY19" fmla="*/ 623809 h 757159"/>
              <a:gd name="connsiteX20" fmla="*/ 740734 w 1026484"/>
              <a:gd name="connsiteY20" fmla="*/ 566659 h 757159"/>
              <a:gd name="connsiteX21" fmla="*/ 626434 w 1026484"/>
              <a:gd name="connsiteY21" fmla="*/ 538084 h 757159"/>
              <a:gd name="connsiteX22" fmla="*/ 521659 w 1026484"/>
              <a:gd name="connsiteY22" fmla="*/ 547609 h 757159"/>
              <a:gd name="connsiteX23" fmla="*/ 493084 w 1026484"/>
              <a:gd name="connsiteY23" fmla="*/ 576184 h 757159"/>
              <a:gd name="connsiteX24" fmla="*/ 454984 w 1026484"/>
              <a:gd name="connsiteY24" fmla="*/ 642859 h 757159"/>
              <a:gd name="connsiteX25" fmla="*/ 426409 w 1026484"/>
              <a:gd name="connsiteY25" fmla="*/ 661909 h 757159"/>
              <a:gd name="connsiteX26" fmla="*/ 397834 w 1026484"/>
              <a:gd name="connsiteY26" fmla="*/ 690484 h 757159"/>
              <a:gd name="connsiteX27" fmla="*/ 369259 w 1026484"/>
              <a:gd name="connsiteY27" fmla="*/ 709534 h 757159"/>
              <a:gd name="connsiteX28" fmla="*/ 340684 w 1026484"/>
              <a:gd name="connsiteY28" fmla="*/ 738109 h 757159"/>
              <a:gd name="connsiteX29" fmla="*/ 264484 w 1026484"/>
              <a:gd name="connsiteY29" fmla="*/ 757159 h 757159"/>
              <a:gd name="connsiteX30" fmla="*/ 73984 w 1026484"/>
              <a:gd name="connsiteY30" fmla="*/ 747634 h 757159"/>
              <a:gd name="connsiteX31" fmla="*/ 45409 w 1026484"/>
              <a:gd name="connsiteY31" fmla="*/ 738109 h 757159"/>
              <a:gd name="connsiteX32" fmla="*/ 16834 w 1026484"/>
              <a:gd name="connsiteY32" fmla="*/ 719059 h 757159"/>
              <a:gd name="connsiteX33" fmla="*/ 16834 w 1026484"/>
              <a:gd name="connsiteY33" fmla="*/ 595234 h 757159"/>
              <a:gd name="connsiteX34" fmla="*/ 73984 w 1026484"/>
              <a:gd name="connsiteY34" fmla="*/ 585709 h 757159"/>
              <a:gd name="connsiteX35" fmla="*/ 283534 w 1026484"/>
              <a:gd name="connsiteY35" fmla="*/ 576184 h 757159"/>
              <a:gd name="connsiteX36" fmla="*/ 302584 w 1026484"/>
              <a:gd name="connsiteY36" fmla="*/ 547609 h 757159"/>
              <a:gd name="connsiteX37" fmla="*/ 293059 w 1026484"/>
              <a:gd name="connsiteY37" fmla="*/ 471409 h 757159"/>
              <a:gd name="connsiteX38" fmla="*/ 264484 w 1026484"/>
              <a:gd name="connsiteY38" fmla="*/ 442834 h 757159"/>
              <a:gd name="connsiteX39" fmla="*/ 226384 w 1026484"/>
              <a:gd name="connsiteY39" fmla="*/ 433309 h 757159"/>
              <a:gd name="connsiteX40" fmla="*/ 102559 w 1026484"/>
              <a:gd name="connsiteY40" fmla="*/ 423784 h 757159"/>
              <a:gd name="connsiteX41" fmla="*/ 73984 w 1026484"/>
              <a:gd name="connsiteY41" fmla="*/ 414259 h 757159"/>
              <a:gd name="connsiteX42" fmla="*/ 35884 w 1026484"/>
              <a:gd name="connsiteY42" fmla="*/ 357109 h 757159"/>
              <a:gd name="connsiteX43" fmla="*/ 26359 w 1026484"/>
              <a:gd name="connsiteY43" fmla="*/ 309484 h 757159"/>
              <a:gd name="connsiteX44" fmla="*/ 16834 w 1026484"/>
              <a:gd name="connsiteY44" fmla="*/ 280909 h 757159"/>
              <a:gd name="connsiteX45" fmla="*/ 7309 w 1026484"/>
              <a:gd name="connsiteY45" fmla="*/ 214234 h 757159"/>
              <a:gd name="connsiteX46" fmla="*/ 16834 w 1026484"/>
              <a:gd name="connsiteY46" fmla="*/ 90409 h 757159"/>
              <a:gd name="connsiteX47" fmla="*/ 45409 w 1026484"/>
              <a:gd name="connsiteY47" fmla="*/ 80884 h 757159"/>
              <a:gd name="connsiteX48" fmla="*/ 140659 w 1026484"/>
              <a:gd name="connsiteY48" fmla="*/ 99934 h 757159"/>
              <a:gd name="connsiteX49" fmla="*/ 226384 w 1026484"/>
              <a:gd name="connsiteY49" fmla="*/ 166609 h 757159"/>
              <a:gd name="connsiteX50" fmla="*/ 293059 w 1026484"/>
              <a:gd name="connsiteY50" fmla="*/ 214234 h 757159"/>
              <a:gd name="connsiteX51" fmla="*/ 340684 w 1026484"/>
              <a:gd name="connsiteY51" fmla="*/ 252334 h 757159"/>
              <a:gd name="connsiteX52" fmla="*/ 397834 w 1026484"/>
              <a:gd name="connsiteY52" fmla="*/ 290434 h 757159"/>
              <a:gd name="connsiteX53" fmla="*/ 426409 w 1026484"/>
              <a:gd name="connsiteY53" fmla="*/ 319009 h 757159"/>
              <a:gd name="connsiteX54" fmla="*/ 483559 w 1026484"/>
              <a:gd name="connsiteY54" fmla="*/ 338059 h 757159"/>
              <a:gd name="connsiteX55" fmla="*/ 512134 w 1026484"/>
              <a:gd name="connsiteY55" fmla="*/ 357109 h 757159"/>
              <a:gd name="connsiteX56" fmla="*/ 664534 w 1026484"/>
              <a:gd name="connsiteY56" fmla="*/ 347584 h 757159"/>
              <a:gd name="connsiteX57" fmla="*/ 674059 w 1026484"/>
              <a:gd name="connsiteY57" fmla="*/ 261859 h 757159"/>
              <a:gd name="connsiteX58" fmla="*/ 655009 w 1026484"/>
              <a:gd name="connsiteY58" fmla="*/ 233284 h 757159"/>
              <a:gd name="connsiteX59" fmla="*/ 616909 w 1026484"/>
              <a:gd name="connsiteY59" fmla="*/ 223759 h 757159"/>
              <a:gd name="connsiteX60" fmla="*/ 445459 w 1026484"/>
              <a:gd name="connsiteY60" fmla="*/ 223759 h 757159"/>
              <a:gd name="connsiteX61" fmla="*/ 435934 w 1026484"/>
              <a:gd name="connsiteY61" fmla="*/ 195184 h 757159"/>
              <a:gd name="connsiteX62" fmla="*/ 426409 w 1026484"/>
              <a:gd name="connsiteY62" fmla="*/ 118984 h 757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1026484" h="757159">
                <a:moveTo>
                  <a:pt x="426409" y="118984"/>
                </a:moveTo>
                <a:cubicBezTo>
                  <a:pt x="431171" y="98347"/>
                  <a:pt x="452311" y="87623"/>
                  <a:pt x="464509" y="71359"/>
                </a:cubicBezTo>
                <a:cubicBezTo>
                  <a:pt x="484562" y="44622"/>
                  <a:pt x="479381" y="37771"/>
                  <a:pt x="512134" y="23734"/>
                </a:cubicBezTo>
                <a:cubicBezTo>
                  <a:pt x="524166" y="18577"/>
                  <a:pt x="537647" y="17805"/>
                  <a:pt x="550234" y="14209"/>
                </a:cubicBezTo>
                <a:cubicBezTo>
                  <a:pt x="559888" y="11451"/>
                  <a:pt x="569284" y="7859"/>
                  <a:pt x="578809" y="4684"/>
                </a:cubicBezTo>
                <a:cubicBezTo>
                  <a:pt x="674864" y="9258"/>
                  <a:pt x="743086" y="-21875"/>
                  <a:pt x="807409" y="33259"/>
                </a:cubicBezTo>
                <a:cubicBezTo>
                  <a:pt x="821046" y="44948"/>
                  <a:pt x="832809" y="58659"/>
                  <a:pt x="845509" y="71359"/>
                </a:cubicBezTo>
                <a:cubicBezTo>
                  <a:pt x="889475" y="203256"/>
                  <a:pt x="813853" y="-32640"/>
                  <a:pt x="864559" y="385684"/>
                </a:cubicBezTo>
                <a:cubicBezTo>
                  <a:pt x="866180" y="399057"/>
                  <a:pt x="882501" y="405989"/>
                  <a:pt x="893134" y="414259"/>
                </a:cubicBezTo>
                <a:cubicBezTo>
                  <a:pt x="911206" y="428315"/>
                  <a:pt x="950284" y="452359"/>
                  <a:pt x="950284" y="452359"/>
                </a:cubicBezTo>
                <a:cubicBezTo>
                  <a:pt x="956634" y="461884"/>
                  <a:pt x="964214" y="470695"/>
                  <a:pt x="969334" y="480934"/>
                </a:cubicBezTo>
                <a:cubicBezTo>
                  <a:pt x="973824" y="489914"/>
                  <a:pt x="973290" y="501155"/>
                  <a:pt x="978859" y="509509"/>
                </a:cubicBezTo>
                <a:cubicBezTo>
                  <a:pt x="986331" y="520717"/>
                  <a:pt x="998810" y="527736"/>
                  <a:pt x="1007434" y="538084"/>
                </a:cubicBezTo>
                <a:cubicBezTo>
                  <a:pt x="1014763" y="546878"/>
                  <a:pt x="1020134" y="557134"/>
                  <a:pt x="1026484" y="566659"/>
                </a:cubicBezTo>
                <a:cubicBezTo>
                  <a:pt x="1023309" y="598409"/>
                  <a:pt x="1021811" y="630372"/>
                  <a:pt x="1016959" y="661909"/>
                </a:cubicBezTo>
                <a:cubicBezTo>
                  <a:pt x="1015432" y="671832"/>
                  <a:pt x="1014534" y="683384"/>
                  <a:pt x="1007434" y="690484"/>
                </a:cubicBezTo>
                <a:cubicBezTo>
                  <a:pt x="995664" y="702254"/>
                  <a:pt x="957836" y="713367"/>
                  <a:pt x="940759" y="719059"/>
                </a:cubicBezTo>
                <a:cubicBezTo>
                  <a:pt x="913442" y="716327"/>
                  <a:pt x="851261" y="717172"/>
                  <a:pt x="816934" y="700009"/>
                </a:cubicBezTo>
                <a:cubicBezTo>
                  <a:pt x="806695" y="694889"/>
                  <a:pt x="797884" y="687309"/>
                  <a:pt x="788359" y="680959"/>
                </a:cubicBezTo>
                <a:cubicBezTo>
                  <a:pt x="753621" y="576746"/>
                  <a:pt x="809023" y="734596"/>
                  <a:pt x="759784" y="623809"/>
                </a:cubicBezTo>
                <a:cubicBezTo>
                  <a:pt x="751629" y="605459"/>
                  <a:pt x="759784" y="573009"/>
                  <a:pt x="740734" y="566659"/>
                </a:cubicBezTo>
                <a:cubicBezTo>
                  <a:pt x="665262" y="541502"/>
                  <a:pt x="703391" y="550910"/>
                  <a:pt x="626434" y="538084"/>
                </a:cubicBezTo>
                <a:cubicBezTo>
                  <a:pt x="591509" y="541259"/>
                  <a:pt x="555379" y="537975"/>
                  <a:pt x="521659" y="547609"/>
                </a:cubicBezTo>
                <a:cubicBezTo>
                  <a:pt x="508707" y="551310"/>
                  <a:pt x="500914" y="565223"/>
                  <a:pt x="493084" y="576184"/>
                </a:cubicBezTo>
                <a:cubicBezTo>
                  <a:pt x="474407" y="602331"/>
                  <a:pt x="477482" y="620361"/>
                  <a:pt x="454984" y="642859"/>
                </a:cubicBezTo>
                <a:cubicBezTo>
                  <a:pt x="446889" y="650954"/>
                  <a:pt x="435203" y="654580"/>
                  <a:pt x="426409" y="661909"/>
                </a:cubicBezTo>
                <a:cubicBezTo>
                  <a:pt x="416061" y="670533"/>
                  <a:pt x="408182" y="681860"/>
                  <a:pt x="397834" y="690484"/>
                </a:cubicBezTo>
                <a:cubicBezTo>
                  <a:pt x="389040" y="697813"/>
                  <a:pt x="378053" y="702205"/>
                  <a:pt x="369259" y="709534"/>
                </a:cubicBezTo>
                <a:cubicBezTo>
                  <a:pt x="358911" y="718158"/>
                  <a:pt x="351892" y="730637"/>
                  <a:pt x="340684" y="738109"/>
                </a:cubicBezTo>
                <a:cubicBezTo>
                  <a:pt x="328132" y="746477"/>
                  <a:pt x="271354" y="755785"/>
                  <a:pt x="264484" y="757159"/>
                </a:cubicBezTo>
                <a:cubicBezTo>
                  <a:pt x="200984" y="753984"/>
                  <a:pt x="137324" y="753142"/>
                  <a:pt x="73984" y="747634"/>
                </a:cubicBezTo>
                <a:cubicBezTo>
                  <a:pt x="63982" y="746764"/>
                  <a:pt x="54389" y="742599"/>
                  <a:pt x="45409" y="738109"/>
                </a:cubicBezTo>
                <a:cubicBezTo>
                  <a:pt x="35170" y="732989"/>
                  <a:pt x="26359" y="725409"/>
                  <a:pt x="16834" y="719059"/>
                </a:cubicBezTo>
                <a:cubicBezTo>
                  <a:pt x="3324" y="678530"/>
                  <a:pt x="-13094" y="642263"/>
                  <a:pt x="16834" y="595234"/>
                </a:cubicBezTo>
                <a:cubicBezTo>
                  <a:pt x="27203" y="578941"/>
                  <a:pt x="54720" y="587085"/>
                  <a:pt x="73984" y="585709"/>
                </a:cubicBezTo>
                <a:cubicBezTo>
                  <a:pt x="143728" y="580727"/>
                  <a:pt x="213684" y="579359"/>
                  <a:pt x="283534" y="576184"/>
                </a:cubicBezTo>
                <a:cubicBezTo>
                  <a:pt x="289884" y="566659"/>
                  <a:pt x="301548" y="559010"/>
                  <a:pt x="302584" y="547609"/>
                </a:cubicBezTo>
                <a:cubicBezTo>
                  <a:pt x="304902" y="522116"/>
                  <a:pt x="301807" y="495466"/>
                  <a:pt x="293059" y="471409"/>
                </a:cubicBezTo>
                <a:cubicBezTo>
                  <a:pt x="288456" y="458750"/>
                  <a:pt x="276180" y="449517"/>
                  <a:pt x="264484" y="442834"/>
                </a:cubicBezTo>
                <a:cubicBezTo>
                  <a:pt x="253118" y="436339"/>
                  <a:pt x="239385" y="434839"/>
                  <a:pt x="226384" y="433309"/>
                </a:cubicBezTo>
                <a:cubicBezTo>
                  <a:pt x="185271" y="428472"/>
                  <a:pt x="143834" y="426959"/>
                  <a:pt x="102559" y="423784"/>
                </a:cubicBezTo>
                <a:cubicBezTo>
                  <a:pt x="93034" y="420609"/>
                  <a:pt x="81084" y="421359"/>
                  <a:pt x="73984" y="414259"/>
                </a:cubicBezTo>
                <a:cubicBezTo>
                  <a:pt x="57795" y="398070"/>
                  <a:pt x="35884" y="357109"/>
                  <a:pt x="35884" y="357109"/>
                </a:cubicBezTo>
                <a:cubicBezTo>
                  <a:pt x="32709" y="341234"/>
                  <a:pt x="30286" y="325190"/>
                  <a:pt x="26359" y="309484"/>
                </a:cubicBezTo>
                <a:cubicBezTo>
                  <a:pt x="23924" y="299744"/>
                  <a:pt x="18803" y="290754"/>
                  <a:pt x="16834" y="280909"/>
                </a:cubicBezTo>
                <a:cubicBezTo>
                  <a:pt x="12431" y="258894"/>
                  <a:pt x="10484" y="236459"/>
                  <a:pt x="7309" y="214234"/>
                </a:cubicBezTo>
                <a:cubicBezTo>
                  <a:pt x="10484" y="172959"/>
                  <a:pt x="5461" y="130213"/>
                  <a:pt x="16834" y="90409"/>
                </a:cubicBezTo>
                <a:cubicBezTo>
                  <a:pt x="19592" y="80755"/>
                  <a:pt x="35369" y="80884"/>
                  <a:pt x="45409" y="80884"/>
                </a:cubicBezTo>
                <a:cubicBezTo>
                  <a:pt x="68763" y="80884"/>
                  <a:pt x="115483" y="93640"/>
                  <a:pt x="140659" y="99934"/>
                </a:cubicBezTo>
                <a:cubicBezTo>
                  <a:pt x="198830" y="158105"/>
                  <a:pt x="135240" y="98251"/>
                  <a:pt x="226384" y="166609"/>
                </a:cubicBezTo>
                <a:cubicBezTo>
                  <a:pt x="273642" y="202053"/>
                  <a:pt x="251275" y="186378"/>
                  <a:pt x="293059" y="214234"/>
                </a:cubicBezTo>
                <a:cubicBezTo>
                  <a:pt x="328258" y="267032"/>
                  <a:pt x="291970" y="225271"/>
                  <a:pt x="340684" y="252334"/>
                </a:cubicBezTo>
                <a:cubicBezTo>
                  <a:pt x="360698" y="263453"/>
                  <a:pt x="381645" y="274245"/>
                  <a:pt x="397834" y="290434"/>
                </a:cubicBezTo>
                <a:cubicBezTo>
                  <a:pt x="407359" y="299959"/>
                  <a:pt x="414634" y="312467"/>
                  <a:pt x="426409" y="319009"/>
                </a:cubicBezTo>
                <a:cubicBezTo>
                  <a:pt x="443962" y="328761"/>
                  <a:pt x="466851" y="326920"/>
                  <a:pt x="483559" y="338059"/>
                </a:cubicBezTo>
                <a:lnTo>
                  <a:pt x="512134" y="357109"/>
                </a:lnTo>
                <a:cubicBezTo>
                  <a:pt x="562934" y="353934"/>
                  <a:pt x="614727" y="358070"/>
                  <a:pt x="664534" y="347584"/>
                </a:cubicBezTo>
                <a:cubicBezTo>
                  <a:pt x="716266" y="336693"/>
                  <a:pt x="684015" y="284260"/>
                  <a:pt x="674059" y="261859"/>
                </a:cubicBezTo>
                <a:cubicBezTo>
                  <a:pt x="669410" y="251398"/>
                  <a:pt x="664534" y="239634"/>
                  <a:pt x="655009" y="233284"/>
                </a:cubicBezTo>
                <a:cubicBezTo>
                  <a:pt x="644117" y="226022"/>
                  <a:pt x="629609" y="226934"/>
                  <a:pt x="616909" y="223759"/>
                </a:cubicBezTo>
                <a:cubicBezTo>
                  <a:pt x="585499" y="226614"/>
                  <a:pt x="485570" y="243814"/>
                  <a:pt x="445459" y="223759"/>
                </a:cubicBezTo>
                <a:cubicBezTo>
                  <a:pt x="436479" y="219269"/>
                  <a:pt x="439109" y="204709"/>
                  <a:pt x="435934" y="195184"/>
                </a:cubicBezTo>
                <a:cubicBezTo>
                  <a:pt x="445853" y="115834"/>
                  <a:pt x="421647" y="139621"/>
                  <a:pt x="426409" y="118984"/>
                </a:cubicBezTo>
                <a:close/>
              </a:path>
            </a:pathLst>
          </a:cu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62" name="Gerade Verbindung mit Pfeil 61"/>
          <p:cNvCxnSpPr/>
          <p:nvPr/>
        </p:nvCxnSpPr>
        <p:spPr>
          <a:xfrm>
            <a:off x="4259153" y="1772816"/>
            <a:ext cx="0" cy="572072"/>
          </a:xfrm>
          <a:prstGeom prst="straightConnector1">
            <a:avLst/>
          </a:prstGeom>
          <a:ln w="57150">
            <a:solidFill>
              <a:srgbClr val="99CC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8" name="Gruppieren 67"/>
          <p:cNvGrpSpPr/>
          <p:nvPr/>
        </p:nvGrpSpPr>
        <p:grpSpPr>
          <a:xfrm>
            <a:off x="3778251" y="584585"/>
            <a:ext cx="893357" cy="880455"/>
            <a:chOff x="669027" y="3651393"/>
            <a:chExt cx="1418986" cy="1366277"/>
          </a:xfrm>
        </p:grpSpPr>
        <p:sp>
          <p:nvSpPr>
            <p:cNvPr id="74" name="Bogen 73"/>
            <p:cNvSpPr/>
            <p:nvPr/>
          </p:nvSpPr>
          <p:spPr>
            <a:xfrm rot="13575042">
              <a:off x="694329" y="3626091"/>
              <a:ext cx="1366276" cy="1416879"/>
            </a:xfrm>
            <a:prstGeom prst="arc">
              <a:avLst>
                <a:gd name="adj1" fmla="val 16200000"/>
                <a:gd name="adj2" fmla="val 16199467"/>
              </a:avLst>
            </a:prstGeom>
            <a:ln w="152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6" name="Bogen 75"/>
            <p:cNvSpPr/>
            <p:nvPr/>
          </p:nvSpPr>
          <p:spPr>
            <a:xfrm rot="13575042">
              <a:off x="694749" y="3626091"/>
              <a:ext cx="1366276" cy="1416879"/>
            </a:xfrm>
            <a:prstGeom prst="arc">
              <a:avLst>
                <a:gd name="adj1" fmla="val 5745211"/>
                <a:gd name="adj2" fmla="val 9887011"/>
              </a:avLst>
            </a:prstGeom>
            <a:ln w="152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9" name="Bogen 78"/>
            <p:cNvSpPr/>
            <p:nvPr/>
          </p:nvSpPr>
          <p:spPr>
            <a:xfrm rot="13575042">
              <a:off x="696436" y="3626092"/>
              <a:ext cx="1366276" cy="1416879"/>
            </a:xfrm>
            <a:prstGeom prst="arc">
              <a:avLst>
                <a:gd name="adj1" fmla="val 16134631"/>
                <a:gd name="adj2" fmla="val 20818884"/>
              </a:avLst>
            </a:prstGeom>
            <a:ln w="152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82" name="Gruppieren 81"/>
          <p:cNvGrpSpPr/>
          <p:nvPr/>
        </p:nvGrpSpPr>
        <p:grpSpPr>
          <a:xfrm>
            <a:off x="7058709" y="584585"/>
            <a:ext cx="897667" cy="873388"/>
            <a:chOff x="6763229" y="3644118"/>
            <a:chExt cx="999663" cy="1008112"/>
          </a:xfrm>
        </p:grpSpPr>
        <p:sp>
          <p:nvSpPr>
            <p:cNvPr id="83" name="Bogen 82"/>
            <p:cNvSpPr/>
            <p:nvPr/>
          </p:nvSpPr>
          <p:spPr>
            <a:xfrm rot="13575042">
              <a:off x="6760361" y="3647888"/>
              <a:ext cx="1006301" cy="998761"/>
            </a:xfrm>
            <a:prstGeom prst="arc">
              <a:avLst>
                <a:gd name="adj1" fmla="val 5102235"/>
                <a:gd name="adj2" fmla="val 5093864"/>
              </a:avLst>
            </a:prstGeom>
            <a:ln w="1524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grpSp>
          <p:nvGrpSpPr>
            <p:cNvPr id="84" name="Gruppieren 83"/>
            <p:cNvGrpSpPr/>
            <p:nvPr/>
          </p:nvGrpSpPr>
          <p:grpSpPr>
            <a:xfrm>
              <a:off x="6763229" y="3644119"/>
              <a:ext cx="999022" cy="1008111"/>
              <a:chOff x="6374963" y="3694773"/>
              <a:chExt cx="1417250" cy="1368735"/>
            </a:xfrm>
          </p:grpSpPr>
          <p:sp>
            <p:nvSpPr>
              <p:cNvPr id="85" name="Bogen 84"/>
              <p:cNvSpPr/>
              <p:nvPr/>
            </p:nvSpPr>
            <p:spPr>
              <a:xfrm rot="13575042">
                <a:off x="6400265" y="3669471"/>
                <a:ext cx="1366276" cy="1416879"/>
              </a:xfrm>
              <a:prstGeom prst="arc">
                <a:avLst>
                  <a:gd name="adj1" fmla="val 10832785"/>
                  <a:gd name="adj2" fmla="val 5931096"/>
                </a:avLst>
              </a:prstGeom>
              <a:ln w="152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6" name="Bogen 85"/>
              <p:cNvSpPr/>
              <p:nvPr/>
            </p:nvSpPr>
            <p:spPr>
              <a:xfrm rot="13575042">
                <a:off x="6400266" y="3671930"/>
                <a:ext cx="1366276" cy="1416879"/>
              </a:xfrm>
              <a:prstGeom prst="arc">
                <a:avLst>
                  <a:gd name="adj1" fmla="val 10832785"/>
                  <a:gd name="adj2" fmla="val 5087468"/>
                </a:avLst>
              </a:prstGeom>
              <a:ln w="152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7" name="Bogen 86"/>
              <p:cNvSpPr/>
              <p:nvPr/>
            </p:nvSpPr>
            <p:spPr>
              <a:xfrm rot="13657621">
                <a:off x="6400636" y="3670700"/>
                <a:ext cx="1366276" cy="1416879"/>
              </a:xfrm>
              <a:prstGeom prst="arc">
                <a:avLst>
                  <a:gd name="adj1" fmla="val 9444993"/>
                  <a:gd name="adj2" fmla="val 11000301"/>
                </a:avLst>
              </a:prstGeom>
              <a:ln w="152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8" name="Bogen 87"/>
              <p:cNvSpPr/>
              <p:nvPr/>
            </p:nvSpPr>
            <p:spPr>
              <a:xfrm rot="13575042">
                <a:off x="6400265" y="3671927"/>
                <a:ext cx="1366276" cy="1416879"/>
              </a:xfrm>
              <a:prstGeom prst="arc">
                <a:avLst>
                  <a:gd name="adj1" fmla="val 16134631"/>
                  <a:gd name="adj2" fmla="val 20818884"/>
                </a:avLst>
              </a:prstGeom>
              <a:ln w="1524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</p:grpSp>
      <p:sp>
        <p:nvSpPr>
          <p:cNvPr id="100" name="Textfeld 99"/>
          <p:cNvSpPr txBox="1"/>
          <p:nvPr/>
        </p:nvSpPr>
        <p:spPr>
          <a:xfrm>
            <a:off x="197650" y="584585"/>
            <a:ext cx="231710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Im Versuchsansatz sind</a:t>
            </a:r>
            <a:r>
              <a:rPr lang="de-DE" sz="1400" dirty="0"/>
              <a:t> </a:t>
            </a:r>
            <a:r>
              <a:rPr lang="de-DE" sz="1400" dirty="0" smtClean="0"/>
              <a:t>zwei  </a:t>
            </a:r>
          </a:p>
          <a:p>
            <a:r>
              <a:rPr lang="de-DE" sz="1400" dirty="0" smtClean="0"/>
              <a:t>strukturell unterschiedliche </a:t>
            </a:r>
            <a:br>
              <a:rPr lang="de-DE" sz="1400" dirty="0" smtClean="0"/>
            </a:br>
            <a:r>
              <a:rPr lang="de-DE" sz="1400" dirty="0" err="1" smtClean="0"/>
              <a:t>Plasmidringe</a:t>
            </a:r>
            <a:r>
              <a:rPr lang="de-DE" sz="1400" dirty="0" smtClean="0"/>
              <a:t> vorhanden.</a:t>
            </a:r>
            <a:endParaRPr lang="de-DE" sz="1400" dirty="0"/>
          </a:p>
        </p:txBody>
      </p:sp>
      <p:cxnSp>
        <p:nvCxnSpPr>
          <p:cNvPr id="101" name="Gerade Verbindung mit Pfeil 100"/>
          <p:cNvCxnSpPr/>
          <p:nvPr/>
        </p:nvCxnSpPr>
        <p:spPr>
          <a:xfrm>
            <a:off x="7620336" y="1850468"/>
            <a:ext cx="0" cy="572072"/>
          </a:xfrm>
          <a:prstGeom prst="straightConnector1">
            <a:avLst/>
          </a:prstGeom>
          <a:ln w="57150">
            <a:solidFill>
              <a:srgbClr val="99CC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/>
          <p:cNvSpPr txBox="1"/>
          <p:nvPr/>
        </p:nvSpPr>
        <p:spPr>
          <a:xfrm>
            <a:off x="3749715" y="3992696"/>
            <a:ext cx="12165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Bakterienzelle</a:t>
            </a:r>
            <a:endParaRPr lang="de-DE" sz="1400" dirty="0"/>
          </a:p>
        </p:txBody>
      </p:sp>
      <p:sp>
        <p:nvSpPr>
          <p:cNvPr id="102" name="Textfeld 101"/>
          <p:cNvSpPr txBox="1"/>
          <p:nvPr/>
        </p:nvSpPr>
        <p:spPr>
          <a:xfrm>
            <a:off x="7166964" y="4040667"/>
            <a:ext cx="12165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Bakterienzelle</a:t>
            </a:r>
            <a:endParaRPr lang="de-DE" sz="1400" dirty="0"/>
          </a:p>
        </p:txBody>
      </p:sp>
      <p:sp>
        <p:nvSpPr>
          <p:cNvPr id="21" name="Gewitterblitz 20"/>
          <p:cNvSpPr/>
          <p:nvPr/>
        </p:nvSpPr>
        <p:spPr>
          <a:xfrm>
            <a:off x="2966945" y="2123650"/>
            <a:ext cx="381152" cy="397055"/>
          </a:xfrm>
          <a:prstGeom prst="lightningBol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3" name="Gewitterblitz 102"/>
          <p:cNvSpPr/>
          <p:nvPr/>
        </p:nvSpPr>
        <p:spPr>
          <a:xfrm>
            <a:off x="6145466" y="2202569"/>
            <a:ext cx="381152" cy="397055"/>
          </a:xfrm>
          <a:prstGeom prst="lightningBol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Textfeld 26"/>
          <p:cNvSpPr txBox="1"/>
          <p:nvPr/>
        </p:nvSpPr>
        <p:spPr>
          <a:xfrm>
            <a:off x="185987" y="2533678"/>
            <a:ext cx="2742161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Das Einbringen der Plasmide</a:t>
            </a:r>
          </a:p>
          <a:p>
            <a:r>
              <a:rPr lang="de-DE" sz="1400" dirty="0" smtClean="0"/>
              <a:t>erfolgt durch eine Kombination </a:t>
            </a:r>
          </a:p>
          <a:p>
            <a:r>
              <a:rPr lang="de-DE" sz="1400" dirty="0"/>
              <a:t>v</a:t>
            </a:r>
            <a:r>
              <a:rPr lang="de-DE" sz="1400" dirty="0" smtClean="0"/>
              <a:t>on Hitze- und Kälteschock bei</a:t>
            </a:r>
          </a:p>
          <a:p>
            <a:r>
              <a:rPr lang="de-DE" sz="1400" dirty="0"/>
              <a:t>g</a:t>
            </a:r>
            <a:r>
              <a:rPr lang="de-DE" sz="1400" dirty="0" smtClean="0"/>
              <a:t>leichzeitiger Zugabe von  Calcium-</a:t>
            </a:r>
          </a:p>
          <a:p>
            <a:r>
              <a:rPr lang="de-DE" sz="1400" dirty="0" smtClean="0"/>
              <a:t>Chlorid. Dies führt zu einer Per-</a:t>
            </a:r>
          </a:p>
          <a:p>
            <a:r>
              <a:rPr lang="de-DE" sz="1400" dirty="0" err="1"/>
              <a:t>f</a:t>
            </a:r>
            <a:r>
              <a:rPr lang="de-DE" sz="1400" dirty="0" err="1" smtClean="0"/>
              <a:t>oration</a:t>
            </a:r>
            <a:r>
              <a:rPr lang="de-DE" sz="1400" dirty="0" smtClean="0"/>
              <a:t> der Zellmembran, die das</a:t>
            </a:r>
          </a:p>
          <a:p>
            <a:r>
              <a:rPr lang="de-DE" sz="1400" dirty="0" smtClean="0"/>
              <a:t>Eindringen erleichtert.</a:t>
            </a:r>
            <a:endParaRPr lang="de-DE" sz="1400" dirty="0"/>
          </a:p>
        </p:txBody>
      </p:sp>
      <p:sp>
        <p:nvSpPr>
          <p:cNvPr id="28" name="Rechteck 27"/>
          <p:cNvSpPr/>
          <p:nvPr/>
        </p:nvSpPr>
        <p:spPr>
          <a:xfrm>
            <a:off x="3407306" y="2520705"/>
            <a:ext cx="1236702" cy="17995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4" name="Rechteck 103"/>
          <p:cNvSpPr/>
          <p:nvPr/>
        </p:nvSpPr>
        <p:spPr>
          <a:xfrm>
            <a:off x="6590606" y="2587186"/>
            <a:ext cx="1187014" cy="19663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Textfeld 29"/>
          <p:cNvSpPr txBox="1"/>
          <p:nvPr/>
        </p:nvSpPr>
        <p:spPr>
          <a:xfrm>
            <a:off x="197650" y="1556792"/>
            <a:ext cx="252101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Die </a:t>
            </a:r>
            <a:r>
              <a:rPr lang="de-DE" sz="1400" dirty="0" err="1" smtClean="0"/>
              <a:t>Plasmidringe</a:t>
            </a:r>
            <a:r>
              <a:rPr lang="de-DE" sz="1400" dirty="0" smtClean="0"/>
              <a:t> sollen nun in </a:t>
            </a:r>
          </a:p>
          <a:p>
            <a:r>
              <a:rPr lang="de-DE" sz="1400" dirty="0" smtClean="0"/>
              <a:t>eine Bakterienzelle eingebracht </a:t>
            </a:r>
          </a:p>
          <a:p>
            <a:r>
              <a:rPr lang="de-DE" sz="1400" dirty="0" smtClean="0"/>
              <a:t>werden</a:t>
            </a:r>
            <a:endParaRPr lang="de-DE" sz="1400" dirty="0"/>
          </a:p>
        </p:txBody>
      </p:sp>
      <p:grpSp>
        <p:nvGrpSpPr>
          <p:cNvPr id="105" name="Gruppieren 104"/>
          <p:cNvGrpSpPr/>
          <p:nvPr/>
        </p:nvGrpSpPr>
        <p:grpSpPr>
          <a:xfrm>
            <a:off x="3778914" y="580266"/>
            <a:ext cx="893357" cy="880455"/>
            <a:chOff x="669027" y="3651393"/>
            <a:chExt cx="1418986" cy="1366277"/>
          </a:xfrm>
        </p:grpSpPr>
        <p:sp>
          <p:nvSpPr>
            <p:cNvPr id="106" name="Bogen 105"/>
            <p:cNvSpPr/>
            <p:nvPr/>
          </p:nvSpPr>
          <p:spPr>
            <a:xfrm rot="13575042">
              <a:off x="694329" y="3626091"/>
              <a:ext cx="1366276" cy="1416879"/>
            </a:xfrm>
            <a:prstGeom prst="arc">
              <a:avLst>
                <a:gd name="adj1" fmla="val 16200000"/>
                <a:gd name="adj2" fmla="val 16199467"/>
              </a:avLst>
            </a:prstGeom>
            <a:ln w="152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7" name="Bogen 106"/>
            <p:cNvSpPr/>
            <p:nvPr/>
          </p:nvSpPr>
          <p:spPr>
            <a:xfrm rot="13575042">
              <a:off x="694749" y="3626091"/>
              <a:ext cx="1366276" cy="1416879"/>
            </a:xfrm>
            <a:prstGeom prst="arc">
              <a:avLst>
                <a:gd name="adj1" fmla="val 5745211"/>
                <a:gd name="adj2" fmla="val 9887011"/>
              </a:avLst>
            </a:prstGeom>
            <a:ln w="152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8" name="Bogen 107"/>
            <p:cNvSpPr/>
            <p:nvPr/>
          </p:nvSpPr>
          <p:spPr>
            <a:xfrm rot="13575042">
              <a:off x="696436" y="3626092"/>
              <a:ext cx="1366276" cy="1416879"/>
            </a:xfrm>
            <a:prstGeom prst="arc">
              <a:avLst>
                <a:gd name="adj1" fmla="val 16134631"/>
                <a:gd name="adj2" fmla="val 20818884"/>
              </a:avLst>
            </a:prstGeom>
            <a:ln w="152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09" name="Gruppieren 108"/>
          <p:cNvGrpSpPr/>
          <p:nvPr/>
        </p:nvGrpSpPr>
        <p:grpSpPr>
          <a:xfrm>
            <a:off x="7059113" y="584585"/>
            <a:ext cx="897667" cy="873388"/>
            <a:chOff x="6763229" y="3644118"/>
            <a:chExt cx="999663" cy="1008112"/>
          </a:xfrm>
        </p:grpSpPr>
        <p:sp>
          <p:nvSpPr>
            <p:cNvPr id="110" name="Bogen 109"/>
            <p:cNvSpPr/>
            <p:nvPr/>
          </p:nvSpPr>
          <p:spPr>
            <a:xfrm rot="13575042">
              <a:off x="6760361" y="3647888"/>
              <a:ext cx="1006301" cy="998761"/>
            </a:xfrm>
            <a:prstGeom prst="arc">
              <a:avLst>
                <a:gd name="adj1" fmla="val 5102235"/>
                <a:gd name="adj2" fmla="val 5093864"/>
              </a:avLst>
            </a:prstGeom>
            <a:ln w="1524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grpSp>
          <p:nvGrpSpPr>
            <p:cNvPr id="111" name="Gruppieren 110"/>
            <p:cNvGrpSpPr/>
            <p:nvPr/>
          </p:nvGrpSpPr>
          <p:grpSpPr>
            <a:xfrm>
              <a:off x="6763229" y="3644119"/>
              <a:ext cx="999022" cy="1008111"/>
              <a:chOff x="6374963" y="3694773"/>
              <a:chExt cx="1417250" cy="1368735"/>
            </a:xfrm>
          </p:grpSpPr>
          <p:sp>
            <p:nvSpPr>
              <p:cNvPr id="112" name="Bogen 111"/>
              <p:cNvSpPr/>
              <p:nvPr/>
            </p:nvSpPr>
            <p:spPr>
              <a:xfrm rot="13575042">
                <a:off x="6400265" y="3669471"/>
                <a:ext cx="1366276" cy="1416879"/>
              </a:xfrm>
              <a:prstGeom prst="arc">
                <a:avLst>
                  <a:gd name="adj1" fmla="val 10832785"/>
                  <a:gd name="adj2" fmla="val 5931096"/>
                </a:avLst>
              </a:prstGeom>
              <a:ln w="152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13" name="Bogen 112"/>
              <p:cNvSpPr/>
              <p:nvPr/>
            </p:nvSpPr>
            <p:spPr>
              <a:xfrm rot="13575042">
                <a:off x="6400266" y="3671930"/>
                <a:ext cx="1366276" cy="1416879"/>
              </a:xfrm>
              <a:prstGeom prst="arc">
                <a:avLst>
                  <a:gd name="adj1" fmla="val 10832785"/>
                  <a:gd name="adj2" fmla="val 5087468"/>
                </a:avLst>
              </a:prstGeom>
              <a:ln w="152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14" name="Bogen 113"/>
              <p:cNvSpPr/>
              <p:nvPr/>
            </p:nvSpPr>
            <p:spPr>
              <a:xfrm rot="13657621">
                <a:off x="6400636" y="3670700"/>
                <a:ext cx="1366276" cy="1416879"/>
              </a:xfrm>
              <a:prstGeom prst="arc">
                <a:avLst>
                  <a:gd name="adj1" fmla="val 9444993"/>
                  <a:gd name="adj2" fmla="val 11000301"/>
                </a:avLst>
              </a:prstGeom>
              <a:ln w="152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15" name="Bogen 114"/>
              <p:cNvSpPr/>
              <p:nvPr/>
            </p:nvSpPr>
            <p:spPr>
              <a:xfrm rot="13575042">
                <a:off x="6400265" y="3671927"/>
                <a:ext cx="1366276" cy="1416879"/>
              </a:xfrm>
              <a:prstGeom prst="arc">
                <a:avLst>
                  <a:gd name="adj1" fmla="val 16134631"/>
                  <a:gd name="adj2" fmla="val 20818884"/>
                </a:avLst>
              </a:prstGeom>
              <a:ln w="1524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</p:grpSp>
      <p:sp>
        <p:nvSpPr>
          <p:cNvPr id="33" name="Textfeld 32"/>
          <p:cNvSpPr txBox="1"/>
          <p:nvPr/>
        </p:nvSpPr>
        <p:spPr>
          <a:xfrm>
            <a:off x="178379" y="4725144"/>
            <a:ext cx="270926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Für den Wissenschaftler stellt sich </a:t>
            </a:r>
            <a:br>
              <a:rPr lang="de-DE" sz="1400" dirty="0" smtClean="0"/>
            </a:br>
            <a:r>
              <a:rPr lang="de-DE" sz="1400" dirty="0" smtClean="0"/>
              <a:t>nun die Frage welches Bakterium </a:t>
            </a:r>
            <a:br>
              <a:rPr lang="de-DE" sz="1400" dirty="0" smtClean="0"/>
            </a:br>
            <a:r>
              <a:rPr lang="de-DE" sz="1400" dirty="0" smtClean="0"/>
              <a:t>die Fremd-DNA enthält und damit </a:t>
            </a:r>
            <a:br>
              <a:rPr lang="de-DE" sz="1400" dirty="0" smtClean="0"/>
            </a:br>
            <a:r>
              <a:rPr lang="de-DE" sz="1400" dirty="0" smtClean="0"/>
              <a:t>transformiert ist.</a:t>
            </a:r>
            <a:endParaRPr lang="de-DE" sz="1400" dirty="0"/>
          </a:p>
        </p:txBody>
      </p:sp>
      <p:sp>
        <p:nvSpPr>
          <p:cNvPr id="34" name="Interaktive Schaltfläche: Hilfe 33">
            <a:hlinkClick r:id="" action="ppaction://noaction" highlightClick="1"/>
          </p:cNvPr>
          <p:cNvSpPr/>
          <p:nvPr/>
        </p:nvSpPr>
        <p:spPr>
          <a:xfrm>
            <a:off x="4108004" y="4725144"/>
            <a:ext cx="720080" cy="648072"/>
          </a:xfrm>
          <a:prstGeom prst="actionButtonHelp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6" name="Interaktive Schaltfläche: Hilfe 115">
            <a:hlinkClick r:id="" action="ppaction://noaction" highlightClick="1"/>
          </p:cNvPr>
          <p:cNvSpPr/>
          <p:nvPr/>
        </p:nvSpPr>
        <p:spPr>
          <a:xfrm>
            <a:off x="7393497" y="4725144"/>
            <a:ext cx="720080" cy="648072"/>
          </a:xfrm>
          <a:prstGeom prst="actionButtonHelp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2" name="Textfeld 41"/>
          <p:cNvSpPr txBox="1"/>
          <p:nvPr/>
        </p:nvSpPr>
        <p:spPr>
          <a:xfrm>
            <a:off x="3749715" y="5877719"/>
            <a:ext cx="48204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Die Lösung des Problems erfolgt  mit Hilfe einer Stempeltechnik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992407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6 0.08866 C -0.00104 0.10301 0.00243 0.12222 0.00469 0.13727 C 0.00382 0.15579 0.00399 0.17755 -0.00052 0.1956 C -0.00434 0.23079 -0.01736 0.2625 -0.03177 0.29144 C -0.03403 0.29584 -0.03681 0.29954 -0.03906 0.30394 C -0.04045 0.30672 -0.04115 0.31042 -0.04323 0.31227 C -0.04705 0.31551 -0.04583 0.31366 -0.0474 0.31783 " pathEditMode="relative" ptsTypes="ffffffA">
                                      <p:cBhvr>
                                        <p:cTn id="4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0.09283 C 0.00225 0.09838 0.0026 0.10324 0.00503 0.1081 C 0.00451 0.12547 0.00868 0.1463 -0.00122 0.15949 C -0.00382 0.16991 3.05556E-6 0.15741 -0.00538 0.16644 C -0.00608 0.1676 -0.00591 0.16922 -0.00643 0.1706 C -0.00695 0.17199 -0.00764 0.17338 -0.00851 0.17477 C -0.01146 0.17963 -0.01407 0.18033 -0.0158 0.18727 C -0.01684 0.19144 -0.01702 0.19607 -0.01893 0.19977 C -0.0217 0.20533 -0.02552 0.21135 -0.02726 0.21783 C -0.03125 0.23218 -0.03542 0.24815 -0.04184 0.26088 C -0.04445 0.26597 -0.04393 0.27338 -0.04601 0.27894 C -0.04948 0.28797 -0.05295 0.29838 -0.05538 0.3081 C -0.05729 0.31551 -0.05608 0.30996 -0.05747 0.3206 C -0.05782 0.32292 -0.05851 0.32755 -0.05851 0.32755 " pathEditMode="relative" ptsTypes="fffffffffffffA">
                                      <p:cBhvr>
                                        <p:cTn id="50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4" grpId="0" animBg="1"/>
      <p:bldP spid="45" grpId="0" animBg="1"/>
      <p:bldP spid="8" grpId="0"/>
      <p:bldP spid="102" grpId="0"/>
      <p:bldP spid="21" grpId="0" animBg="1"/>
      <p:bldP spid="103" grpId="0" animBg="1"/>
      <p:bldP spid="27" grpId="0"/>
      <p:bldP spid="28" grpId="0" animBg="1"/>
      <p:bldP spid="104" grpId="0" animBg="1"/>
      <p:bldP spid="30" grpId="0"/>
      <p:bldP spid="33" grpId="0"/>
      <p:bldP spid="34" grpId="0" animBg="1"/>
      <p:bldP spid="116" grpId="0" animBg="1"/>
      <p:bldP spid="4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Abgerundetes Rechteck 39"/>
          <p:cNvSpPr/>
          <p:nvPr/>
        </p:nvSpPr>
        <p:spPr>
          <a:xfrm>
            <a:off x="2292000" y="707031"/>
            <a:ext cx="2448272" cy="1393072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1" name="Abgerundetes Rechteck 40"/>
          <p:cNvSpPr/>
          <p:nvPr/>
        </p:nvSpPr>
        <p:spPr>
          <a:xfrm>
            <a:off x="5464874" y="726080"/>
            <a:ext cx="2448272" cy="1393072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4" name="Freihandform 43"/>
          <p:cNvSpPr/>
          <p:nvPr/>
        </p:nvSpPr>
        <p:spPr>
          <a:xfrm>
            <a:off x="3457239" y="960903"/>
            <a:ext cx="1026484" cy="757159"/>
          </a:xfrm>
          <a:custGeom>
            <a:avLst/>
            <a:gdLst>
              <a:gd name="connsiteX0" fmla="*/ 426409 w 1026484"/>
              <a:gd name="connsiteY0" fmla="*/ 118984 h 757159"/>
              <a:gd name="connsiteX1" fmla="*/ 464509 w 1026484"/>
              <a:gd name="connsiteY1" fmla="*/ 71359 h 757159"/>
              <a:gd name="connsiteX2" fmla="*/ 512134 w 1026484"/>
              <a:gd name="connsiteY2" fmla="*/ 23734 h 757159"/>
              <a:gd name="connsiteX3" fmla="*/ 550234 w 1026484"/>
              <a:gd name="connsiteY3" fmla="*/ 14209 h 757159"/>
              <a:gd name="connsiteX4" fmla="*/ 578809 w 1026484"/>
              <a:gd name="connsiteY4" fmla="*/ 4684 h 757159"/>
              <a:gd name="connsiteX5" fmla="*/ 807409 w 1026484"/>
              <a:gd name="connsiteY5" fmla="*/ 33259 h 757159"/>
              <a:gd name="connsiteX6" fmla="*/ 845509 w 1026484"/>
              <a:gd name="connsiteY6" fmla="*/ 71359 h 757159"/>
              <a:gd name="connsiteX7" fmla="*/ 864559 w 1026484"/>
              <a:gd name="connsiteY7" fmla="*/ 385684 h 757159"/>
              <a:gd name="connsiteX8" fmla="*/ 893134 w 1026484"/>
              <a:gd name="connsiteY8" fmla="*/ 414259 h 757159"/>
              <a:gd name="connsiteX9" fmla="*/ 950284 w 1026484"/>
              <a:gd name="connsiteY9" fmla="*/ 452359 h 757159"/>
              <a:gd name="connsiteX10" fmla="*/ 969334 w 1026484"/>
              <a:gd name="connsiteY10" fmla="*/ 480934 h 757159"/>
              <a:gd name="connsiteX11" fmla="*/ 978859 w 1026484"/>
              <a:gd name="connsiteY11" fmla="*/ 509509 h 757159"/>
              <a:gd name="connsiteX12" fmla="*/ 1007434 w 1026484"/>
              <a:gd name="connsiteY12" fmla="*/ 538084 h 757159"/>
              <a:gd name="connsiteX13" fmla="*/ 1026484 w 1026484"/>
              <a:gd name="connsiteY13" fmla="*/ 566659 h 757159"/>
              <a:gd name="connsiteX14" fmla="*/ 1016959 w 1026484"/>
              <a:gd name="connsiteY14" fmla="*/ 661909 h 757159"/>
              <a:gd name="connsiteX15" fmla="*/ 1007434 w 1026484"/>
              <a:gd name="connsiteY15" fmla="*/ 690484 h 757159"/>
              <a:gd name="connsiteX16" fmla="*/ 940759 w 1026484"/>
              <a:gd name="connsiteY16" fmla="*/ 719059 h 757159"/>
              <a:gd name="connsiteX17" fmla="*/ 816934 w 1026484"/>
              <a:gd name="connsiteY17" fmla="*/ 700009 h 757159"/>
              <a:gd name="connsiteX18" fmla="*/ 788359 w 1026484"/>
              <a:gd name="connsiteY18" fmla="*/ 680959 h 757159"/>
              <a:gd name="connsiteX19" fmla="*/ 759784 w 1026484"/>
              <a:gd name="connsiteY19" fmla="*/ 623809 h 757159"/>
              <a:gd name="connsiteX20" fmla="*/ 740734 w 1026484"/>
              <a:gd name="connsiteY20" fmla="*/ 566659 h 757159"/>
              <a:gd name="connsiteX21" fmla="*/ 626434 w 1026484"/>
              <a:gd name="connsiteY21" fmla="*/ 538084 h 757159"/>
              <a:gd name="connsiteX22" fmla="*/ 521659 w 1026484"/>
              <a:gd name="connsiteY22" fmla="*/ 547609 h 757159"/>
              <a:gd name="connsiteX23" fmla="*/ 493084 w 1026484"/>
              <a:gd name="connsiteY23" fmla="*/ 576184 h 757159"/>
              <a:gd name="connsiteX24" fmla="*/ 454984 w 1026484"/>
              <a:gd name="connsiteY24" fmla="*/ 642859 h 757159"/>
              <a:gd name="connsiteX25" fmla="*/ 426409 w 1026484"/>
              <a:gd name="connsiteY25" fmla="*/ 661909 h 757159"/>
              <a:gd name="connsiteX26" fmla="*/ 397834 w 1026484"/>
              <a:gd name="connsiteY26" fmla="*/ 690484 h 757159"/>
              <a:gd name="connsiteX27" fmla="*/ 369259 w 1026484"/>
              <a:gd name="connsiteY27" fmla="*/ 709534 h 757159"/>
              <a:gd name="connsiteX28" fmla="*/ 340684 w 1026484"/>
              <a:gd name="connsiteY28" fmla="*/ 738109 h 757159"/>
              <a:gd name="connsiteX29" fmla="*/ 264484 w 1026484"/>
              <a:gd name="connsiteY29" fmla="*/ 757159 h 757159"/>
              <a:gd name="connsiteX30" fmla="*/ 73984 w 1026484"/>
              <a:gd name="connsiteY30" fmla="*/ 747634 h 757159"/>
              <a:gd name="connsiteX31" fmla="*/ 45409 w 1026484"/>
              <a:gd name="connsiteY31" fmla="*/ 738109 h 757159"/>
              <a:gd name="connsiteX32" fmla="*/ 16834 w 1026484"/>
              <a:gd name="connsiteY32" fmla="*/ 719059 h 757159"/>
              <a:gd name="connsiteX33" fmla="*/ 16834 w 1026484"/>
              <a:gd name="connsiteY33" fmla="*/ 595234 h 757159"/>
              <a:gd name="connsiteX34" fmla="*/ 73984 w 1026484"/>
              <a:gd name="connsiteY34" fmla="*/ 585709 h 757159"/>
              <a:gd name="connsiteX35" fmla="*/ 283534 w 1026484"/>
              <a:gd name="connsiteY35" fmla="*/ 576184 h 757159"/>
              <a:gd name="connsiteX36" fmla="*/ 302584 w 1026484"/>
              <a:gd name="connsiteY36" fmla="*/ 547609 h 757159"/>
              <a:gd name="connsiteX37" fmla="*/ 293059 w 1026484"/>
              <a:gd name="connsiteY37" fmla="*/ 471409 h 757159"/>
              <a:gd name="connsiteX38" fmla="*/ 264484 w 1026484"/>
              <a:gd name="connsiteY38" fmla="*/ 442834 h 757159"/>
              <a:gd name="connsiteX39" fmla="*/ 226384 w 1026484"/>
              <a:gd name="connsiteY39" fmla="*/ 433309 h 757159"/>
              <a:gd name="connsiteX40" fmla="*/ 102559 w 1026484"/>
              <a:gd name="connsiteY40" fmla="*/ 423784 h 757159"/>
              <a:gd name="connsiteX41" fmla="*/ 73984 w 1026484"/>
              <a:gd name="connsiteY41" fmla="*/ 414259 h 757159"/>
              <a:gd name="connsiteX42" fmla="*/ 35884 w 1026484"/>
              <a:gd name="connsiteY42" fmla="*/ 357109 h 757159"/>
              <a:gd name="connsiteX43" fmla="*/ 26359 w 1026484"/>
              <a:gd name="connsiteY43" fmla="*/ 309484 h 757159"/>
              <a:gd name="connsiteX44" fmla="*/ 16834 w 1026484"/>
              <a:gd name="connsiteY44" fmla="*/ 280909 h 757159"/>
              <a:gd name="connsiteX45" fmla="*/ 7309 w 1026484"/>
              <a:gd name="connsiteY45" fmla="*/ 214234 h 757159"/>
              <a:gd name="connsiteX46" fmla="*/ 16834 w 1026484"/>
              <a:gd name="connsiteY46" fmla="*/ 90409 h 757159"/>
              <a:gd name="connsiteX47" fmla="*/ 45409 w 1026484"/>
              <a:gd name="connsiteY47" fmla="*/ 80884 h 757159"/>
              <a:gd name="connsiteX48" fmla="*/ 140659 w 1026484"/>
              <a:gd name="connsiteY48" fmla="*/ 99934 h 757159"/>
              <a:gd name="connsiteX49" fmla="*/ 226384 w 1026484"/>
              <a:gd name="connsiteY49" fmla="*/ 166609 h 757159"/>
              <a:gd name="connsiteX50" fmla="*/ 293059 w 1026484"/>
              <a:gd name="connsiteY50" fmla="*/ 214234 h 757159"/>
              <a:gd name="connsiteX51" fmla="*/ 340684 w 1026484"/>
              <a:gd name="connsiteY51" fmla="*/ 252334 h 757159"/>
              <a:gd name="connsiteX52" fmla="*/ 397834 w 1026484"/>
              <a:gd name="connsiteY52" fmla="*/ 290434 h 757159"/>
              <a:gd name="connsiteX53" fmla="*/ 426409 w 1026484"/>
              <a:gd name="connsiteY53" fmla="*/ 319009 h 757159"/>
              <a:gd name="connsiteX54" fmla="*/ 483559 w 1026484"/>
              <a:gd name="connsiteY54" fmla="*/ 338059 h 757159"/>
              <a:gd name="connsiteX55" fmla="*/ 512134 w 1026484"/>
              <a:gd name="connsiteY55" fmla="*/ 357109 h 757159"/>
              <a:gd name="connsiteX56" fmla="*/ 664534 w 1026484"/>
              <a:gd name="connsiteY56" fmla="*/ 347584 h 757159"/>
              <a:gd name="connsiteX57" fmla="*/ 674059 w 1026484"/>
              <a:gd name="connsiteY57" fmla="*/ 261859 h 757159"/>
              <a:gd name="connsiteX58" fmla="*/ 655009 w 1026484"/>
              <a:gd name="connsiteY58" fmla="*/ 233284 h 757159"/>
              <a:gd name="connsiteX59" fmla="*/ 616909 w 1026484"/>
              <a:gd name="connsiteY59" fmla="*/ 223759 h 757159"/>
              <a:gd name="connsiteX60" fmla="*/ 445459 w 1026484"/>
              <a:gd name="connsiteY60" fmla="*/ 223759 h 757159"/>
              <a:gd name="connsiteX61" fmla="*/ 435934 w 1026484"/>
              <a:gd name="connsiteY61" fmla="*/ 195184 h 757159"/>
              <a:gd name="connsiteX62" fmla="*/ 426409 w 1026484"/>
              <a:gd name="connsiteY62" fmla="*/ 118984 h 757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1026484" h="757159">
                <a:moveTo>
                  <a:pt x="426409" y="118984"/>
                </a:moveTo>
                <a:cubicBezTo>
                  <a:pt x="431171" y="98347"/>
                  <a:pt x="452311" y="87623"/>
                  <a:pt x="464509" y="71359"/>
                </a:cubicBezTo>
                <a:cubicBezTo>
                  <a:pt x="484562" y="44622"/>
                  <a:pt x="479381" y="37771"/>
                  <a:pt x="512134" y="23734"/>
                </a:cubicBezTo>
                <a:cubicBezTo>
                  <a:pt x="524166" y="18577"/>
                  <a:pt x="537647" y="17805"/>
                  <a:pt x="550234" y="14209"/>
                </a:cubicBezTo>
                <a:cubicBezTo>
                  <a:pt x="559888" y="11451"/>
                  <a:pt x="569284" y="7859"/>
                  <a:pt x="578809" y="4684"/>
                </a:cubicBezTo>
                <a:cubicBezTo>
                  <a:pt x="674864" y="9258"/>
                  <a:pt x="743086" y="-21875"/>
                  <a:pt x="807409" y="33259"/>
                </a:cubicBezTo>
                <a:cubicBezTo>
                  <a:pt x="821046" y="44948"/>
                  <a:pt x="832809" y="58659"/>
                  <a:pt x="845509" y="71359"/>
                </a:cubicBezTo>
                <a:cubicBezTo>
                  <a:pt x="889475" y="203256"/>
                  <a:pt x="813853" y="-32640"/>
                  <a:pt x="864559" y="385684"/>
                </a:cubicBezTo>
                <a:cubicBezTo>
                  <a:pt x="866180" y="399057"/>
                  <a:pt x="882501" y="405989"/>
                  <a:pt x="893134" y="414259"/>
                </a:cubicBezTo>
                <a:cubicBezTo>
                  <a:pt x="911206" y="428315"/>
                  <a:pt x="950284" y="452359"/>
                  <a:pt x="950284" y="452359"/>
                </a:cubicBezTo>
                <a:cubicBezTo>
                  <a:pt x="956634" y="461884"/>
                  <a:pt x="964214" y="470695"/>
                  <a:pt x="969334" y="480934"/>
                </a:cubicBezTo>
                <a:cubicBezTo>
                  <a:pt x="973824" y="489914"/>
                  <a:pt x="973290" y="501155"/>
                  <a:pt x="978859" y="509509"/>
                </a:cubicBezTo>
                <a:cubicBezTo>
                  <a:pt x="986331" y="520717"/>
                  <a:pt x="998810" y="527736"/>
                  <a:pt x="1007434" y="538084"/>
                </a:cubicBezTo>
                <a:cubicBezTo>
                  <a:pt x="1014763" y="546878"/>
                  <a:pt x="1020134" y="557134"/>
                  <a:pt x="1026484" y="566659"/>
                </a:cubicBezTo>
                <a:cubicBezTo>
                  <a:pt x="1023309" y="598409"/>
                  <a:pt x="1021811" y="630372"/>
                  <a:pt x="1016959" y="661909"/>
                </a:cubicBezTo>
                <a:cubicBezTo>
                  <a:pt x="1015432" y="671832"/>
                  <a:pt x="1014534" y="683384"/>
                  <a:pt x="1007434" y="690484"/>
                </a:cubicBezTo>
                <a:cubicBezTo>
                  <a:pt x="995664" y="702254"/>
                  <a:pt x="957836" y="713367"/>
                  <a:pt x="940759" y="719059"/>
                </a:cubicBezTo>
                <a:cubicBezTo>
                  <a:pt x="913442" y="716327"/>
                  <a:pt x="851261" y="717172"/>
                  <a:pt x="816934" y="700009"/>
                </a:cubicBezTo>
                <a:cubicBezTo>
                  <a:pt x="806695" y="694889"/>
                  <a:pt x="797884" y="687309"/>
                  <a:pt x="788359" y="680959"/>
                </a:cubicBezTo>
                <a:cubicBezTo>
                  <a:pt x="753621" y="576746"/>
                  <a:pt x="809023" y="734596"/>
                  <a:pt x="759784" y="623809"/>
                </a:cubicBezTo>
                <a:cubicBezTo>
                  <a:pt x="751629" y="605459"/>
                  <a:pt x="759784" y="573009"/>
                  <a:pt x="740734" y="566659"/>
                </a:cubicBezTo>
                <a:cubicBezTo>
                  <a:pt x="665262" y="541502"/>
                  <a:pt x="703391" y="550910"/>
                  <a:pt x="626434" y="538084"/>
                </a:cubicBezTo>
                <a:cubicBezTo>
                  <a:pt x="591509" y="541259"/>
                  <a:pt x="555379" y="537975"/>
                  <a:pt x="521659" y="547609"/>
                </a:cubicBezTo>
                <a:cubicBezTo>
                  <a:pt x="508707" y="551310"/>
                  <a:pt x="500914" y="565223"/>
                  <a:pt x="493084" y="576184"/>
                </a:cubicBezTo>
                <a:cubicBezTo>
                  <a:pt x="474407" y="602331"/>
                  <a:pt x="477482" y="620361"/>
                  <a:pt x="454984" y="642859"/>
                </a:cubicBezTo>
                <a:cubicBezTo>
                  <a:pt x="446889" y="650954"/>
                  <a:pt x="435203" y="654580"/>
                  <a:pt x="426409" y="661909"/>
                </a:cubicBezTo>
                <a:cubicBezTo>
                  <a:pt x="416061" y="670533"/>
                  <a:pt x="408182" y="681860"/>
                  <a:pt x="397834" y="690484"/>
                </a:cubicBezTo>
                <a:cubicBezTo>
                  <a:pt x="389040" y="697813"/>
                  <a:pt x="378053" y="702205"/>
                  <a:pt x="369259" y="709534"/>
                </a:cubicBezTo>
                <a:cubicBezTo>
                  <a:pt x="358911" y="718158"/>
                  <a:pt x="351892" y="730637"/>
                  <a:pt x="340684" y="738109"/>
                </a:cubicBezTo>
                <a:cubicBezTo>
                  <a:pt x="328132" y="746477"/>
                  <a:pt x="271354" y="755785"/>
                  <a:pt x="264484" y="757159"/>
                </a:cubicBezTo>
                <a:cubicBezTo>
                  <a:pt x="200984" y="753984"/>
                  <a:pt x="137324" y="753142"/>
                  <a:pt x="73984" y="747634"/>
                </a:cubicBezTo>
                <a:cubicBezTo>
                  <a:pt x="63982" y="746764"/>
                  <a:pt x="54389" y="742599"/>
                  <a:pt x="45409" y="738109"/>
                </a:cubicBezTo>
                <a:cubicBezTo>
                  <a:pt x="35170" y="732989"/>
                  <a:pt x="26359" y="725409"/>
                  <a:pt x="16834" y="719059"/>
                </a:cubicBezTo>
                <a:cubicBezTo>
                  <a:pt x="3324" y="678530"/>
                  <a:pt x="-13094" y="642263"/>
                  <a:pt x="16834" y="595234"/>
                </a:cubicBezTo>
                <a:cubicBezTo>
                  <a:pt x="27203" y="578941"/>
                  <a:pt x="54720" y="587085"/>
                  <a:pt x="73984" y="585709"/>
                </a:cubicBezTo>
                <a:cubicBezTo>
                  <a:pt x="143728" y="580727"/>
                  <a:pt x="213684" y="579359"/>
                  <a:pt x="283534" y="576184"/>
                </a:cubicBezTo>
                <a:cubicBezTo>
                  <a:pt x="289884" y="566659"/>
                  <a:pt x="301548" y="559010"/>
                  <a:pt x="302584" y="547609"/>
                </a:cubicBezTo>
                <a:cubicBezTo>
                  <a:pt x="304902" y="522116"/>
                  <a:pt x="301807" y="495466"/>
                  <a:pt x="293059" y="471409"/>
                </a:cubicBezTo>
                <a:cubicBezTo>
                  <a:pt x="288456" y="458750"/>
                  <a:pt x="276180" y="449517"/>
                  <a:pt x="264484" y="442834"/>
                </a:cubicBezTo>
                <a:cubicBezTo>
                  <a:pt x="253118" y="436339"/>
                  <a:pt x="239385" y="434839"/>
                  <a:pt x="226384" y="433309"/>
                </a:cubicBezTo>
                <a:cubicBezTo>
                  <a:pt x="185271" y="428472"/>
                  <a:pt x="143834" y="426959"/>
                  <a:pt x="102559" y="423784"/>
                </a:cubicBezTo>
                <a:cubicBezTo>
                  <a:pt x="93034" y="420609"/>
                  <a:pt x="81084" y="421359"/>
                  <a:pt x="73984" y="414259"/>
                </a:cubicBezTo>
                <a:cubicBezTo>
                  <a:pt x="57795" y="398070"/>
                  <a:pt x="35884" y="357109"/>
                  <a:pt x="35884" y="357109"/>
                </a:cubicBezTo>
                <a:cubicBezTo>
                  <a:pt x="32709" y="341234"/>
                  <a:pt x="30286" y="325190"/>
                  <a:pt x="26359" y="309484"/>
                </a:cubicBezTo>
                <a:cubicBezTo>
                  <a:pt x="23924" y="299744"/>
                  <a:pt x="18803" y="290754"/>
                  <a:pt x="16834" y="280909"/>
                </a:cubicBezTo>
                <a:cubicBezTo>
                  <a:pt x="12431" y="258894"/>
                  <a:pt x="10484" y="236459"/>
                  <a:pt x="7309" y="214234"/>
                </a:cubicBezTo>
                <a:cubicBezTo>
                  <a:pt x="10484" y="172959"/>
                  <a:pt x="5461" y="130213"/>
                  <a:pt x="16834" y="90409"/>
                </a:cubicBezTo>
                <a:cubicBezTo>
                  <a:pt x="19592" y="80755"/>
                  <a:pt x="35369" y="80884"/>
                  <a:pt x="45409" y="80884"/>
                </a:cubicBezTo>
                <a:cubicBezTo>
                  <a:pt x="68763" y="80884"/>
                  <a:pt x="115483" y="93640"/>
                  <a:pt x="140659" y="99934"/>
                </a:cubicBezTo>
                <a:cubicBezTo>
                  <a:pt x="198830" y="158105"/>
                  <a:pt x="135240" y="98251"/>
                  <a:pt x="226384" y="166609"/>
                </a:cubicBezTo>
                <a:cubicBezTo>
                  <a:pt x="273642" y="202053"/>
                  <a:pt x="251275" y="186378"/>
                  <a:pt x="293059" y="214234"/>
                </a:cubicBezTo>
                <a:cubicBezTo>
                  <a:pt x="328258" y="267032"/>
                  <a:pt x="291970" y="225271"/>
                  <a:pt x="340684" y="252334"/>
                </a:cubicBezTo>
                <a:cubicBezTo>
                  <a:pt x="360698" y="263453"/>
                  <a:pt x="381645" y="274245"/>
                  <a:pt x="397834" y="290434"/>
                </a:cubicBezTo>
                <a:cubicBezTo>
                  <a:pt x="407359" y="299959"/>
                  <a:pt x="414634" y="312467"/>
                  <a:pt x="426409" y="319009"/>
                </a:cubicBezTo>
                <a:cubicBezTo>
                  <a:pt x="443962" y="328761"/>
                  <a:pt x="466851" y="326920"/>
                  <a:pt x="483559" y="338059"/>
                </a:cubicBezTo>
                <a:lnTo>
                  <a:pt x="512134" y="357109"/>
                </a:lnTo>
                <a:cubicBezTo>
                  <a:pt x="562934" y="353934"/>
                  <a:pt x="614727" y="358070"/>
                  <a:pt x="664534" y="347584"/>
                </a:cubicBezTo>
                <a:cubicBezTo>
                  <a:pt x="716266" y="336693"/>
                  <a:pt x="684015" y="284260"/>
                  <a:pt x="674059" y="261859"/>
                </a:cubicBezTo>
                <a:cubicBezTo>
                  <a:pt x="669410" y="251398"/>
                  <a:pt x="664534" y="239634"/>
                  <a:pt x="655009" y="233284"/>
                </a:cubicBezTo>
                <a:cubicBezTo>
                  <a:pt x="644117" y="226022"/>
                  <a:pt x="629609" y="226934"/>
                  <a:pt x="616909" y="223759"/>
                </a:cubicBezTo>
                <a:cubicBezTo>
                  <a:pt x="585499" y="226614"/>
                  <a:pt x="485570" y="243814"/>
                  <a:pt x="445459" y="223759"/>
                </a:cubicBezTo>
                <a:cubicBezTo>
                  <a:pt x="436479" y="219269"/>
                  <a:pt x="439109" y="204709"/>
                  <a:pt x="435934" y="195184"/>
                </a:cubicBezTo>
                <a:cubicBezTo>
                  <a:pt x="445853" y="115834"/>
                  <a:pt x="421647" y="139621"/>
                  <a:pt x="426409" y="118984"/>
                </a:cubicBezTo>
                <a:close/>
              </a:path>
            </a:pathLst>
          </a:cu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5" name="Freihandform 44"/>
          <p:cNvSpPr/>
          <p:nvPr/>
        </p:nvSpPr>
        <p:spPr>
          <a:xfrm>
            <a:off x="6692717" y="986979"/>
            <a:ext cx="1026484" cy="757159"/>
          </a:xfrm>
          <a:custGeom>
            <a:avLst/>
            <a:gdLst>
              <a:gd name="connsiteX0" fmla="*/ 426409 w 1026484"/>
              <a:gd name="connsiteY0" fmla="*/ 118984 h 757159"/>
              <a:gd name="connsiteX1" fmla="*/ 464509 w 1026484"/>
              <a:gd name="connsiteY1" fmla="*/ 71359 h 757159"/>
              <a:gd name="connsiteX2" fmla="*/ 512134 w 1026484"/>
              <a:gd name="connsiteY2" fmla="*/ 23734 h 757159"/>
              <a:gd name="connsiteX3" fmla="*/ 550234 w 1026484"/>
              <a:gd name="connsiteY3" fmla="*/ 14209 h 757159"/>
              <a:gd name="connsiteX4" fmla="*/ 578809 w 1026484"/>
              <a:gd name="connsiteY4" fmla="*/ 4684 h 757159"/>
              <a:gd name="connsiteX5" fmla="*/ 807409 w 1026484"/>
              <a:gd name="connsiteY5" fmla="*/ 33259 h 757159"/>
              <a:gd name="connsiteX6" fmla="*/ 845509 w 1026484"/>
              <a:gd name="connsiteY6" fmla="*/ 71359 h 757159"/>
              <a:gd name="connsiteX7" fmla="*/ 864559 w 1026484"/>
              <a:gd name="connsiteY7" fmla="*/ 385684 h 757159"/>
              <a:gd name="connsiteX8" fmla="*/ 893134 w 1026484"/>
              <a:gd name="connsiteY8" fmla="*/ 414259 h 757159"/>
              <a:gd name="connsiteX9" fmla="*/ 950284 w 1026484"/>
              <a:gd name="connsiteY9" fmla="*/ 452359 h 757159"/>
              <a:gd name="connsiteX10" fmla="*/ 969334 w 1026484"/>
              <a:gd name="connsiteY10" fmla="*/ 480934 h 757159"/>
              <a:gd name="connsiteX11" fmla="*/ 978859 w 1026484"/>
              <a:gd name="connsiteY11" fmla="*/ 509509 h 757159"/>
              <a:gd name="connsiteX12" fmla="*/ 1007434 w 1026484"/>
              <a:gd name="connsiteY12" fmla="*/ 538084 h 757159"/>
              <a:gd name="connsiteX13" fmla="*/ 1026484 w 1026484"/>
              <a:gd name="connsiteY13" fmla="*/ 566659 h 757159"/>
              <a:gd name="connsiteX14" fmla="*/ 1016959 w 1026484"/>
              <a:gd name="connsiteY14" fmla="*/ 661909 h 757159"/>
              <a:gd name="connsiteX15" fmla="*/ 1007434 w 1026484"/>
              <a:gd name="connsiteY15" fmla="*/ 690484 h 757159"/>
              <a:gd name="connsiteX16" fmla="*/ 940759 w 1026484"/>
              <a:gd name="connsiteY16" fmla="*/ 719059 h 757159"/>
              <a:gd name="connsiteX17" fmla="*/ 816934 w 1026484"/>
              <a:gd name="connsiteY17" fmla="*/ 700009 h 757159"/>
              <a:gd name="connsiteX18" fmla="*/ 788359 w 1026484"/>
              <a:gd name="connsiteY18" fmla="*/ 680959 h 757159"/>
              <a:gd name="connsiteX19" fmla="*/ 759784 w 1026484"/>
              <a:gd name="connsiteY19" fmla="*/ 623809 h 757159"/>
              <a:gd name="connsiteX20" fmla="*/ 740734 w 1026484"/>
              <a:gd name="connsiteY20" fmla="*/ 566659 h 757159"/>
              <a:gd name="connsiteX21" fmla="*/ 626434 w 1026484"/>
              <a:gd name="connsiteY21" fmla="*/ 538084 h 757159"/>
              <a:gd name="connsiteX22" fmla="*/ 521659 w 1026484"/>
              <a:gd name="connsiteY22" fmla="*/ 547609 h 757159"/>
              <a:gd name="connsiteX23" fmla="*/ 493084 w 1026484"/>
              <a:gd name="connsiteY23" fmla="*/ 576184 h 757159"/>
              <a:gd name="connsiteX24" fmla="*/ 454984 w 1026484"/>
              <a:gd name="connsiteY24" fmla="*/ 642859 h 757159"/>
              <a:gd name="connsiteX25" fmla="*/ 426409 w 1026484"/>
              <a:gd name="connsiteY25" fmla="*/ 661909 h 757159"/>
              <a:gd name="connsiteX26" fmla="*/ 397834 w 1026484"/>
              <a:gd name="connsiteY26" fmla="*/ 690484 h 757159"/>
              <a:gd name="connsiteX27" fmla="*/ 369259 w 1026484"/>
              <a:gd name="connsiteY27" fmla="*/ 709534 h 757159"/>
              <a:gd name="connsiteX28" fmla="*/ 340684 w 1026484"/>
              <a:gd name="connsiteY28" fmla="*/ 738109 h 757159"/>
              <a:gd name="connsiteX29" fmla="*/ 264484 w 1026484"/>
              <a:gd name="connsiteY29" fmla="*/ 757159 h 757159"/>
              <a:gd name="connsiteX30" fmla="*/ 73984 w 1026484"/>
              <a:gd name="connsiteY30" fmla="*/ 747634 h 757159"/>
              <a:gd name="connsiteX31" fmla="*/ 45409 w 1026484"/>
              <a:gd name="connsiteY31" fmla="*/ 738109 h 757159"/>
              <a:gd name="connsiteX32" fmla="*/ 16834 w 1026484"/>
              <a:gd name="connsiteY32" fmla="*/ 719059 h 757159"/>
              <a:gd name="connsiteX33" fmla="*/ 16834 w 1026484"/>
              <a:gd name="connsiteY33" fmla="*/ 595234 h 757159"/>
              <a:gd name="connsiteX34" fmla="*/ 73984 w 1026484"/>
              <a:gd name="connsiteY34" fmla="*/ 585709 h 757159"/>
              <a:gd name="connsiteX35" fmla="*/ 283534 w 1026484"/>
              <a:gd name="connsiteY35" fmla="*/ 576184 h 757159"/>
              <a:gd name="connsiteX36" fmla="*/ 302584 w 1026484"/>
              <a:gd name="connsiteY36" fmla="*/ 547609 h 757159"/>
              <a:gd name="connsiteX37" fmla="*/ 293059 w 1026484"/>
              <a:gd name="connsiteY37" fmla="*/ 471409 h 757159"/>
              <a:gd name="connsiteX38" fmla="*/ 264484 w 1026484"/>
              <a:gd name="connsiteY38" fmla="*/ 442834 h 757159"/>
              <a:gd name="connsiteX39" fmla="*/ 226384 w 1026484"/>
              <a:gd name="connsiteY39" fmla="*/ 433309 h 757159"/>
              <a:gd name="connsiteX40" fmla="*/ 102559 w 1026484"/>
              <a:gd name="connsiteY40" fmla="*/ 423784 h 757159"/>
              <a:gd name="connsiteX41" fmla="*/ 73984 w 1026484"/>
              <a:gd name="connsiteY41" fmla="*/ 414259 h 757159"/>
              <a:gd name="connsiteX42" fmla="*/ 35884 w 1026484"/>
              <a:gd name="connsiteY42" fmla="*/ 357109 h 757159"/>
              <a:gd name="connsiteX43" fmla="*/ 26359 w 1026484"/>
              <a:gd name="connsiteY43" fmla="*/ 309484 h 757159"/>
              <a:gd name="connsiteX44" fmla="*/ 16834 w 1026484"/>
              <a:gd name="connsiteY44" fmla="*/ 280909 h 757159"/>
              <a:gd name="connsiteX45" fmla="*/ 7309 w 1026484"/>
              <a:gd name="connsiteY45" fmla="*/ 214234 h 757159"/>
              <a:gd name="connsiteX46" fmla="*/ 16834 w 1026484"/>
              <a:gd name="connsiteY46" fmla="*/ 90409 h 757159"/>
              <a:gd name="connsiteX47" fmla="*/ 45409 w 1026484"/>
              <a:gd name="connsiteY47" fmla="*/ 80884 h 757159"/>
              <a:gd name="connsiteX48" fmla="*/ 140659 w 1026484"/>
              <a:gd name="connsiteY48" fmla="*/ 99934 h 757159"/>
              <a:gd name="connsiteX49" fmla="*/ 226384 w 1026484"/>
              <a:gd name="connsiteY49" fmla="*/ 166609 h 757159"/>
              <a:gd name="connsiteX50" fmla="*/ 293059 w 1026484"/>
              <a:gd name="connsiteY50" fmla="*/ 214234 h 757159"/>
              <a:gd name="connsiteX51" fmla="*/ 340684 w 1026484"/>
              <a:gd name="connsiteY51" fmla="*/ 252334 h 757159"/>
              <a:gd name="connsiteX52" fmla="*/ 397834 w 1026484"/>
              <a:gd name="connsiteY52" fmla="*/ 290434 h 757159"/>
              <a:gd name="connsiteX53" fmla="*/ 426409 w 1026484"/>
              <a:gd name="connsiteY53" fmla="*/ 319009 h 757159"/>
              <a:gd name="connsiteX54" fmla="*/ 483559 w 1026484"/>
              <a:gd name="connsiteY54" fmla="*/ 338059 h 757159"/>
              <a:gd name="connsiteX55" fmla="*/ 512134 w 1026484"/>
              <a:gd name="connsiteY55" fmla="*/ 357109 h 757159"/>
              <a:gd name="connsiteX56" fmla="*/ 664534 w 1026484"/>
              <a:gd name="connsiteY56" fmla="*/ 347584 h 757159"/>
              <a:gd name="connsiteX57" fmla="*/ 674059 w 1026484"/>
              <a:gd name="connsiteY57" fmla="*/ 261859 h 757159"/>
              <a:gd name="connsiteX58" fmla="*/ 655009 w 1026484"/>
              <a:gd name="connsiteY58" fmla="*/ 233284 h 757159"/>
              <a:gd name="connsiteX59" fmla="*/ 616909 w 1026484"/>
              <a:gd name="connsiteY59" fmla="*/ 223759 h 757159"/>
              <a:gd name="connsiteX60" fmla="*/ 445459 w 1026484"/>
              <a:gd name="connsiteY60" fmla="*/ 223759 h 757159"/>
              <a:gd name="connsiteX61" fmla="*/ 435934 w 1026484"/>
              <a:gd name="connsiteY61" fmla="*/ 195184 h 757159"/>
              <a:gd name="connsiteX62" fmla="*/ 426409 w 1026484"/>
              <a:gd name="connsiteY62" fmla="*/ 118984 h 757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1026484" h="757159">
                <a:moveTo>
                  <a:pt x="426409" y="118984"/>
                </a:moveTo>
                <a:cubicBezTo>
                  <a:pt x="431171" y="98347"/>
                  <a:pt x="452311" y="87623"/>
                  <a:pt x="464509" y="71359"/>
                </a:cubicBezTo>
                <a:cubicBezTo>
                  <a:pt x="484562" y="44622"/>
                  <a:pt x="479381" y="37771"/>
                  <a:pt x="512134" y="23734"/>
                </a:cubicBezTo>
                <a:cubicBezTo>
                  <a:pt x="524166" y="18577"/>
                  <a:pt x="537647" y="17805"/>
                  <a:pt x="550234" y="14209"/>
                </a:cubicBezTo>
                <a:cubicBezTo>
                  <a:pt x="559888" y="11451"/>
                  <a:pt x="569284" y="7859"/>
                  <a:pt x="578809" y="4684"/>
                </a:cubicBezTo>
                <a:cubicBezTo>
                  <a:pt x="674864" y="9258"/>
                  <a:pt x="743086" y="-21875"/>
                  <a:pt x="807409" y="33259"/>
                </a:cubicBezTo>
                <a:cubicBezTo>
                  <a:pt x="821046" y="44948"/>
                  <a:pt x="832809" y="58659"/>
                  <a:pt x="845509" y="71359"/>
                </a:cubicBezTo>
                <a:cubicBezTo>
                  <a:pt x="889475" y="203256"/>
                  <a:pt x="813853" y="-32640"/>
                  <a:pt x="864559" y="385684"/>
                </a:cubicBezTo>
                <a:cubicBezTo>
                  <a:pt x="866180" y="399057"/>
                  <a:pt x="882501" y="405989"/>
                  <a:pt x="893134" y="414259"/>
                </a:cubicBezTo>
                <a:cubicBezTo>
                  <a:pt x="911206" y="428315"/>
                  <a:pt x="950284" y="452359"/>
                  <a:pt x="950284" y="452359"/>
                </a:cubicBezTo>
                <a:cubicBezTo>
                  <a:pt x="956634" y="461884"/>
                  <a:pt x="964214" y="470695"/>
                  <a:pt x="969334" y="480934"/>
                </a:cubicBezTo>
                <a:cubicBezTo>
                  <a:pt x="973824" y="489914"/>
                  <a:pt x="973290" y="501155"/>
                  <a:pt x="978859" y="509509"/>
                </a:cubicBezTo>
                <a:cubicBezTo>
                  <a:pt x="986331" y="520717"/>
                  <a:pt x="998810" y="527736"/>
                  <a:pt x="1007434" y="538084"/>
                </a:cubicBezTo>
                <a:cubicBezTo>
                  <a:pt x="1014763" y="546878"/>
                  <a:pt x="1020134" y="557134"/>
                  <a:pt x="1026484" y="566659"/>
                </a:cubicBezTo>
                <a:cubicBezTo>
                  <a:pt x="1023309" y="598409"/>
                  <a:pt x="1021811" y="630372"/>
                  <a:pt x="1016959" y="661909"/>
                </a:cubicBezTo>
                <a:cubicBezTo>
                  <a:pt x="1015432" y="671832"/>
                  <a:pt x="1014534" y="683384"/>
                  <a:pt x="1007434" y="690484"/>
                </a:cubicBezTo>
                <a:cubicBezTo>
                  <a:pt x="995664" y="702254"/>
                  <a:pt x="957836" y="713367"/>
                  <a:pt x="940759" y="719059"/>
                </a:cubicBezTo>
                <a:cubicBezTo>
                  <a:pt x="913442" y="716327"/>
                  <a:pt x="851261" y="717172"/>
                  <a:pt x="816934" y="700009"/>
                </a:cubicBezTo>
                <a:cubicBezTo>
                  <a:pt x="806695" y="694889"/>
                  <a:pt x="797884" y="687309"/>
                  <a:pt x="788359" y="680959"/>
                </a:cubicBezTo>
                <a:cubicBezTo>
                  <a:pt x="753621" y="576746"/>
                  <a:pt x="809023" y="734596"/>
                  <a:pt x="759784" y="623809"/>
                </a:cubicBezTo>
                <a:cubicBezTo>
                  <a:pt x="751629" y="605459"/>
                  <a:pt x="759784" y="573009"/>
                  <a:pt x="740734" y="566659"/>
                </a:cubicBezTo>
                <a:cubicBezTo>
                  <a:pt x="665262" y="541502"/>
                  <a:pt x="703391" y="550910"/>
                  <a:pt x="626434" y="538084"/>
                </a:cubicBezTo>
                <a:cubicBezTo>
                  <a:pt x="591509" y="541259"/>
                  <a:pt x="555379" y="537975"/>
                  <a:pt x="521659" y="547609"/>
                </a:cubicBezTo>
                <a:cubicBezTo>
                  <a:pt x="508707" y="551310"/>
                  <a:pt x="500914" y="565223"/>
                  <a:pt x="493084" y="576184"/>
                </a:cubicBezTo>
                <a:cubicBezTo>
                  <a:pt x="474407" y="602331"/>
                  <a:pt x="477482" y="620361"/>
                  <a:pt x="454984" y="642859"/>
                </a:cubicBezTo>
                <a:cubicBezTo>
                  <a:pt x="446889" y="650954"/>
                  <a:pt x="435203" y="654580"/>
                  <a:pt x="426409" y="661909"/>
                </a:cubicBezTo>
                <a:cubicBezTo>
                  <a:pt x="416061" y="670533"/>
                  <a:pt x="408182" y="681860"/>
                  <a:pt x="397834" y="690484"/>
                </a:cubicBezTo>
                <a:cubicBezTo>
                  <a:pt x="389040" y="697813"/>
                  <a:pt x="378053" y="702205"/>
                  <a:pt x="369259" y="709534"/>
                </a:cubicBezTo>
                <a:cubicBezTo>
                  <a:pt x="358911" y="718158"/>
                  <a:pt x="351892" y="730637"/>
                  <a:pt x="340684" y="738109"/>
                </a:cubicBezTo>
                <a:cubicBezTo>
                  <a:pt x="328132" y="746477"/>
                  <a:pt x="271354" y="755785"/>
                  <a:pt x="264484" y="757159"/>
                </a:cubicBezTo>
                <a:cubicBezTo>
                  <a:pt x="200984" y="753984"/>
                  <a:pt x="137324" y="753142"/>
                  <a:pt x="73984" y="747634"/>
                </a:cubicBezTo>
                <a:cubicBezTo>
                  <a:pt x="63982" y="746764"/>
                  <a:pt x="54389" y="742599"/>
                  <a:pt x="45409" y="738109"/>
                </a:cubicBezTo>
                <a:cubicBezTo>
                  <a:pt x="35170" y="732989"/>
                  <a:pt x="26359" y="725409"/>
                  <a:pt x="16834" y="719059"/>
                </a:cubicBezTo>
                <a:cubicBezTo>
                  <a:pt x="3324" y="678530"/>
                  <a:pt x="-13094" y="642263"/>
                  <a:pt x="16834" y="595234"/>
                </a:cubicBezTo>
                <a:cubicBezTo>
                  <a:pt x="27203" y="578941"/>
                  <a:pt x="54720" y="587085"/>
                  <a:pt x="73984" y="585709"/>
                </a:cubicBezTo>
                <a:cubicBezTo>
                  <a:pt x="143728" y="580727"/>
                  <a:pt x="213684" y="579359"/>
                  <a:pt x="283534" y="576184"/>
                </a:cubicBezTo>
                <a:cubicBezTo>
                  <a:pt x="289884" y="566659"/>
                  <a:pt x="301548" y="559010"/>
                  <a:pt x="302584" y="547609"/>
                </a:cubicBezTo>
                <a:cubicBezTo>
                  <a:pt x="304902" y="522116"/>
                  <a:pt x="301807" y="495466"/>
                  <a:pt x="293059" y="471409"/>
                </a:cubicBezTo>
                <a:cubicBezTo>
                  <a:pt x="288456" y="458750"/>
                  <a:pt x="276180" y="449517"/>
                  <a:pt x="264484" y="442834"/>
                </a:cubicBezTo>
                <a:cubicBezTo>
                  <a:pt x="253118" y="436339"/>
                  <a:pt x="239385" y="434839"/>
                  <a:pt x="226384" y="433309"/>
                </a:cubicBezTo>
                <a:cubicBezTo>
                  <a:pt x="185271" y="428472"/>
                  <a:pt x="143834" y="426959"/>
                  <a:pt x="102559" y="423784"/>
                </a:cubicBezTo>
                <a:cubicBezTo>
                  <a:pt x="93034" y="420609"/>
                  <a:pt x="81084" y="421359"/>
                  <a:pt x="73984" y="414259"/>
                </a:cubicBezTo>
                <a:cubicBezTo>
                  <a:pt x="57795" y="398070"/>
                  <a:pt x="35884" y="357109"/>
                  <a:pt x="35884" y="357109"/>
                </a:cubicBezTo>
                <a:cubicBezTo>
                  <a:pt x="32709" y="341234"/>
                  <a:pt x="30286" y="325190"/>
                  <a:pt x="26359" y="309484"/>
                </a:cubicBezTo>
                <a:cubicBezTo>
                  <a:pt x="23924" y="299744"/>
                  <a:pt x="18803" y="290754"/>
                  <a:pt x="16834" y="280909"/>
                </a:cubicBezTo>
                <a:cubicBezTo>
                  <a:pt x="12431" y="258894"/>
                  <a:pt x="10484" y="236459"/>
                  <a:pt x="7309" y="214234"/>
                </a:cubicBezTo>
                <a:cubicBezTo>
                  <a:pt x="10484" y="172959"/>
                  <a:pt x="5461" y="130213"/>
                  <a:pt x="16834" y="90409"/>
                </a:cubicBezTo>
                <a:cubicBezTo>
                  <a:pt x="19592" y="80755"/>
                  <a:pt x="35369" y="80884"/>
                  <a:pt x="45409" y="80884"/>
                </a:cubicBezTo>
                <a:cubicBezTo>
                  <a:pt x="68763" y="80884"/>
                  <a:pt x="115483" y="93640"/>
                  <a:pt x="140659" y="99934"/>
                </a:cubicBezTo>
                <a:cubicBezTo>
                  <a:pt x="198830" y="158105"/>
                  <a:pt x="135240" y="98251"/>
                  <a:pt x="226384" y="166609"/>
                </a:cubicBezTo>
                <a:cubicBezTo>
                  <a:pt x="273642" y="202053"/>
                  <a:pt x="251275" y="186378"/>
                  <a:pt x="293059" y="214234"/>
                </a:cubicBezTo>
                <a:cubicBezTo>
                  <a:pt x="328258" y="267032"/>
                  <a:pt x="291970" y="225271"/>
                  <a:pt x="340684" y="252334"/>
                </a:cubicBezTo>
                <a:cubicBezTo>
                  <a:pt x="360698" y="263453"/>
                  <a:pt x="381645" y="274245"/>
                  <a:pt x="397834" y="290434"/>
                </a:cubicBezTo>
                <a:cubicBezTo>
                  <a:pt x="407359" y="299959"/>
                  <a:pt x="414634" y="312467"/>
                  <a:pt x="426409" y="319009"/>
                </a:cubicBezTo>
                <a:cubicBezTo>
                  <a:pt x="443962" y="328761"/>
                  <a:pt x="466851" y="326920"/>
                  <a:pt x="483559" y="338059"/>
                </a:cubicBezTo>
                <a:lnTo>
                  <a:pt x="512134" y="357109"/>
                </a:lnTo>
                <a:cubicBezTo>
                  <a:pt x="562934" y="353934"/>
                  <a:pt x="614727" y="358070"/>
                  <a:pt x="664534" y="347584"/>
                </a:cubicBezTo>
                <a:cubicBezTo>
                  <a:pt x="716266" y="336693"/>
                  <a:pt x="684015" y="284260"/>
                  <a:pt x="674059" y="261859"/>
                </a:cubicBezTo>
                <a:cubicBezTo>
                  <a:pt x="669410" y="251398"/>
                  <a:pt x="664534" y="239634"/>
                  <a:pt x="655009" y="233284"/>
                </a:cubicBezTo>
                <a:cubicBezTo>
                  <a:pt x="644117" y="226022"/>
                  <a:pt x="629609" y="226934"/>
                  <a:pt x="616909" y="223759"/>
                </a:cubicBezTo>
                <a:cubicBezTo>
                  <a:pt x="585499" y="226614"/>
                  <a:pt x="485570" y="243814"/>
                  <a:pt x="445459" y="223759"/>
                </a:cubicBezTo>
                <a:cubicBezTo>
                  <a:pt x="436479" y="219269"/>
                  <a:pt x="439109" y="204709"/>
                  <a:pt x="435934" y="195184"/>
                </a:cubicBezTo>
                <a:cubicBezTo>
                  <a:pt x="445853" y="115834"/>
                  <a:pt x="421647" y="139621"/>
                  <a:pt x="426409" y="118984"/>
                </a:cubicBezTo>
                <a:close/>
              </a:path>
            </a:pathLst>
          </a:cu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72" name="Gruppieren 71"/>
          <p:cNvGrpSpPr/>
          <p:nvPr/>
        </p:nvGrpSpPr>
        <p:grpSpPr>
          <a:xfrm>
            <a:off x="2887630" y="4342997"/>
            <a:ext cx="1745456" cy="1488654"/>
            <a:chOff x="3274219" y="3092474"/>
            <a:chExt cx="1745456" cy="1488654"/>
          </a:xfrm>
        </p:grpSpPr>
        <p:sp>
          <p:nvSpPr>
            <p:cNvPr id="54" name="Ellipse 53"/>
            <p:cNvSpPr/>
            <p:nvPr/>
          </p:nvSpPr>
          <p:spPr>
            <a:xfrm>
              <a:off x="3276600" y="3356992"/>
              <a:ext cx="1727448" cy="12241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7" name="Ellipse 6"/>
            <p:cNvSpPr/>
            <p:nvPr/>
          </p:nvSpPr>
          <p:spPr>
            <a:xfrm>
              <a:off x="3274219" y="3092474"/>
              <a:ext cx="1744115" cy="12241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cxnSp>
          <p:nvCxnSpPr>
            <p:cNvPr id="14" name="Gerade Verbindung 13"/>
            <p:cNvCxnSpPr/>
            <p:nvPr/>
          </p:nvCxnSpPr>
          <p:spPr>
            <a:xfrm>
              <a:off x="3276600" y="3707606"/>
              <a:ext cx="891" cy="25669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Gerade Verbindung 59"/>
            <p:cNvCxnSpPr/>
            <p:nvPr/>
          </p:nvCxnSpPr>
          <p:spPr>
            <a:xfrm flipH="1">
              <a:off x="5002708" y="3717032"/>
              <a:ext cx="16967" cy="29526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Ellipse 65"/>
            <p:cNvSpPr/>
            <p:nvPr/>
          </p:nvSpPr>
          <p:spPr>
            <a:xfrm>
              <a:off x="3286725" y="3284984"/>
              <a:ext cx="1719102" cy="1025350"/>
            </a:xfrm>
            <a:custGeom>
              <a:avLst/>
              <a:gdLst/>
              <a:ahLst/>
              <a:cxnLst/>
              <a:rect l="l" t="t" r="r" b="b"/>
              <a:pathLst>
                <a:path w="1719102" h="1025350">
                  <a:moveTo>
                    <a:pt x="859551" y="0"/>
                  </a:moveTo>
                  <a:cubicBezTo>
                    <a:pt x="1292840" y="0"/>
                    <a:pt x="1652323" y="221789"/>
                    <a:pt x="1719102" y="512675"/>
                  </a:cubicBezTo>
                  <a:cubicBezTo>
                    <a:pt x="1652323" y="803562"/>
                    <a:pt x="1292840" y="1025350"/>
                    <a:pt x="859551" y="1025350"/>
                  </a:cubicBezTo>
                  <a:cubicBezTo>
                    <a:pt x="426263" y="1025350"/>
                    <a:pt x="66779" y="803562"/>
                    <a:pt x="0" y="512675"/>
                  </a:cubicBezTo>
                  <a:cubicBezTo>
                    <a:pt x="66779" y="221789"/>
                    <a:pt x="426263" y="0"/>
                    <a:pt x="859551" y="0"/>
                  </a:cubicBezTo>
                  <a:close/>
                </a:path>
              </a:pathLst>
            </a:custGeom>
            <a:blipFill>
              <a:blip r:embed="rId3"/>
              <a:tile tx="0" ty="0" sx="100000" sy="100000" flip="none" algn="tl"/>
            </a:blip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</p:grpSp>
      <p:grpSp>
        <p:nvGrpSpPr>
          <p:cNvPr id="73" name="Gruppieren 72"/>
          <p:cNvGrpSpPr/>
          <p:nvPr/>
        </p:nvGrpSpPr>
        <p:grpSpPr>
          <a:xfrm>
            <a:off x="7210473" y="4370859"/>
            <a:ext cx="1745456" cy="1488654"/>
            <a:chOff x="6425878" y="3164482"/>
            <a:chExt cx="1745456" cy="1488654"/>
          </a:xfrm>
        </p:grpSpPr>
        <p:sp>
          <p:nvSpPr>
            <p:cNvPr id="67" name="Ellipse 66"/>
            <p:cNvSpPr/>
            <p:nvPr/>
          </p:nvSpPr>
          <p:spPr>
            <a:xfrm>
              <a:off x="6428259" y="3429000"/>
              <a:ext cx="1727448" cy="12241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68" name="Ellipse 67"/>
            <p:cNvSpPr/>
            <p:nvPr/>
          </p:nvSpPr>
          <p:spPr>
            <a:xfrm>
              <a:off x="6425878" y="3164482"/>
              <a:ext cx="1744115" cy="12241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cxnSp>
          <p:nvCxnSpPr>
            <p:cNvPr id="69" name="Gerade Verbindung 68"/>
            <p:cNvCxnSpPr/>
            <p:nvPr/>
          </p:nvCxnSpPr>
          <p:spPr>
            <a:xfrm>
              <a:off x="6428259" y="3779614"/>
              <a:ext cx="891" cy="25669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Gerade Verbindung 69"/>
            <p:cNvCxnSpPr/>
            <p:nvPr/>
          </p:nvCxnSpPr>
          <p:spPr>
            <a:xfrm flipH="1">
              <a:off x="8154367" y="3789040"/>
              <a:ext cx="16967" cy="29526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Ellipse 65"/>
            <p:cNvSpPr/>
            <p:nvPr/>
          </p:nvSpPr>
          <p:spPr>
            <a:xfrm>
              <a:off x="6438384" y="3356992"/>
              <a:ext cx="1719102" cy="1025350"/>
            </a:xfrm>
            <a:custGeom>
              <a:avLst/>
              <a:gdLst/>
              <a:ahLst/>
              <a:cxnLst/>
              <a:rect l="l" t="t" r="r" b="b"/>
              <a:pathLst>
                <a:path w="1719102" h="1025350">
                  <a:moveTo>
                    <a:pt x="859551" y="0"/>
                  </a:moveTo>
                  <a:cubicBezTo>
                    <a:pt x="1292840" y="0"/>
                    <a:pt x="1652323" y="221789"/>
                    <a:pt x="1719102" y="512675"/>
                  </a:cubicBezTo>
                  <a:cubicBezTo>
                    <a:pt x="1652323" y="803562"/>
                    <a:pt x="1292840" y="1025350"/>
                    <a:pt x="859551" y="1025350"/>
                  </a:cubicBezTo>
                  <a:cubicBezTo>
                    <a:pt x="426263" y="1025350"/>
                    <a:pt x="66779" y="803562"/>
                    <a:pt x="0" y="512675"/>
                  </a:cubicBezTo>
                  <a:cubicBezTo>
                    <a:pt x="66779" y="221789"/>
                    <a:pt x="426263" y="0"/>
                    <a:pt x="859551" y="0"/>
                  </a:cubicBezTo>
                  <a:close/>
                </a:path>
              </a:pathLst>
            </a:custGeom>
            <a:blipFill>
              <a:blip r:embed="rId4"/>
              <a:tile tx="0" ty="0" sx="100000" sy="100000" flip="none" algn="tl"/>
            </a:blip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blipFill>
                  <a:blip r:embed="rId4"/>
                  <a:tile tx="0" ty="0" sx="100000" sy="100000" flip="none" algn="tl"/>
                </a:blipFill>
              </a:endParaRPr>
            </a:p>
          </p:txBody>
        </p:sp>
      </p:grpSp>
      <p:sp>
        <p:nvSpPr>
          <p:cNvPr id="74" name="Ellipse 73"/>
          <p:cNvSpPr/>
          <p:nvPr/>
        </p:nvSpPr>
        <p:spPr>
          <a:xfrm>
            <a:off x="3178023" y="4955065"/>
            <a:ext cx="242318" cy="131409"/>
          </a:xfrm>
          <a:prstGeom prst="ellipse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5" name="Ellipse 74"/>
          <p:cNvSpPr/>
          <p:nvPr/>
        </p:nvSpPr>
        <p:spPr>
          <a:xfrm>
            <a:off x="3447272" y="5173169"/>
            <a:ext cx="242318" cy="131409"/>
          </a:xfrm>
          <a:prstGeom prst="ellipse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97" name="Gruppieren 96"/>
          <p:cNvGrpSpPr/>
          <p:nvPr/>
        </p:nvGrpSpPr>
        <p:grpSpPr>
          <a:xfrm>
            <a:off x="4976276" y="2765153"/>
            <a:ext cx="1744115" cy="1935277"/>
            <a:chOff x="613470" y="3869300"/>
            <a:chExt cx="1744115" cy="1935277"/>
          </a:xfrm>
        </p:grpSpPr>
        <p:sp>
          <p:nvSpPr>
            <p:cNvPr id="88" name="Ellipse 87"/>
            <p:cNvSpPr/>
            <p:nvPr/>
          </p:nvSpPr>
          <p:spPr>
            <a:xfrm>
              <a:off x="1274049" y="3869300"/>
              <a:ext cx="399320" cy="864141"/>
            </a:xfrm>
            <a:custGeom>
              <a:avLst/>
              <a:gdLst/>
              <a:ahLst/>
              <a:cxnLst/>
              <a:rect l="l" t="t" r="r" b="b"/>
              <a:pathLst>
                <a:path w="399320" h="864141">
                  <a:moveTo>
                    <a:pt x="199660" y="0"/>
                  </a:moveTo>
                  <a:cubicBezTo>
                    <a:pt x="309929" y="0"/>
                    <a:pt x="399320" y="108630"/>
                    <a:pt x="399320" y="242631"/>
                  </a:cubicBezTo>
                  <a:cubicBezTo>
                    <a:pt x="399320" y="340980"/>
                    <a:pt x="351167" y="425663"/>
                    <a:pt x="281714" y="463334"/>
                  </a:cubicBezTo>
                  <a:lnTo>
                    <a:pt x="289669" y="463334"/>
                  </a:lnTo>
                  <a:lnTo>
                    <a:pt x="379679" y="864141"/>
                  </a:lnTo>
                  <a:lnTo>
                    <a:pt x="19639" y="864141"/>
                  </a:lnTo>
                  <a:lnTo>
                    <a:pt x="109649" y="463334"/>
                  </a:lnTo>
                  <a:lnTo>
                    <a:pt x="117606" y="463334"/>
                  </a:lnTo>
                  <a:cubicBezTo>
                    <a:pt x="48153" y="425663"/>
                    <a:pt x="0" y="340980"/>
                    <a:pt x="0" y="242631"/>
                  </a:cubicBezTo>
                  <a:cubicBezTo>
                    <a:pt x="0" y="108630"/>
                    <a:pt x="89391" y="0"/>
                    <a:pt x="199660" y="0"/>
                  </a:cubicBezTo>
                  <a:close/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8" name="Ellipse 77"/>
            <p:cNvSpPr/>
            <p:nvPr/>
          </p:nvSpPr>
          <p:spPr>
            <a:xfrm>
              <a:off x="613470" y="4580441"/>
              <a:ext cx="1744115" cy="12241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81" name="Ellipse 65"/>
            <p:cNvSpPr/>
            <p:nvPr/>
          </p:nvSpPr>
          <p:spPr>
            <a:xfrm>
              <a:off x="638483" y="4760574"/>
              <a:ext cx="1719102" cy="1025350"/>
            </a:xfrm>
            <a:custGeom>
              <a:avLst/>
              <a:gdLst/>
              <a:ahLst/>
              <a:cxnLst/>
              <a:rect l="l" t="t" r="r" b="b"/>
              <a:pathLst>
                <a:path w="1719102" h="1025350">
                  <a:moveTo>
                    <a:pt x="859551" y="0"/>
                  </a:moveTo>
                  <a:cubicBezTo>
                    <a:pt x="1292840" y="0"/>
                    <a:pt x="1652323" y="221789"/>
                    <a:pt x="1719102" y="512675"/>
                  </a:cubicBezTo>
                  <a:cubicBezTo>
                    <a:pt x="1652323" y="803562"/>
                    <a:pt x="1292840" y="1025350"/>
                    <a:pt x="859551" y="1025350"/>
                  </a:cubicBezTo>
                  <a:cubicBezTo>
                    <a:pt x="426263" y="1025350"/>
                    <a:pt x="66779" y="803562"/>
                    <a:pt x="0" y="512675"/>
                  </a:cubicBezTo>
                  <a:cubicBezTo>
                    <a:pt x="66779" y="221789"/>
                    <a:pt x="426263" y="0"/>
                    <a:pt x="859551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82" name="Ellipse 81"/>
            <p:cNvSpPr/>
            <p:nvPr/>
          </p:nvSpPr>
          <p:spPr>
            <a:xfrm>
              <a:off x="887099" y="5273249"/>
              <a:ext cx="242318" cy="131409"/>
            </a:xfrm>
            <a:prstGeom prst="ellipse">
              <a:avLst/>
            </a:prstGeom>
            <a:blipFill>
              <a:blip r:embed="rId5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3" name="Ellipse 82"/>
            <p:cNvSpPr/>
            <p:nvPr/>
          </p:nvSpPr>
          <p:spPr>
            <a:xfrm>
              <a:off x="1152890" y="5061100"/>
              <a:ext cx="242318" cy="131409"/>
            </a:xfrm>
            <a:prstGeom prst="ellipse">
              <a:avLst/>
            </a:prstGeom>
            <a:blipFill>
              <a:blip r:embed="rId5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92" name="Gerade Verbindung mit Pfeil 91"/>
          <p:cNvCxnSpPr/>
          <p:nvPr/>
        </p:nvCxnSpPr>
        <p:spPr>
          <a:xfrm flipH="1">
            <a:off x="3970481" y="2316588"/>
            <a:ext cx="1625905" cy="1852514"/>
          </a:xfrm>
          <a:prstGeom prst="straightConnector1">
            <a:avLst/>
          </a:prstGeom>
          <a:ln w="57150">
            <a:solidFill>
              <a:srgbClr val="99CC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Gerade Verbindung mit Pfeil 92"/>
          <p:cNvCxnSpPr/>
          <p:nvPr/>
        </p:nvCxnSpPr>
        <p:spPr>
          <a:xfrm>
            <a:off x="3500080" y="2316588"/>
            <a:ext cx="189510" cy="1852513"/>
          </a:xfrm>
          <a:prstGeom prst="straightConnector1">
            <a:avLst/>
          </a:prstGeom>
          <a:ln w="57150">
            <a:solidFill>
              <a:srgbClr val="99CC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Gerade Verbindung mit Pfeil 100"/>
          <p:cNvCxnSpPr/>
          <p:nvPr/>
        </p:nvCxnSpPr>
        <p:spPr>
          <a:xfrm flipV="1">
            <a:off x="4718043" y="4493194"/>
            <a:ext cx="320651" cy="199715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Gerade Verbindung mit Pfeil 102"/>
          <p:cNvCxnSpPr/>
          <p:nvPr/>
        </p:nvCxnSpPr>
        <p:spPr>
          <a:xfrm>
            <a:off x="6760481" y="4419317"/>
            <a:ext cx="410838" cy="232379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Ellipse 103"/>
          <p:cNvSpPr/>
          <p:nvPr/>
        </p:nvSpPr>
        <p:spPr>
          <a:xfrm>
            <a:off x="7492113" y="5000812"/>
            <a:ext cx="242318" cy="131409"/>
          </a:xfrm>
          <a:prstGeom prst="ellipse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43" name="Gruppieren 42"/>
          <p:cNvGrpSpPr/>
          <p:nvPr/>
        </p:nvGrpSpPr>
        <p:grpSpPr>
          <a:xfrm>
            <a:off x="2441615" y="925330"/>
            <a:ext cx="893357" cy="880455"/>
            <a:chOff x="669027" y="3651393"/>
            <a:chExt cx="1418986" cy="1366277"/>
          </a:xfrm>
        </p:grpSpPr>
        <p:sp>
          <p:nvSpPr>
            <p:cNvPr id="55" name="Bogen 54"/>
            <p:cNvSpPr/>
            <p:nvPr/>
          </p:nvSpPr>
          <p:spPr>
            <a:xfrm rot="13575042">
              <a:off x="694329" y="3626091"/>
              <a:ext cx="1366276" cy="1416879"/>
            </a:xfrm>
            <a:prstGeom prst="arc">
              <a:avLst>
                <a:gd name="adj1" fmla="val 16200000"/>
                <a:gd name="adj2" fmla="val 16199467"/>
              </a:avLst>
            </a:prstGeom>
            <a:ln w="152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1" name="Bogen 60"/>
            <p:cNvSpPr/>
            <p:nvPr/>
          </p:nvSpPr>
          <p:spPr>
            <a:xfrm rot="13575042">
              <a:off x="694749" y="3626091"/>
              <a:ext cx="1366276" cy="1416879"/>
            </a:xfrm>
            <a:prstGeom prst="arc">
              <a:avLst>
                <a:gd name="adj1" fmla="val 5745211"/>
                <a:gd name="adj2" fmla="val 9887011"/>
              </a:avLst>
            </a:prstGeom>
            <a:ln w="152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2" name="Bogen 61"/>
            <p:cNvSpPr/>
            <p:nvPr/>
          </p:nvSpPr>
          <p:spPr>
            <a:xfrm rot="13575042">
              <a:off x="696436" y="3626092"/>
              <a:ext cx="1366276" cy="1416879"/>
            </a:xfrm>
            <a:prstGeom prst="arc">
              <a:avLst>
                <a:gd name="adj1" fmla="val 16134631"/>
                <a:gd name="adj2" fmla="val 20818884"/>
              </a:avLst>
            </a:prstGeom>
            <a:ln w="152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63" name="Gruppieren 62"/>
          <p:cNvGrpSpPr/>
          <p:nvPr/>
        </p:nvGrpSpPr>
        <p:grpSpPr>
          <a:xfrm>
            <a:off x="5644048" y="960903"/>
            <a:ext cx="897667" cy="873388"/>
            <a:chOff x="6763229" y="3644118"/>
            <a:chExt cx="999663" cy="1008112"/>
          </a:xfrm>
        </p:grpSpPr>
        <p:sp>
          <p:nvSpPr>
            <p:cNvPr id="64" name="Bogen 63"/>
            <p:cNvSpPr/>
            <p:nvPr/>
          </p:nvSpPr>
          <p:spPr>
            <a:xfrm rot="13575042">
              <a:off x="6760361" y="3647888"/>
              <a:ext cx="1006301" cy="998761"/>
            </a:xfrm>
            <a:prstGeom prst="arc">
              <a:avLst>
                <a:gd name="adj1" fmla="val 5102235"/>
                <a:gd name="adj2" fmla="val 5093864"/>
              </a:avLst>
            </a:prstGeom>
            <a:ln w="1524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grpSp>
          <p:nvGrpSpPr>
            <p:cNvPr id="65" name="Gruppieren 64"/>
            <p:cNvGrpSpPr/>
            <p:nvPr/>
          </p:nvGrpSpPr>
          <p:grpSpPr>
            <a:xfrm>
              <a:off x="6763229" y="3644119"/>
              <a:ext cx="999022" cy="1008111"/>
              <a:chOff x="6374963" y="3694773"/>
              <a:chExt cx="1417250" cy="1368735"/>
            </a:xfrm>
          </p:grpSpPr>
          <p:sp>
            <p:nvSpPr>
              <p:cNvPr id="76" name="Bogen 75"/>
              <p:cNvSpPr/>
              <p:nvPr/>
            </p:nvSpPr>
            <p:spPr>
              <a:xfrm rot="13575042">
                <a:off x="6400265" y="3669471"/>
                <a:ext cx="1366276" cy="1416879"/>
              </a:xfrm>
              <a:prstGeom prst="arc">
                <a:avLst>
                  <a:gd name="adj1" fmla="val 10832785"/>
                  <a:gd name="adj2" fmla="val 5931096"/>
                </a:avLst>
              </a:prstGeom>
              <a:ln w="152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7" name="Bogen 76"/>
              <p:cNvSpPr/>
              <p:nvPr/>
            </p:nvSpPr>
            <p:spPr>
              <a:xfrm rot="13575042">
                <a:off x="6400266" y="3671930"/>
                <a:ext cx="1366276" cy="1416879"/>
              </a:xfrm>
              <a:prstGeom prst="arc">
                <a:avLst>
                  <a:gd name="adj1" fmla="val 10832785"/>
                  <a:gd name="adj2" fmla="val 5087468"/>
                </a:avLst>
              </a:prstGeom>
              <a:ln w="152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9" name="Bogen 78"/>
              <p:cNvSpPr/>
              <p:nvPr/>
            </p:nvSpPr>
            <p:spPr>
              <a:xfrm rot="13657621">
                <a:off x="6400636" y="3670700"/>
                <a:ext cx="1366276" cy="1416879"/>
              </a:xfrm>
              <a:prstGeom prst="arc">
                <a:avLst>
                  <a:gd name="adj1" fmla="val 9444993"/>
                  <a:gd name="adj2" fmla="val 11000301"/>
                </a:avLst>
              </a:prstGeom>
              <a:ln w="152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0" name="Bogen 79"/>
              <p:cNvSpPr/>
              <p:nvPr/>
            </p:nvSpPr>
            <p:spPr>
              <a:xfrm rot="13575042">
                <a:off x="6400265" y="3671927"/>
                <a:ext cx="1366276" cy="1416879"/>
              </a:xfrm>
              <a:prstGeom prst="arc">
                <a:avLst>
                  <a:gd name="adj1" fmla="val 16134631"/>
                  <a:gd name="adj2" fmla="val 20818884"/>
                </a:avLst>
              </a:prstGeom>
              <a:ln w="1524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</p:grpSp>
      <p:sp>
        <p:nvSpPr>
          <p:cNvPr id="2" name="Textfeld 1"/>
          <p:cNvSpPr txBox="1"/>
          <p:nvPr/>
        </p:nvSpPr>
        <p:spPr>
          <a:xfrm>
            <a:off x="-6821" y="2383753"/>
            <a:ext cx="323447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Die Bakteriensuspension, die beide Typen</a:t>
            </a:r>
          </a:p>
          <a:p>
            <a:r>
              <a:rPr lang="de-DE" sz="1400" dirty="0"/>
              <a:t>v</a:t>
            </a:r>
            <a:r>
              <a:rPr lang="de-DE" sz="1400" dirty="0" smtClean="0"/>
              <a:t>on Bakterien enthält, wird auf eine Agar-</a:t>
            </a:r>
          </a:p>
          <a:p>
            <a:r>
              <a:rPr lang="de-DE" sz="1400" dirty="0" smtClean="0"/>
              <a:t>platte mit </a:t>
            </a:r>
            <a:r>
              <a:rPr lang="de-DE" sz="1400" dirty="0" err="1" smtClean="0"/>
              <a:t>Ampicillin</a:t>
            </a:r>
            <a:r>
              <a:rPr lang="de-DE" sz="1400" dirty="0"/>
              <a:t> </a:t>
            </a:r>
            <a:r>
              <a:rPr lang="de-DE" sz="1400" dirty="0" smtClean="0"/>
              <a:t>ausgebracht. </a:t>
            </a:r>
            <a:endParaRPr lang="de-DE" sz="1400" dirty="0"/>
          </a:p>
        </p:txBody>
      </p:sp>
      <p:sp>
        <p:nvSpPr>
          <p:cNvPr id="3" name="Rechteck 2"/>
          <p:cNvSpPr/>
          <p:nvPr/>
        </p:nvSpPr>
        <p:spPr>
          <a:xfrm>
            <a:off x="-23651" y="3122417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400" dirty="0"/>
              <a:t>Da </a:t>
            </a:r>
            <a:r>
              <a:rPr lang="de-DE" sz="1400" dirty="0" smtClean="0"/>
              <a:t>beide resistent </a:t>
            </a:r>
            <a:r>
              <a:rPr lang="de-DE" sz="1400" dirty="0"/>
              <a:t>sind werden sie auf dem </a:t>
            </a:r>
            <a:endParaRPr lang="de-DE" sz="1400" dirty="0" smtClean="0"/>
          </a:p>
          <a:p>
            <a:r>
              <a:rPr lang="de-DE" sz="1400" dirty="0" smtClean="0"/>
              <a:t>Nährboden heranwachsen. </a:t>
            </a:r>
            <a:endParaRPr lang="de-DE" sz="1400" dirty="0"/>
          </a:p>
        </p:txBody>
      </p:sp>
      <p:sp>
        <p:nvSpPr>
          <p:cNvPr id="6" name="Textfeld 5"/>
          <p:cNvSpPr txBox="1"/>
          <p:nvPr/>
        </p:nvSpPr>
        <p:spPr>
          <a:xfrm>
            <a:off x="-6821" y="3692048"/>
            <a:ext cx="305436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Durch Verwendung eines Stempels, der</a:t>
            </a:r>
          </a:p>
          <a:p>
            <a:r>
              <a:rPr lang="de-DE" sz="1400" dirty="0"/>
              <a:t>a</a:t>
            </a:r>
            <a:r>
              <a:rPr lang="de-DE" sz="1400" dirty="0" smtClean="0"/>
              <a:t>uf die Kolonien gedrückt wird, kann</a:t>
            </a:r>
          </a:p>
          <a:p>
            <a:r>
              <a:rPr lang="de-DE" sz="1400" dirty="0" smtClean="0"/>
              <a:t>das Muster auf einen Nährboden über-</a:t>
            </a:r>
          </a:p>
          <a:p>
            <a:r>
              <a:rPr lang="de-DE" sz="1400" dirty="0"/>
              <a:t>t</a:t>
            </a:r>
            <a:r>
              <a:rPr lang="de-DE" sz="1400" dirty="0" smtClean="0"/>
              <a:t>ragen werden der </a:t>
            </a:r>
            <a:r>
              <a:rPr lang="de-DE" sz="1400" dirty="0" err="1" smtClean="0"/>
              <a:t>Tetracyclin</a:t>
            </a:r>
            <a:r>
              <a:rPr lang="de-DE" sz="1400" dirty="0" smtClean="0"/>
              <a:t> enthält. </a:t>
            </a:r>
            <a:endParaRPr lang="de-DE" sz="1400" dirty="0"/>
          </a:p>
        </p:txBody>
      </p:sp>
      <p:sp>
        <p:nvSpPr>
          <p:cNvPr id="8" name="Textfeld 7"/>
          <p:cNvSpPr txBox="1"/>
          <p:nvPr/>
        </p:nvSpPr>
        <p:spPr>
          <a:xfrm>
            <a:off x="0" y="4797152"/>
            <a:ext cx="2573205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Diejenigen Bakterien , die darauf</a:t>
            </a:r>
          </a:p>
          <a:p>
            <a:r>
              <a:rPr lang="de-DE" sz="1400" dirty="0"/>
              <a:t>h</a:t>
            </a:r>
            <a:r>
              <a:rPr lang="de-DE" sz="1400" dirty="0" smtClean="0"/>
              <a:t>eranwachsen sind nicht trans-</a:t>
            </a:r>
          </a:p>
          <a:p>
            <a:r>
              <a:rPr lang="de-DE" sz="1400" dirty="0"/>
              <a:t>f</a:t>
            </a:r>
            <a:r>
              <a:rPr lang="de-DE" sz="1400" dirty="0" smtClean="0"/>
              <a:t>ormierte Zellen, da sie ihre Re-</a:t>
            </a:r>
          </a:p>
          <a:p>
            <a:r>
              <a:rPr lang="de-DE" sz="1400" dirty="0" err="1"/>
              <a:t>s</a:t>
            </a:r>
            <a:r>
              <a:rPr lang="de-DE" sz="1400" dirty="0" err="1" smtClean="0"/>
              <a:t>istenz</a:t>
            </a:r>
            <a:r>
              <a:rPr lang="de-DE" sz="1400" dirty="0" smtClean="0"/>
              <a:t> gegen </a:t>
            </a:r>
            <a:r>
              <a:rPr lang="de-DE" sz="1400" dirty="0" err="1" smtClean="0"/>
              <a:t>Tetracylin</a:t>
            </a:r>
            <a:r>
              <a:rPr lang="de-DE" sz="1400" dirty="0" smtClean="0"/>
              <a:t> noch</a:t>
            </a:r>
          </a:p>
          <a:p>
            <a:r>
              <a:rPr lang="de-DE" sz="1400" dirty="0"/>
              <a:t>b</a:t>
            </a:r>
            <a:r>
              <a:rPr lang="de-DE" sz="1400" dirty="0" smtClean="0"/>
              <a:t>esitzen.</a:t>
            </a:r>
            <a:endParaRPr lang="de-DE" sz="1400" dirty="0"/>
          </a:p>
        </p:txBody>
      </p:sp>
      <p:sp>
        <p:nvSpPr>
          <p:cNvPr id="9" name="Ellipse 8"/>
          <p:cNvSpPr/>
          <p:nvPr/>
        </p:nvSpPr>
        <p:spPr>
          <a:xfrm>
            <a:off x="3324035" y="5022583"/>
            <a:ext cx="488791" cy="4497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extfeld 9"/>
          <p:cNvSpPr txBox="1"/>
          <p:nvPr/>
        </p:nvSpPr>
        <p:spPr>
          <a:xfrm>
            <a:off x="-29703" y="6132808"/>
            <a:ext cx="90341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Die transformierten Bakterienzellen können nun aus dem Nährboden herausgestochen,  in eine Nährlösung  überführt</a:t>
            </a:r>
          </a:p>
          <a:p>
            <a:r>
              <a:rPr lang="de-DE" sz="1400" dirty="0"/>
              <a:t>u</a:t>
            </a:r>
            <a:r>
              <a:rPr lang="de-DE" sz="1400" dirty="0" smtClean="0"/>
              <a:t>nd darin vermehrt</a:t>
            </a:r>
            <a:r>
              <a:rPr lang="de-DE" sz="1400" dirty="0"/>
              <a:t> </a:t>
            </a:r>
            <a:r>
              <a:rPr lang="de-DE" sz="1400" dirty="0" smtClean="0"/>
              <a:t>werden. Sie stehen für weitere Experimente zur Verfügung.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1015848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75" grpId="0" animBg="1"/>
      <p:bldP spid="104" grpId="0" animBg="1"/>
      <p:bldP spid="2" grpId="0"/>
      <p:bldP spid="3" grpId="0"/>
      <p:bldP spid="6" grpId="0"/>
      <p:bldP spid="8" grpId="0"/>
      <p:bldP spid="9" grpId="0" animBg="1"/>
      <p:bldP spid="10" grpId="0"/>
    </p:bld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316</Words>
  <Application>Microsoft Office PowerPoint</Application>
  <PresentationFormat>Bildschirmpräsentation (4:3)</PresentationFormat>
  <Paragraphs>71</Paragraphs>
  <Slides>5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6" baseType="lpstr"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Walter</dc:creator>
  <cp:lastModifiedBy>Walter</cp:lastModifiedBy>
  <cp:revision>31</cp:revision>
  <dcterms:created xsi:type="dcterms:W3CDTF">2014-02-20T18:18:46Z</dcterms:created>
  <dcterms:modified xsi:type="dcterms:W3CDTF">2014-03-04T19:02:31Z</dcterms:modified>
</cp:coreProperties>
</file>