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3" r:id="rId5"/>
    <p:sldId id="264" r:id="rId6"/>
    <p:sldId id="259" r:id="rId7"/>
    <p:sldId id="265" r:id="rId8"/>
    <p:sldId id="258" r:id="rId9"/>
    <p:sldId id="266" r:id="rId10"/>
    <p:sldId id="267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99FFCC"/>
    <a:srgbClr val="CCE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793" autoAdjust="0"/>
  </p:normalViewPr>
  <p:slideViewPr>
    <p:cSldViewPr>
      <p:cViewPr>
        <p:scale>
          <a:sx n="100" d="100"/>
          <a:sy n="100" d="100"/>
        </p:scale>
        <p:origin x="-1140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984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8729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66864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2361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6984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913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0939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931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4792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7571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085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EF341-5D77-4D7A-8C9B-82862A493008}" type="datetimeFigureOut">
              <a:rPr lang="de-DE" smtClean="0"/>
              <a:t>04.12.2013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B23E1-AA37-4DE5-A54D-38AF098E868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436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/>
          <p:cNvGrpSpPr/>
          <p:nvPr/>
        </p:nvGrpSpPr>
        <p:grpSpPr>
          <a:xfrm>
            <a:off x="1996513" y="1989750"/>
            <a:ext cx="5256584" cy="792088"/>
            <a:chOff x="1187624" y="764704"/>
            <a:chExt cx="5256584" cy="792088"/>
          </a:xfrm>
        </p:grpSpPr>
        <p:cxnSp>
          <p:nvCxnSpPr>
            <p:cNvPr id="5" name="Gerade Verbindung 4"/>
            <p:cNvCxnSpPr/>
            <p:nvPr/>
          </p:nvCxnSpPr>
          <p:spPr>
            <a:xfrm>
              <a:off x="1187624" y="1556792"/>
              <a:ext cx="309634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/>
          </p:nvCxnSpPr>
          <p:spPr>
            <a:xfrm flipV="1">
              <a:off x="4283968" y="764704"/>
              <a:ext cx="2160240" cy="7920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pieren 20"/>
          <p:cNvGrpSpPr/>
          <p:nvPr/>
        </p:nvGrpSpPr>
        <p:grpSpPr>
          <a:xfrm flipV="1">
            <a:off x="1996513" y="3479060"/>
            <a:ext cx="5256584" cy="602367"/>
            <a:chOff x="1187624" y="764704"/>
            <a:chExt cx="5256584" cy="792088"/>
          </a:xfrm>
        </p:grpSpPr>
        <p:cxnSp>
          <p:nvCxnSpPr>
            <p:cNvPr id="22" name="Gerade Verbindung 21"/>
            <p:cNvCxnSpPr/>
            <p:nvPr/>
          </p:nvCxnSpPr>
          <p:spPr>
            <a:xfrm>
              <a:off x="1187624" y="1556792"/>
              <a:ext cx="309634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/>
          </p:nvCxnSpPr>
          <p:spPr>
            <a:xfrm flipV="1">
              <a:off x="4283968" y="764704"/>
              <a:ext cx="2160240" cy="7920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Gerade Verbindung mit Pfeil 25"/>
          <p:cNvCxnSpPr/>
          <p:nvPr/>
        </p:nvCxnSpPr>
        <p:spPr>
          <a:xfrm flipH="1">
            <a:off x="5834463" y="2565814"/>
            <a:ext cx="1512168" cy="54006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/>
          <p:cNvCxnSpPr/>
          <p:nvPr/>
        </p:nvCxnSpPr>
        <p:spPr>
          <a:xfrm>
            <a:off x="5956953" y="3272741"/>
            <a:ext cx="633594" cy="1524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>
            <a:off x="6694639" y="3488764"/>
            <a:ext cx="651992" cy="15717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7" name="Gerade Verbindung 1036"/>
          <p:cNvCxnSpPr/>
          <p:nvPr/>
        </p:nvCxnSpPr>
        <p:spPr>
          <a:xfrm>
            <a:off x="2356553" y="2781838"/>
            <a:ext cx="0" cy="7069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9" name="Gerade Verbindung 1038"/>
          <p:cNvCxnSpPr/>
          <p:nvPr/>
        </p:nvCxnSpPr>
        <p:spPr>
          <a:xfrm>
            <a:off x="5092857" y="2781838"/>
            <a:ext cx="0" cy="70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Gerade Verbindung 1040"/>
          <p:cNvCxnSpPr/>
          <p:nvPr/>
        </p:nvCxnSpPr>
        <p:spPr>
          <a:xfrm>
            <a:off x="4156753" y="2781838"/>
            <a:ext cx="0" cy="70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Gerade Verbindung 1042"/>
          <p:cNvCxnSpPr/>
          <p:nvPr/>
        </p:nvCxnSpPr>
        <p:spPr>
          <a:xfrm>
            <a:off x="3220649" y="2772133"/>
            <a:ext cx="0" cy="7166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0" name="Gerade Verbindung 1049"/>
          <p:cNvCxnSpPr/>
          <p:nvPr/>
        </p:nvCxnSpPr>
        <p:spPr>
          <a:xfrm>
            <a:off x="5834463" y="2520105"/>
            <a:ext cx="194498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/>
          <p:cNvCxnSpPr/>
          <p:nvPr/>
        </p:nvCxnSpPr>
        <p:spPr>
          <a:xfrm>
            <a:off x="6273750" y="2358791"/>
            <a:ext cx="194498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64"/>
          <p:cNvCxnSpPr/>
          <p:nvPr/>
        </p:nvCxnSpPr>
        <p:spPr>
          <a:xfrm>
            <a:off x="6694639" y="2209991"/>
            <a:ext cx="194498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>
            <a:off x="7058599" y="2061758"/>
            <a:ext cx="194498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66"/>
          <p:cNvCxnSpPr/>
          <p:nvPr/>
        </p:nvCxnSpPr>
        <p:spPr>
          <a:xfrm>
            <a:off x="4660809" y="2772133"/>
            <a:ext cx="0" cy="70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/>
          <p:cNvCxnSpPr/>
          <p:nvPr/>
        </p:nvCxnSpPr>
        <p:spPr>
          <a:xfrm>
            <a:off x="3724705" y="2781838"/>
            <a:ext cx="0" cy="70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>
            <a:off x="2788601" y="2781838"/>
            <a:ext cx="0" cy="70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 flipH="1">
            <a:off x="5956953" y="3306763"/>
            <a:ext cx="144016" cy="431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/>
          <p:cNvCxnSpPr/>
          <p:nvPr/>
        </p:nvCxnSpPr>
        <p:spPr>
          <a:xfrm flipH="1">
            <a:off x="6226983" y="3351698"/>
            <a:ext cx="144016" cy="431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 flipH="1">
            <a:off x="6638719" y="3522414"/>
            <a:ext cx="144016" cy="4030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/>
          <p:nvPr/>
        </p:nvCxnSpPr>
        <p:spPr>
          <a:xfrm flipH="1">
            <a:off x="6935146" y="3584818"/>
            <a:ext cx="144016" cy="431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7346631" y="1692696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77" name="Textfeld 76"/>
          <p:cNvSpPr txBox="1"/>
          <p:nvPr/>
        </p:nvSpPr>
        <p:spPr>
          <a:xfrm>
            <a:off x="1590530" y="3306763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78" name="Textfeld 77"/>
          <p:cNvSpPr txBox="1"/>
          <p:nvPr/>
        </p:nvSpPr>
        <p:spPr>
          <a:xfrm>
            <a:off x="7409631" y="235879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</a:t>
            </a:r>
            <a:r>
              <a:rPr lang="de-DE" dirty="0" smtClean="0"/>
              <a:t>`</a:t>
            </a:r>
            <a:endParaRPr lang="de-DE" dirty="0"/>
          </a:p>
        </p:txBody>
      </p:sp>
      <p:sp>
        <p:nvSpPr>
          <p:cNvPr id="79" name="Textfeld 78"/>
          <p:cNvSpPr txBox="1"/>
          <p:nvPr/>
        </p:nvSpPr>
        <p:spPr>
          <a:xfrm>
            <a:off x="1590530" y="2551109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</a:t>
            </a:r>
            <a:r>
              <a:rPr lang="de-DE" dirty="0" smtClean="0"/>
              <a:t>`</a:t>
            </a:r>
            <a:endParaRPr lang="de-DE" dirty="0"/>
          </a:p>
        </p:txBody>
      </p:sp>
      <p:sp>
        <p:nvSpPr>
          <p:cNvPr id="80" name="Textfeld 79"/>
          <p:cNvSpPr txBox="1"/>
          <p:nvPr/>
        </p:nvSpPr>
        <p:spPr>
          <a:xfrm>
            <a:off x="7410904" y="389676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</a:t>
            </a:r>
            <a:r>
              <a:rPr lang="de-DE" dirty="0" smtClean="0"/>
              <a:t>`</a:t>
            </a:r>
            <a:endParaRPr lang="de-DE" dirty="0"/>
          </a:p>
        </p:txBody>
      </p:sp>
      <p:sp>
        <p:nvSpPr>
          <p:cNvPr id="81" name="Textfeld 80"/>
          <p:cNvSpPr txBox="1"/>
          <p:nvPr/>
        </p:nvSpPr>
        <p:spPr>
          <a:xfrm>
            <a:off x="7410904" y="351656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37" name="Gerade Verbindung 36"/>
          <p:cNvCxnSpPr/>
          <p:nvPr/>
        </p:nvCxnSpPr>
        <p:spPr>
          <a:xfrm flipH="1">
            <a:off x="5092857" y="3584818"/>
            <a:ext cx="1842289" cy="68127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/>
          <p:nvPr/>
        </p:nvCxnSpPr>
        <p:spPr>
          <a:xfrm flipH="1">
            <a:off x="5092857" y="3371826"/>
            <a:ext cx="1134128" cy="778164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/>
          <p:cNvSpPr txBox="1"/>
          <p:nvPr/>
        </p:nvSpPr>
        <p:spPr>
          <a:xfrm>
            <a:off x="3004625" y="4081427"/>
            <a:ext cx="1983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Okazaki-Fragmente</a:t>
            </a:r>
            <a:endParaRPr lang="de-DE" dirty="0"/>
          </a:p>
        </p:txBody>
      </p:sp>
      <p:sp>
        <p:nvSpPr>
          <p:cNvPr id="41" name="Textfeld 40"/>
          <p:cNvSpPr txBox="1"/>
          <p:nvPr/>
        </p:nvSpPr>
        <p:spPr>
          <a:xfrm>
            <a:off x="581073" y="508030"/>
            <a:ext cx="3835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Replikation – formaler Ablauf</a:t>
            </a:r>
            <a:endParaRPr lang="de-DE" sz="2400" dirty="0"/>
          </a:p>
        </p:txBody>
      </p:sp>
      <p:sp>
        <p:nvSpPr>
          <p:cNvPr id="44" name="Textfeld 43"/>
          <p:cNvSpPr txBox="1"/>
          <p:nvPr/>
        </p:nvSpPr>
        <p:spPr>
          <a:xfrm>
            <a:off x="986205" y="5485874"/>
            <a:ext cx="5790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Problemstellung:    </a:t>
            </a:r>
            <a:r>
              <a:rPr lang="de-DE" dirty="0" smtClean="0"/>
              <a:t>Warum entstehen </a:t>
            </a:r>
            <a:r>
              <a:rPr lang="de-DE" dirty="0" err="1" smtClean="0"/>
              <a:t>Okazaki</a:t>
            </a:r>
            <a:r>
              <a:rPr lang="de-DE" dirty="0" smtClean="0"/>
              <a:t> – Fragmente?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026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75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26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1689917" y="2262728"/>
            <a:ext cx="5256584" cy="792088"/>
            <a:chOff x="1187624" y="764704"/>
            <a:chExt cx="5256584" cy="792088"/>
          </a:xfrm>
        </p:grpSpPr>
        <p:cxnSp>
          <p:nvCxnSpPr>
            <p:cNvPr id="3" name="Gerade Verbindung 2"/>
            <p:cNvCxnSpPr/>
            <p:nvPr/>
          </p:nvCxnSpPr>
          <p:spPr>
            <a:xfrm>
              <a:off x="1187624" y="1556792"/>
              <a:ext cx="309634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Gerade Verbindung 3"/>
            <p:cNvCxnSpPr/>
            <p:nvPr/>
          </p:nvCxnSpPr>
          <p:spPr>
            <a:xfrm flipV="1">
              <a:off x="4283968" y="764704"/>
              <a:ext cx="2160240" cy="7920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ieren 4"/>
          <p:cNvGrpSpPr/>
          <p:nvPr/>
        </p:nvGrpSpPr>
        <p:grpSpPr>
          <a:xfrm flipV="1">
            <a:off x="1689917" y="3752038"/>
            <a:ext cx="5256584" cy="602367"/>
            <a:chOff x="1187624" y="764704"/>
            <a:chExt cx="5256584" cy="792088"/>
          </a:xfrm>
        </p:grpSpPr>
        <p:cxnSp>
          <p:nvCxnSpPr>
            <p:cNvPr id="6" name="Gerade Verbindung 5"/>
            <p:cNvCxnSpPr/>
            <p:nvPr/>
          </p:nvCxnSpPr>
          <p:spPr>
            <a:xfrm>
              <a:off x="1187624" y="1556792"/>
              <a:ext cx="309634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6"/>
            <p:cNvCxnSpPr/>
            <p:nvPr/>
          </p:nvCxnSpPr>
          <p:spPr>
            <a:xfrm flipV="1">
              <a:off x="4283968" y="764704"/>
              <a:ext cx="2160240" cy="7920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Gerade Verbindung mit Pfeil 7"/>
          <p:cNvCxnSpPr/>
          <p:nvPr/>
        </p:nvCxnSpPr>
        <p:spPr>
          <a:xfrm flipH="1">
            <a:off x="5527867" y="2838792"/>
            <a:ext cx="1512168" cy="54006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>
            <a:off x="5650357" y="3545719"/>
            <a:ext cx="633594" cy="1524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6388043" y="3761742"/>
            <a:ext cx="651992" cy="15717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>
            <a:off x="2049957" y="3054816"/>
            <a:ext cx="0" cy="7069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4786261" y="3054816"/>
            <a:ext cx="0" cy="70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3850157" y="3054816"/>
            <a:ext cx="0" cy="70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2914053" y="3045111"/>
            <a:ext cx="0" cy="7166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5527867" y="2793083"/>
            <a:ext cx="194498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>
            <a:off x="5967154" y="2631769"/>
            <a:ext cx="194498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>
            <a:off x="6388043" y="2482969"/>
            <a:ext cx="194498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6752003" y="2334736"/>
            <a:ext cx="194498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4354213" y="3045111"/>
            <a:ext cx="0" cy="70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>
            <a:off x="3418109" y="3054816"/>
            <a:ext cx="0" cy="70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2482005" y="3054816"/>
            <a:ext cx="0" cy="70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 flipH="1">
            <a:off x="5650357" y="3579741"/>
            <a:ext cx="144016" cy="431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 flipH="1">
            <a:off x="5920387" y="3624676"/>
            <a:ext cx="144016" cy="431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 flipH="1">
            <a:off x="6332123" y="3795392"/>
            <a:ext cx="144016" cy="431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 flipH="1">
            <a:off x="6628550" y="3857796"/>
            <a:ext cx="144016" cy="431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/>
          <p:cNvSpPr txBox="1"/>
          <p:nvPr/>
        </p:nvSpPr>
        <p:spPr>
          <a:xfrm>
            <a:off x="7040035" y="1965674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1283934" y="357974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28" name="Textfeld 27"/>
          <p:cNvSpPr txBox="1"/>
          <p:nvPr/>
        </p:nvSpPr>
        <p:spPr>
          <a:xfrm>
            <a:off x="7103035" y="2631769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</a:t>
            </a:r>
            <a:r>
              <a:rPr lang="de-DE" dirty="0" smtClean="0"/>
              <a:t>`</a:t>
            </a:r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1283934" y="2824087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</a:t>
            </a:r>
            <a:r>
              <a:rPr lang="de-DE" dirty="0" smtClean="0"/>
              <a:t>`</a:t>
            </a:r>
            <a:endParaRPr lang="de-DE" dirty="0"/>
          </a:p>
        </p:txBody>
      </p:sp>
      <p:sp>
        <p:nvSpPr>
          <p:cNvPr id="30" name="Textfeld 29"/>
          <p:cNvSpPr txBox="1"/>
          <p:nvPr/>
        </p:nvSpPr>
        <p:spPr>
          <a:xfrm>
            <a:off x="7104308" y="4169739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</a:t>
            </a:r>
            <a:r>
              <a:rPr lang="de-DE" dirty="0" smtClean="0"/>
              <a:t>`</a:t>
            </a:r>
            <a:endParaRPr lang="de-DE" dirty="0"/>
          </a:p>
        </p:txBody>
      </p:sp>
      <p:sp>
        <p:nvSpPr>
          <p:cNvPr id="31" name="Textfeld 30"/>
          <p:cNvSpPr txBox="1"/>
          <p:nvPr/>
        </p:nvSpPr>
        <p:spPr>
          <a:xfrm>
            <a:off x="7104308" y="3789540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35" name="Rechteck 34"/>
          <p:cNvSpPr/>
          <p:nvPr/>
        </p:nvSpPr>
        <p:spPr>
          <a:xfrm>
            <a:off x="5794373" y="2262728"/>
            <a:ext cx="1152128" cy="10344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6" name="Textfeld 35"/>
          <p:cNvSpPr txBox="1"/>
          <p:nvPr/>
        </p:nvSpPr>
        <p:spPr>
          <a:xfrm>
            <a:off x="6904200" y="3031316"/>
            <a:ext cx="184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1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5794373" y="3535084"/>
            <a:ext cx="1152128" cy="10344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9" name="Textfeld 38"/>
          <p:cNvSpPr txBox="1"/>
          <p:nvPr/>
        </p:nvSpPr>
        <p:spPr>
          <a:xfrm>
            <a:off x="6918529" y="4286816"/>
            <a:ext cx="184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2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01" name="Textfeld 100"/>
          <p:cNvSpPr txBox="1"/>
          <p:nvPr/>
        </p:nvSpPr>
        <p:spPr>
          <a:xfrm>
            <a:off x="503290" y="476672"/>
            <a:ext cx="6458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Replikation – Neubetrachtung auf </a:t>
            </a:r>
            <a:r>
              <a:rPr lang="de-DE" sz="2400" dirty="0" err="1" smtClean="0"/>
              <a:t>Nukleotidebene</a:t>
            </a:r>
            <a:endParaRPr lang="de-DE" sz="2400" dirty="0"/>
          </a:p>
        </p:txBody>
      </p:sp>
      <p:sp>
        <p:nvSpPr>
          <p:cNvPr id="37" name="Textfeld 36"/>
          <p:cNvSpPr txBox="1"/>
          <p:nvPr/>
        </p:nvSpPr>
        <p:spPr>
          <a:xfrm>
            <a:off x="755576" y="5352553"/>
            <a:ext cx="7615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Zum Verständnis des Mechanismus wird die Replikation im Weiteren auf der </a:t>
            </a:r>
            <a:r>
              <a:rPr lang="de-DE" sz="1400" dirty="0" err="1" smtClean="0"/>
              <a:t>Nukleotidebene</a:t>
            </a:r>
            <a:r>
              <a:rPr lang="de-DE" sz="1400" dirty="0" smtClean="0"/>
              <a:t> verfolgt</a:t>
            </a:r>
            <a:r>
              <a:rPr lang="de-DE" dirty="0" smtClean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368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539429" y="3596203"/>
            <a:ext cx="3969733" cy="815131"/>
            <a:chOff x="2109398" y="1483501"/>
            <a:chExt cx="3969733" cy="815131"/>
          </a:xfrm>
        </p:grpSpPr>
        <p:cxnSp>
          <p:nvCxnSpPr>
            <p:cNvPr id="8" name="Gerade Verbindung 7"/>
            <p:cNvCxnSpPr/>
            <p:nvPr/>
          </p:nvCxnSpPr>
          <p:spPr>
            <a:xfrm rot="16200000">
              <a:off x="4053615" y="188619"/>
              <a:ext cx="0" cy="302433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/>
          </p:nvCxnSpPr>
          <p:spPr>
            <a:xfrm rot="16200000" flipH="1">
              <a:off x="2649459" y="1952815"/>
              <a:ext cx="504056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/>
          </p:nvCxnSpPr>
          <p:spPr>
            <a:xfrm rot="16200000">
              <a:off x="3153515" y="1880807"/>
              <a:ext cx="360040" cy="0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>
            <a:xfrm rot="16200000" flipH="1">
              <a:off x="3441547" y="1952815"/>
              <a:ext cx="504056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/>
          </p:nvCxnSpPr>
          <p:spPr>
            <a:xfrm rot="16200000">
              <a:off x="3945603" y="1880807"/>
              <a:ext cx="360040" cy="0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/>
          </p:nvCxnSpPr>
          <p:spPr>
            <a:xfrm rot="16200000">
              <a:off x="4449659" y="1880807"/>
              <a:ext cx="360040" cy="0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/>
          </p:nvCxnSpPr>
          <p:spPr>
            <a:xfrm rot="16200000" flipH="1">
              <a:off x="4690796" y="1999710"/>
              <a:ext cx="597845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36"/>
            <p:cNvCxnSpPr/>
            <p:nvPr/>
          </p:nvCxnSpPr>
          <p:spPr>
            <a:xfrm rot="16200000" flipH="1">
              <a:off x="5132557" y="1948503"/>
              <a:ext cx="504056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feld 38"/>
            <p:cNvSpPr txBox="1"/>
            <p:nvPr/>
          </p:nvSpPr>
          <p:spPr>
            <a:xfrm rot="16200000">
              <a:off x="2109558" y="1483341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5`</a:t>
              </a:r>
              <a:endParaRPr lang="de-DE" dirty="0"/>
            </a:p>
          </p:txBody>
        </p:sp>
        <p:sp>
          <p:nvSpPr>
            <p:cNvPr id="41" name="Textfeld 40"/>
            <p:cNvSpPr txBox="1"/>
            <p:nvPr/>
          </p:nvSpPr>
          <p:spPr>
            <a:xfrm rot="16200000">
              <a:off x="5709959" y="1511809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2539430" y="4159306"/>
            <a:ext cx="3969732" cy="732831"/>
            <a:chOff x="2539430" y="4159306"/>
            <a:chExt cx="3969732" cy="732831"/>
          </a:xfrm>
        </p:grpSpPr>
        <p:cxnSp>
          <p:nvCxnSpPr>
            <p:cNvPr id="9" name="Gerade Verbindung 8"/>
            <p:cNvCxnSpPr/>
            <p:nvPr/>
          </p:nvCxnSpPr>
          <p:spPr>
            <a:xfrm rot="16200000">
              <a:off x="3151498" y="4483342"/>
              <a:ext cx="360040" cy="0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>
            <a:xfrm rot="16200000">
              <a:off x="3511538" y="4411334"/>
              <a:ext cx="504056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/>
          </p:nvCxnSpPr>
          <p:spPr>
            <a:xfrm rot="16200000">
              <a:off x="3943586" y="4483342"/>
              <a:ext cx="360040" cy="0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/>
          </p:nvCxnSpPr>
          <p:spPr>
            <a:xfrm rot="16200000">
              <a:off x="4807682" y="4411334"/>
              <a:ext cx="504056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/>
          </p:nvCxnSpPr>
          <p:spPr>
            <a:xfrm rot="16200000" flipH="1">
              <a:off x="5293736" y="4523125"/>
              <a:ext cx="252028" cy="0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/>
          </p:nvCxnSpPr>
          <p:spPr>
            <a:xfrm rot="16200000">
              <a:off x="5634596" y="4479030"/>
              <a:ext cx="360040" cy="0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8" name="Textfeld 1027"/>
            <p:cNvSpPr txBox="1"/>
            <p:nvPr/>
          </p:nvSpPr>
          <p:spPr>
            <a:xfrm rot="16200000">
              <a:off x="6139990" y="4522965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5`</a:t>
              </a:r>
              <a:endParaRPr lang="de-DE" dirty="0"/>
            </a:p>
          </p:txBody>
        </p:sp>
        <p:sp>
          <p:nvSpPr>
            <p:cNvPr id="1029" name="Textfeld 1028"/>
            <p:cNvSpPr txBox="1"/>
            <p:nvPr/>
          </p:nvSpPr>
          <p:spPr>
            <a:xfrm rot="16200000">
              <a:off x="2539590" y="4483182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cxnSp>
          <p:nvCxnSpPr>
            <p:cNvPr id="79" name="Gerade Verbindung 78"/>
            <p:cNvCxnSpPr/>
            <p:nvPr/>
          </p:nvCxnSpPr>
          <p:spPr>
            <a:xfrm rot="16200000">
              <a:off x="4303626" y="4411334"/>
              <a:ext cx="504056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5"/>
            <p:cNvCxnSpPr/>
            <p:nvPr/>
          </p:nvCxnSpPr>
          <p:spPr>
            <a:xfrm rot="16200000">
              <a:off x="4483646" y="3151194"/>
              <a:ext cx="0" cy="302433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feld 60"/>
          <p:cNvSpPr txBox="1"/>
          <p:nvPr/>
        </p:nvSpPr>
        <p:spPr>
          <a:xfrm>
            <a:off x="481728" y="404664"/>
            <a:ext cx="7487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Replikation – </a:t>
            </a:r>
            <a:r>
              <a:rPr lang="de-DE" sz="2400" dirty="0" err="1" smtClean="0"/>
              <a:t>Entspiralisierung</a:t>
            </a:r>
            <a:r>
              <a:rPr lang="de-DE" sz="2400" dirty="0" smtClean="0"/>
              <a:t> und Öffnung durch </a:t>
            </a:r>
            <a:r>
              <a:rPr lang="de-DE" sz="2400" dirty="0" err="1" smtClean="0"/>
              <a:t>Helikase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22968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/>
          <p:cNvCxnSpPr/>
          <p:nvPr/>
        </p:nvCxnSpPr>
        <p:spPr>
          <a:xfrm rot="16200000">
            <a:off x="4331284" y="990103"/>
            <a:ext cx="0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rot="16200000" flipH="1">
            <a:off x="2927128" y="2754299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rot="16200000">
            <a:off x="3431184" y="2682291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rot="16200000" flipH="1">
            <a:off x="3719216" y="2754299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 rot="16200000">
            <a:off x="4077015" y="3165233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 rot="16200000">
            <a:off x="4223272" y="2682291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 rot="16200000">
            <a:off x="4727328" y="2682291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 rot="16200000" flipH="1">
            <a:off x="4968465" y="2801194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5410226" y="2749987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/>
          <p:cNvSpPr txBox="1"/>
          <p:nvPr/>
        </p:nvSpPr>
        <p:spPr>
          <a:xfrm rot="16200000">
            <a:off x="2387227" y="2284825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41" name="Textfeld 40"/>
          <p:cNvSpPr txBox="1"/>
          <p:nvPr/>
        </p:nvSpPr>
        <p:spPr>
          <a:xfrm rot="16200000">
            <a:off x="5987628" y="2313293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65" name="Gerade Verbindung 64"/>
          <p:cNvCxnSpPr/>
          <p:nvPr/>
        </p:nvCxnSpPr>
        <p:spPr>
          <a:xfrm rot="16200000">
            <a:off x="4655320" y="3075694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 rot="16200000" flipH="1">
            <a:off x="5141374" y="3187710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/>
          <p:cNvCxnSpPr/>
          <p:nvPr/>
        </p:nvCxnSpPr>
        <p:spPr>
          <a:xfrm rot="16200000">
            <a:off x="5482234" y="3147702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/>
          <p:cNvCxnSpPr/>
          <p:nvPr/>
        </p:nvCxnSpPr>
        <p:spPr>
          <a:xfrm>
            <a:off x="4761091" y="3332761"/>
            <a:ext cx="10265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5652911" y="3324973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5`</a:t>
            </a:r>
            <a:endParaRPr lang="de-DE" sz="800" dirty="0"/>
          </a:p>
        </p:txBody>
      </p:sp>
      <p:sp>
        <p:nvSpPr>
          <p:cNvPr id="71" name="Textfeld 70"/>
          <p:cNvSpPr txBox="1"/>
          <p:nvPr/>
        </p:nvSpPr>
        <p:spPr>
          <a:xfrm>
            <a:off x="5258045" y="3313724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5`</a:t>
            </a:r>
            <a:endParaRPr lang="de-DE" sz="800" dirty="0"/>
          </a:p>
        </p:txBody>
      </p:sp>
      <p:sp>
        <p:nvSpPr>
          <p:cNvPr id="72" name="Textfeld 71"/>
          <p:cNvSpPr txBox="1"/>
          <p:nvPr/>
        </p:nvSpPr>
        <p:spPr>
          <a:xfrm>
            <a:off x="4833099" y="3316567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5`</a:t>
            </a:r>
            <a:endParaRPr lang="de-DE" sz="800" dirty="0"/>
          </a:p>
        </p:txBody>
      </p:sp>
      <p:sp>
        <p:nvSpPr>
          <p:cNvPr id="73" name="Textfeld 72"/>
          <p:cNvSpPr txBox="1"/>
          <p:nvPr/>
        </p:nvSpPr>
        <p:spPr>
          <a:xfrm>
            <a:off x="5424504" y="3313724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3`</a:t>
            </a:r>
            <a:endParaRPr lang="de-DE" sz="800" dirty="0"/>
          </a:p>
        </p:txBody>
      </p:sp>
      <p:sp>
        <p:nvSpPr>
          <p:cNvPr id="74" name="Textfeld 73"/>
          <p:cNvSpPr txBox="1"/>
          <p:nvPr/>
        </p:nvSpPr>
        <p:spPr>
          <a:xfrm>
            <a:off x="4997838" y="3316567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3`</a:t>
            </a:r>
            <a:endParaRPr lang="de-DE" sz="800" dirty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5032780" y="3200569"/>
            <a:ext cx="0" cy="339848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/>
          <p:nvPr/>
        </p:nvCxnSpPr>
        <p:spPr>
          <a:xfrm>
            <a:off x="5478491" y="3217526"/>
            <a:ext cx="0" cy="339848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feld 75"/>
          <p:cNvSpPr txBox="1"/>
          <p:nvPr/>
        </p:nvSpPr>
        <p:spPr>
          <a:xfrm>
            <a:off x="4690203" y="3318613"/>
            <a:ext cx="2776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3`</a:t>
            </a:r>
            <a:endParaRPr lang="de-DE" sz="800" dirty="0"/>
          </a:p>
        </p:txBody>
      </p:sp>
      <p:cxnSp>
        <p:nvCxnSpPr>
          <p:cNvPr id="17" name="Gerade Verbindung 16"/>
          <p:cNvCxnSpPr/>
          <p:nvPr/>
        </p:nvCxnSpPr>
        <p:spPr>
          <a:xfrm flipH="1">
            <a:off x="4149023" y="3422301"/>
            <a:ext cx="39380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feld 76"/>
          <p:cNvSpPr txBox="1"/>
          <p:nvPr/>
        </p:nvSpPr>
        <p:spPr>
          <a:xfrm>
            <a:off x="4387269" y="3411349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5`</a:t>
            </a:r>
            <a:endParaRPr lang="de-DE" sz="800" dirty="0"/>
          </a:p>
        </p:txBody>
      </p:sp>
      <p:sp>
        <p:nvSpPr>
          <p:cNvPr id="78" name="Textfeld 77"/>
          <p:cNvSpPr txBox="1"/>
          <p:nvPr/>
        </p:nvSpPr>
        <p:spPr>
          <a:xfrm>
            <a:off x="4071890" y="3411157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3`</a:t>
            </a:r>
            <a:endParaRPr lang="de-DE" sz="800" dirty="0"/>
          </a:p>
        </p:txBody>
      </p:sp>
      <p:cxnSp>
        <p:nvCxnSpPr>
          <p:cNvPr id="33" name="Gerade Verbindung mit Pfeil 32"/>
          <p:cNvCxnSpPr/>
          <p:nvPr/>
        </p:nvCxnSpPr>
        <p:spPr>
          <a:xfrm flipH="1">
            <a:off x="3536955" y="3843682"/>
            <a:ext cx="230649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2002369" y="3689793"/>
            <a:ext cx="1451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Syntheserichtung</a:t>
            </a:r>
            <a:endParaRPr lang="de-DE" sz="1400" dirty="0"/>
          </a:p>
        </p:txBody>
      </p:sp>
      <p:sp>
        <p:nvSpPr>
          <p:cNvPr id="61" name="Textfeld 60"/>
          <p:cNvSpPr txBox="1"/>
          <p:nvPr/>
        </p:nvSpPr>
        <p:spPr>
          <a:xfrm>
            <a:off x="481728" y="404664"/>
            <a:ext cx="24721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Replikation</a:t>
            </a:r>
          </a:p>
          <a:p>
            <a:r>
              <a:rPr lang="de-DE" sz="2400" dirty="0" smtClean="0"/>
              <a:t>Ablauf am 3`Ende </a:t>
            </a:r>
            <a:endParaRPr lang="de-DE" sz="2400" dirty="0"/>
          </a:p>
        </p:txBody>
      </p:sp>
      <p:sp>
        <p:nvSpPr>
          <p:cNvPr id="62" name="Textfeld 61"/>
          <p:cNvSpPr txBox="1"/>
          <p:nvPr/>
        </p:nvSpPr>
        <p:spPr>
          <a:xfrm rot="16200000">
            <a:off x="5992021" y="316021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968482" y="4725144"/>
            <a:ext cx="72881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DNA-</a:t>
            </a:r>
            <a:r>
              <a:rPr lang="de-DE" sz="1400" dirty="0" err="1" smtClean="0"/>
              <a:t>Polymerase</a:t>
            </a:r>
            <a:r>
              <a:rPr lang="de-DE" sz="1400" dirty="0" smtClean="0"/>
              <a:t> verknüpft die Nukleotide immer vom 3` Ende zum 5`-Ende der Phosphorgruppe.</a:t>
            </a:r>
          </a:p>
          <a:p>
            <a:r>
              <a:rPr lang="de-DE" sz="1400" dirty="0" smtClean="0"/>
              <a:t>Wirkungsspezifität der </a:t>
            </a:r>
            <a:r>
              <a:rPr lang="de-DE" sz="1400" dirty="0" err="1" smtClean="0"/>
              <a:t>Polymerase</a:t>
            </a:r>
            <a:r>
              <a:rPr lang="de-DE" sz="1400" dirty="0" smtClean="0"/>
              <a:t>!</a:t>
            </a:r>
          </a:p>
          <a:p>
            <a:endParaRPr lang="de-DE" sz="1400" dirty="0"/>
          </a:p>
          <a:p>
            <a:r>
              <a:rPr lang="de-DE" sz="1400" dirty="0" smtClean="0"/>
              <a:t>Vom 3`-Ende des Originalstrangs wird daher die DNA kontinuierlich aufgebaut.</a:t>
            </a:r>
            <a:endParaRPr lang="de-DE" sz="14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5967423" y="155628"/>
            <a:ext cx="2353307" cy="1349564"/>
            <a:chOff x="5334156" y="294784"/>
            <a:chExt cx="3432082" cy="1575708"/>
          </a:xfrm>
        </p:grpSpPr>
        <p:grpSp>
          <p:nvGrpSpPr>
            <p:cNvPr id="63" name="Gruppieren 62"/>
            <p:cNvGrpSpPr/>
            <p:nvPr/>
          </p:nvGrpSpPr>
          <p:grpSpPr>
            <a:xfrm>
              <a:off x="5559278" y="476672"/>
              <a:ext cx="2914833" cy="485001"/>
              <a:chOff x="1187624" y="764704"/>
              <a:chExt cx="5256584" cy="792088"/>
            </a:xfrm>
          </p:grpSpPr>
          <p:cxnSp>
            <p:nvCxnSpPr>
              <p:cNvPr id="64" name="Gerade Verbindung 63"/>
              <p:cNvCxnSpPr/>
              <p:nvPr/>
            </p:nvCxnSpPr>
            <p:spPr>
              <a:xfrm>
                <a:off x="1187624" y="1556792"/>
                <a:ext cx="30963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Gerade Verbindung 66"/>
              <p:cNvCxnSpPr/>
              <p:nvPr/>
            </p:nvCxnSpPr>
            <p:spPr>
              <a:xfrm flipV="1">
                <a:off x="4283968" y="764704"/>
                <a:ext cx="2160240" cy="7920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uppieren 68"/>
            <p:cNvGrpSpPr/>
            <p:nvPr/>
          </p:nvGrpSpPr>
          <p:grpSpPr>
            <a:xfrm flipV="1">
              <a:off x="5559278" y="1388586"/>
              <a:ext cx="2914833" cy="368833"/>
              <a:chOff x="1187624" y="764704"/>
              <a:chExt cx="5256584" cy="792088"/>
            </a:xfrm>
          </p:grpSpPr>
          <p:cxnSp>
            <p:nvCxnSpPr>
              <p:cNvPr id="82" name="Gerade Verbindung 81"/>
              <p:cNvCxnSpPr/>
              <p:nvPr/>
            </p:nvCxnSpPr>
            <p:spPr>
              <a:xfrm>
                <a:off x="1187624" y="1556792"/>
                <a:ext cx="30963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Gerade Verbindung 95"/>
              <p:cNvCxnSpPr/>
              <p:nvPr/>
            </p:nvCxnSpPr>
            <p:spPr>
              <a:xfrm flipV="1">
                <a:off x="4283968" y="764704"/>
                <a:ext cx="2160240" cy="7920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8" name="Gerade Verbindung mit Pfeil 97"/>
            <p:cNvCxnSpPr/>
            <p:nvPr/>
          </p:nvCxnSpPr>
          <p:spPr>
            <a:xfrm flipH="1">
              <a:off x="7687463" y="829400"/>
              <a:ext cx="838514" cy="330682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Gerade Verbindung mit Pfeil 98"/>
            <p:cNvCxnSpPr/>
            <p:nvPr/>
          </p:nvCxnSpPr>
          <p:spPr>
            <a:xfrm>
              <a:off x="7755385" y="1262256"/>
              <a:ext cx="351335" cy="9331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 Verbindung mit Pfeil 99"/>
            <p:cNvCxnSpPr/>
            <p:nvPr/>
          </p:nvCxnSpPr>
          <p:spPr>
            <a:xfrm>
              <a:off x="8164440" y="1394528"/>
              <a:ext cx="361537" cy="9623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Gerade Verbindung 100"/>
            <p:cNvCxnSpPr/>
            <p:nvPr/>
          </p:nvCxnSpPr>
          <p:spPr>
            <a:xfrm>
              <a:off x="5758924" y="961673"/>
              <a:ext cx="0" cy="4328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Gerade Verbindung 101"/>
            <p:cNvCxnSpPr/>
            <p:nvPr/>
          </p:nvCxnSpPr>
          <p:spPr>
            <a:xfrm>
              <a:off x="7276234" y="961673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rade Verbindung 102"/>
            <p:cNvCxnSpPr/>
            <p:nvPr/>
          </p:nvCxnSpPr>
          <p:spPr>
            <a:xfrm>
              <a:off x="6757155" y="961673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 Verbindung 103"/>
            <p:cNvCxnSpPr/>
            <p:nvPr/>
          </p:nvCxnSpPr>
          <p:spPr>
            <a:xfrm>
              <a:off x="6238075" y="955730"/>
              <a:ext cx="0" cy="4387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 Verbindung 104"/>
            <p:cNvCxnSpPr/>
            <p:nvPr/>
          </p:nvCxnSpPr>
          <p:spPr>
            <a:xfrm>
              <a:off x="7687463" y="801412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rade Verbindung 105"/>
            <p:cNvCxnSpPr/>
            <p:nvPr/>
          </p:nvCxnSpPr>
          <p:spPr>
            <a:xfrm>
              <a:off x="7931053" y="702638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 Verbindung 106"/>
            <p:cNvCxnSpPr/>
            <p:nvPr/>
          </p:nvCxnSpPr>
          <p:spPr>
            <a:xfrm>
              <a:off x="8164440" y="611527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>
            <a:xfrm>
              <a:off x="8366260" y="520763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>
            <a:xfrm>
              <a:off x="7036659" y="955730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>
            <a:xfrm>
              <a:off x="6517579" y="961673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>
            <a:xfrm>
              <a:off x="5998499" y="961673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>
            <a:xfrm flipH="1">
              <a:off x="7755385" y="1283088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>
            <a:xfrm flipH="1">
              <a:off x="7905120" y="1310602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>
            <a:xfrm flipH="1">
              <a:off x="8133432" y="1415132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>
            <a:xfrm flipH="1">
              <a:off x="8297804" y="1453343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feld 115"/>
            <p:cNvSpPr txBox="1"/>
            <p:nvPr/>
          </p:nvSpPr>
          <p:spPr>
            <a:xfrm>
              <a:off x="8525977" y="294784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117" name="Textfeld 116"/>
            <p:cNvSpPr txBox="1"/>
            <p:nvPr/>
          </p:nvSpPr>
          <p:spPr>
            <a:xfrm>
              <a:off x="5334156" y="1283088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118" name="Textfeld 117"/>
            <p:cNvSpPr txBox="1"/>
            <p:nvPr/>
          </p:nvSpPr>
          <p:spPr>
            <a:xfrm>
              <a:off x="8560911" y="702638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119" name="Textfeld 118"/>
            <p:cNvSpPr txBox="1"/>
            <p:nvPr/>
          </p:nvSpPr>
          <p:spPr>
            <a:xfrm>
              <a:off x="5334156" y="820396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120" name="Textfeld 119"/>
            <p:cNvSpPr txBox="1"/>
            <p:nvPr/>
          </p:nvSpPr>
          <p:spPr>
            <a:xfrm>
              <a:off x="8561617" y="1644348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121" name="Textfeld 120"/>
            <p:cNvSpPr txBox="1"/>
            <p:nvPr/>
          </p:nvSpPr>
          <p:spPr>
            <a:xfrm>
              <a:off x="8561617" y="1411549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122" name="Rechteck 121"/>
            <p:cNvSpPr/>
            <p:nvPr/>
          </p:nvSpPr>
          <p:spPr>
            <a:xfrm>
              <a:off x="7835244" y="476672"/>
              <a:ext cx="638868" cy="6333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23" name="Textfeld 122"/>
            <p:cNvSpPr txBox="1"/>
            <p:nvPr/>
          </p:nvSpPr>
          <p:spPr>
            <a:xfrm>
              <a:off x="8450655" y="947284"/>
              <a:ext cx="102311" cy="226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1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Pfeil nach rechts 6"/>
          <p:cNvSpPr/>
          <p:nvPr/>
        </p:nvSpPr>
        <p:spPr>
          <a:xfrm>
            <a:off x="3594910" y="893849"/>
            <a:ext cx="1453043" cy="17032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184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5" grpId="0"/>
      <p:bldP spid="71" grpId="0"/>
      <p:bldP spid="72" grpId="0"/>
      <p:bldP spid="73" grpId="0"/>
      <p:bldP spid="74" grpId="0"/>
      <p:bldP spid="76" grpId="0"/>
      <p:bldP spid="77" grpId="0"/>
      <p:bldP spid="78" grpId="0"/>
      <p:bldP spid="34" grpId="0"/>
      <p:bldP spid="62" grpId="0"/>
      <p:bldP spid="2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erade Verbindung 8"/>
          <p:cNvCxnSpPr/>
          <p:nvPr/>
        </p:nvCxnSpPr>
        <p:spPr>
          <a:xfrm rot="16200000">
            <a:off x="2702883" y="4052671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rot="16200000">
            <a:off x="3062923" y="3980663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 rot="16200000">
            <a:off x="3494971" y="4052671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 rot="16200000">
            <a:off x="4359067" y="3980663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/>
        </p:nvCxnSpPr>
        <p:spPr>
          <a:xfrm rot="16200000" flipH="1">
            <a:off x="4845121" y="4092454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 rot="16200000">
            <a:off x="5185981" y="4048359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Textfeld 1027"/>
          <p:cNvSpPr txBox="1"/>
          <p:nvPr/>
        </p:nvSpPr>
        <p:spPr>
          <a:xfrm rot="16200000">
            <a:off x="5691375" y="4092294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029" name="Textfeld 1028"/>
          <p:cNvSpPr txBox="1"/>
          <p:nvPr/>
        </p:nvSpPr>
        <p:spPr>
          <a:xfrm rot="16200000">
            <a:off x="2090975" y="405251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79" name="Gerade Verbindung 78"/>
          <p:cNvCxnSpPr/>
          <p:nvPr/>
        </p:nvCxnSpPr>
        <p:spPr>
          <a:xfrm rot="16200000">
            <a:off x="3867441" y="3980663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/>
          <p:cNvCxnSpPr/>
          <p:nvPr/>
        </p:nvCxnSpPr>
        <p:spPr>
          <a:xfrm rot="16200000">
            <a:off x="4035031" y="2720523"/>
            <a:ext cx="0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rot="16200000" flipH="1">
            <a:off x="4672211" y="3671830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 rot="16200000" flipH="1">
            <a:off x="5113972" y="3620623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>
          <a:xfrm>
            <a:off x="4816292" y="3368594"/>
            <a:ext cx="6752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feld 82"/>
          <p:cNvSpPr txBox="1"/>
          <p:nvPr/>
        </p:nvSpPr>
        <p:spPr>
          <a:xfrm>
            <a:off x="5322324" y="3157463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3`</a:t>
            </a:r>
            <a:endParaRPr lang="de-DE" sz="800" dirty="0"/>
          </a:p>
        </p:txBody>
      </p:sp>
      <p:sp>
        <p:nvSpPr>
          <p:cNvPr id="84" name="Textfeld 83"/>
          <p:cNvSpPr txBox="1"/>
          <p:nvPr/>
        </p:nvSpPr>
        <p:spPr>
          <a:xfrm>
            <a:off x="4922032" y="3174804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3`</a:t>
            </a:r>
            <a:endParaRPr lang="de-DE" sz="800" dirty="0"/>
          </a:p>
        </p:txBody>
      </p:sp>
      <p:sp>
        <p:nvSpPr>
          <p:cNvPr id="85" name="Textfeld 84"/>
          <p:cNvSpPr txBox="1"/>
          <p:nvPr/>
        </p:nvSpPr>
        <p:spPr>
          <a:xfrm>
            <a:off x="5097441" y="3167185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5`</a:t>
            </a:r>
            <a:endParaRPr lang="de-DE" sz="800" dirty="0"/>
          </a:p>
        </p:txBody>
      </p:sp>
      <p:sp>
        <p:nvSpPr>
          <p:cNvPr id="86" name="Textfeld 85"/>
          <p:cNvSpPr txBox="1"/>
          <p:nvPr/>
        </p:nvSpPr>
        <p:spPr>
          <a:xfrm>
            <a:off x="4730072" y="3173892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5`</a:t>
            </a:r>
            <a:endParaRPr lang="de-DE" sz="800" dirty="0"/>
          </a:p>
        </p:txBody>
      </p:sp>
      <p:sp>
        <p:nvSpPr>
          <p:cNvPr id="87" name="Textfeld 86"/>
          <p:cNvSpPr txBox="1"/>
          <p:nvPr/>
        </p:nvSpPr>
        <p:spPr>
          <a:xfrm>
            <a:off x="3802409" y="3045913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5`</a:t>
            </a:r>
            <a:endParaRPr lang="de-DE" sz="800" dirty="0"/>
          </a:p>
        </p:txBody>
      </p:sp>
      <p:cxnSp>
        <p:nvCxnSpPr>
          <p:cNvPr id="88" name="Gerade Verbindung 87"/>
          <p:cNvCxnSpPr/>
          <p:nvPr/>
        </p:nvCxnSpPr>
        <p:spPr>
          <a:xfrm>
            <a:off x="5137593" y="3170238"/>
            <a:ext cx="0" cy="339848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88"/>
          <p:cNvCxnSpPr/>
          <p:nvPr/>
        </p:nvCxnSpPr>
        <p:spPr>
          <a:xfrm rot="16200000">
            <a:off x="3866922" y="3424495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89"/>
          <p:cNvCxnSpPr/>
          <p:nvPr/>
        </p:nvCxnSpPr>
        <p:spPr>
          <a:xfrm rot="16200000">
            <a:off x="4354913" y="3424494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90"/>
          <p:cNvCxnSpPr/>
          <p:nvPr/>
        </p:nvCxnSpPr>
        <p:spPr>
          <a:xfrm>
            <a:off x="3909080" y="3230440"/>
            <a:ext cx="7674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feld 91"/>
          <p:cNvSpPr txBox="1"/>
          <p:nvPr/>
        </p:nvSpPr>
        <p:spPr>
          <a:xfrm>
            <a:off x="4525375" y="3045913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3`</a:t>
            </a:r>
            <a:endParaRPr lang="de-DE" sz="800" dirty="0"/>
          </a:p>
        </p:txBody>
      </p:sp>
      <p:sp>
        <p:nvSpPr>
          <p:cNvPr id="93" name="Textfeld 92"/>
          <p:cNvSpPr txBox="1"/>
          <p:nvPr/>
        </p:nvSpPr>
        <p:spPr>
          <a:xfrm>
            <a:off x="4256760" y="3049662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5</a:t>
            </a:r>
            <a:r>
              <a:rPr lang="de-DE" sz="800" dirty="0" smtClean="0"/>
              <a:t>`</a:t>
            </a:r>
            <a:endParaRPr lang="de-DE" sz="800" dirty="0"/>
          </a:p>
        </p:txBody>
      </p:sp>
      <p:sp>
        <p:nvSpPr>
          <p:cNvPr id="94" name="Textfeld 93"/>
          <p:cNvSpPr txBox="1"/>
          <p:nvPr/>
        </p:nvSpPr>
        <p:spPr>
          <a:xfrm>
            <a:off x="4023245" y="3045913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3`</a:t>
            </a:r>
            <a:endParaRPr lang="de-DE" sz="800" dirty="0"/>
          </a:p>
        </p:txBody>
      </p:sp>
      <p:cxnSp>
        <p:nvCxnSpPr>
          <p:cNvPr id="95" name="Gerade Verbindung 94"/>
          <p:cNvCxnSpPr/>
          <p:nvPr/>
        </p:nvCxnSpPr>
        <p:spPr>
          <a:xfrm>
            <a:off x="4266879" y="3045913"/>
            <a:ext cx="0" cy="339848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>
            <a:off x="3909080" y="2492896"/>
            <a:ext cx="158149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feld 96"/>
          <p:cNvSpPr txBox="1"/>
          <p:nvPr/>
        </p:nvSpPr>
        <p:spPr>
          <a:xfrm>
            <a:off x="5641097" y="2346209"/>
            <a:ext cx="1451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Syntheserichtung</a:t>
            </a:r>
            <a:endParaRPr lang="de-DE" sz="1400" dirty="0"/>
          </a:p>
        </p:txBody>
      </p:sp>
      <p:sp>
        <p:nvSpPr>
          <p:cNvPr id="60" name="Textfeld 59"/>
          <p:cNvSpPr txBox="1"/>
          <p:nvPr/>
        </p:nvSpPr>
        <p:spPr>
          <a:xfrm rot="16200000">
            <a:off x="5641257" y="3146825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683568" y="5301208"/>
            <a:ext cx="79310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Da die Syntheserichtung dieselbe ist lässt sich kein Begründung für das Entstehen </a:t>
            </a:r>
            <a:r>
              <a:rPr lang="de-DE" sz="1400" dirty="0" smtClean="0"/>
              <a:t>von Fragmenten finden. </a:t>
            </a:r>
            <a:br>
              <a:rPr lang="de-DE" sz="1400" dirty="0" smtClean="0"/>
            </a:br>
            <a:r>
              <a:rPr lang="de-DE" sz="1400" dirty="0" smtClean="0"/>
              <a:t>Dies bedeutet, dass ein weiterer Faktor entscheidend sein muss für deren Entstehung.</a:t>
            </a:r>
            <a:endParaRPr lang="de-DE" sz="14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6282745" y="328495"/>
            <a:ext cx="2113900" cy="1252392"/>
            <a:chOff x="5266412" y="222776"/>
            <a:chExt cx="3432082" cy="1647395"/>
          </a:xfrm>
        </p:grpSpPr>
        <p:grpSp>
          <p:nvGrpSpPr>
            <p:cNvPr id="63" name="Gruppieren 62"/>
            <p:cNvGrpSpPr/>
            <p:nvPr/>
          </p:nvGrpSpPr>
          <p:grpSpPr>
            <a:xfrm>
              <a:off x="5491534" y="404664"/>
              <a:ext cx="2914833" cy="485001"/>
              <a:chOff x="1187624" y="764704"/>
              <a:chExt cx="5256584" cy="792088"/>
            </a:xfrm>
          </p:grpSpPr>
          <p:cxnSp>
            <p:nvCxnSpPr>
              <p:cNvPr id="64" name="Gerade Verbindung 63"/>
              <p:cNvCxnSpPr/>
              <p:nvPr/>
            </p:nvCxnSpPr>
            <p:spPr>
              <a:xfrm>
                <a:off x="1187624" y="1556792"/>
                <a:ext cx="30963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Gerade Verbindung 66"/>
              <p:cNvCxnSpPr/>
              <p:nvPr/>
            </p:nvCxnSpPr>
            <p:spPr>
              <a:xfrm flipV="1">
                <a:off x="4283968" y="764704"/>
                <a:ext cx="2160240" cy="7920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uppieren 68"/>
            <p:cNvGrpSpPr/>
            <p:nvPr/>
          </p:nvGrpSpPr>
          <p:grpSpPr>
            <a:xfrm flipV="1">
              <a:off x="5491534" y="1316578"/>
              <a:ext cx="2914833" cy="368833"/>
              <a:chOff x="1187624" y="764704"/>
              <a:chExt cx="5256584" cy="792088"/>
            </a:xfrm>
          </p:grpSpPr>
          <p:cxnSp>
            <p:nvCxnSpPr>
              <p:cNvPr id="82" name="Gerade Verbindung 81"/>
              <p:cNvCxnSpPr/>
              <p:nvPr/>
            </p:nvCxnSpPr>
            <p:spPr>
              <a:xfrm>
                <a:off x="1187624" y="1556792"/>
                <a:ext cx="30963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Gerade Verbindung 95"/>
              <p:cNvCxnSpPr/>
              <p:nvPr/>
            </p:nvCxnSpPr>
            <p:spPr>
              <a:xfrm flipV="1">
                <a:off x="4283968" y="764704"/>
                <a:ext cx="2160240" cy="7920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8" name="Gerade Verbindung mit Pfeil 97"/>
            <p:cNvCxnSpPr/>
            <p:nvPr/>
          </p:nvCxnSpPr>
          <p:spPr>
            <a:xfrm flipH="1">
              <a:off x="7619719" y="757392"/>
              <a:ext cx="838514" cy="330682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Gerade Verbindung mit Pfeil 98"/>
            <p:cNvCxnSpPr/>
            <p:nvPr/>
          </p:nvCxnSpPr>
          <p:spPr>
            <a:xfrm>
              <a:off x="7687641" y="1190248"/>
              <a:ext cx="351335" cy="9331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 Verbindung mit Pfeil 99"/>
            <p:cNvCxnSpPr/>
            <p:nvPr/>
          </p:nvCxnSpPr>
          <p:spPr>
            <a:xfrm>
              <a:off x="8096696" y="1322520"/>
              <a:ext cx="361537" cy="9623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Gerade Verbindung 100"/>
            <p:cNvCxnSpPr/>
            <p:nvPr/>
          </p:nvCxnSpPr>
          <p:spPr>
            <a:xfrm>
              <a:off x="5691180" y="889665"/>
              <a:ext cx="0" cy="4328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Gerade Verbindung 101"/>
            <p:cNvCxnSpPr/>
            <p:nvPr/>
          </p:nvCxnSpPr>
          <p:spPr>
            <a:xfrm>
              <a:off x="7208490" y="889665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rade Verbindung 102"/>
            <p:cNvCxnSpPr/>
            <p:nvPr/>
          </p:nvCxnSpPr>
          <p:spPr>
            <a:xfrm>
              <a:off x="6689411" y="889665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 Verbindung 103"/>
            <p:cNvCxnSpPr/>
            <p:nvPr/>
          </p:nvCxnSpPr>
          <p:spPr>
            <a:xfrm>
              <a:off x="6170331" y="883722"/>
              <a:ext cx="0" cy="4387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 Verbindung 104"/>
            <p:cNvCxnSpPr/>
            <p:nvPr/>
          </p:nvCxnSpPr>
          <p:spPr>
            <a:xfrm>
              <a:off x="7619719" y="729404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rade Verbindung 105"/>
            <p:cNvCxnSpPr/>
            <p:nvPr/>
          </p:nvCxnSpPr>
          <p:spPr>
            <a:xfrm>
              <a:off x="7863309" y="630630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 Verbindung 106"/>
            <p:cNvCxnSpPr/>
            <p:nvPr/>
          </p:nvCxnSpPr>
          <p:spPr>
            <a:xfrm>
              <a:off x="8096696" y="539519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>
            <a:xfrm>
              <a:off x="8298516" y="448755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>
            <a:xfrm>
              <a:off x="6968915" y="883722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>
            <a:xfrm>
              <a:off x="6449835" y="889665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>
            <a:xfrm>
              <a:off x="5930755" y="889665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>
            <a:xfrm flipH="1">
              <a:off x="7687641" y="1211080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>
            <a:xfrm flipH="1">
              <a:off x="7837376" y="1238594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>
            <a:xfrm flipH="1">
              <a:off x="8065688" y="1343124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>
            <a:xfrm flipH="1">
              <a:off x="8230060" y="1381335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feld 115"/>
            <p:cNvSpPr txBox="1"/>
            <p:nvPr/>
          </p:nvSpPr>
          <p:spPr>
            <a:xfrm>
              <a:off x="8458233" y="222776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117" name="Textfeld 116"/>
            <p:cNvSpPr txBox="1"/>
            <p:nvPr/>
          </p:nvSpPr>
          <p:spPr>
            <a:xfrm>
              <a:off x="5266412" y="1211080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118" name="Textfeld 117"/>
            <p:cNvSpPr txBox="1"/>
            <p:nvPr/>
          </p:nvSpPr>
          <p:spPr>
            <a:xfrm>
              <a:off x="8493167" y="630630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119" name="Textfeld 118"/>
            <p:cNvSpPr txBox="1"/>
            <p:nvPr/>
          </p:nvSpPr>
          <p:spPr>
            <a:xfrm>
              <a:off x="5266412" y="748388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120" name="Textfeld 119"/>
            <p:cNvSpPr txBox="1"/>
            <p:nvPr/>
          </p:nvSpPr>
          <p:spPr>
            <a:xfrm>
              <a:off x="8493873" y="1572340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121" name="Textfeld 120"/>
            <p:cNvSpPr txBox="1"/>
            <p:nvPr/>
          </p:nvSpPr>
          <p:spPr>
            <a:xfrm>
              <a:off x="8493873" y="1339541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124" name="Rechteck 123"/>
            <p:cNvSpPr/>
            <p:nvPr/>
          </p:nvSpPr>
          <p:spPr>
            <a:xfrm>
              <a:off x="7767500" y="1183736"/>
              <a:ext cx="638868" cy="6333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25" name="Textfeld 124"/>
            <p:cNvSpPr txBox="1"/>
            <p:nvPr/>
          </p:nvSpPr>
          <p:spPr>
            <a:xfrm>
              <a:off x="8390856" y="1644027"/>
              <a:ext cx="102311" cy="226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2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sp>
        <p:nvSpPr>
          <p:cNvPr id="126" name="Textfeld 125"/>
          <p:cNvSpPr txBox="1"/>
          <p:nvPr/>
        </p:nvSpPr>
        <p:spPr>
          <a:xfrm>
            <a:off x="481728" y="404664"/>
            <a:ext cx="24721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Replikation</a:t>
            </a:r>
          </a:p>
          <a:p>
            <a:r>
              <a:rPr lang="de-DE" sz="2400" dirty="0" smtClean="0"/>
              <a:t>Ablauf am 5`Ende </a:t>
            </a:r>
            <a:endParaRPr lang="de-DE" sz="2400" dirty="0"/>
          </a:p>
        </p:txBody>
      </p:sp>
      <p:sp>
        <p:nvSpPr>
          <p:cNvPr id="127" name="Pfeil nach rechts 126"/>
          <p:cNvSpPr/>
          <p:nvPr/>
        </p:nvSpPr>
        <p:spPr>
          <a:xfrm>
            <a:off x="3594910" y="893849"/>
            <a:ext cx="1453043" cy="17032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11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  <p:bldP spid="1029" grpId="0"/>
      <p:bldP spid="83" grpId="0"/>
      <p:bldP spid="84" grpId="0"/>
      <p:bldP spid="85" grpId="0"/>
      <p:bldP spid="86" grpId="0"/>
      <p:bldP spid="87" grpId="0"/>
      <p:bldP spid="92" grpId="0"/>
      <p:bldP spid="93" grpId="0"/>
      <p:bldP spid="94" grpId="0"/>
      <p:bldP spid="97" grpId="0"/>
      <p:bldP spid="60" grpId="0"/>
      <p:bldP spid="2" grpId="0"/>
      <p:bldP spid="1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95695" y="746887"/>
            <a:ext cx="2335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Replikation  mit Primer</a:t>
            </a:r>
          </a:p>
          <a:p>
            <a:r>
              <a:rPr lang="de-DE" dirty="0"/>
              <a:t>a</a:t>
            </a:r>
            <a:r>
              <a:rPr lang="de-DE" dirty="0" smtClean="0"/>
              <a:t>m 3` - Ende</a:t>
            </a:r>
            <a:endParaRPr lang="de-DE" dirty="0"/>
          </a:p>
        </p:txBody>
      </p:sp>
      <p:cxnSp>
        <p:nvCxnSpPr>
          <p:cNvPr id="8" name="Gerade Verbindung 7"/>
          <p:cNvCxnSpPr/>
          <p:nvPr/>
        </p:nvCxnSpPr>
        <p:spPr>
          <a:xfrm rot="16200000">
            <a:off x="4148973" y="1529879"/>
            <a:ext cx="0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rot="16200000" flipH="1">
            <a:off x="2744817" y="3294075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rot="16200000">
            <a:off x="3248873" y="3222067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rot="16200000" flipH="1">
            <a:off x="3536905" y="3294075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 rot="16200000">
            <a:off x="3968953" y="3608431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 rot="16200000">
            <a:off x="4040961" y="3222067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 rot="16200000">
            <a:off x="4545017" y="3222067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 rot="16200000" flipH="1">
            <a:off x="4786154" y="3340970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5227915" y="3289763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/>
          <p:cNvSpPr txBox="1"/>
          <p:nvPr/>
        </p:nvSpPr>
        <p:spPr>
          <a:xfrm rot="16200000">
            <a:off x="2204916" y="282460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41" name="Textfeld 40"/>
          <p:cNvSpPr txBox="1"/>
          <p:nvPr/>
        </p:nvSpPr>
        <p:spPr>
          <a:xfrm rot="16200000">
            <a:off x="5805317" y="2853069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66" name="Gerade Verbindung 65"/>
          <p:cNvCxnSpPr/>
          <p:nvPr/>
        </p:nvCxnSpPr>
        <p:spPr>
          <a:xfrm rot="16200000" flipH="1">
            <a:off x="4959063" y="3751285"/>
            <a:ext cx="252028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/>
          <p:cNvCxnSpPr/>
          <p:nvPr/>
        </p:nvCxnSpPr>
        <p:spPr>
          <a:xfrm rot="16200000">
            <a:off x="5299923" y="3687478"/>
            <a:ext cx="360040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feld 76"/>
          <p:cNvSpPr txBox="1"/>
          <p:nvPr/>
        </p:nvSpPr>
        <p:spPr>
          <a:xfrm>
            <a:off x="4611629" y="3884142"/>
            <a:ext cx="3177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5`</a:t>
            </a:r>
            <a:endParaRPr lang="de-DE" sz="800" dirty="0"/>
          </a:p>
        </p:txBody>
      </p:sp>
      <p:cxnSp>
        <p:nvCxnSpPr>
          <p:cNvPr id="33" name="Gerade Verbindung mit Pfeil 32"/>
          <p:cNvCxnSpPr/>
          <p:nvPr/>
        </p:nvCxnSpPr>
        <p:spPr>
          <a:xfrm flipH="1">
            <a:off x="3354644" y="4551615"/>
            <a:ext cx="230649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1544909" y="4397726"/>
            <a:ext cx="1451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Syntheserichtung</a:t>
            </a:r>
            <a:endParaRPr lang="de-DE" sz="1400" dirty="0"/>
          </a:p>
        </p:txBody>
      </p:sp>
      <p:cxnSp>
        <p:nvCxnSpPr>
          <p:cNvPr id="98" name="Gerade Verbindung 97"/>
          <p:cNvCxnSpPr/>
          <p:nvPr/>
        </p:nvCxnSpPr>
        <p:spPr>
          <a:xfrm rot="16200000">
            <a:off x="3608914" y="3680439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98"/>
          <p:cNvCxnSpPr/>
          <p:nvPr/>
        </p:nvCxnSpPr>
        <p:spPr>
          <a:xfrm rot="16200000">
            <a:off x="3176865" y="3632114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99"/>
          <p:cNvCxnSpPr/>
          <p:nvPr/>
        </p:nvCxnSpPr>
        <p:spPr>
          <a:xfrm flipV="1">
            <a:off x="4929339" y="3872537"/>
            <a:ext cx="697808" cy="1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feld 108"/>
          <p:cNvSpPr txBox="1"/>
          <p:nvPr/>
        </p:nvSpPr>
        <p:spPr>
          <a:xfrm>
            <a:off x="4984353" y="3945697"/>
            <a:ext cx="67678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CC0099"/>
                </a:solidFill>
              </a:rPr>
              <a:t>Primer</a:t>
            </a:r>
            <a:endParaRPr lang="de-DE" sz="1400" dirty="0">
              <a:solidFill>
                <a:srgbClr val="CC0099"/>
              </a:solidFill>
            </a:endParaRPr>
          </a:p>
        </p:txBody>
      </p:sp>
      <p:cxnSp>
        <p:nvCxnSpPr>
          <p:cNvPr id="63" name="Gerade Verbindung 62"/>
          <p:cNvCxnSpPr/>
          <p:nvPr/>
        </p:nvCxnSpPr>
        <p:spPr>
          <a:xfrm rot="16200000">
            <a:off x="4473009" y="3615470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/>
          <p:cNvCxnSpPr/>
          <p:nvPr/>
        </p:nvCxnSpPr>
        <p:spPr>
          <a:xfrm flipV="1">
            <a:off x="3298740" y="3872538"/>
            <a:ext cx="1495825" cy="85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971600" y="5312370"/>
            <a:ext cx="72379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Anlagerung eines </a:t>
            </a:r>
            <a:r>
              <a:rPr lang="de-DE" sz="1400" dirty="0" err="1" smtClean="0"/>
              <a:t>Primers</a:t>
            </a:r>
            <a:r>
              <a:rPr lang="de-DE" sz="1400" dirty="0" smtClean="0"/>
              <a:t> ermöglicht die Aktivität der DNA-</a:t>
            </a:r>
            <a:r>
              <a:rPr lang="de-DE" sz="1400" dirty="0" err="1" smtClean="0"/>
              <a:t>Polymerase</a:t>
            </a:r>
            <a:r>
              <a:rPr lang="de-DE" sz="1400" dirty="0" smtClean="0"/>
              <a:t>. Diese benötigt zum Start</a:t>
            </a:r>
            <a:br>
              <a:rPr lang="de-DE" sz="1400" dirty="0" smtClean="0"/>
            </a:br>
            <a:r>
              <a:rPr lang="de-DE" sz="1400" dirty="0" smtClean="0"/>
              <a:t>eine Basenpaarung (Substratspezifisch). </a:t>
            </a:r>
          </a:p>
          <a:p>
            <a:r>
              <a:rPr lang="de-DE" sz="1400" dirty="0" smtClean="0"/>
              <a:t>Synthese läuft kontinuierlich durch, da immer eine Basenpaarung vorhanden ist.</a:t>
            </a:r>
          </a:p>
          <a:p>
            <a:r>
              <a:rPr lang="de-DE" sz="1400" dirty="0" smtClean="0"/>
              <a:t>Der Primer selbst besteht aus RNA. </a:t>
            </a:r>
            <a:endParaRPr lang="de-DE" sz="1400" dirty="0"/>
          </a:p>
        </p:txBody>
      </p:sp>
      <p:sp>
        <p:nvSpPr>
          <p:cNvPr id="16" name="Ellipse 15"/>
          <p:cNvSpPr/>
          <p:nvPr/>
        </p:nvSpPr>
        <p:spPr>
          <a:xfrm>
            <a:off x="5003221" y="2816198"/>
            <a:ext cx="163711" cy="11671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Textfeld 71"/>
          <p:cNvSpPr txBox="1"/>
          <p:nvPr/>
        </p:nvSpPr>
        <p:spPr>
          <a:xfrm rot="16200000">
            <a:off x="5805317" y="3675793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73" name="Textfeld 72"/>
          <p:cNvSpPr txBox="1"/>
          <p:nvPr/>
        </p:nvSpPr>
        <p:spPr>
          <a:xfrm>
            <a:off x="3204087" y="3884230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3`</a:t>
            </a:r>
            <a:endParaRPr lang="de-DE" sz="800" dirty="0"/>
          </a:p>
        </p:txBody>
      </p:sp>
      <p:sp>
        <p:nvSpPr>
          <p:cNvPr id="74" name="Ellipse 73"/>
          <p:cNvSpPr/>
          <p:nvPr/>
        </p:nvSpPr>
        <p:spPr>
          <a:xfrm>
            <a:off x="3354644" y="2877861"/>
            <a:ext cx="163711" cy="11671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35" name="Gruppieren 134"/>
          <p:cNvGrpSpPr/>
          <p:nvPr/>
        </p:nvGrpSpPr>
        <p:grpSpPr>
          <a:xfrm>
            <a:off x="6174489" y="334115"/>
            <a:ext cx="2353307" cy="1349564"/>
            <a:chOff x="5334156" y="294784"/>
            <a:chExt cx="3432082" cy="1575708"/>
          </a:xfrm>
        </p:grpSpPr>
        <p:grpSp>
          <p:nvGrpSpPr>
            <p:cNvPr id="136" name="Gruppieren 135"/>
            <p:cNvGrpSpPr/>
            <p:nvPr/>
          </p:nvGrpSpPr>
          <p:grpSpPr>
            <a:xfrm>
              <a:off x="5559278" y="476672"/>
              <a:ext cx="2914833" cy="485001"/>
              <a:chOff x="1187624" y="764704"/>
              <a:chExt cx="5256584" cy="792088"/>
            </a:xfrm>
          </p:grpSpPr>
          <p:cxnSp>
            <p:nvCxnSpPr>
              <p:cNvPr id="166" name="Gerade Verbindung 165"/>
              <p:cNvCxnSpPr/>
              <p:nvPr/>
            </p:nvCxnSpPr>
            <p:spPr>
              <a:xfrm>
                <a:off x="1187624" y="1556792"/>
                <a:ext cx="30963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Gerade Verbindung 166"/>
              <p:cNvCxnSpPr/>
              <p:nvPr/>
            </p:nvCxnSpPr>
            <p:spPr>
              <a:xfrm flipV="1">
                <a:off x="4283968" y="764704"/>
                <a:ext cx="2160240" cy="7920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" name="Gruppieren 136"/>
            <p:cNvGrpSpPr/>
            <p:nvPr/>
          </p:nvGrpSpPr>
          <p:grpSpPr>
            <a:xfrm flipV="1">
              <a:off x="5559278" y="1388586"/>
              <a:ext cx="2914833" cy="368833"/>
              <a:chOff x="1187624" y="764704"/>
              <a:chExt cx="5256584" cy="792088"/>
            </a:xfrm>
          </p:grpSpPr>
          <p:cxnSp>
            <p:nvCxnSpPr>
              <p:cNvPr id="164" name="Gerade Verbindung 163"/>
              <p:cNvCxnSpPr/>
              <p:nvPr/>
            </p:nvCxnSpPr>
            <p:spPr>
              <a:xfrm>
                <a:off x="1187624" y="1556792"/>
                <a:ext cx="30963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Gerade Verbindung 164"/>
              <p:cNvCxnSpPr/>
              <p:nvPr/>
            </p:nvCxnSpPr>
            <p:spPr>
              <a:xfrm flipV="1">
                <a:off x="4283968" y="764704"/>
                <a:ext cx="2160240" cy="7920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8" name="Gerade Verbindung mit Pfeil 137"/>
            <p:cNvCxnSpPr/>
            <p:nvPr/>
          </p:nvCxnSpPr>
          <p:spPr>
            <a:xfrm flipH="1">
              <a:off x="7687463" y="829400"/>
              <a:ext cx="838514" cy="330682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 Verbindung mit Pfeil 138"/>
            <p:cNvCxnSpPr/>
            <p:nvPr/>
          </p:nvCxnSpPr>
          <p:spPr>
            <a:xfrm>
              <a:off x="7755385" y="1262256"/>
              <a:ext cx="351335" cy="9331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rade Verbindung mit Pfeil 139"/>
            <p:cNvCxnSpPr/>
            <p:nvPr/>
          </p:nvCxnSpPr>
          <p:spPr>
            <a:xfrm>
              <a:off x="8164440" y="1394528"/>
              <a:ext cx="361537" cy="9623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 Verbindung 140"/>
            <p:cNvCxnSpPr/>
            <p:nvPr/>
          </p:nvCxnSpPr>
          <p:spPr>
            <a:xfrm>
              <a:off x="5758924" y="961673"/>
              <a:ext cx="0" cy="4328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141"/>
            <p:cNvCxnSpPr/>
            <p:nvPr/>
          </p:nvCxnSpPr>
          <p:spPr>
            <a:xfrm>
              <a:off x="7276234" y="961673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42"/>
            <p:cNvCxnSpPr/>
            <p:nvPr/>
          </p:nvCxnSpPr>
          <p:spPr>
            <a:xfrm>
              <a:off x="6757155" y="961673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43"/>
            <p:cNvCxnSpPr/>
            <p:nvPr/>
          </p:nvCxnSpPr>
          <p:spPr>
            <a:xfrm>
              <a:off x="6238075" y="955730"/>
              <a:ext cx="0" cy="4387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44"/>
            <p:cNvCxnSpPr/>
            <p:nvPr/>
          </p:nvCxnSpPr>
          <p:spPr>
            <a:xfrm>
              <a:off x="7687463" y="801412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 Verbindung 145"/>
            <p:cNvCxnSpPr/>
            <p:nvPr/>
          </p:nvCxnSpPr>
          <p:spPr>
            <a:xfrm>
              <a:off x="7931053" y="702638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46"/>
            <p:cNvCxnSpPr/>
            <p:nvPr/>
          </p:nvCxnSpPr>
          <p:spPr>
            <a:xfrm>
              <a:off x="8164440" y="611527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47"/>
            <p:cNvCxnSpPr/>
            <p:nvPr/>
          </p:nvCxnSpPr>
          <p:spPr>
            <a:xfrm>
              <a:off x="8366260" y="520763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Gerade Verbindung 148"/>
            <p:cNvCxnSpPr/>
            <p:nvPr/>
          </p:nvCxnSpPr>
          <p:spPr>
            <a:xfrm>
              <a:off x="7036659" y="955730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Gerade Verbindung 149"/>
            <p:cNvCxnSpPr/>
            <p:nvPr/>
          </p:nvCxnSpPr>
          <p:spPr>
            <a:xfrm>
              <a:off x="6517579" y="961673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50"/>
            <p:cNvCxnSpPr/>
            <p:nvPr/>
          </p:nvCxnSpPr>
          <p:spPr>
            <a:xfrm>
              <a:off x="5998499" y="961673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Gerade Verbindung 151"/>
            <p:cNvCxnSpPr/>
            <p:nvPr/>
          </p:nvCxnSpPr>
          <p:spPr>
            <a:xfrm flipH="1">
              <a:off x="7755385" y="1283088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Gerade Verbindung 152"/>
            <p:cNvCxnSpPr/>
            <p:nvPr/>
          </p:nvCxnSpPr>
          <p:spPr>
            <a:xfrm flipH="1">
              <a:off x="7905120" y="1310602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Gerade Verbindung 153"/>
            <p:cNvCxnSpPr/>
            <p:nvPr/>
          </p:nvCxnSpPr>
          <p:spPr>
            <a:xfrm flipH="1">
              <a:off x="8133432" y="1415132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Gerade Verbindung 154"/>
            <p:cNvCxnSpPr/>
            <p:nvPr/>
          </p:nvCxnSpPr>
          <p:spPr>
            <a:xfrm flipH="1">
              <a:off x="8297804" y="1453343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Textfeld 155"/>
            <p:cNvSpPr txBox="1"/>
            <p:nvPr/>
          </p:nvSpPr>
          <p:spPr>
            <a:xfrm>
              <a:off x="8525977" y="294784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157" name="Textfeld 156"/>
            <p:cNvSpPr txBox="1"/>
            <p:nvPr/>
          </p:nvSpPr>
          <p:spPr>
            <a:xfrm>
              <a:off x="5334156" y="1283088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158" name="Textfeld 157"/>
            <p:cNvSpPr txBox="1"/>
            <p:nvPr/>
          </p:nvSpPr>
          <p:spPr>
            <a:xfrm>
              <a:off x="8560911" y="702638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159" name="Textfeld 158"/>
            <p:cNvSpPr txBox="1"/>
            <p:nvPr/>
          </p:nvSpPr>
          <p:spPr>
            <a:xfrm>
              <a:off x="5334156" y="820396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160" name="Textfeld 159"/>
            <p:cNvSpPr txBox="1"/>
            <p:nvPr/>
          </p:nvSpPr>
          <p:spPr>
            <a:xfrm>
              <a:off x="8561617" y="1644348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161" name="Textfeld 160"/>
            <p:cNvSpPr txBox="1"/>
            <p:nvPr/>
          </p:nvSpPr>
          <p:spPr>
            <a:xfrm>
              <a:off x="8561617" y="1411549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162" name="Rechteck 161"/>
            <p:cNvSpPr/>
            <p:nvPr/>
          </p:nvSpPr>
          <p:spPr>
            <a:xfrm>
              <a:off x="7835244" y="476672"/>
              <a:ext cx="638868" cy="6333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63" name="Textfeld 162"/>
            <p:cNvSpPr txBox="1"/>
            <p:nvPr/>
          </p:nvSpPr>
          <p:spPr>
            <a:xfrm>
              <a:off x="8450655" y="947284"/>
              <a:ext cx="102311" cy="226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1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sp>
        <p:nvSpPr>
          <p:cNvPr id="168" name="Pfeil nach rechts 167"/>
          <p:cNvSpPr/>
          <p:nvPr/>
        </p:nvSpPr>
        <p:spPr>
          <a:xfrm>
            <a:off x="3591027" y="947212"/>
            <a:ext cx="1453043" cy="17032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227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5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75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77" grpId="0"/>
      <p:bldP spid="34" grpId="0"/>
      <p:bldP spid="109" grpId="0"/>
      <p:bldP spid="16" grpId="0" animBg="1"/>
      <p:bldP spid="72" grpId="0"/>
      <p:bldP spid="73" grpId="0"/>
      <p:bldP spid="74" grpId="0" animBg="1"/>
      <p:bldP spid="16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erade Verbindung 8"/>
          <p:cNvCxnSpPr/>
          <p:nvPr/>
        </p:nvCxnSpPr>
        <p:spPr>
          <a:xfrm rot="16200000">
            <a:off x="4300678" y="4583103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flipV="1">
            <a:off x="4912746" y="4202262"/>
            <a:ext cx="0" cy="56086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 rot="16200000">
            <a:off x="5092766" y="4583103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 rot="16200000">
            <a:off x="5956862" y="451109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/>
        </p:nvCxnSpPr>
        <p:spPr>
          <a:xfrm rot="16200000" flipH="1">
            <a:off x="6442916" y="4622886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 rot="16200000">
            <a:off x="6783776" y="4578791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Textfeld 1027"/>
          <p:cNvSpPr txBox="1"/>
          <p:nvPr/>
        </p:nvSpPr>
        <p:spPr>
          <a:xfrm rot="16200000">
            <a:off x="7289170" y="4622726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029" name="Textfeld 1028"/>
          <p:cNvSpPr txBox="1"/>
          <p:nvPr/>
        </p:nvSpPr>
        <p:spPr>
          <a:xfrm rot="16200000">
            <a:off x="1565235" y="4585983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79" name="Gerade Verbindung 78"/>
          <p:cNvCxnSpPr/>
          <p:nvPr/>
        </p:nvCxnSpPr>
        <p:spPr>
          <a:xfrm rot="16200000">
            <a:off x="5465236" y="451109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/>
          <p:cNvCxnSpPr/>
          <p:nvPr/>
        </p:nvCxnSpPr>
        <p:spPr>
          <a:xfrm flipV="1">
            <a:off x="2003942" y="4763123"/>
            <a:ext cx="5141052" cy="99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rot="16200000" flipH="1">
            <a:off x="6270006" y="4202262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 rot="16200000" flipH="1">
            <a:off x="6711767" y="4151055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>
          <a:xfrm>
            <a:off x="6081217" y="3899026"/>
            <a:ext cx="10081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feld 82"/>
          <p:cNvSpPr txBox="1"/>
          <p:nvPr/>
        </p:nvSpPr>
        <p:spPr>
          <a:xfrm>
            <a:off x="6894029" y="3705950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3`</a:t>
            </a:r>
            <a:endParaRPr lang="de-DE" sz="800" dirty="0"/>
          </a:p>
        </p:txBody>
      </p:sp>
      <p:sp>
        <p:nvSpPr>
          <p:cNvPr id="87" name="Textfeld 86"/>
          <p:cNvSpPr txBox="1"/>
          <p:nvPr/>
        </p:nvSpPr>
        <p:spPr>
          <a:xfrm>
            <a:off x="6000278" y="3709656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5`</a:t>
            </a:r>
            <a:endParaRPr lang="de-DE" sz="800" dirty="0"/>
          </a:p>
        </p:txBody>
      </p:sp>
      <p:cxnSp>
        <p:nvCxnSpPr>
          <p:cNvPr id="89" name="Gerade Verbindung 88"/>
          <p:cNvCxnSpPr/>
          <p:nvPr/>
        </p:nvCxnSpPr>
        <p:spPr>
          <a:xfrm rot="16200000">
            <a:off x="5537244" y="4093081"/>
            <a:ext cx="360040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89"/>
          <p:cNvCxnSpPr/>
          <p:nvPr/>
        </p:nvCxnSpPr>
        <p:spPr>
          <a:xfrm rot="16200000">
            <a:off x="6028870" y="4083359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90"/>
          <p:cNvCxnSpPr/>
          <p:nvPr/>
        </p:nvCxnSpPr>
        <p:spPr>
          <a:xfrm>
            <a:off x="5148982" y="3901182"/>
            <a:ext cx="851296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>
            <a:off x="2080414" y="2967240"/>
            <a:ext cx="158149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feld 96"/>
          <p:cNvSpPr txBox="1"/>
          <p:nvPr/>
        </p:nvSpPr>
        <p:spPr>
          <a:xfrm>
            <a:off x="3741010" y="2813351"/>
            <a:ext cx="1451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Syntheserichtung</a:t>
            </a:r>
            <a:endParaRPr lang="de-DE" sz="1400" dirty="0"/>
          </a:p>
        </p:txBody>
      </p:sp>
      <p:sp>
        <p:nvSpPr>
          <p:cNvPr id="42" name="Textfeld 41"/>
          <p:cNvSpPr txBox="1"/>
          <p:nvPr/>
        </p:nvSpPr>
        <p:spPr>
          <a:xfrm>
            <a:off x="5192946" y="3628303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CC0099"/>
                </a:solidFill>
              </a:rPr>
              <a:t>Primer</a:t>
            </a:r>
            <a:r>
              <a:rPr lang="de-DE" sz="800" dirty="0" smtClean="0">
                <a:solidFill>
                  <a:srgbClr val="CC0099"/>
                </a:solidFill>
              </a:rPr>
              <a:t> </a:t>
            </a:r>
            <a:endParaRPr lang="de-DE" sz="800" dirty="0">
              <a:solidFill>
                <a:srgbClr val="CC0099"/>
              </a:solidFill>
            </a:endParaRPr>
          </a:p>
        </p:txBody>
      </p:sp>
      <p:cxnSp>
        <p:nvCxnSpPr>
          <p:cNvPr id="105" name="Gerade Verbindung 104"/>
          <p:cNvCxnSpPr/>
          <p:nvPr/>
        </p:nvCxnSpPr>
        <p:spPr>
          <a:xfrm rot="16200000" flipH="1">
            <a:off x="5020758" y="4155367"/>
            <a:ext cx="504056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/>
          <p:cNvCxnSpPr/>
          <p:nvPr/>
        </p:nvCxnSpPr>
        <p:spPr>
          <a:xfrm>
            <a:off x="4912746" y="3911451"/>
            <a:ext cx="0" cy="29081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 rot="16200000" flipH="1">
            <a:off x="4228670" y="4155367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feld 112"/>
          <p:cNvSpPr txBox="1"/>
          <p:nvPr/>
        </p:nvSpPr>
        <p:spPr>
          <a:xfrm>
            <a:off x="3084062" y="3720636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5`</a:t>
            </a:r>
            <a:endParaRPr lang="de-DE" sz="800" dirty="0"/>
          </a:p>
        </p:txBody>
      </p:sp>
      <p:cxnSp>
        <p:nvCxnSpPr>
          <p:cNvPr id="67" name="Gerade Verbindung 66"/>
          <p:cNvCxnSpPr/>
          <p:nvPr/>
        </p:nvCxnSpPr>
        <p:spPr>
          <a:xfrm rot="16200000">
            <a:off x="3078191" y="4525319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 rot="16200000" flipH="1">
            <a:off x="3564245" y="4637110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 rot="16200000">
            <a:off x="3905105" y="4593015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/>
          <p:cNvCxnSpPr/>
          <p:nvPr/>
        </p:nvCxnSpPr>
        <p:spPr>
          <a:xfrm rot="16200000" flipH="1">
            <a:off x="3391335" y="4216486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 rot="16200000" flipH="1">
            <a:off x="3833096" y="4165279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feld 77"/>
          <p:cNvSpPr txBox="1"/>
          <p:nvPr/>
        </p:nvSpPr>
        <p:spPr>
          <a:xfrm>
            <a:off x="4879433" y="3720636"/>
            <a:ext cx="269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3`</a:t>
            </a:r>
            <a:endParaRPr lang="de-DE" sz="800" dirty="0"/>
          </a:p>
        </p:txBody>
      </p:sp>
      <p:cxnSp>
        <p:nvCxnSpPr>
          <p:cNvPr id="82" name="Gerade Verbindung 81"/>
          <p:cNvCxnSpPr/>
          <p:nvPr/>
        </p:nvCxnSpPr>
        <p:spPr>
          <a:xfrm flipV="1">
            <a:off x="3330219" y="3880799"/>
            <a:ext cx="0" cy="392492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Gerade Verbindung 95"/>
          <p:cNvCxnSpPr/>
          <p:nvPr/>
        </p:nvCxnSpPr>
        <p:spPr>
          <a:xfrm rot="16200000">
            <a:off x="2147018" y="4583103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Gerade Verbindung 100"/>
          <p:cNvCxnSpPr/>
          <p:nvPr/>
        </p:nvCxnSpPr>
        <p:spPr>
          <a:xfrm rot="16200000">
            <a:off x="2519488" y="451109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Gerade Verbindung 101"/>
          <p:cNvCxnSpPr/>
          <p:nvPr/>
        </p:nvCxnSpPr>
        <p:spPr>
          <a:xfrm rot="16200000">
            <a:off x="2591496" y="4093081"/>
            <a:ext cx="360040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 Verbindung 102"/>
          <p:cNvCxnSpPr/>
          <p:nvPr/>
        </p:nvCxnSpPr>
        <p:spPr>
          <a:xfrm flipV="1">
            <a:off x="2127357" y="3898397"/>
            <a:ext cx="956705" cy="629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feld 103"/>
          <p:cNvSpPr txBox="1"/>
          <p:nvPr/>
        </p:nvSpPr>
        <p:spPr>
          <a:xfrm>
            <a:off x="2159155" y="3628303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CC0099"/>
                </a:solidFill>
              </a:rPr>
              <a:t>Primer</a:t>
            </a:r>
            <a:r>
              <a:rPr lang="de-DE" sz="800" dirty="0" smtClean="0">
                <a:solidFill>
                  <a:srgbClr val="CC0099"/>
                </a:solidFill>
              </a:rPr>
              <a:t> </a:t>
            </a:r>
            <a:endParaRPr lang="de-DE" sz="800" dirty="0">
              <a:solidFill>
                <a:srgbClr val="CC0099"/>
              </a:solidFill>
            </a:endParaRPr>
          </a:p>
        </p:txBody>
      </p:sp>
      <p:cxnSp>
        <p:nvCxnSpPr>
          <p:cNvPr id="107" name="Gerade Verbindung 106"/>
          <p:cNvCxnSpPr/>
          <p:nvPr/>
        </p:nvCxnSpPr>
        <p:spPr>
          <a:xfrm rot="16200000" flipH="1">
            <a:off x="2075010" y="4155367"/>
            <a:ext cx="504056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110"/>
          <p:cNvCxnSpPr/>
          <p:nvPr/>
        </p:nvCxnSpPr>
        <p:spPr>
          <a:xfrm>
            <a:off x="3137710" y="3899026"/>
            <a:ext cx="1935395" cy="43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Ellipse 111"/>
          <p:cNvSpPr/>
          <p:nvPr/>
        </p:nvSpPr>
        <p:spPr>
          <a:xfrm>
            <a:off x="5640422" y="3764412"/>
            <a:ext cx="163711" cy="11671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30"/>
          <p:cNvSpPr txBox="1"/>
          <p:nvPr/>
        </p:nvSpPr>
        <p:spPr>
          <a:xfrm>
            <a:off x="501375" y="5517232"/>
            <a:ext cx="47093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Primer lagert sich an und schafft eine Basenpaarung. </a:t>
            </a:r>
          </a:p>
          <a:p>
            <a:r>
              <a:rPr lang="de-DE" sz="1400" dirty="0" smtClean="0"/>
              <a:t>Dort setzt die </a:t>
            </a:r>
            <a:r>
              <a:rPr lang="de-DE" sz="1400" dirty="0" err="1" smtClean="0"/>
              <a:t>Polymerase</a:t>
            </a:r>
            <a:r>
              <a:rPr lang="de-DE" sz="1400" dirty="0" smtClean="0"/>
              <a:t> an und bildet ein kleines Stückchen.</a:t>
            </a:r>
          </a:p>
          <a:p>
            <a:r>
              <a:rPr lang="de-DE" sz="1400" dirty="0" smtClean="0"/>
              <a:t>Vorgang wiederholt sich, da wieder Basenpaare vorhanden.</a:t>
            </a:r>
            <a:endParaRPr lang="de-DE" sz="1400" dirty="0"/>
          </a:p>
        </p:txBody>
      </p:sp>
      <p:sp>
        <p:nvSpPr>
          <p:cNvPr id="179" name="Textfeld 178"/>
          <p:cNvSpPr txBox="1"/>
          <p:nvPr/>
        </p:nvSpPr>
        <p:spPr>
          <a:xfrm rot="16200000">
            <a:off x="7266147" y="3698593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180" name="Ellipse 179"/>
          <p:cNvSpPr/>
          <p:nvPr/>
        </p:nvSpPr>
        <p:spPr>
          <a:xfrm>
            <a:off x="2694674" y="3751121"/>
            <a:ext cx="163711" cy="11671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83" name="Gruppieren 182"/>
          <p:cNvGrpSpPr/>
          <p:nvPr/>
        </p:nvGrpSpPr>
        <p:grpSpPr>
          <a:xfrm>
            <a:off x="6088044" y="400458"/>
            <a:ext cx="2113900" cy="1252392"/>
            <a:chOff x="5266412" y="222776"/>
            <a:chExt cx="3432082" cy="1647395"/>
          </a:xfrm>
        </p:grpSpPr>
        <p:grpSp>
          <p:nvGrpSpPr>
            <p:cNvPr id="184" name="Gruppieren 183"/>
            <p:cNvGrpSpPr/>
            <p:nvPr/>
          </p:nvGrpSpPr>
          <p:grpSpPr>
            <a:xfrm>
              <a:off x="5491534" y="404664"/>
              <a:ext cx="2914833" cy="485001"/>
              <a:chOff x="1187624" y="764704"/>
              <a:chExt cx="5256584" cy="792088"/>
            </a:xfrm>
          </p:grpSpPr>
          <p:cxnSp>
            <p:nvCxnSpPr>
              <p:cNvPr id="214" name="Gerade Verbindung 213"/>
              <p:cNvCxnSpPr/>
              <p:nvPr/>
            </p:nvCxnSpPr>
            <p:spPr>
              <a:xfrm>
                <a:off x="1187624" y="1556792"/>
                <a:ext cx="30963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Gerade Verbindung 214"/>
              <p:cNvCxnSpPr/>
              <p:nvPr/>
            </p:nvCxnSpPr>
            <p:spPr>
              <a:xfrm flipV="1">
                <a:off x="4283968" y="764704"/>
                <a:ext cx="2160240" cy="7920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Gruppieren 184"/>
            <p:cNvGrpSpPr/>
            <p:nvPr/>
          </p:nvGrpSpPr>
          <p:grpSpPr>
            <a:xfrm flipV="1">
              <a:off x="5491534" y="1316578"/>
              <a:ext cx="2914833" cy="368833"/>
              <a:chOff x="1187624" y="764704"/>
              <a:chExt cx="5256584" cy="792088"/>
            </a:xfrm>
          </p:grpSpPr>
          <p:cxnSp>
            <p:nvCxnSpPr>
              <p:cNvPr id="212" name="Gerade Verbindung 211"/>
              <p:cNvCxnSpPr/>
              <p:nvPr/>
            </p:nvCxnSpPr>
            <p:spPr>
              <a:xfrm>
                <a:off x="1187624" y="1556792"/>
                <a:ext cx="30963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Gerade Verbindung 212"/>
              <p:cNvCxnSpPr/>
              <p:nvPr/>
            </p:nvCxnSpPr>
            <p:spPr>
              <a:xfrm flipV="1">
                <a:off x="4283968" y="764704"/>
                <a:ext cx="2160240" cy="7920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6" name="Gerade Verbindung mit Pfeil 185"/>
            <p:cNvCxnSpPr/>
            <p:nvPr/>
          </p:nvCxnSpPr>
          <p:spPr>
            <a:xfrm flipH="1">
              <a:off x="7619719" y="757392"/>
              <a:ext cx="838514" cy="330682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Gerade Verbindung mit Pfeil 186"/>
            <p:cNvCxnSpPr/>
            <p:nvPr/>
          </p:nvCxnSpPr>
          <p:spPr>
            <a:xfrm>
              <a:off x="7687641" y="1190248"/>
              <a:ext cx="351335" cy="9331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Gerade Verbindung mit Pfeil 187"/>
            <p:cNvCxnSpPr/>
            <p:nvPr/>
          </p:nvCxnSpPr>
          <p:spPr>
            <a:xfrm>
              <a:off x="8096696" y="1322520"/>
              <a:ext cx="361537" cy="9623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Gerade Verbindung 188"/>
            <p:cNvCxnSpPr/>
            <p:nvPr/>
          </p:nvCxnSpPr>
          <p:spPr>
            <a:xfrm>
              <a:off x="5691180" y="889665"/>
              <a:ext cx="0" cy="4328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Gerade Verbindung 189"/>
            <p:cNvCxnSpPr/>
            <p:nvPr/>
          </p:nvCxnSpPr>
          <p:spPr>
            <a:xfrm>
              <a:off x="7208490" y="889665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Gerade Verbindung 190"/>
            <p:cNvCxnSpPr/>
            <p:nvPr/>
          </p:nvCxnSpPr>
          <p:spPr>
            <a:xfrm>
              <a:off x="6689411" y="889665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Gerade Verbindung 191"/>
            <p:cNvCxnSpPr/>
            <p:nvPr/>
          </p:nvCxnSpPr>
          <p:spPr>
            <a:xfrm>
              <a:off x="6170331" y="883722"/>
              <a:ext cx="0" cy="4387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Gerade Verbindung 192"/>
            <p:cNvCxnSpPr/>
            <p:nvPr/>
          </p:nvCxnSpPr>
          <p:spPr>
            <a:xfrm>
              <a:off x="7619719" y="729404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Gerade Verbindung 193"/>
            <p:cNvCxnSpPr/>
            <p:nvPr/>
          </p:nvCxnSpPr>
          <p:spPr>
            <a:xfrm>
              <a:off x="7863309" y="630630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Gerade Verbindung 194"/>
            <p:cNvCxnSpPr/>
            <p:nvPr/>
          </p:nvCxnSpPr>
          <p:spPr>
            <a:xfrm>
              <a:off x="8096696" y="539519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Gerade Verbindung 195"/>
            <p:cNvCxnSpPr/>
            <p:nvPr/>
          </p:nvCxnSpPr>
          <p:spPr>
            <a:xfrm>
              <a:off x="8298516" y="448755"/>
              <a:ext cx="107851" cy="3086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Gerade Verbindung 196"/>
            <p:cNvCxnSpPr/>
            <p:nvPr/>
          </p:nvCxnSpPr>
          <p:spPr>
            <a:xfrm>
              <a:off x="6968915" y="883722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Gerade Verbindung 197"/>
            <p:cNvCxnSpPr/>
            <p:nvPr/>
          </p:nvCxnSpPr>
          <p:spPr>
            <a:xfrm>
              <a:off x="6449835" y="889665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Gerade Verbindung 198"/>
            <p:cNvCxnSpPr/>
            <p:nvPr/>
          </p:nvCxnSpPr>
          <p:spPr>
            <a:xfrm>
              <a:off x="5930755" y="889665"/>
              <a:ext cx="0" cy="432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Gerade Verbindung 199"/>
            <p:cNvCxnSpPr/>
            <p:nvPr/>
          </p:nvCxnSpPr>
          <p:spPr>
            <a:xfrm flipH="1">
              <a:off x="7687641" y="1211080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Gerade Verbindung 200"/>
            <p:cNvCxnSpPr/>
            <p:nvPr/>
          </p:nvCxnSpPr>
          <p:spPr>
            <a:xfrm flipH="1">
              <a:off x="7837376" y="1238594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Gerade Verbindung 201"/>
            <p:cNvCxnSpPr/>
            <p:nvPr/>
          </p:nvCxnSpPr>
          <p:spPr>
            <a:xfrm flipH="1">
              <a:off x="8065688" y="1343124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Gerade Verbindung 202"/>
            <p:cNvCxnSpPr/>
            <p:nvPr/>
          </p:nvCxnSpPr>
          <p:spPr>
            <a:xfrm flipH="1">
              <a:off x="8230060" y="1381335"/>
              <a:ext cx="79858" cy="2640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feld 203"/>
            <p:cNvSpPr txBox="1"/>
            <p:nvPr/>
          </p:nvSpPr>
          <p:spPr>
            <a:xfrm>
              <a:off x="8458233" y="222776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205" name="Textfeld 204"/>
            <p:cNvSpPr txBox="1"/>
            <p:nvPr/>
          </p:nvSpPr>
          <p:spPr>
            <a:xfrm>
              <a:off x="5266412" y="1211080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206" name="Textfeld 205"/>
            <p:cNvSpPr txBox="1"/>
            <p:nvPr/>
          </p:nvSpPr>
          <p:spPr>
            <a:xfrm>
              <a:off x="8493167" y="630630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207" name="Textfeld 206"/>
            <p:cNvSpPr txBox="1"/>
            <p:nvPr/>
          </p:nvSpPr>
          <p:spPr>
            <a:xfrm>
              <a:off x="5266412" y="748388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208" name="Textfeld 207"/>
            <p:cNvSpPr txBox="1"/>
            <p:nvPr/>
          </p:nvSpPr>
          <p:spPr>
            <a:xfrm>
              <a:off x="8493873" y="1572340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5</a:t>
              </a:r>
              <a:r>
                <a:rPr lang="de-DE" dirty="0" smtClean="0"/>
                <a:t>`</a:t>
              </a:r>
              <a:endParaRPr lang="de-DE" dirty="0"/>
            </a:p>
          </p:txBody>
        </p:sp>
        <p:sp>
          <p:nvSpPr>
            <p:cNvPr id="209" name="Textfeld 208"/>
            <p:cNvSpPr txBox="1"/>
            <p:nvPr/>
          </p:nvSpPr>
          <p:spPr>
            <a:xfrm>
              <a:off x="8493873" y="1339541"/>
              <a:ext cx="204621" cy="226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3`</a:t>
              </a:r>
              <a:endParaRPr lang="de-DE" dirty="0"/>
            </a:p>
          </p:txBody>
        </p:sp>
        <p:sp>
          <p:nvSpPr>
            <p:cNvPr id="210" name="Rechteck 209"/>
            <p:cNvSpPr/>
            <p:nvPr/>
          </p:nvSpPr>
          <p:spPr>
            <a:xfrm>
              <a:off x="7767500" y="1183736"/>
              <a:ext cx="638868" cy="6333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11" name="Textfeld 210"/>
            <p:cNvSpPr txBox="1"/>
            <p:nvPr/>
          </p:nvSpPr>
          <p:spPr>
            <a:xfrm>
              <a:off x="8390856" y="1644027"/>
              <a:ext cx="102311" cy="226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2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sp>
        <p:nvSpPr>
          <p:cNvPr id="216" name="Textfeld 215"/>
          <p:cNvSpPr txBox="1"/>
          <p:nvPr/>
        </p:nvSpPr>
        <p:spPr>
          <a:xfrm>
            <a:off x="495695" y="746887"/>
            <a:ext cx="2335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Replikation  mit Primer</a:t>
            </a:r>
          </a:p>
          <a:p>
            <a:r>
              <a:rPr lang="de-DE" dirty="0"/>
              <a:t>a</a:t>
            </a:r>
            <a:r>
              <a:rPr lang="de-DE" dirty="0" smtClean="0"/>
              <a:t>m 5` - Ende</a:t>
            </a:r>
            <a:endParaRPr lang="de-DE" dirty="0"/>
          </a:p>
        </p:txBody>
      </p:sp>
      <p:sp>
        <p:nvSpPr>
          <p:cNvPr id="217" name="Pfeil nach rechts 216"/>
          <p:cNvSpPr/>
          <p:nvPr/>
        </p:nvSpPr>
        <p:spPr>
          <a:xfrm>
            <a:off x="3591027" y="947212"/>
            <a:ext cx="1453043" cy="17032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68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  <p:bldP spid="1029" grpId="0"/>
      <p:bldP spid="83" grpId="0"/>
      <p:bldP spid="87" grpId="0"/>
      <p:bldP spid="97" grpId="0"/>
      <p:bldP spid="42" grpId="0"/>
      <p:bldP spid="113" grpId="0"/>
      <p:bldP spid="78" grpId="0"/>
      <p:bldP spid="104" grpId="0"/>
      <p:bldP spid="112" grpId="0" animBg="1"/>
      <p:bldP spid="179" grpId="0"/>
      <p:bldP spid="180" grpId="0" animBg="1"/>
      <p:bldP spid="2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/>
          <p:cNvCxnSpPr/>
          <p:nvPr/>
        </p:nvCxnSpPr>
        <p:spPr>
          <a:xfrm>
            <a:off x="5776932" y="2306885"/>
            <a:ext cx="16669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rot="16200000">
            <a:off x="7142718" y="209509"/>
            <a:ext cx="0" cy="28039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rot="16200000">
            <a:off x="5929673" y="2153773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rot="16200000" flipH="1">
            <a:off x="5871723" y="180607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rot="16200000">
            <a:off x="6289448" y="2095823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rot="16200000">
            <a:off x="6347398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 rot="16200000">
            <a:off x="6664039" y="2153773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rot="16200000" flipH="1">
            <a:off x="6606089" y="180607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rot="16200000">
            <a:off x="7006652" y="2095823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rot="16200000">
            <a:off x="7064603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 rot="16200000">
            <a:off x="7473976" y="2095823"/>
            <a:ext cx="405652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 rot="16200000">
            <a:off x="7531927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rot="16200000" flipH="1">
            <a:off x="7770040" y="1843811"/>
            <a:ext cx="48113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 rot="16200000" flipH="1">
            <a:off x="7909192" y="2185790"/>
            <a:ext cx="202826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 rot="16200000">
            <a:off x="8231821" y="2150303"/>
            <a:ext cx="289752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 rot="16200000" flipH="1">
            <a:off x="8173870" y="180260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 rot="16200000">
            <a:off x="8700934" y="2163067"/>
            <a:ext cx="2969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8700934" y="1428566"/>
            <a:ext cx="2969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30" name="Gerade Verbindung 29"/>
          <p:cNvCxnSpPr/>
          <p:nvPr/>
        </p:nvCxnSpPr>
        <p:spPr>
          <a:xfrm rot="16200000">
            <a:off x="1611579" y="904913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rot="16200000">
            <a:off x="1611579" y="209509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 rot="16200000">
            <a:off x="398535" y="2162008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/>
          <p:cNvCxnSpPr/>
          <p:nvPr/>
        </p:nvCxnSpPr>
        <p:spPr>
          <a:xfrm rot="16200000" flipH="1">
            <a:off x="340585" y="1814306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/>
        </p:nvCxnSpPr>
        <p:spPr>
          <a:xfrm rot="16200000">
            <a:off x="741148" y="21040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>
            <a:off x="799098" y="17563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 rot="16200000">
            <a:off x="1132901" y="2162008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1074951" y="1814306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 rot="16200000">
            <a:off x="1475514" y="21040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16200000">
            <a:off x="1533464" y="17563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 rot="16200000">
            <a:off x="1942838" y="210405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>
          <a:xfrm rot="16200000">
            <a:off x="2000788" y="17563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41"/>
          <p:cNvCxnSpPr/>
          <p:nvPr/>
        </p:nvCxnSpPr>
        <p:spPr>
          <a:xfrm rot="16200000" flipH="1">
            <a:off x="2238900" y="1852045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16200000" flipH="1">
            <a:off x="2378054" y="2194024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/>
          <p:cNvCxnSpPr/>
          <p:nvPr/>
        </p:nvCxnSpPr>
        <p:spPr>
          <a:xfrm rot="16200000">
            <a:off x="2700682" y="2158537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/>
          <p:cNvCxnSpPr/>
          <p:nvPr/>
        </p:nvCxnSpPr>
        <p:spPr>
          <a:xfrm rot="16200000" flipH="1">
            <a:off x="2642731" y="1810835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 rot="16200000">
            <a:off x="4415522" y="901307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/>
          <p:cNvCxnSpPr/>
          <p:nvPr/>
        </p:nvCxnSpPr>
        <p:spPr>
          <a:xfrm rot="16200000">
            <a:off x="4415522" y="205903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 rot="16200000">
            <a:off x="3202478" y="215840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 rot="16200000" flipH="1">
            <a:off x="3144528" y="181070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/>
          <p:cNvCxnSpPr/>
          <p:nvPr/>
        </p:nvCxnSpPr>
        <p:spPr>
          <a:xfrm rot="16200000">
            <a:off x="3545091" y="2100452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 rot="16200000">
            <a:off x="3603041" y="1752750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/>
          <p:nvPr/>
        </p:nvCxnSpPr>
        <p:spPr>
          <a:xfrm rot="16200000">
            <a:off x="3936844" y="215840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rot="16200000" flipH="1">
            <a:off x="3878894" y="181070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/>
          <p:cNvCxnSpPr/>
          <p:nvPr/>
        </p:nvCxnSpPr>
        <p:spPr>
          <a:xfrm rot="16200000">
            <a:off x="4279457" y="2100452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/>
          <p:nvPr/>
        </p:nvCxnSpPr>
        <p:spPr>
          <a:xfrm rot="16200000">
            <a:off x="4337407" y="1752750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 rot="16200000">
            <a:off x="4746781" y="2100451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rot="16200000">
            <a:off x="4804731" y="1752749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 rot="16200000" flipH="1">
            <a:off x="5042843" y="1848439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81"/>
          <p:cNvCxnSpPr/>
          <p:nvPr/>
        </p:nvCxnSpPr>
        <p:spPr>
          <a:xfrm rot="16200000" flipH="1">
            <a:off x="5181997" y="2190418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/>
          <p:cNvCxnSpPr/>
          <p:nvPr/>
        </p:nvCxnSpPr>
        <p:spPr>
          <a:xfrm rot="16200000">
            <a:off x="5504625" y="2154931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/>
          <p:nvPr/>
        </p:nvCxnSpPr>
        <p:spPr>
          <a:xfrm rot="16200000" flipH="1">
            <a:off x="5446674" y="1807229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Gerade Verbindung 138"/>
          <p:cNvCxnSpPr/>
          <p:nvPr/>
        </p:nvCxnSpPr>
        <p:spPr>
          <a:xfrm flipV="1">
            <a:off x="7443926" y="2303413"/>
            <a:ext cx="1100764" cy="3472"/>
          </a:xfrm>
          <a:prstGeom prst="line">
            <a:avLst/>
          </a:prstGeom>
          <a:ln w="38100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85"/>
          <p:cNvCxnSpPr/>
          <p:nvPr/>
        </p:nvCxnSpPr>
        <p:spPr>
          <a:xfrm flipV="1">
            <a:off x="6205704" y="3543656"/>
            <a:ext cx="1295629" cy="154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87"/>
          <p:cNvCxnSpPr/>
          <p:nvPr/>
        </p:nvCxnSpPr>
        <p:spPr>
          <a:xfrm>
            <a:off x="6088695" y="3547243"/>
            <a:ext cx="2702" cy="410666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Gerade Verbindung 95"/>
          <p:cNvCxnSpPr/>
          <p:nvPr/>
        </p:nvCxnSpPr>
        <p:spPr>
          <a:xfrm>
            <a:off x="7719364" y="3547243"/>
            <a:ext cx="2" cy="299411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96"/>
          <p:cNvCxnSpPr/>
          <p:nvPr/>
        </p:nvCxnSpPr>
        <p:spPr>
          <a:xfrm rot="5400000" flipV="1">
            <a:off x="7569660" y="4116122"/>
            <a:ext cx="29941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98"/>
          <p:cNvCxnSpPr/>
          <p:nvPr/>
        </p:nvCxnSpPr>
        <p:spPr>
          <a:xfrm flipH="1" flipV="1">
            <a:off x="8053167" y="3559071"/>
            <a:ext cx="1" cy="41203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99"/>
          <p:cNvCxnSpPr/>
          <p:nvPr/>
        </p:nvCxnSpPr>
        <p:spPr>
          <a:xfrm>
            <a:off x="8419260" y="3550827"/>
            <a:ext cx="0" cy="40609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feld 101"/>
          <p:cNvSpPr txBox="1"/>
          <p:nvPr/>
        </p:nvSpPr>
        <p:spPr>
          <a:xfrm rot="5400000" flipV="1">
            <a:off x="8738546" y="3339219"/>
            <a:ext cx="3068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03" name="Textfeld 102"/>
          <p:cNvSpPr txBox="1"/>
          <p:nvPr/>
        </p:nvSpPr>
        <p:spPr>
          <a:xfrm rot="5400000" flipV="1">
            <a:off x="8738546" y="4098204"/>
            <a:ext cx="3068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105" name="Gerade Verbindung 104"/>
          <p:cNvCxnSpPr/>
          <p:nvPr/>
        </p:nvCxnSpPr>
        <p:spPr>
          <a:xfrm>
            <a:off x="1530770" y="3536342"/>
            <a:ext cx="1200286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>
            <a:off x="585974" y="3538732"/>
            <a:ext cx="2" cy="478512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/>
          <p:cNvCxnSpPr/>
          <p:nvPr/>
        </p:nvCxnSpPr>
        <p:spPr>
          <a:xfrm flipV="1">
            <a:off x="585973" y="4008734"/>
            <a:ext cx="1" cy="24858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 Verbindung 108"/>
          <p:cNvCxnSpPr/>
          <p:nvPr/>
        </p:nvCxnSpPr>
        <p:spPr>
          <a:xfrm rot="5400000" flipV="1">
            <a:off x="776949" y="3748320"/>
            <a:ext cx="419174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 flipH="1">
            <a:off x="986537" y="3838146"/>
            <a:ext cx="2" cy="419172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110"/>
          <p:cNvCxnSpPr/>
          <p:nvPr/>
        </p:nvCxnSpPr>
        <p:spPr>
          <a:xfrm>
            <a:off x="1320340" y="3538732"/>
            <a:ext cx="2" cy="478512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 Verbindung 111"/>
          <p:cNvCxnSpPr/>
          <p:nvPr/>
        </p:nvCxnSpPr>
        <p:spPr>
          <a:xfrm flipV="1">
            <a:off x="1320339" y="4008734"/>
            <a:ext cx="1" cy="24858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Gerade Verbindung 118"/>
          <p:cNvCxnSpPr/>
          <p:nvPr/>
        </p:nvCxnSpPr>
        <p:spPr>
          <a:xfrm flipH="1">
            <a:off x="2897523" y="3559072"/>
            <a:ext cx="2" cy="407344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 Verbindung 121"/>
          <p:cNvCxnSpPr/>
          <p:nvPr/>
        </p:nvCxnSpPr>
        <p:spPr>
          <a:xfrm flipV="1">
            <a:off x="3834724" y="3554289"/>
            <a:ext cx="1267312" cy="47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122"/>
          <p:cNvCxnSpPr/>
          <p:nvPr/>
        </p:nvCxnSpPr>
        <p:spPr>
          <a:xfrm>
            <a:off x="252169" y="4257318"/>
            <a:ext cx="8247900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 Verbindung 123"/>
          <p:cNvCxnSpPr/>
          <p:nvPr/>
        </p:nvCxnSpPr>
        <p:spPr>
          <a:xfrm flipH="1">
            <a:off x="3363023" y="3542458"/>
            <a:ext cx="1" cy="474788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Gerade Verbindung 125"/>
          <p:cNvCxnSpPr/>
          <p:nvPr/>
        </p:nvCxnSpPr>
        <p:spPr>
          <a:xfrm rot="5400000" flipV="1">
            <a:off x="3553999" y="3752046"/>
            <a:ext cx="419174" cy="0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 Verbindung 132"/>
          <p:cNvCxnSpPr/>
          <p:nvPr/>
        </p:nvCxnSpPr>
        <p:spPr>
          <a:xfrm rot="5400000" flipV="1">
            <a:off x="4815571" y="4111340"/>
            <a:ext cx="29941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Gerade Verbindung 134"/>
          <p:cNvCxnSpPr/>
          <p:nvPr/>
        </p:nvCxnSpPr>
        <p:spPr>
          <a:xfrm flipH="1" flipV="1">
            <a:off x="5299079" y="3554288"/>
            <a:ext cx="1179" cy="487215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Gerade Verbindung 135"/>
          <p:cNvCxnSpPr/>
          <p:nvPr/>
        </p:nvCxnSpPr>
        <p:spPr>
          <a:xfrm>
            <a:off x="5665171" y="3546045"/>
            <a:ext cx="1178" cy="411864"/>
          </a:xfrm>
          <a:prstGeom prst="line">
            <a:avLst/>
          </a:prstGeom>
          <a:ln w="28575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Gerade Verbindung 140"/>
          <p:cNvCxnSpPr/>
          <p:nvPr/>
        </p:nvCxnSpPr>
        <p:spPr>
          <a:xfrm>
            <a:off x="7501333" y="3546046"/>
            <a:ext cx="1103670" cy="4782"/>
          </a:xfrm>
          <a:prstGeom prst="line">
            <a:avLst/>
          </a:prstGeom>
          <a:ln w="38100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Gerade Verbindung 145"/>
          <p:cNvCxnSpPr/>
          <p:nvPr/>
        </p:nvCxnSpPr>
        <p:spPr>
          <a:xfrm>
            <a:off x="5102034" y="3541264"/>
            <a:ext cx="1103670" cy="4782"/>
          </a:xfrm>
          <a:prstGeom prst="line">
            <a:avLst/>
          </a:prstGeom>
          <a:ln w="38100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Gerade Verbindung 146"/>
          <p:cNvCxnSpPr/>
          <p:nvPr/>
        </p:nvCxnSpPr>
        <p:spPr>
          <a:xfrm>
            <a:off x="2731054" y="3541264"/>
            <a:ext cx="1103670" cy="4782"/>
          </a:xfrm>
          <a:prstGeom prst="line">
            <a:avLst/>
          </a:prstGeom>
          <a:ln w="38100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Gerade Verbindung 147"/>
          <p:cNvCxnSpPr/>
          <p:nvPr/>
        </p:nvCxnSpPr>
        <p:spPr>
          <a:xfrm>
            <a:off x="434701" y="3536342"/>
            <a:ext cx="1103670" cy="4782"/>
          </a:xfrm>
          <a:prstGeom prst="line">
            <a:avLst/>
          </a:prstGeom>
          <a:ln w="38100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feld 120"/>
          <p:cNvSpPr txBox="1"/>
          <p:nvPr/>
        </p:nvSpPr>
        <p:spPr>
          <a:xfrm>
            <a:off x="501375" y="484476"/>
            <a:ext cx="3373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Replikation  mit Primer - Vergleich</a:t>
            </a:r>
            <a:endParaRPr lang="de-DE" dirty="0"/>
          </a:p>
        </p:txBody>
      </p:sp>
      <p:sp>
        <p:nvSpPr>
          <p:cNvPr id="47" name="Textfeld 46"/>
          <p:cNvSpPr txBox="1"/>
          <p:nvPr/>
        </p:nvSpPr>
        <p:spPr>
          <a:xfrm>
            <a:off x="217644" y="2380238"/>
            <a:ext cx="1860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Kontinuierlicher Strang</a:t>
            </a:r>
            <a:endParaRPr lang="de-DE" sz="1400" dirty="0"/>
          </a:p>
        </p:txBody>
      </p:sp>
      <p:sp>
        <p:nvSpPr>
          <p:cNvPr id="138" name="Textfeld 137"/>
          <p:cNvSpPr txBox="1"/>
          <p:nvPr/>
        </p:nvSpPr>
        <p:spPr>
          <a:xfrm>
            <a:off x="258113" y="4422849"/>
            <a:ext cx="20696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Diskontinuierlicher Strang</a:t>
            </a:r>
            <a:endParaRPr lang="de-DE" sz="1400" dirty="0"/>
          </a:p>
        </p:txBody>
      </p:sp>
      <p:cxnSp>
        <p:nvCxnSpPr>
          <p:cNvPr id="140" name="Gerade Verbindung 139"/>
          <p:cNvCxnSpPr/>
          <p:nvPr/>
        </p:nvCxnSpPr>
        <p:spPr>
          <a:xfrm rot="16200000">
            <a:off x="1476477" y="40445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Gerade Verbindung 141"/>
          <p:cNvCxnSpPr/>
          <p:nvPr/>
        </p:nvCxnSpPr>
        <p:spPr>
          <a:xfrm rot="16200000">
            <a:off x="1534427" y="36968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Gerade Verbindung 142"/>
          <p:cNvCxnSpPr/>
          <p:nvPr/>
        </p:nvCxnSpPr>
        <p:spPr>
          <a:xfrm rot="16200000">
            <a:off x="1943801" y="404455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Gerade Verbindung 143"/>
          <p:cNvCxnSpPr/>
          <p:nvPr/>
        </p:nvCxnSpPr>
        <p:spPr>
          <a:xfrm rot="16200000">
            <a:off x="2001751" y="36968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Gerade Verbindung 144"/>
          <p:cNvCxnSpPr/>
          <p:nvPr/>
        </p:nvCxnSpPr>
        <p:spPr>
          <a:xfrm rot="16200000" flipH="1">
            <a:off x="2239863" y="3792545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Gerade Verbindung 148"/>
          <p:cNvCxnSpPr/>
          <p:nvPr/>
        </p:nvCxnSpPr>
        <p:spPr>
          <a:xfrm>
            <a:off x="2480430" y="4033111"/>
            <a:ext cx="0" cy="21427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Gerade Verbindung 149"/>
          <p:cNvCxnSpPr/>
          <p:nvPr/>
        </p:nvCxnSpPr>
        <p:spPr>
          <a:xfrm rot="16200000">
            <a:off x="2752646" y="4106509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Gerade Verbindung 150"/>
          <p:cNvCxnSpPr/>
          <p:nvPr/>
        </p:nvCxnSpPr>
        <p:spPr>
          <a:xfrm rot="16200000">
            <a:off x="3218289" y="4114190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Gerade Verbindung 151"/>
          <p:cNvCxnSpPr/>
          <p:nvPr/>
        </p:nvCxnSpPr>
        <p:spPr>
          <a:xfrm rot="16200000">
            <a:off x="3560761" y="4049480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Gerade Verbindung 152"/>
          <p:cNvCxnSpPr/>
          <p:nvPr/>
        </p:nvCxnSpPr>
        <p:spPr>
          <a:xfrm rot="16200000">
            <a:off x="3954553" y="4111015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Gerade Verbindung 153"/>
          <p:cNvCxnSpPr/>
          <p:nvPr/>
        </p:nvCxnSpPr>
        <p:spPr>
          <a:xfrm rot="16200000" flipH="1">
            <a:off x="3896603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Gerade Verbindung 154"/>
          <p:cNvCxnSpPr/>
          <p:nvPr/>
        </p:nvCxnSpPr>
        <p:spPr>
          <a:xfrm rot="16200000">
            <a:off x="4297166" y="4053065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Gerade Verbindung 155"/>
          <p:cNvCxnSpPr/>
          <p:nvPr/>
        </p:nvCxnSpPr>
        <p:spPr>
          <a:xfrm rot="16200000">
            <a:off x="4355116" y="3705363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Gerade Verbindung 156"/>
          <p:cNvCxnSpPr/>
          <p:nvPr/>
        </p:nvCxnSpPr>
        <p:spPr>
          <a:xfrm rot="16200000">
            <a:off x="4764490" y="4053064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Gerade Verbindung 157"/>
          <p:cNvCxnSpPr/>
          <p:nvPr/>
        </p:nvCxnSpPr>
        <p:spPr>
          <a:xfrm rot="16200000">
            <a:off x="4822440" y="370536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Gerade Verbindung 158"/>
          <p:cNvCxnSpPr/>
          <p:nvPr/>
        </p:nvCxnSpPr>
        <p:spPr>
          <a:xfrm rot="16200000">
            <a:off x="5946519" y="410627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Gerade Verbindung 159"/>
          <p:cNvCxnSpPr/>
          <p:nvPr/>
        </p:nvCxnSpPr>
        <p:spPr>
          <a:xfrm rot="16200000" flipH="1">
            <a:off x="5198843" y="4142917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 Verbindung 160"/>
          <p:cNvCxnSpPr/>
          <p:nvPr/>
        </p:nvCxnSpPr>
        <p:spPr>
          <a:xfrm rot="16200000">
            <a:off x="5521471" y="4107430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Gerade Verbindung 161"/>
          <p:cNvCxnSpPr/>
          <p:nvPr/>
        </p:nvCxnSpPr>
        <p:spPr>
          <a:xfrm rot="16200000">
            <a:off x="6332591" y="405802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Gerade Verbindung 162"/>
          <p:cNvCxnSpPr/>
          <p:nvPr/>
        </p:nvCxnSpPr>
        <p:spPr>
          <a:xfrm rot="16200000">
            <a:off x="6390541" y="371032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Gerade Verbindung 163"/>
          <p:cNvCxnSpPr/>
          <p:nvPr/>
        </p:nvCxnSpPr>
        <p:spPr>
          <a:xfrm rot="16200000">
            <a:off x="6707182" y="4115977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Gerade Verbindung 164"/>
          <p:cNvCxnSpPr/>
          <p:nvPr/>
        </p:nvCxnSpPr>
        <p:spPr>
          <a:xfrm rot="16200000" flipH="1">
            <a:off x="6649232" y="3768275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Gerade Verbindung 165"/>
          <p:cNvCxnSpPr/>
          <p:nvPr/>
        </p:nvCxnSpPr>
        <p:spPr>
          <a:xfrm rot="16200000">
            <a:off x="7049795" y="405802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Gerade Verbindung 166"/>
          <p:cNvCxnSpPr/>
          <p:nvPr/>
        </p:nvCxnSpPr>
        <p:spPr>
          <a:xfrm rot="16200000">
            <a:off x="7107746" y="371032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Gerade Verbindung 167"/>
          <p:cNvCxnSpPr/>
          <p:nvPr/>
        </p:nvCxnSpPr>
        <p:spPr>
          <a:xfrm rot="16200000">
            <a:off x="7520355" y="4053065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Gerade Verbindung 168"/>
          <p:cNvCxnSpPr/>
          <p:nvPr/>
        </p:nvCxnSpPr>
        <p:spPr>
          <a:xfrm rot="16200000">
            <a:off x="7908292" y="410179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Gerade Verbindung 169"/>
          <p:cNvCxnSpPr/>
          <p:nvPr/>
        </p:nvCxnSpPr>
        <p:spPr>
          <a:xfrm rot="16200000">
            <a:off x="8274382" y="4106509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63"/>
          <p:cNvSpPr txBox="1"/>
          <p:nvPr/>
        </p:nvSpPr>
        <p:spPr>
          <a:xfrm>
            <a:off x="434701" y="5260558"/>
            <a:ext cx="690977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Man sieht sofort, dass für den diskontinuierlichen Strang viele RNA-Primer benötigt werden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sz="1400" dirty="0"/>
              <a:t>Zum Abschluss der Replikation werden die RNA-Primer entfernt</a:t>
            </a:r>
          </a:p>
        </p:txBody>
      </p:sp>
      <p:sp>
        <p:nvSpPr>
          <p:cNvPr id="171" name="Textfeld 170"/>
          <p:cNvSpPr txBox="1"/>
          <p:nvPr/>
        </p:nvSpPr>
        <p:spPr>
          <a:xfrm>
            <a:off x="7723181" y="2369991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CC0099"/>
                </a:solidFill>
              </a:rPr>
              <a:t>Primer</a:t>
            </a:r>
            <a:r>
              <a:rPr lang="de-DE" sz="800" dirty="0" smtClean="0">
                <a:solidFill>
                  <a:srgbClr val="CC0099"/>
                </a:solidFill>
              </a:rPr>
              <a:t> </a:t>
            </a:r>
            <a:endParaRPr lang="de-DE" sz="800" dirty="0">
              <a:solidFill>
                <a:srgbClr val="CC0099"/>
              </a:solidFill>
            </a:endParaRPr>
          </a:p>
        </p:txBody>
      </p:sp>
      <p:sp>
        <p:nvSpPr>
          <p:cNvPr id="172" name="Textfeld 171"/>
          <p:cNvSpPr txBox="1"/>
          <p:nvPr/>
        </p:nvSpPr>
        <p:spPr>
          <a:xfrm>
            <a:off x="7693688" y="3192404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CC0099"/>
                </a:solidFill>
              </a:rPr>
              <a:t>Primer</a:t>
            </a:r>
            <a:r>
              <a:rPr lang="de-DE" sz="800" dirty="0" smtClean="0">
                <a:solidFill>
                  <a:srgbClr val="CC0099"/>
                </a:solidFill>
              </a:rPr>
              <a:t> </a:t>
            </a:r>
            <a:endParaRPr lang="de-DE" sz="800" dirty="0">
              <a:solidFill>
                <a:srgbClr val="CC0099"/>
              </a:solidFill>
            </a:endParaRPr>
          </a:p>
        </p:txBody>
      </p:sp>
      <p:sp>
        <p:nvSpPr>
          <p:cNvPr id="173" name="Textfeld 172"/>
          <p:cNvSpPr txBox="1"/>
          <p:nvPr/>
        </p:nvSpPr>
        <p:spPr>
          <a:xfrm>
            <a:off x="5283410" y="3191682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CC0099"/>
                </a:solidFill>
              </a:rPr>
              <a:t>Primer</a:t>
            </a:r>
            <a:r>
              <a:rPr lang="de-DE" sz="800" dirty="0" smtClean="0">
                <a:solidFill>
                  <a:srgbClr val="CC0099"/>
                </a:solidFill>
              </a:rPr>
              <a:t> </a:t>
            </a:r>
            <a:endParaRPr lang="de-DE" sz="800" dirty="0">
              <a:solidFill>
                <a:srgbClr val="CC0099"/>
              </a:solidFill>
            </a:endParaRPr>
          </a:p>
        </p:txBody>
      </p:sp>
      <p:sp>
        <p:nvSpPr>
          <p:cNvPr id="174" name="Textfeld 173"/>
          <p:cNvSpPr txBox="1"/>
          <p:nvPr/>
        </p:nvSpPr>
        <p:spPr>
          <a:xfrm>
            <a:off x="2933274" y="3191681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CC0099"/>
                </a:solidFill>
              </a:rPr>
              <a:t>Primer</a:t>
            </a:r>
            <a:r>
              <a:rPr lang="de-DE" sz="800" dirty="0" smtClean="0">
                <a:solidFill>
                  <a:srgbClr val="CC0099"/>
                </a:solidFill>
              </a:rPr>
              <a:t> </a:t>
            </a:r>
            <a:endParaRPr lang="de-DE" sz="800" dirty="0">
              <a:solidFill>
                <a:srgbClr val="CC0099"/>
              </a:solidFill>
            </a:endParaRPr>
          </a:p>
        </p:txBody>
      </p:sp>
      <p:sp>
        <p:nvSpPr>
          <p:cNvPr id="175" name="Textfeld 174"/>
          <p:cNvSpPr txBox="1"/>
          <p:nvPr/>
        </p:nvSpPr>
        <p:spPr>
          <a:xfrm>
            <a:off x="601348" y="3184411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CC0099"/>
                </a:solidFill>
              </a:rPr>
              <a:t>Primer</a:t>
            </a:r>
            <a:r>
              <a:rPr lang="de-DE" sz="800" dirty="0" smtClean="0">
                <a:solidFill>
                  <a:srgbClr val="CC0099"/>
                </a:solidFill>
              </a:rPr>
              <a:t> </a:t>
            </a:r>
            <a:endParaRPr lang="de-DE" sz="800" dirty="0">
              <a:solidFill>
                <a:srgbClr val="CC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84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172" grpId="0"/>
      <p:bldP spid="173" grpId="0"/>
      <p:bldP spid="174" grpId="0"/>
      <p:bldP spid="1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/>
          <p:cNvCxnSpPr/>
          <p:nvPr/>
        </p:nvCxnSpPr>
        <p:spPr>
          <a:xfrm>
            <a:off x="5776932" y="2306885"/>
            <a:ext cx="16669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rot="16200000">
            <a:off x="7142718" y="209509"/>
            <a:ext cx="0" cy="28039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rot="16200000">
            <a:off x="5929673" y="2153773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rot="16200000" flipH="1">
            <a:off x="5871723" y="180607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rot="16200000">
            <a:off x="6289448" y="2095823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rot="16200000">
            <a:off x="6347398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 rot="16200000">
            <a:off x="6664039" y="2153773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rot="16200000" flipH="1">
            <a:off x="6606089" y="180607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rot="16200000">
            <a:off x="7006652" y="2095823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rot="16200000">
            <a:off x="7064603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 rot="16200000">
            <a:off x="7531927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rot="16200000" flipH="1">
            <a:off x="7770040" y="1843811"/>
            <a:ext cx="48113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 rot="16200000" flipH="1">
            <a:off x="8173870" y="180260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 rot="16200000">
            <a:off x="8700934" y="2163067"/>
            <a:ext cx="2969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8700934" y="1428566"/>
            <a:ext cx="2969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30" name="Gerade Verbindung 29"/>
          <p:cNvCxnSpPr/>
          <p:nvPr/>
        </p:nvCxnSpPr>
        <p:spPr>
          <a:xfrm rot="16200000">
            <a:off x="1611579" y="904913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rot="16200000">
            <a:off x="1611579" y="209509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 rot="16200000">
            <a:off x="398535" y="2162008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/>
          <p:cNvCxnSpPr/>
          <p:nvPr/>
        </p:nvCxnSpPr>
        <p:spPr>
          <a:xfrm rot="16200000" flipH="1">
            <a:off x="340585" y="1814306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/>
        </p:nvCxnSpPr>
        <p:spPr>
          <a:xfrm rot="16200000">
            <a:off x="741148" y="21040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>
            <a:off x="799098" y="17563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 rot="16200000">
            <a:off x="1132901" y="2162008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1074951" y="1814306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 rot="16200000">
            <a:off x="1475514" y="21040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16200000">
            <a:off x="1533464" y="17563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 rot="16200000">
            <a:off x="1942838" y="210405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>
          <a:xfrm rot="16200000">
            <a:off x="2000788" y="17563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41"/>
          <p:cNvCxnSpPr/>
          <p:nvPr/>
        </p:nvCxnSpPr>
        <p:spPr>
          <a:xfrm rot="16200000" flipH="1">
            <a:off x="2238900" y="1852045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16200000" flipH="1">
            <a:off x="2378054" y="2194024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/>
          <p:cNvCxnSpPr/>
          <p:nvPr/>
        </p:nvCxnSpPr>
        <p:spPr>
          <a:xfrm rot="16200000">
            <a:off x="2700682" y="2158537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/>
          <p:cNvCxnSpPr/>
          <p:nvPr/>
        </p:nvCxnSpPr>
        <p:spPr>
          <a:xfrm rot="16200000" flipH="1">
            <a:off x="2642731" y="1810835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 rot="16200000">
            <a:off x="4415522" y="901307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/>
          <p:cNvCxnSpPr/>
          <p:nvPr/>
        </p:nvCxnSpPr>
        <p:spPr>
          <a:xfrm rot="16200000">
            <a:off x="4415522" y="205903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 rot="16200000">
            <a:off x="3202478" y="215840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 rot="16200000" flipH="1">
            <a:off x="3144528" y="181070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/>
          <p:cNvCxnSpPr/>
          <p:nvPr/>
        </p:nvCxnSpPr>
        <p:spPr>
          <a:xfrm rot="16200000">
            <a:off x="3545091" y="2100452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 rot="16200000">
            <a:off x="3603041" y="1752750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/>
          <p:nvPr/>
        </p:nvCxnSpPr>
        <p:spPr>
          <a:xfrm rot="16200000">
            <a:off x="3936844" y="215840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rot="16200000" flipH="1">
            <a:off x="3878894" y="181070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/>
          <p:cNvCxnSpPr/>
          <p:nvPr/>
        </p:nvCxnSpPr>
        <p:spPr>
          <a:xfrm rot="16200000">
            <a:off x="4279457" y="2100452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/>
          <p:nvPr/>
        </p:nvCxnSpPr>
        <p:spPr>
          <a:xfrm rot="16200000">
            <a:off x="4337407" y="1752750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 rot="16200000">
            <a:off x="4746781" y="2100451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rot="16200000">
            <a:off x="4804731" y="1752749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 rot="16200000" flipH="1">
            <a:off x="5042843" y="1848439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81"/>
          <p:cNvCxnSpPr/>
          <p:nvPr/>
        </p:nvCxnSpPr>
        <p:spPr>
          <a:xfrm rot="16200000" flipH="1">
            <a:off x="5181997" y="2190418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/>
          <p:cNvCxnSpPr/>
          <p:nvPr/>
        </p:nvCxnSpPr>
        <p:spPr>
          <a:xfrm rot="16200000">
            <a:off x="5504625" y="2154931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/>
          <p:nvPr/>
        </p:nvCxnSpPr>
        <p:spPr>
          <a:xfrm rot="16200000" flipH="1">
            <a:off x="5446674" y="1807229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85"/>
          <p:cNvCxnSpPr/>
          <p:nvPr/>
        </p:nvCxnSpPr>
        <p:spPr>
          <a:xfrm flipV="1">
            <a:off x="6205704" y="3543656"/>
            <a:ext cx="1295629" cy="154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96"/>
          <p:cNvCxnSpPr/>
          <p:nvPr/>
        </p:nvCxnSpPr>
        <p:spPr>
          <a:xfrm rot="5400000" flipV="1">
            <a:off x="7569660" y="4116122"/>
            <a:ext cx="29941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feld 101"/>
          <p:cNvSpPr txBox="1"/>
          <p:nvPr/>
        </p:nvSpPr>
        <p:spPr>
          <a:xfrm rot="5400000" flipV="1">
            <a:off x="8738546" y="3339219"/>
            <a:ext cx="3068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03" name="Textfeld 102"/>
          <p:cNvSpPr txBox="1"/>
          <p:nvPr/>
        </p:nvSpPr>
        <p:spPr>
          <a:xfrm rot="5400000" flipV="1">
            <a:off x="8738546" y="4098204"/>
            <a:ext cx="3068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105" name="Gerade Verbindung 104"/>
          <p:cNvCxnSpPr/>
          <p:nvPr/>
        </p:nvCxnSpPr>
        <p:spPr>
          <a:xfrm>
            <a:off x="1530770" y="3536342"/>
            <a:ext cx="1200286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/>
          <p:cNvCxnSpPr/>
          <p:nvPr/>
        </p:nvCxnSpPr>
        <p:spPr>
          <a:xfrm flipV="1">
            <a:off x="585973" y="4008734"/>
            <a:ext cx="1" cy="24858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 flipH="1">
            <a:off x="986537" y="3838146"/>
            <a:ext cx="2" cy="419172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 Verbindung 111"/>
          <p:cNvCxnSpPr/>
          <p:nvPr/>
        </p:nvCxnSpPr>
        <p:spPr>
          <a:xfrm flipV="1">
            <a:off x="1320339" y="4008734"/>
            <a:ext cx="1" cy="24858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 Verbindung 121"/>
          <p:cNvCxnSpPr/>
          <p:nvPr/>
        </p:nvCxnSpPr>
        <p:spPr>
          <a:xfrm flipV="1">
            <a:off x="3834724" y="3554289"/>
            <a:ext cx="1267312" cy="47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122"/>
          <p:cNvCxnSpPr/>
          <p:nvPr/>
        </p:nvCxnSpPr>
        <p:spPr>
          <a:xfrm>
            <a:off x="252169" y="4257318"/>
            <a:ext cx="8247900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 Verbindung 132"/>
          <p:cNvCxnSpPr/>
          <p:nvPr/>
        </p:nvCxnSpPr>
        <p:spPr>
          <a:xfrm rot="5400000" flipV="1">
            <a:off x="4815571" y="4111340"/>
            <a:ext cx="29941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feld 120"/>
          <p:cNvSpPr txBox="1"/>
          <p:nvPr/>
        </p:nvSpPr>
        <p:spPr>
          <a:xfrm>
            <a:off x="501375" y="484476"/>
            <a:ext cx="3373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Replikation  mit Primer - Vergleich</a:t>
            </a:r>
            <a:endParaRPr lang="de-DE" dirty="0"/>
          </a:p>
        </p:txBody>
      </p:sp>
      <p:sp>
        <p:nvSpPr>
          <p:cNvPr id="47" name="Textfeld 46"/>
          <p:cNvSpPr txBox="1"/>
          <p:nvPr/>
        </p:nvSpPr>
        <p:spPr>
          <a:xfrm>
            <a:off x="217644" y="2380238"/>
            <a:ext cx="1860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Kontinuierlicher Strang</a:t>
            </a:r>
            <a:endParaRPr lang="de-DE" sz="1400" dirty="0"/>
          </a:p>
        </p:txBody>
      </p:sp>
      <p:sp>
        <p:nvSpPr>
          <p:cNvPr id="138" name="Textfeld 137"/>
          <p:cNvSpPr txBox="1"/>
          <p:nvPr/>
        </p:nvSpPr>
        <p:spPr>
          <a:xfrm>
            <a:off x="258113" y="4422849"/>
            <a:ext cx="20696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Diskontinuierlicher Strang</a:t>
            </a:r>
            <a:endParaRPr lang="de-DE" sz="1400" dirty="0"/>
          </a:p>
        </p:txBody>
      </p:sp>
      <p:cxnSp>
        <p:nvCxnSpPr>
          <p:cNvPr id="140" name="Gerade Verbindung 139"/>
          <p:cNvCxnSpPr/>
          <p:nvPr/>
        </p:nvCxnSpPr>
        <p:spPr>
          <a:xfrm rot="16200000">
            <a:off x="1476477" y="40445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Gerade Verbindung 141"/>
          <p:cNvCxnSpPr/>
          <p:nvPr/>
        </p:nvCxnSpPr>
        <p:spPr>
          <a:xfrm rot="16200000">
            <a:off x="1534427" y="36968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Gerade Verbindung 142"/>
          <p:cNvCxnSpPr/>
          <p:nvPr/>
        </p:nvCxnSpPr>
        <p:spPr>
          <a:xfrm rot="16200000">
            <a:off x="1943801" y="404455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Gerade Verbindung 143"/>
          <p:cNvCxnSpPr/>
          <p:nvPr/>
        </p:nvCxnSpPr>
        <p:spPr>
          <a:xfrm rot="16200000">
            <a:off x="2001751" y="36968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Gerade Verbindung 144"/>
          <p:cNvCxnSpPr/>
          <p:nvPr/>
        </p:nvCxnSpPr>
        <p:spPr>
          <a:xfrm rot="16200000" flipH="1">
            <a:off x="2239863" y="3792545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Gerade Verbindung 148"/>
          <p:cNvCxnSpPr/>
          <p:nvPr/>
        </p:nvCxnSpPr>
        <p:spPr>
          <a:xfrm>
            <a:off x="2480430" y="4033111"/>
            <a:ext cx="0" cy="21427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Gerade Verbindung 149"/>
          <p:cNvCxnSpPr/>
          <p:nvPr/>
        </p:nvCxnSpPr>
        <p:spPr>
          <a:xfrm rot="16200000">
            <a:off x="2752646" y="4106509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Gerade Verbindung 150"/>
          <p:cNvCxnSpPr/>
          <p:nvPr/>
        </p:nvCxnSpPr>
        <p:spPr>
          <a:xfrm rot="16200000">
            <a:off x="3218289" y="4114190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Gerade Verbindung 151"/>
          <p:cNvCxnSpPr/>
          <p:nvPr/>
        </p:nvCxnSpPr>
        <p:spPr>
          <a:xfrm rot="16200000">
            <a:off x="3560761" y="4049480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Gerade Verbindung 152"/>
          <p:cNvCxnSpPr/>
          <p:nvPr/>
        </p:nvCxnSpPr>
        <p:spPr>
          <a:xfrm rot="16200000">
            <a:off x="3954553" y="4111015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Gerade Verbindung 153"/>
          <p:cNvCxnSpPr/>
          <p:nvPr/>
        </p:nvCxnSpPr>
        <p:spPr>
          <a:xfrm rot="16200000" flipH="1">
            <a:off x="3896603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Gerade Verbindung 154"/>
          <p:cNvCxnSpPr/>
          <p:nvPr/>
        </p:nvCxnSpPr>
        <p:spPr>
          <a:xfrm rot="16200000">
            <a:off x="4297166" y="4053065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Gerade Verbindung 155"/>
          <p:cNvCxnSpPr/>
          <p:nvPr/>
        </p:nvCxnSpPr>
        <p:spPr>
          <a:xfrm rot="16200000">
            <a:off x="4355116" y="3705363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Gerade Verbindung 156"/>
          <p:cNvCxnSpPr/>
          <p:nvPr/>
        </p:nvCxnSpPr>
        <p:spPr>
          <a:xfrm rot="16200000">
            <a:off x="4764490" y="4053064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Gerade Verbindung 157"/>
          <p:cNvCxnSpPr/>
          <p:nvPr/>
        </p:nvCxnSpPr>
        <p:spPr>
          <a:xfrm rot="16200000">
            <a:off x="4822440" y="370536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Gerade Verbindung 158"/>
          <p:cNvCxnSpPr/>
          <p:nvPr/>
        </p:nvCxnSpPr>
        <p:spPr>
          <a:xfrm rot="16200000">
            <a:off x="5946519" y="410627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Gerade Verbindung 159"/>
          <p:cNvCxnSpPr/>
          <p:nvPr/>
        </p:nvCxnSpPr>
        <p:spPr>
          <a:xfrm rot="16200000" flipH="1">
            <a:off x="5198843" y="4142917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 Verbindung 160"/>
          <p:cNvCxnSpPr/>
          <p:nvPr/>
        </p:nvCxnSpPr>
        <p:spPr>
          <a:xfrm rot="16200000">
            <a:off x="5521471" y="4107430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Gerade Verbindung 161"/>
          <p:cNvCxnSpPr/>
          <p:nvPr/>
        </p:nvCxnSpPr>
        <p:spPr>
          <a:xfrm rot="16200000">
            <a:off x="6332591" y="405802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Gerade Verbindung 162"/>
          <p:cNvCxnSpPr/>
          <p:nvPr/>
        </p:nvCxnSpPr>
        <p:spPr>
          <a:xfrm rot="16200000">
            <a:off x="6390541" y="371032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Gerade Verbindung 163"/>
          <p:cNvCxnSpPr/>
          <p:nvPr/>
        </p:nvCxnSpPr>
        <p:spPr>
          <a:xfrm rot="16200000">
            <a:off x="6707182" y="4115977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Gerade Verbindung 164"/>
          <p:cNvCxnSpPr/>
          <p:nvPr/>
        </p:nvCxnSpPr>
        <p:spPr>
          <a:xfrm rot="16200000" flipH="1">
            <a:off x="6649232" y="3768275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Gerade Verbindung 165"/>
          <p:cNvCxnSpPr/>
          <p:nvPr/>
        </p:nvCxnSpPr>
        <p:spPr>
          <a:xfrm rot="16200000">
            <a:off x="7049795" y="405802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Gerade Verbindung 166"/>
          <p:cNvCxnSpPr/>
          <p:nvPr/>
        </p:nvCxnSpPr>
        <p:spPr>
          <a:xfrm rot="16200000">
            <a:off x="7107746" y="371032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Gerade Verbindung 167"/>
          <p:cNvCxnSpPr/>
          <p:nvPr/>
        </p:nvCxnSpPr>
        <p:spPr>
          <a:xfrm rot="16200000">
            <a:off x="7520355" y="4053065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Gerade Verbindung 168"/>
          <p:cNvCxnSpPr/>
          <p:nvPr/>
        </p:nvCxnSpPr>
        <p:spPr>
          <a:xfrm rot="16200000">
            <a:off x="7908292" y="410179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Gerade Verbindung 169"/>
          <p:cNvCxnSpPr/>
          <p:nvPr/>
        </p:nvCxnSpPr>
        <p:spPr>
          <a:xfrm rot="16200000">
            <a:off x="8274382" y="4106509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39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/>
          <p:cNvCxnSpPr/>
          <p:nvPr/>
        </p:nvCxnSpPr>
        <p:spPr>
          <a:xfrm>
            <a:off x="5776932" y="2306885"/>
            <a:ext cx="16669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rot="16200000">
            <a:off x="7142718" y="209509"/>
            <a:ext cx="0" cy="28039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rot="16200000">
            <a:off x="5929673" y="2153773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rot="16200000" flipH="1">
            <a:off x="5871723" y="180607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rot="16200000">
            <a:off x="6289448" y="2095823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rot="16200000">
            <a:off x="6347398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 rot="16200000">
            <a:off x="6664039" y="2153773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rot="16200000" flipH="1">
            <a:off x="6606089" y="180607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rot="16200000">
            <a:off x="7006652" y="2095823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rot="16200000">
            <a:off x="7064603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 rot="16200000">
            <a:off x="7531927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rot="16200000" flipH="1">
            <a:off x="7770040" y="1843811"/>
            <a:ext cx="48113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 rot="16200000" flipH="1">
            <a:off x="8173870" y="180260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 rot="16200000">
            <a:off x="8700934" y="2163067"/>
            <a:ext cx="2969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8700934" y="1428566"/>
            <a:ext cx="2969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30" name="Gerade Verbindung 29"/>
          <p:cNvCxnSpPr/>
          <p:nvPr/>
        </p:nvCxnSpPr>
        <p:spPr>
          <a:xfrm rot="16200000">
            <a:off x="1611579" y="904913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rot="16200000">
            <a:off x="1611579" y="209509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 rot="16200000">
            <a:off x="398535" y="2162008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/>
          <p:cNvCxnSpPr/>
          <p:nvPr/>
        </p:nvCxnSpPr>
        <p:spPr>
          <a:xfrm rot="16200000" flipH="1">
            <a:off x="340585" y="1814306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/>
        </p:nvCxnSpPr>
        <p:spPr>
          <a:xfrm rot="16200000">
            <a:off x="741148" y="21040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>
            <a:off x="799098" y="17563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 rot="16200000">
            <a:off x="1132901" y="2162008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1074951" y="1814306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 rot="16200000">
            <a:off x="1475514" y="21040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16200000">
            <a:off x="1533464" y="17563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 rot="16200000">
            <a:off x="1942838" y="210405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>
          <a:xfrm rot="16200000">
            <a:off x="2000788" y="17563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41"/>
          <p:cNvCxnSpPr/>
          <p:nvPr/>
        </p:nvCxnSpPr>
        <p:spPr>
          <a:xfrm rot="16200000" flipH="1">
            <a:off x="2238900" y="1852045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16200000" flipH="1">
            <a:off x="2378054" y="2194024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/>
          <p:cNvCxnSpPr/>
          <p:nvPr/>
        </p:nvCxnSpPr>
        <p:spPr>
          <a:xfrm rot="16200000">
            <a:off x="2700682" y="2158537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/>
          <p:cNvCxnSpPr/>
          <p:nvPr/>
        </p:nvCxnSpPr>
        <p:spPr>
          <a:xfrm rot="16200000" flipH="1">
            <a:off x="2642731" y="1810835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 rot="16200000">
            <a:off x="4415522" y="901307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/>
          <p:cNvCxnSpPr/>
          <p:nvPr/>
        </p:nvCxnSpPr>
        <p:spPr>
          <a:xfrm rot="16200000">
            <a:off x="4415522" y="205903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 rot="16200000">
            <a:off x="3202478" y="215840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 rot="16200000" flipH="1">
            <a:off x="3144528" y="181070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/>
          <p:cNvCxnSpPr/>
          <p:nvPr/>
        </p:nvCxnSpPr>
        <p:spPr>
          <a:xfrm rot="16200000">
            <a:off x="3545091" y="2100452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 rot="16200000">
            <a:off x="3603041" y="1752750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/>
          <p:nvPr/>
        </p:nvCxnSpPr>
        <p:spPr>
          <a:xfrm rot="16200000">
            <a:off x="3936844" y="215840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rot="16200000" flipH="1">
            <a:off x="3878894" y="181070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/>
          <p:cNvCxnSpPr/>
          <p:nvPr/>
        </p:nvCxnSpPr>
        <p:spPr>
          <a:xfrm rot="16200000">
            <a:off x="4279457" y="2100452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/>
          <p:nvPr/>
        </p:nvCxnSpPr>
        <p:spPr>
          <a:xfrm rot="16200000">
            <a:off x="4337407" y="1752750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 rot="16200000">
            <a:off x="4746781" y="2100451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rot="16200000">
            <a:off x="4804731" y="1752749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 rot="16200000" flipH="1">
            <a:off x="5042843" y="1848439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81"/>
          <p:cNvCxnSpPr/>
          <p:nvPr/>
        </p:nvCxnSpPr>
        <p:spPr>
          <a:xfrm rot="16200000" flipH="1">
            <a:off x="5181997" y="2190418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/>
          <p:cNvCxnSpPr/>
          <p:nvPr/>
        </p:nvCxnSpPr>
        <p:spPr>
          <a:xfrm rot="16200000">
            <a:off x="5504625" y="2154931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/>
          <p:nvPr/>
        </p:nvCxnSpPr>
        <p:spPr>
          <a:xfrm rot="16200000" flipH="1">
            <a:off x="5446674" y="1807229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85"/>
          <p:cNvCxnSpPr/>
          <p:nvPr/>
        </p:nvCxnSpPr>
        <p:spPr>
          <a:xfrm flipV="1">
            <a:off x="6300192" y="3543656"/>
            <a:ext cx="1201141" cy="83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96"/>
          <p:cNvCxnSpPr/>
          <p:nvPr/>
        </p:nvCxnSpPr>
        <p:spPr>
          <a:xfrm rot="5400000" flipV="1">
            <a:off x="7562960" y="3688441"/>
            <a:ext cx="29941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feld 101"/>
          <p:cNvSpPr txBox="1"/>
          <p:nvPr/>
        </p:nvSpPr>
        <p:spPr>
          <a:xfrm rot="5400000" flipV="1">
            <a:off x="8738546" y="3339219"/>
            <a:ext cx="3068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03" name="Textfeld 102"/>
          <p:cNvSpPr txBox="1"/>
          <p:nvPr/>
        </p:nvSpPr>
        <p:spPr>
          <a:xfrm rot="5400000" flipV="1">
            <a:off x="8738546" y="4098204"/>
            <a:ext cx="3068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105" name="Gerade Verbindung 104"/>
          <p:cNvCxnSpPr/>
          <p:nvPr/>
        </p:nvCxnSpPr>
        <p:spPr>
          <a:xfrm>
            <a:off x="1530770" y="3536342"/>
            <a:ext cx="1200286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/>
          <p:cNvCxnSpPr/>
          <p:nvPr/>
        </p:nvCxnSpPr>
        <p:spPr>
          <a:xfrm flipV="1">
            <a:off x="585973" y="4008734"/>
            <a:ext cx="1" cy="24858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 flipH="1">
            <a:off x="986537" y="3838146"/>
            <a:ext cx="2" cy="419172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 Verbindung 111"/>
          <p:cNvCxnSpPr/>
          <p:nvPr/>
        </p:nvCxnSpPr>
        <p:spPr>
          <a:xfrm flipV="1">
            <a:off x="1320339" y="4008734"/>
            <a:ext cx="1" cy="24858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 Verbindung 121"/>
          <p:cNvCxnSpPr/>
          <p:nvPr/>
        </p:nvCxnSpPr>
        <p:spPr>
          <a:xfrm flipV="1">
            <a:off x="3923928" y="3531562"/>
            <a:ext cx="1192011" cy="204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 Verbindung 132"/>
          <p:cNvCxnSpPr/>
          <p:nvPr/>
        </p:nvCxnSpPr>
        <p:spPr>
          <a:xfrm rot="5400000" flipV="1">
            <a:off x="4815571" y="4111340"/>
            <a:ext cx="29941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feld 120"/>
          <p:cNvSpPr txBox="1"/>
          <p:nvPr/>
        </p:nvSpPr>
        <p:spPr>
          <a:xfrm>
            <a:off x="501375" y="484476"/>
            <a:ext cx="3373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Replikation  mit Primer - Vergleich</a:t>
            </a:r>
            <a:endParaRPr lang="de-DE" dirty="0"/>
          </a:p>
        </p:txBody>
      </p:sp>
      <p:sp>
        <p:nvSpPr>
          <p:cNvPr id="47" name="Textfeld 46"/>
          <p:cNvSpPr txBox="1"/>
          <p:nvPr/>
        </p:nvSpPr>
        <p:spPr>
          <a:xfrm>
            <a:off x="217644" y="2380238"/>
            <a:ext cx="1860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Kontinuierlicher Strang</a:t>
            </a:r>
            <a:endParaRPr lang="de-DE" sz="1400" dirty="0"/>
          </a:p>
        </p:txBody>
      </p:sp>
      <p:sp>
        <p:nvSpPr>
          <p:cNvPr id="138" name="Textfeld 137"/>
          <p:cNvSpPr txBox="1"/>
          <p:nvPr/>
        </p:nvSpPr>
        <p:spPr>
          <a:xfrm>
            <a:off x="258113" y="4422849"/>
            <a:ext cx="20696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Diskontinuierlicher Strang</a:t>
            </a:r>
            <a:endParaRPr lang="de-DE" sz="1400" dirty="0"/>
          </a:p>
        </p:txBody>
      </p:sp>
      <p:cxnSp>
        <p:nvCxnSpPr>
          <p:cNvPr id="140" name="Gerade Verbindung 139"/>
          <p:cNvCxnSpPr/>
          <p:nvPr/>
        </p:nvCxnSpPr>
        <p:spPr>
          <a:xfrm rot="16200000">
            <a:off x="1476477" y="40445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Gerade Verbindung 141"/>
          <p:cNvCxnSpPr/>
          <p:nvPr/>
        </p:nvCxnSpPr>
        <p:spPr>
          <a:xfrm rot="16200000">
            <a:off x="1534427" y="36968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Gerade Verbindung 142"/>
          <p:cNvCxnSpPr/>
          <p:nvPr/>
        </p:nvCxnSpPr>
        <p:spPr>
          <a:xfrm rot="16200000">
            <a:off x="1943801" y="404455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Gerade Verbindung 143"/>
          <p:cNvCxnSpPr/>
          <p:nvPr/>
        </p:nvCxnSpPr>
        <p:spPr>
          <a:xfrm rot="16200000">
            <a:off x="2001751" y="36968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Gerade Verbindung 144"/>
          <p:cNvCxnSpPr/>
          <p:nvPr/>
        </p:nvCxnSpPr>
        <p:spPr>
          <a:xfrm rot="16200000" flipH="1">
            <a:off x="2239863" y="3792545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Gerade Verbindung 148"/>
          <p:cNvCxnSpPr/>
          <p:nvPr/>
        </p:nvCxnSpPr>
        <p:spPr>
          <a:xfrm>
            <a:off x="2480430" y="4033111"/>
            <a:ext cx="0" cy="21427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Gerade Verbindung 149"/>
          <p:cNvCxnSpPr/>
          <p:nvPr/>
        </p:nvCxnSpPr>
        <p:spPr>
          <a:xfrm rot="16200000">
            <a:off x="2752646" y="4106509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Gerade Verbindung 150"/>
          <p:cNvCxnSpPr/>
          <p:nvPr/>
        </p:nvCxnSpPr>
        <p:spPr>
          <a:xfrm rot="16200000">
            <a:off x="3218289" y="4114190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Gerade Verbindung 151"/>
          <p:cNvCxnSpPr/>
          <p:nvPr/>
        </p:nvCxnSpPr>
        <p:spPr>
          <a:xfrm rot="16200000">
            <a:off x="3560761" y="4049480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Gerade Verbindung 152"/>
          <p:cNvCxnSpPr/>
          <p:nvPr/>
        </p:nvCxnSpPr>
        <p:spPr>
          <a:xfrm rot="16200000">
            <a:off x="3954553" y="4111015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Gerade Verbindung 153"/>
          <p:cNvCxnSpPr/>
          <p:nvPr/>
        </p:nvCxnSpPr>
        <p:spPr>
          <a:xfrm rot="16200000" flipH="1">
            <a:off x="3896603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Gerade Verbindung 154"/>
          <p:cNvCxnSpPr/>
          <p:nvPr/>
        </p:nvCxnSpPr>
        <p:spPr>
          <a:xfrm rot="16200000">
            <a:off x="4297166" y="4053065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Gerade Verbindung 155"/>
          <p:cNvCxnSpPr/>
          <p:nvPr/>
        </p:nvCxnSpPr>
        <p:spPr>
          <a:xfrm rot="16200000">
            <a:off x="4355116" y="3705363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Gerade Verbindung 156"/>
          <p:cNvCxnSpPr/>
          <p:nvPr/>
        </p:nvCxnSpPr>
        <p:spPr>
          <a:xfrm rot="16200000">
            <a:off x="4764490" y="4053064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Gerade Verbindung 157"/>
          <p:cNvCxnSpPr/>
          <p:nvPr/>
        </p:nvCxnSpPr>
        <p:spPr>
          <a:xfrm rot="16200000">
            <a:off x="4822440" y="370536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Gerade Verbindung 158"/>
          <p:cNvCxnSpPr/>
          <p:nvPr/>
        </p:nvCxnSpPr>
        <p:spPr>
          <a:xfrm rot="16200000">
            <a:off x="5946519" y="410627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Gerade Verbindung 159"/>
          <p:cNvCxnSpPr/>
          <p:nvPr/>
        </p:nvCxnSpPr>
        <p:spPr>
          <a:xfrm rot="16200000" flipH="1">
            <a:off x="5198843" y="4142917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 Verbindung 160"/>
          <p:cNvCxnSpPr/>
          <p:nvPr/>
        </p:nvCxnSpPr>
        <p:spPr>
          <a:xfrm rot="16200000">
            <a:off x="5521471" y="4107430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Gerade Verbindung 161"/>
          <p:cNvCxnSpPr/>
          <p:nvPr/>
        </p:nvCxnSpPr>
        <p:spPr>
          <a:xfrm rot="16200000">
            <a:off x="6332591" y="405802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Gerade Verbindung 162"/>
          <p:cNvCxnSpPr/>
          <p:nvPr/>
        </p:nvCxnSpPr>
        <p:spPr>
          <a:xfrm rot="16200000">
            <a:off x="6390541" y="371032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Gerade Verbindung 163"/>
          <p:cNvCxnSpPr/>
          <p:nvPr/>
        </p:nvCxnSpPr>
        <p:spPr>
          <a:xfrm rot="16200000">
            <a:off x="6707182" y="4115977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Gerade Verbindung 164"/>
          <p:cNvCxnSpPr/>
          <p:nvPr/>
        </p:nvCxnSpPr>
        <p:spPr>
          <a:xfrm rot="16200000" flipH="1">
            <a:off x="6649232" y="3768275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Gerade Verbindung 165"/>
          <p:cNvCxnSpPr/>
          <p:nvPr/>
        </p:nvCxnSpPr>
        <p:spPr>
          <a:xfrm rot="16200000">
            <a:off x="7049795" y="405802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Gerade Verbindung 166"/>
          <p:cNvCxnSpPr/>
          <p:nvPr/>
        </p:nvCxnSpPr>
        <p:spPr>
          <a:xfrm rot="16200000">
            <a:off x="7107746" y="371032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Gerade Verbindung 167"/>
          <p:cNvCxnSpPr/>
          <p:nvPr/>
        </p:nvCxnSpPr>
        <p:spPr>
          <a:xfrm rot="16200000">
            <a:off x="7520657" y="4058964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Gerade Verbindung 168"/>
          <p:cNvCxnSpPr/>
          <p:nvPr/>
        </p:nvCxnSpPr>
        <p:spPr>
          <a:xfrm rot="16200000">
            <a:off x="7908292" y="410179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Gerade Verbindung 169"/>
          <p:cNvCxnSpPr/>
          <p:nvPr/>
        </p:nvCxnSpPr>
        <p:spPr>
          <a:xfrm rot="16200000">
            <a:off x="8274382" y="4106509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63"/>
          <p:cNvSpPr txBox="1"/>
          <p:nvPr/>
        </p:nvSpPr>
        <p:spPr>
          <a:xfrm>
            <a:off x="284803" y="5260558"/>
            <a:ext cx="3477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Danach schließt eine </a:t>
            </a:r>
            <a:r>
              <a:rPr lang="de-DE" sz="1400" dirty="0" err="1" smtClean="0"/>
              <a:t>Polymerase</a:t>
            </a:r>
            <a:r>
              <a:rPr lang="de-DE" sz="1400" dirty="0" smtClean="0"/>
              <a:t> die Lücken. </a:t>
            </a:r>
            <a:endParaRPr lang="de-DE" sz="1400" dirty="0"/>
          </a:p>
        </p:txBody>
      </p:sp>
      <p:cxnSp>
        <p:nvCxnSpPr>
          <p:cNvPr id="91" name="Gerade Verbindung 90"/>
          <p:cNvCxnSpPr/>
          <p:nvPr/>
        </p:nvCxnSpPr>
        <p:spPr>
          <a:xfrm rot="16200000">
            <a:off x="8231820" y="2162455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91"/>
          <p:cNvCxnSpPr/>
          <p:nvPr/>
        </p:nvCxnSpPr>
        <p:spPr>
          <a:xfrm rot="16200000">
            <a:off x="7865730" y="21624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92"/>
          <p:cNvCxnSpPr/>
          <p:nvPr/>
        </p:nvCxnSpPr>
        <p:spPr>
          <a:xfrm rot="16200000">
            <a:off x="7473977" y="2084700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94"/>
          <p:cNvCxnSpPr/>
          <p:nvPr/>
        </p:nvCxnSpPr>
        <p:spPr>
          <a:xfrm>
            <a:off x="7552212" y="2291982"/>
            <a:ext cx="10381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 Verbindung 97"/>
          <p:cNvCxnSpPr/>
          <p:nvPr/>
        </p:nvCxnSpPr>
        <p:spPr>
          <a:xfrm>
            <a:off x="2804544" y="3541125"/>
            <a:ext cx="1070768" cy="25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99"/>
          <p:cNvCxnSpPr/>
          <p:nvPr/>
        </p:nvCxnSpPr>
        <p:spPr>
          <a:xfrm>
            <a:off x="5187451" y="3541125"/>
            <a:ext cx="1018253" cy="25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103"/>
          <p:cNvCxnSpPr/>
          <p:nvPr/>
        </p:nvCxnSpPr>
        <p:spPr>
          <a:xfrm flipV="1">
            <a:off x="7576472" y="3541124"/>
            <a:ext cx="959043" cy="95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/>
          <p:cNvCxnSpPr/>
          <p:nvPr/>
        </p:nvCxnSpPr>
        <p:spPr>
          <a:xfrm flipV="1">
            <a:off x="252169" y="3531562"/>
            <a:ext cx="1250284" cy="120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>
            <a:off x="589653" y="3566386"/>
            <a:ext cx="0" cy="44234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 Verbindung 108"/>
          <p:cNvCxnSpPr/>
          <p:nvPr/>
        </p:nvCxnSpPr>
        <p:spPr>
          <a:xfrm>
            <a:off x="1320340" y="3560487"/>
            <a:ext cx="1" cy="448247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110"/>
          <p:cNvCxnSpPr/>
          <p:nvPr/>
        </p:nvCxnSpPr>
        <p:spPr>
          <a:xfrm rot="16200000" flipH="1">
            <a:off x="2694696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Gerade Verbindung 112"/>
          <p:cNvCxnSpPr/>
          <p:nvPr/>
        </p:nvCxnSpPr>
        <p:spPr>
          <a:xfrm>
            <a:off x="3366844" y="3551980"/>
            <a:ext cx="0" cy="434804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114"/>
          <p:cNvCxnSpPr/>
          <p:nvPr/>
        </p:nvCxnSpPr>
        <p:spPr>
          <a:xfrm rot="16200000" flipH="1">
            <a:off x="5463521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 Verbindung 115"/>
          <p:cNvCxnSpPr/>
          <p:nvPr/>
        </p:nvCxnSpPr>
        <p:spPr>
          <a:xfrm rot="16200000" flipH="1">
            <a:off x="5888569" y="377032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 Verbindung 119"/>
          <p:cNvCxnSpPr/>
          <p:nvPr/>
        </p:nvCxnSpPr>
        <p:spPr>
          <a:xfrm rot="16200000" flipH="1">
            <a:off x="8216432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 Verbindung 123"/>
          <p:cNvCxnSpPr/>
          <p:nvPr/>
        </p:nvCxnSpPr>
        <p:spPr>
          <a:xfrm rot="16200000">
            <a:off x="841661" y="371126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Gerade Verbindung 124"/>
          <p:cNvCxnSpPr/>
          <p:nvPr/>
        </p:nvCxnSpPr>
        <p:spPr>
          <a:xfrm rot="16200000">
            <a:off x="3613728" y="3717304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Gerade Verbindung 125"/>
          <p:cNvCxnSpPr/>
          <p:nvPr/>
        </p:nvCxnSpPr>
        <p:spPr>
          <a:xfrm flipV="1">
            <a:off x="5300256" y="3560487"/>
            <a:ext cx="0" cy="48407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Gerade Verbindung 126"/>
          <p:cNvCxnSpPr/>
          <p:nvPr/>
        </p:nvCxnSpPr>
        <p:spPr>
          <a:xfrm rot="16200000">
            <a:off x="7850342" y="376648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122"/>
          <p:cNvCxnSpPr/>
          <p:nvPr/>
        </p:nvCxnSpPr>
        <p:spPr>
          <a:xfrm>
            <a:off x="252169" y="4257318"/>
            <a:ext cx="8247900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79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/>
          <p:cNvCxnSpPr/>
          <p:nvPr/>
        </p:nvCxnSpPr>
        <p:spPr>
          <a:xfrm>
            <a:off x="5776932" y="2306885"/>
            <a:ext cx="16669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rot="16200000">
            <a:off x="7142718" y="209509"/>
            <a:ext cx="0" cy="28039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rot="16200000">
            <a:off x="5929673" y="2153773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rot="16200000" flipH="1">
            <a:off x="5871723" y="180607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rot="16200000">
            <a:off x="6289448" y="2095823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rot="16200000">
            <a:off x="6347398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 rot="16200000">
            <a:off x="6664039" y="2153773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rot="16200000" flipH="1">
            <a:off x="6606089" y="180607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rot="16200000">
            <a:off x="7006652" y="2095823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rot="16200000">
            <a:off x="7064603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 rot="16200000">
            <a:off x="7531927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rot="16200000" flipH="1">
            <a:off x="7770040" y="1843811"/>
            <a:ext cx="48113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 rot="16200000" flipH="1">
            <a:off x="8173870" y="180260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 rot="16200000">
            <a:off x="8700934" y="2163067"/>
            <a:ext cx="2969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8700934" y="1428566"/>
            <a:ext cx="2969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31" name="Gerade Verbindung 30"/>
          <p:cNvCxnSpPr/>
          <p:nvPr/>
        </p:nvCxnSpPr>
        <p:spPr>
          <a:xfrm rot="16200000">
            <a:off x="1611579" y="209509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 rot="16200000">
            <a:off x="398535" y="2162008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/>
          <p:cNvCxnSpPr/>
          <p:nvPr/>
        </p:nvCxnSpPr>
        <p:spPr>
          <a:xfrm rot="16200000" flipH="1">
            <a:off x="340585" y="1814306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/>
        </p:nvCxnSpPr>
        <p:spPr>
          <a:xfrm rot="16200000">
            <a:off x="741148" y="21040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>
            <a:off x="799098" y="17563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 rot="16200000">
            <a:off x="1132901" y="2162008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1074951" y="1814306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 rot="16200000">
            <a:off x="1475514" y="21040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16200000">
            <a:off x="1533464" y="17563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 rot="16200000">
            <a:off x="1942838" y="210405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>
          <a:xfrm rot="16200000">
            <a:off x="2000788" y="17563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41"/>
          <p:cNvCxnSpPr/>
          <p:nvPr/>
        </p:nvCxnSpPr>
        <p:spPr>
          <a:xfrm rot="16200000" flipH="1">
            <a:off x="2238900" y="1852045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16200000" flipH="1">
            <a:off x="2378054" y="2194024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/>
          <p:cNvCxnSpPr/>
          <p:nvPr/>
        </p:nvCxnSpPr>
        <p:spPr>
          <a:xfrm rot="16200000">
            <a:off x="2700682" y="2158537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/>
          <p:cNvCxnSpPr/>
          <p:nvPr/>
        </p:nvCxnSpPr>
        <p:spPr>
          <a:xfrm rot="16200000" flipH="1">
            <a:off x="2642731" y="1810835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/>
          <p:cNvCxnSpPr/>
          <p:nvPr/>
        </p:nvCxnSpPr>
        <p:spPr>
          <a:xfrm rot="16200000">
            <a:off x="4415522" y="205903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 rot="16200000">
            <a:off x="3202478" y="215840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 rot="16200000" flipH="1">
            <a:off x="3144528" y="181070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/>
          <p:cNvCxnSpPr/>
          <p:nvPr/>
        </p:nvCxnSpPr>
        <p:spPr>
          <a:xfrm rot="16200000">
            <a:off x="3545091" y="2100452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 rot="16200000">
            <a:off x="3603041" y="1752750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/>
          <p:nvPr/>
        </p:nvCxnSpPr>
        <p:spPr>
          <a:xfrm rot="16200000">
            <a:off x="3936844" y="215840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rot="16200000" flipH="1">
            <a:off x="3878894" y="181070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/>
          <p:cNvCxnSpPr/>
          <p:nvPr/>
        </p:nvCxnSpPr>
        <p:spPr>
          <a:xfrm rot="16200000">
            <a:off x="4279457" y="2100452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/>
          <p:nvPr/>
        </p:nvCxnSpPr>
        <p:spPr>
          <a:xfrm rot="16200000">
            <a:off x="4337407" y="1752750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 rot="16200000">
            <a:off x="4746781" y="2100451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rot="16200000">
            <a:off x="4804731" y="1752749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 rot="16200000" flipH="1">
            <a:off x="5042843" y="1848439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81"/>
          <p:cNvCxnSpPr/>
          <p:nvPr/>
        </p:nvCxnSpPr>
        <p:spPr>
          <a:xfrm rot="16200000" flipH="1">
            <a:off x="5181997" y="2190418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/>
          <p:cNvCxnSpPr/>
          <p:nvPr/>
        </p:nvCxnSpPr>
        <p:spPr>
          <a:xfrm rot="16200000">
            <a:off x="5504625" y="2154931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/>
          <p:nvPr/>
        </p:nvCxnSpPr>
        <p:spPr>
          <a:xfrm rot="16200000" flipH="1">
            <a:off x="5446674" y="1807229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85"/>
          <p:cNvCxnSpPr/>
          <p:nvPr/>
        </p:nvCxnSpPr>
        <p:spPr>
          <a:xfrm flipV="1">
            <a:off x="6300192" y="3543656"/>
            <a:ext cx="1201141" cy="83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96"/>
          <p:cNvCxnSpPr/>
          <p:nvPr/>
        </p:nvCxnSpPr>
        <p:spPr>
          <a:xfrm rot="5400000" flipV="1">
            <a:off x="7562960" y="3688441"/>
            <a:ext cx="29941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feld 101"/>
          <p:cNvSpPr txBox="1"/>
          <p:nvPr/>
        </p:nvSpPr>
        <p:spPr>
          <a:xfrm rot="5400000" flipV="1">
            <a:off x="8738546" y="3339219"/>
            <a:ext cx="3068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03" name="Textfeld 102"/>
          <p:cNvSpPr txBox="1"/>
          <p:nvPr/>
        </p:nvSpPr>
        <p:spPr>
          <a:xfrm rot="5400000" flipV="1">
            <a:off x="8738546" y="4098204"/>
            <a:ext cx="3068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105" name="Gerade Verbindung 104"/>
          <p:cNvCxnSpPr/>
          <p:nvPr/>
        </p:nvCxnSpPr>
        <p:spPr>
          <a:xfrm>
            <a:off x="1530770" y="3536342"/>
            <a:ext cx="1200286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/>
          <p:cNvCxnSpPr/>
          <p:nvPr/>
        </p:nvCxnSpPr>
        <p:spPr>
          <a:xfrm flipV="1">
            <a:off x="585973" y="4008734"/>
            <a:ext cx="1" cy="24858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 flipH="1">
            <a:off x="986537" y="3838146"/>
            <a:ext cx="2" cy="419172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 Verbindung 111"/>
          <p:cNvCxnSpPr/>
          <p:nvPr/>
        </p:nvCxnSpPr>
        <p:spPr>
          <a:xfrm flipV="1">
            <a:off x="1320339" y="4008734"/>
            <a:ext cx="1" cy="24858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 Verbindung 121"/>
          <p:cNvCxnSpPr/>
          <p:nvPr/>
        </p:nvCxnSpPr>
        <p:spPr>
          <a:xfrm flipV="1">
            <a:off x="3923928" y="3531562"/>
            <a:ext cx="1192011" cy="204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 Verbindung 132"/>
          <p:cNvCxnSpPr/>
          <p:nvPr/>
        </p:nvCxnSpPr>
        <p:spPr>
          <a:xfrm rot="5400000" flipV="1">
            <a:off x="4815571" y="4111340"/>
            <a:ext cx="29941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feld 120"/>
          <p:cNvSpPr txBox="1"/>
          <p:nvPr/>
        </p:nvSpPr>
        <p:spPr>
          <a:xfrm>
            <a:off x="501375" y="484476"/>
            <a:ext cx="3373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Replikation  mit Primer - Vergleich</a:t>
            </a:r>
            <a:endParaRPr lang="de-DE" dirty="0"/>
          </a:p>
        </p:txBody>
      </p:sp>
      <p:sp>
        <p:nvSpPr>
          <p:cNvPr id="47" name="Textfeld 46"/>
          <p:cNvSpPr txBox="1"/>
          <p:nvPr/>
        </p:nvSpPr>
        <p:spPr>
          <a:xfrm>
            <a:off x="217644" y="2380238"/>
            <a:ext cx="1860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Kontinuierlicher Strang</a:t>
            </a:r>
            <a:endParaRPr lang="de-DE" sz="1400" dirty="0"/>
          </a:p>
        </p:txBody>
      </p:sp>
      <p:sp>
        <p:nvSpPr>
          <p:cNvPr id="138" name="Textfeld 137"/>
          <p:cNvSpPr txBox="1"/>
          <p:nvPr/>
        </p:nvSpPr>
        <p:spPr>
          <a:xfrm>
            <a:off x="258113" y="4422849"/>
            <a:ext cx="20696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Diskontinuierlicher Strang</a:t>
            </a:r>
            <a:endParaRPr lang="de-DE" sz="1400" dirty="0"/>
          </a:p>
        </p:txBody>
      </p:sp>
      <p:cxnSp>
        <p:nvCxnSpPr>
          <p:cNvPr id="140" name="Gerade Verbindung 139"/>
          <p:cNvCxnSpPr/>
          <p:nvPr/>
        </p:nvCxnSpPr>
        <p:spPr>
          <a:xfrm rot="16200000">
            <a:off x="1476477" y="40445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Gerade Verbindung 141"/>
          <p:cNvCxnSpPr/>
          <p:nvPr/>
        </p:nvCxnSpPr>
        <p:spPr>
          <a:xfrm rot="16200000">
            <a:off x="1534427" y="36968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Gerade Verbindung 142"/>
          <p:cNvCxnSpPr/>
          <p:nvPr/>
        </p:nvCxnSpPr>
        <p:spPr>
          <a:xfrm rot="16200000">
            <a:off x="1943801" y="404455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Gerade Verbindung 143"/>
          <p:cNvCxnSpPr/>
          <p:nvPr/>
        </p:nvCxnSpPr>
        <p:spPr>
          <a:xfrm rot="16200000">
            <a:off x="2001751" y="36968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Gerade Verbindung 144"/>
          <p:cNvCxnSpPr/>
          <p:nvPr/>
        </p:nvCxnSpPr>
        <p:spPr>
          <a:xfrm rot="16200000" flipH="1">
            <a:off x="2239863" y="3792545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Gerade Verbindung 148"/>
          <p:cNvCxnSpPr/>
          <p:nvPr/>
        </p:nvCxnSpPr>
        <p:spPr>
          <a:xfrm>
            <a:off x="2480430" y="4033111"/>
            <a:ext cx="0" cy="21427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Gerade Verbindung 149"/>
          <p:cNvCxnSpPr/>
          <p:nvPr/>
        </p:nvCxnSpPr>
        <p:spPr>
          <a:xfrm rot="16200000">
            <a:off x="2752646" y="4106509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Gerade Verbindung 150"/>
          <p:cNvCxnSpPr/>
          <p:nvPr/>
        </p:nvCxnSpPr>
        <p:spPr>
          <a:xfrm rot="16200000">
            <a:off x="3218289" y="4114190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Gerade Verbindung 151"/>
          <p:cNvCxnSpPr/>
          <p:nvPr/>
        </p:nvCxnSpPr>
        <p:spPr>
          <a:xfrm rot="16200000">
            <a:off x="3560761" y="4049480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Gerade Verbindung 152"/>
          <p:cNvCxnSpPr/>
          <p:nvPr/>
        </p:nvCxnSpPr>
        <p:spPr>
          <a:xfrm rot="16200000">
            <a:off x="3954553" y="4111015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Gerade Verbindung 153"/>
          <p:cNvCxnSpPr/>
          <p:nvPr/>
        </p:nvCxnSpPr>
        <p:spPr>
          <a:xfrm rot="16200000" flipH="1">
            <a:off x="3896603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Gerade Verbindung 154"/>
          <p:cNvCxnSpPr/>
          <p:nvPr/>
        </p:nvCxnSpPr>
        <p:spPr>
          <a:xfrm rot="16200000">
            <a:off x="4297166" y="4053065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Gerade Verbindung 155"/>
          <p:cNvCxnSpPr/>
          <p:nvPr/>
        </p:nvCxnSpPr>
        <p:spPr>
          <a:xfrm rot="16200000">
            <a:off x="4355116" y="3705363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Gerade Verbindung 156"/>
          <p:cNvCxnSpPr/>
          <p:nvPr/>
        </p:nvCxnSpPr>
        <p:spPr>
          <a:xfrm rot="16200000">
            <a:off x="4764490" y="4053064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Gerade Verbindung 157"/>
          <p:cNvCxnSpPr/>
          <p:nvPr/>
        </p:nvCxnSpPr>
        <p:spPr>
          <a:xfrm rot="16200000">
            <a:off x="4822440" y="370536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Gerade Verbindung 158"/>
          <p:cNvCxnSpPr/>
          <p:nvPr/>
        </p:nvCxnSpPr>
        <p:spPr>
          <a:xfrm rot="16200000">
            <a:off x="5946519" y="410627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Gerade Verbindung 159"/>
          <p:cNvCxnSpPr/>
          <p:nvPr/>
        </p:nvCxnSpPr>
        <p:spPr>
          <a:xfrm rot="16200000" flipH="1">
            <a:off x="5198843" y="4142917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 Verbindung 160"/>
          <p:cNvCxnSpPr/>
          <p:nvPr/>
        </p:nvCxnSpPr>
        <p:spPr>
          <a:xfrm rot="16200000">
            <a:off x="5521471" y="4107430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Gerade Verbindung 161"/>
          <p:cNvCxnSpPr/>
          <p:nvPr/>
        </p:nvCxnSpPr>
        <p:spPr>
          <a:xfrm rot="16200000">
            <a:off x="6332591" y="405802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Gerade Verbindung 162"/>
          <p:cNvCxnSpPr/>
          <p:nvPr/>
        </p:nvCxnSpPr>
        <p:spPr>
          <a:xfrm rot="16200000">
            <a:off x="6390541" y="371032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Gerade Verbindung 163"/>
          <p:cNvCxnSpPr/>
          <p:nvPr/>
        </p:nvCxnSpPr>
        <p:spPr>
          <a:xfrm rot="16200000">
            <a:off x="6707182" y="4115977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Gerade Verbindung 164"/>
          <p:cNvCxnSpPr/>
          <p:nvPr/>
        </p:nvCxnSpPr>
        <p:spPr>
          <a:xfrm rot="16200000" flipH="1">
            <a:off x="6649232" y="3768275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Gerade Verbindung 165"/>
          <p:cNvCxnSpPr/>
          <p:nvPr/>
        </p:nvCxnSpPr>
        <p:spPr>
          <a:xfrm rot="16200000">
            <a:off x="7049795" y="405802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Gerade Verbindung 166"/>
          <p:cNvCxnSpPr/>
          <p:nvPr/>
        </p:nvCxnSpPr>
        <p:spPr>
          <a:xfrm rot="16200000">
            <a:off x="7107746" y="371032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Gerade Verbindung 167"/>
          <p:cNvCxnSpPr/>
          <p:nvPr/>
        </p:nvCxnSpPr>
        <p:spPr>
          <a:xfrm flipV="1">
            <a:off x="7712666" y="3802522"/>
            <a:ext cx="0" cy="46796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Gerade Verbindung 168"/>
          <p:cNvCxnSpPr/>
          <p:nvPr/>
        </p:nvCxnSpPr>
        <p:spPr>
          <a:xfrm rot="16200000">
            <a:off x="7908292" y="410179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Gerade Verbindung 169"/>
          <p:cNvCxnSpPr/>
          <p:nvPr/>
        </p:nvCxnSpPr>
        <p:spPr>
          <a:xfrm rot="16200000">
            <a:off x="8274382" y="4106509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63"/>
          <p:cNvSpPr txBox="1"/>
          <p:nvPr/>
        </p:nvSpPr>
        <p:spPr>
          <a:xfrm>
            <a:off x="258113" y="5274329"/>
            <a:ext cx="4527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Eine </a:t>
            </a:r>
            <a:r>
              <a:rPr lang="de-DE" sz="1400" dirty="0" err="1"/>
              <a:t>Ligase</a:t>
            </a:r>
            <a:r>
              <a:rPr lang="de-DE" sz="1400" dirty="0"/>
              <a:t> verknüpft die neuen Nukleotide mit dem </a:t>
            </a:r>
            <a:r>
              <a:rPr lang="de-DE" sz="1400" dirty="0" smtClean="0"/>
              <a:t>Strang</a:t>
            </a:r>
            <a:endParaRPr lang="de-DE" sz="1400" dirty="0"/>
          </a:p>
        </p:txBody>
      </p:sp>
      <p:cxnSp>
        <p:nvCxnSpPr>
          <p:cNvPr id="91" name="Gerade Verbindung 90"/>
          <p:cNvCxnSpPr/>
          <p:nvPr/>
        </p:nvCxnSpPr>
        <p:spPr>
          <a:xfrm rot="16200000">
            <a:off x="8231820" y="2162455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91"/>
          <p:cNvCxnSpPr/>
          <p:nvPr/>
        </p:nvCxnSpPr>
        <p:spPr>
          <a:xfrm rot="16200000">
            <a:off x="7865730" y="21624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92"/>
          <p:cNvCxnSpPr/>
          <p:nvPr/>
        </p:nvCxnSpPr>
        <p:spPr>
          <a:xfrm rot="16200000">
            <a:off x="7473977" y="2084700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94"/>
          <p:cNvCxnSpPr/>
          <p:nvPr/>
        </p:nvCxnSpPr>
        <p:spPr>
          <a:xfrm>
            <a:off x="7552212" y="2291982"/>
            <a:ext cx="10381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 Verbindung 97"/>
          <p:cNvCxnSpPr/>
          <p:nvPr/>
        </p:nvCxnSpPr>
        <p:spPr>
          <a:xfrm>
            <a:off x="2804544" y="3541125"/>
            <a:ext cx="1070768" cy="25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99"/>
          <p:cNvCxnSpPr/>
          <p:nvPr/>
        </p:nvCxnSpPr>
        <p:spPr>
          <a:xfrm>
            <a:off x="5187451" y="3541125"/>
            <a:ext cx="1018253" cy="25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103"/>
          <p:cNvCxnSpPr/>
          <p:nvPr/>
        </p:nvCxnSpPr>
        <p:spPr>
          <a:xfrm flipV="1">
            <a:off x="7576472" y="3541124"/>
            <a:ext cx="959043" cy="95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/>
          <p:cNvCxnSpPr/>
          <p:nvPr/>
        </p:nvCxnSpPr>
        <p:spPr>
          <a:xfrm flipV="1">
            <a:off x="252169" y="3531562"/>
            <a:ext cx="1250284" cy="120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>
            <a:off x="589653" y="3566386"/>
            <a:ext cx="0" cy="44234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 Verbindung 108"/>
          <p:cNvCxnSpPr/>
          <p:nvPr/>
        </p:nvCxnSpPr>
        <p:spPr>
          <a:xfrm>
            <a:off x="1320340" y="3560487"/>
            <a:ext cx="1" cy="448247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110"/>
          <p:cNvCxnSpPr/>
          <p:nvPr/>
        </p:nvCxnSpPr>
        <p:spPr>
          <a:xfrm rot="16200000" flipH="1">
            <a:off x="2694696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Gerade Verbindung 112"/>
          <p:cNvCxnSpPr/>
          <p:nvPr/>
        </p:nvCxnSpPr>
        <p:spPr>
          <a:xfrm>
            <a:off x="3366844" y="3551980"/>
            <a:ext cx="0" cy="434804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114"/>
          <p:cNvCxnSpPr/>
          <p:nvPr/>
        </p:nvCxnSpPr>
        <p:spPr>
          <a:xfrm rot="16200000" flipH="1">
            <a:off x="5463521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 Verbindung 115"/>
          <p:cNvCxnSpPr/>
          <p:nvPr/>
        </p:nvCxnSpPr>
        <p:spPr>
          <a:xfrm rot="16200000" flipH="1">
            <a:off x="5888569" y="377032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 Verbindung 119"/>
          <p:cNvCxnSpPr/>
          <p:nvPr/>
        </p:nvCxnSpPr>
        <p:spPr>
          <a:xfrm rot="16200000" flipH="1">
            <a:off x="8216432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 Verbindung 123"/>
          <p:cNvCxnSpPr/>
          <p:nvPr/>
        </p:nvCxnSpPr>
        <p:spPr>
          <a:xfrm rot="16200000">
            <a:off x="841661" y="371126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Gerade Verbindung 124"/>
          <p:cNvCxnSpPr/>
          <p:nvPr/>
        </p:nvCxnSpPr>
        <p:spPr>
          <a:xfrm rot="16200000">
            <a:off x="3613728" y="3717304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Gerade Verbindung 125"/>
          <p:cNvCxnSpPr/>
          <p:nvPr/>
        </p:nvCxnSpPr>
        <p:spPr>
          <a:xfrm flipV="1">
            <a:off x="5300256" y="3560487"/>
            <a:ext cx="0" cy="48407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Gerade Verbindung 126"/>
          <p:cNvCxnSpPr/>
          <p:nvPr/>
        </p:nvCxnSpPr>
        <p:spPr>
          <a:xfrm rot="16200000">
            <a:off x="7850342" y="376648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122"/>
          <p:cNvCxnSpPr/>
          <p:nvPr/>
        </p:nvCxnSpPr>
        <p:spPr>
          <a:xfrm>
            <a:off x="252169" y="4257318"/>
            <a:ext cx="8247900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 rot="16200000">
            <a:off x="4415522" y="901307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/>
          <p:cNvCxnSpPr/>
          <p:nvPr/>
        </p:nvCxnSpPr>
        <p:spPr>
          <a:xfrm rot="16200000">
            <a:off x="1611579" y="904913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feil nach unten 2"/>
          <p:cNvSpPr/>
          <p:nvPr/>
        </p:nvSpPr>
        <p:spPr>
          <a:xfrm>
            <a:off x="1485051" y="3209553"/>
            <a:ext cx="45719" cy="216024"/>
          </a:xfrm>
          <a:prstGeom prst="downArrow">
            <a:avLst/>
          </a:prstGeom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4" name="Pfeil nach unten 113"/>
          <p:cNvSpPr/>
          <p:nvPr/>
        </p:nvSpPr>
        <p:spPr>
          <a:xfrm>
            <a:off x="2752260" y="3195836"/>
            <a:ext cx="45719" cy="216024"/>
          </a:xfrm>
          <a:prstGeom prst="downArrow">
            <a:avLst/>
          </a:prstGeom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7" name="Pfeil nach unten 116"/>
          <p:cNvSpPr/>
          <p:nvPr/>
        </p:nvSpPr>
        <p:spPr>
          <a:xfrm>
            <a:off x="3878209" y="3195836"/>
            <a:ext cx="45719" cy="216024"/>
          </a:xfrm>
          <a:prstGeom prst="downArrow">
            <a:avLst/>
          </a:prstGeom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8" name="Pfeil nach unten 117"/>
          <p:cNvSpPr/>
          <p:nvPr/>
        </p:nvSpPr>
        <p:spPr>
          <a:xfrm>
            <a:off x="5115939" y="3195836"/>
            <a:ext cx="45719" cy="216024"/>
          </a:xfrm>
          <a:prstGeom prst="downArrow">
            <a:avLst/>
          </a:prstGeom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9" name="Pfeil nach unten 118"/>
          <p:cNvSpPr/>
          <p:nvPr/>
        </p:nvSpPr>
        <p:spPr>
          <a:xfrm>
            <a:off x="6254473" y="3195836"/>
            <a:ext cx="45719" cy="216024"/>
          </a:xfrm>
          <a:prstGeom prst="downArrow">
            <a:avLst/>
          </a:prstGeom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8" name="Pfeil nach unten 127"/>
          <p:cNvSpPr/>
          <p:nvPr/>
        </p:nvSpPr>
        <p:spPr>
          <a:xfrm>
            <a:off x="7506493" y="3195836"/>
            <a:ext cx="45719" cy="216024"/>
          </a:xfrm>
          <a:prstGeom prst="downArrow">
            <a:avLst/>
          </a:prstGeom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1" name="Pfeil nach unten 130"/>
          <p:cNvSpPr/>
          <p:nvPr/>
        </p:nvSpPr>
        <p:spPr>
          <a:xfrm flipH="1" flipV="1">
            <a:off x="7529350" y="2457603"/>
            <a:ext cx="47122" cy="230411"/>
          </a:xfrm>
          <a:prstGeom prst="downArrow">
            <a:avLst/>
          </a:prstGeom>
          <a:solidFill>
            <a:srgbClr val="FF0000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00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3" grpId="0" animBg="1"/>
      <p:bldP spid="114" grpId="0" animBg="1"/>
      <p:bldP spid="117" grpId="0" animBg="1"/>
      <p:bldP spid="118" grpId="0" animBg="1"/>
      <p:bldP spid="119" grpId="0" animBg="1"/>
      <p:bldP spid="128" grpId="0" animBg="1"/>
      <p:bldP spid="1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/>
          <p:cNvCxnSpPr/>
          <p:nvPr/>
        </p:nvCxnSpPr>
        <p:spPr>
          <a:xfrm>
            <a:off x="5776932" y="2306885"/>
            <a:ext cx="16669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rot="16200000">
            <a:off x="7142718" y="209509"/>
            <a:ext cx="0" cy="28039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rot="16200000">
            <a:off x="5929673" y="2153773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rot="16200000" flipH="1">
            <a:off x="5871723" y="180607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rot="16200000">
            <a:off x="6289448" y="2095823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rot="16200000">
            <a:off x="6347398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 rot="16200000">
            <a:off x="6664039" y="2153773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rot="16200000" flipH="1">
            <a:off x="6606089" y="180607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rot="16200000">
            <a:off x="7006652" y="2095823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rot="16200000">
            <a:off x="7064603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 rot="16200000">
            <a:off x="7531927" y="1748121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rot="16200000" flipH="1">
            <a:off x="7770040" y="1843811"/>
            <a:ext cx="48113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 rot="16200000" flipH="1">
            <a:off x="8173870" y="1802601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 rot="16200000">
            <a:off x="8700934" y="2163067"/>
            <a:ext cx="2969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8700934" y="1428566"/>
            <a:ext cx="2969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31" name="Gerade Verbindung 30"/>
          <p:cNvCxnSpPr/>
          <p:nvPr/>
        </p:nvCxnSpPr>
        <p:spPr>
          <a:xfrm rot="16200000">
            <a:off x="1611579" y="209509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 rot="16200000">
            <a:off x="398535" y="2162008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/>
          <p:cNvCxnSpPr/>
          <p:nvPr/>
        </p:nvCxnSpPr>
        <p:spPr>
          <a:xfrm rot="16200000" flipH="1">
            <a:off x="340585" y="1814306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/>
        </p:nvCxnSpPr>
        <p:spPr>
          <a:xfrm rot="16200000">
            <a:off x="741148" y="21040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>
            <a:off x="799098" y="17563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 rot="16200000">
            <a:off x="1132901" y="2162008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rot="16200000" flipH="1">
            <a:off x="1074951" y="1814306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 rot="16200000">
            <a:off x="1475514" y="21040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16200000">
            <a:off x="1533464" y="17563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 rot="16200000">
            <a:off x="1942838" y="210405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>
          <a:xfrm rot="16200000">
            <a:off x="2000788" y="17563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41"/>
          <p:cNvCxnSpPr/>
          <p:nvPr/>
        </p:nvCxnSpPr>
        <p:spPr>
          <a:xfrm rot="16200000" flipH="1">
            <a:off x="2238900" y="1852045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16200000" flipH="1">
            <a:off x="2378054" y="2194024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/>
          <p:cNvCxnSpPr/>
          <p:nvPr/>
        </p:nvCxnSpPr>
        <p:spPr>
          <a:xfrm rot="16200000">
            <a:off x="2700682" y="2158537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/>
          <p:cNvCxnSpPr/>
          <p:nvPr/>
        </p:nvCxnSpPr>
        <p:spPr>
          <a:xfrm rot="16200000" flipH="1">
            <a:off x="2642731" y="1810835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/>
          <p:cNvCxnSpPr/>
          <p:nvPr/>
        </p:nvCxnSpPr>
        <p:spPr>
          <a:xfrm rot="16200000">
            <a:off x="4415522" y="205903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 rot="16200000">
            <a:off x="3202478" y="215840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 rot="16200000" flipH="1">
            <a:off x="3144528" y="181070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/>
          <p:cNvCxnSpPr/>
          <p:nvPr/>
        </p:nvCxnSpPr>
        <p:spPr>
          <a:xfrm rot="16200000">
            <a:off x="3545091" y="2100452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 rot="16200000">
            <a:off x="3603041" y="1752750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/>
          <p:nvPr/>
        </p:nvCxnSpPr>
        <p:spPr>
          <a:xfrm rot="16200000">
            <a:off x="3936844" y="215840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rot="16200000" flipH="1">
            <a:off x="3878894" y="181070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/>
          <p:cNvCxnSpPr/>
          <p:nvPr/>
        </p:nvCxnSpPr>
        <p:spPr>
          <a:xfrm rot="16200000">
            <a:off x="4279457" y="2100452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/>
          <p:nvPr/>
        </p:nvCxnSpPr>
        <p:spPr>
          <a:xfrm rot="16200000">
            <a:off x="4337407" y="1752750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 rot="16200000">
            <a:off x="4746781" y="2100451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rot="16200000">
            <a:off x="4804731" y="1752749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 rot="16200000" flipH="1">
            <a:off x="5042843" y="1848439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81"/>
          <p:cNvCxnSpPr/>
          <p:nvPr/>
        </p:nvCxnSpPr>
        <p:spPr>
          <a:xfrm rot="16200000" flipH="1">
            <a:off x="5181997" y="2190418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/>
          <p:cNvCxnSpPr/>
          <p:nvPr/>
        </p:nvCxnSpPr>
        <p:spPr>
          <a:xfrm rot="16200000">
            <a:off x="5504625" y="2154931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/>
          <p:nvPr/>
        </p:nvCxnSpPr>
        <p:spPr>
          <a:xfrm rot="16200000" flipH="1">
            <a:off x="5446674" y="1807229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96"/>
          <p:cNvCxnSpPr/>
          <p:nvPr/>
        </p:nvCxnSpPr>
        <p:spPr>
          <a:xfrm rot="5400000" flipV="1">
            <a:off x="7573779" y="3717303"/>
            <a:ext cx="29941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feld 101"/>
          <p:cNvSpPr txBox="1"/>
          <p:nvPr/>
        </p:nvSpPr>
        <p:spPr>
          <a:xfrm rot="5400000" flipV="1">
            <a:off x="8738546" y="3339219"/>
            <a:ext cx="3068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03" name="Textfeld 102"/>
          <p:cNvSpPr txBox="1"/>
          <p:nvPr/>
        </p:nvSpPr>
        <p:spPr>
          <a:xfrm rot="5400000" flipV="1">
            <a:off x="8738546" y="4098204"/>
            <a:ext cx="306872" cy="342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108" name="Gerade Verbindung 107"/>
          <p:cNvCxnSpPr/>
          <p:nvPr/>
        </p:nvCxnSpPr>
        <p:spPr>
          <a:xfrm flipV="1">
            <a:off x="585973" y="4008734"/>
            <a:ext cx="1" cy="24858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 flipH="1">
            <a:off x="986537" y="3838146"/>
            <a:ext cx="2" cy="419172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 Verbindung 111"/>
          <p:cNvCxnSpPr/>
          <p:nvPr/>
        </p:nvCxnSpPr>
        <p:spPr>
          <a:xfrm flipV="1">
            <a:off x="1320339" y="4008734"/>
            <a:ext cx="1" cy="24858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 Verbindung 132"/>
          <p:cNvCxnSpPr/>
          <p:nvPr/>
        </p:nvCxnSpPr>
        <p:spPr>
          <a:xfrm rot="5400000" flipV="1">
            <a:off x="4815571" y="4111340"/>
            <a:ext cx="29941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feld 120"/>
          <p:cNvSpPr txBox="1"/>
          <p:nvPr/>
        </p:nvSpPr>
        <p:spPr>
          <a:xfrm>
            <a:off x="501375" y="484476"/>
            <a:ext cx="3373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Replikation  mit Primer - Vergleich</a:t>
            </a:r>
            <a:endParaRPr lang="de-DE" dirty="0"/>
          </a:p>
        </p:txBody>
      </p:sp>
      <p:sp>
        <p:nvSpPr>
          <p:cNvPr id="47" name="Textfeld 46"/>
          <p:cNvSpPr txBox="1"/>
          <p:nvPr/>
        </p:nvSpPr>
        <p:spPr>
          <a:xfrm>
            <a:off x="217644" y="2380238"/>
            <a:ext cx="1860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Kontinuierlicher Strang</a:t>
            </a:r>
            <a:endParaRPr lang="de-DE" sz="1400" dirty="0"/>
          </a:p>
        </p:txBody>
      </p:sp>
      <p:sp>
        <p:nvSpPr>
          <p:cNvPr id="138" name="Textfeld 137"/>
          <p:cNvSpPr txBox="1"/>
          <p:nvPr/>
        </p:nvSpPr>
        <p:spPr>
          <a:xfrm>
            <a:off x="258113" y="4422849"/>
            <a:ext cx="20696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Diskontinuierlicher Strang</a:t>
            </a:r>
            <a:endParaRPr lang="de-DE" sz="1400" dirty="0"/>
          </a:p>
        </p:txBody>
      </p:sp>
      <p:cxnSp>
        <p:nvCxnSpPr>
          <p:cNvPr id="140" name="Gerade Verbindung 139"/>
          <p:cNvCxnSpPr/>
          <p:nvPr/>
        </p:nvCxnSpPr>
        <p:spPr>
          <a:xfrm rot="16200000">
            <a:off x="1476477" y="404455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Gerade Verbindung 141"/>
          <p:cNvCxnSpPr/>
          <p:nvPr/>
        </p:nvCxnSpPr>
        <p:spPr>
          <a:xfrm rot="16200000">
            <a:off x="1534427" y="3696856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Gerade Verbindung 142"/>
          <p:cNvCxnSpPr/>
          <p:nvPr/>
        </p:nvCxnSpPr>
        <p:spPr>
          <a:xfrm rot="16200000">
            <a:off x="1943801" y="404455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Gerade Verbindung 143"/>
          <p:cNvCxnSpPr/>
          <p:nvPr/>
        </p:nvCxnSpPr>
        <p:spPr>
          <a:xfrm rot="16200000">
            <a:off x="2001751" y="36968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Gerade Verbindung 144"/>
          <p:cNvCxnSpPr/>
          <p:nvPr/>
        </p:nvCxnSpPr>
        <p:spPr>
          <a:xfrm rot="16200000" flipH="1">
            <a:off x="2239863" y="3792545"/>
            <a:ext cx="48113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Gerade Verbindung 148"/>
          <p:cNvCxnSpPr/>
          <p:nvPr/>
        </p:nvCxnSpPr>
        <p:spPr>
          <a:xfrm>
            <a:off x="2480430" y="4033111"/>
            <a:ext cx="0" cy="21427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Gerade Verbindung 149"/>
          <p:cNvCxnSpPr/>
          <p:nvPr/>
        </p:nvCxnSpPr>
        <p:spPr>
          <a:xfrm rot="16200000">
            <a:off x="2752646" y="4106509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Gerade Verbindung 150"/>
          <p:cNvCxnSpPr/>
          <p:nvPr/>
        </p:nvCxnSpPr>
        <p:spPr>
          <a:xfrm rot="16200000">
            <a:off x="3218289" y="4114190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Gerade Verbindung 151"/>
          <p:cNvCxnSpPr/>
          <p:nvPr/>
        </p:nvCxnSpPr>
        <p:spPr>
          <a:xfrm rot="16200000">
            <a:off x="3560761" y="4049480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Gerade Verbindung 152"/>
          <p:cNvCxnSpPr/>
          <p:nvPr/>
        </p:nvCxnSpPr>
        <p:spPr>
          <a:xfrm rot="16200000">
            <a:off x="3954553" y="4111015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Gerade Verbindung 153"/>
          <p:cNvCxnSpPr/>
          <p:nvPr/>
        </p:nvCxnSpPr>
        <p:spPr>
          <a:xfrm rot="16200000" flipH="1">
            <a:off x="3896603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Gerade Verbindung 154"/>
          <p:cNvCxnSpPr/>
          <p:nvPr/>
        </p:nvCxnSpPr>
        <p:spPr>
          <a:xfrm rot="16200000">
            <a:off x="4297166" y="4053065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Gerade Verbindung 155"/>
          <p:cNvCxnSpPr/>
          <p:nvPr/>
        </p:nvCxnSpPr>
        <p:spPr>
          <a:xfrm rot="16200000">
            <a:off x="4355116" y="3705363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Gerade Verbindung 156"/>
          <p:cNvCxnSpPr/>
          <p:nvPr/>
        </p:nvCxnSpPr>
        <p:spPr>
          <a:xfrm rot="16200000">
            <a:off x="4764490" y="4053064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Gerade Verbindung 157"/>
          <p:cNvCxnSpPr/>
          <p:nvPr/>
        </p:nvCxnSpPr>
        <p:spPr>
          <a:xfrm rot="16200000">
            <a:off x="4822440" y="370536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Gerade Verbindung 158"/>
          <p:cNvCxnSpPr/>
          <p:nvPr/>
        </p:nvCxnSpPr>
        <p:spPr>
          <a:xfrm rot="16200000">
            <a:off x="5946519" y="4106272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Gerade Verbindung 159"/>
          <p:cNvCxnSpPr/>
          <p:nvPr/>
        </p:nvCxnSpPr>
        <p:spPr>
          <a:xfrm rot="16200000" flipH="1">
            <a:off x="5198843" y="4142917"/>
            <a:ext cx="202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 Verbindung 160"/>
          <p:cNvCxnSpPr/>
          <p:nvPr/>
        </p:nvCxnSpPr>
        <p:spPr>
          <a:xfrm rot="16200000">
            <a:off x="5521471" y="4107430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Gerade Verbindung 161"/>
          <p:cNvCxnSpPr/>
          <p:nvPr/>
        </p:nvCxnSpPr>
        <p:spPr>
          <a:xfrm rot="16200000">
            <a:off x="6332591" y="405802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Gerade Verbindung 162"/>
          <p:cNvCxnSpPr/>
          <p:nvPr/>
        </p:nvCxnSpPr>
        <p:spPr>
          <a:xfrm rot="16200000">
            <a:off x="6390541" y="371032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Gerade Verbindung 163"/>
          <p:cNvCxnSpPr/>
          <p:nvPr/>
        </p:nvCxnSpPr>
        <p:spPr>
          <a:xfrm rot="16200000">
            <a:off x="6707182" y="4115977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Gerade Verbindung 164"/>
          <p:cNvCxnSpPr/>
          <p:nvPr/>
        </p:nvCxnSpPr>
        <p:spPr>
          <a:xfrm rot="16200000" flipH="1">
            <a:off x="6649232" y="3768275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Gerade Verbindung 165"/>
          <p:cNvCxnSpPr/>
          <p:nvPr/>
        </p:nvCxnSpPr>
        <p:spPr>
          <a:xfrm rot="16200000">
            <a:off x="7049795" y="4058027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Gerade Verbindung 166"/>
          <p:cNvCxnSpPr/>
          <p:nvPr/>
        </p:nvCxnSpPr>
        <p:spPr>
          <a:xfrm rot="16200000">
            <a:off x="7107746" y="371032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Gerade Verbindung 167"/>
          <p:cNvCxnSpPr/>
          <p:nvPr/>
        </p:nvCxnSpPr>
        <p:spPr>
          <a:xfrm rot="16200000">
            <a:off x="7520657" y="4058964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Gerade Verbindung 168"/>
          <p:cNvCxnSpPr/>
          <p:nvPr/>
        </p:nvCxnSpPr>
        <p:spPr>
          <a:xfrm rot="16200000">
            <a:off x="7908292" y="410179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Gerade Verbindung 169"/>
          <p:cNvCxnSpPr/>
          <p:nvPr/>
        </p:nvCxnSpPr>
        <p:spPr>
          <a:xfrm rot="16200000">
            <a:off x="8274382" y="4106509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90"/>
          <p:cNvCxnSpPr/>
          <p:nvPr/>
        </p:nvCxnSpPr>
        <p:spPr>
          <a:xfrm rot="16200000">
            <a:off x="8231820" y="2162455"/>
            <a:ext cx="28975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91"/>
          <p:cNvCxnSpPr/>
          <p:nvPr/>
        </p:nvCxnSpPr>
        <p:spPr>
          <a:xfrm rot="16200000">
            <a:off x="7865730" y="2162455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92"/>
          <p:cNvCxnSpPr/>
          <p:nvPr/>
        </p:nvCxnSpPr>
        <p:spPr>
          <a:xfrm rot="16200000">
            <a:off x="7473977" y="2084700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94"/>
          <p:cNvCxnSpPr/>
          <p:nvPr/>
        </p:nvCxnSpPr>
        <p:spPr>
          <a:xfrm flipV="1">
            <a:off x="7443926" y="2291982"/>
            <a:ext cx="1146411" cy="114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>
            <a:off x="589653" y="3566386"/>
            <a:ext cx="0" cy="44234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 Verbindung 108"/>
          <p:cNvCxnSpPr/>
          <p:nvPr/>
        </p:nvCxnSpPr>
        <p:spPr>
          <a:xfrm>
            <a:off x="1320340" y="3560487"/>
            <a:ext cx="1" cy="448247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110"/>
          <p:cNvCxnSpPr/>
          <p:nvPr/>
        </p:nvCxnSpPr>
        <p:spPr>
          <a:xfrm rot="16200000" flipH="1">
            <a:off x="2694696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Gerade Verbindung 112"/>
          <p:cNvCxnSpPr/>
          <p:nvPr/>
        </p:nvCxnSpPr>
        <p:spPr>
          <a:xfrm>
            <a:off x="3366844" y="3551980"/>
            <a:ext cx="0" cy="434804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114"/>
          <p:cNvCxnSpPr/>
          <p:nvPr/>
        </p:nvCxnSpPr>
        <p:spPr>
          <a:xfrm rot="16200000" flipH="1">
            <a:off x="5463521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 Verbindung 115"/>
          <p:cNvCxnSpPr/>
          <p:nvPr/>
        </p:nvCxnSpPr>
        <p:spPr>
          <a:xfrm rot="16200000" flipH="1">
            <a:off x="5888569" y="3770320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 Verbindung 119"/>
          <p:cNvCxnSpPr/>
          <p:nvPr/>
        </p:nvCxnSpPr>
        <p:spPr>
          <a:xfrm rot="16200000" flipH="1">
            <a:off x="8216432" y="3763313"/>
            <a:ext cx="40565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 Verbindung 123"/>
          <p:cNvCxnSpPr/>
          <p:nvPr/>
        </p:nvCxnSpPr>
        <p:spPr>
          <a:xfrm rot="16200000">
            <a:off x="841661" y="3711262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Gerade Verbindung 124"/>
          <p:cNvCxnSpPr/>
          <p:nvPr/>
        </p:nvCxnSpPr>
        <p:spPr>
          <a:xfrm rot="16200000">
            <a:off x="3613728" y="3717304"/>
            <a:ext cx="28975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Gerade Verbindung 125"/>
          <p:cNvCxnSpPr/>
          <p:nvPr/>
        </p:nvCxnSpPr>
        <p:spPr>
          <a:xfrm flipV="1">
            <a:off x="5300256" y="3560487"/>
            <a:ext cx="0" cy="48407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Gerade Verbindung 126"/>
          <p:cNvCxnSpPr/>
          <p:nvPr/>
        </p:nvCxnSpPr>
        <p:spPr>
          <a:xfrm rot="16200000">
            <a:off x="7850342" y="3766488"/>
            <a:ext cx="4056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122"/>
          <p:cNvCxnSpPr/>
          <p:nvPr/>
        </p:nvCxnSpPr>
        <p:spPr>
          <a:xfrm>
            <a:off x="252169" y="4257318"/>
            <a:ext cx="8247900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 rot="16200000">
            <a:off x="4415522" y="901307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/>
          <p:cNvCxnSpPr/>
          <p:nvPr/>
        </p:nvCxnSpPr>
        <p:spPr>
          <a:xfrm rot="16200000">
            <a:off x="1611579" y="904913"/>
            <a:ext cx="0" cy="2803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Gerade Verbindung 128"/>
          <p:cNvCxnSpPr/>
          <p:nvPr/>
        </p:nvCxnSpPr>
        <p:spPr>
          <a:xfrm>
            <a:off x="259288" y="3572427"/>
            <a:ext cx="8247900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79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085055" y="2420888"/>
            <a:ext cx="297389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de-DE" sz="9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ENDE</a:t>
            </a:r>
            <a:endParaRPr lang="de-DE" sz="9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133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</Words>
  <Application>Microsoft Office PowerPoint</Application>
  <PresentationFormat>Bildschirmpräsentation (4:3)</PresentationFormat>
  <Paragraphs>158</Paragraphs>
  <Slides>13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Walter</dc:creator>
  <cp:lastModifiedBy>Walter</cp:lastModifiedBy>
  <cp:revision>33</cp:revision>
  <dcterms:created xsi:type="dcterms:W3CDTF">2013-12-03T08:25:25Z</dcterms:created>
  <dcterms:modified xsi:type="dcterms:W3CDTF">2013-12-04T15:09:02Z</dcterms:modified>
</cp:coreProperties>
</file>