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60" r:id="rId5"/>
    <p:sldId id="261" r:id="rId6"/>
    <p:sldId id="259" r:id="rId7"/>
    <p:sldId id="262" r:id="rId8"/>
    <p:sldId id="256" r:id="rId9"/>
    <p:sldId id="264" r:id="rId10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4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D0F98-06A5-4E44-9417-E9A83CA53FBE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78606-3DCC-49B4-A06E-47059606EF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17A6-1DF6-438B-80B5-02E453C334D0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C5DDD-A7C2-4A79-9023-5AE66871D4B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9F128-3326-4477-9249-44048FB1948B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DB524-7527-461B-993B-CC17FA2023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8FAAA-4E59-4580-874D-0B003D5B3C4C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B15B9-7288-4073-964F-F1FB20E2BB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6241A-6F0F-4906-8E81-0E20D6B422B5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E7214-38F4-4E76-82AD-8A77D41352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92A3-F6DB-4F8D-B427-BF5F5F3AAC5D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1977F-B41A-4428-BEA9-C3C459C68A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4AE0A-C251-4CDB-85F5-35B82D2C0A92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C5375-BFDE-459D-B802-00435DC8F0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42DFC-6A7A-46C2-8DF4-6F1FCD12EAFE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316B3-EA0C-47F7-9FFA-D051B272F4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390DF-0BC7-483D-824B-50267F4761BA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16BEA-43FB-45A1-BB18-E6FBAECA51C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EBCE-C77A-4E69-A90A-E0B2426A2D19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A7CBA-B298-4367-BCD0-254A4F09648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946-50ED-4090-8C17-D33D31F17D68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2BBC-60BB-404A-9B6A-3F113BA9A94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750CE0-0214-455F-9D82-320D716A75D5}" type="datetimeFigureOut">
              <a:rPr lang="de-DE"/>
              <a:pPr>
                <a:defRPr/>
              </a:pPr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3A4364-92EF-4B55-B52A-7ABEC29219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hteck 4"/>
          <p:cNvSpPr>
            <a:spLocks noChangeArrowheads="1"/>
          </p:cNvSpPr>
          <p:nvPr/>
        </p:nvSpPr>
        <p:spPr bwMode="auto">
          <a:xfrm>
            <a:off x="274638" y="341313"/>
            <a:ext cx="11610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 algn="ctr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Relationale Datenbanken</a:t>
            </a:r>
          </a:p>
        </p:txBody>
      </p:sp>
      <p:sp>
        <p:nvSpPr>
          <p:cNvPr id="13314" name="Rechteck 5"/>
          <p:cNvSpPr>
            <a:spLocks noChangeArrowheads="1"/>
          </p:cNvSpPr>
          <p:nvPr/>
        </p:nvSpPr>
        <p:spPr bwMode="auto">
          <a:xfrm>
            <a:off x="784225" y="1458913"/>
            <a:ext cx="431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Wichtige Anforderungen:</a:t>
            </a:r>
          </a:p>
        </p:txBody>
      </p:sp>
      <p:sp>
        <p:nvSpPr>
          <p:cNvPr id="13315" name="Rechteck 5"/>
          <p:cNvSpPr>
            <a:spLocks noChangeArrowheads="1"/>
          </p:cNvSpPr>
          <p:nvPr/>
        </p:nvSpPr>
        <p:spPr bwMode="auto">
          <a:xfrm>
            <a:off x="5119688" y="1471613"/>
            <a:ext cx="43116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</a:t>
            </a:r>
            <a:r>
              <a:rPr lang="de-DE" sz="2200" b="1">
                <a:cs typeface="Times New Roman" pitchFamily="18" charset="0"/>
              </a:rPr>
              <a:t>	Geringe Redundanz</a:t>
            </a:r>
          </a:p>
        </p:txBody>
      </p:sp>
      <p:sp>
        <p:nvSpPr>
          <p:cNvPr id="13316" name="Rechteck 5"/>
          <p:cNvSpPr>
            <a:spLocks noChangeArrowheads="1"/>
          </p:cNvSpPr>
          <p:nvPr/>
        </p:nvSpPr>
        <p:spPr bwMode="auto">
          <a:xfrm>
            <a:off x="5135563" y="2087563"/>
            <a:ext cx="43116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</a:t>
            </a:r>
            <a:r>
              <a:rPr lang="de-DE" sz="2200" b="1">
                <a:cs typeface="Times New Roman" pitchFamily="18" charset="0"/>
              </a:rPr>
              <a:t>	Referentielle Integrität</a:t>
            </a:r>
          </a:p>
        </p:txBody>
      </p:sp>
      <p:sp>
        <p:nvSpPr>
          <p:cNvPr id="13317" name="Rechteck 5"/>
          <p:cNvSpPr>
            <a:spLocks noChangeArrowheads="1"/>
          </p:cNvSpPr>
          <p:nvPr/>
        </p:nvSpPr>
        <p:spPr bwMode="auto">
          <a:xfrm>
            <a:off x="5570538" y="2984500"/>
            <a:ext cx="55022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zur Vermeidung von Anomalien</a:t>
            </a:r>
            <a:endParaRPr lang="de-DE" sz="2200" b="1">
              <a:cs typeface="Times New Roman" pitchFamily="18" charset="0"/>
            </a:endParaRPr>
          </a:p>
        </p:txBody>
      </p:sp>
      <p:sp>
        <p:nvSpPr>
          <p:cNvPr id="13318" name="Rechteck 5"/>
          <p:cNvSpPr>
            <a:spLocks noChangeArrowheads="1"/>
          </p:cNvSpPr>
          <p:nvPr/>
        </p:nvSpPr>
        <p:spPr bwMode="auto">
          <a:xfrm>
            <a:off x="5540375" y="3451225"/>
            <a:ext cx="43116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</a:t>
            </a:r>
            <a:r>
              <a:rPr lang="de-DE" sz="2200" b="1">
                <a:cs typeface="Times New Roman" pitchFamily="18" charset="0"/>
              </a:rPr>
              <a:t>	Einfügeanomalie</a:t>
            </a:r>
          </a:p>
        </p:txBody>
      </p:sp>
      <p:sp>
        <p:nvSpPr>
          <p:cNvPr id="13319" name="Rechteck 5"/>
          <p:cNvSpPr>
            <a:spLocks noChangeArrowheads="1"/>
          </p:cNvSpPr>
          <p:nvPr/>
        </p:nvSpPr>
        <p:spPr bwMode="auto">
          <a:xfrm>
            <a:off x="5541963" y="3910013"/>
            <a:ext cx="43116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</a:t>
            </a:r>
            <a:r>
              <a:rPr lang="de-DE" sz="2200" b="1">
                <a:cs typeface="Times New Roman" pitchFamily="18" charset="0"/>
              </a:rPr>
              <a:t>	Änderungsanomalie</a:t>
            </a:r>
          </a:p>
        </p:txBody>
      </p:sp>
      <p:sp>
        <p:nvSpPr>
          <p:cNvPr id="13320" name="Rechteck 5"/>
          <p:cNvSpPr>
            <a:spLocks noChangeArrowheads="1"/>
          </p:cNvSpPr>
          <p:nvPr/>
        </p:nvSpPr>
        <p:spPr bwMode="auto">
          <a:xfrm>
            <a:off x="5541963" y="4352925"/>
            <a:ext cx="43116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63538" algn="l"/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  <a:sym typeface="Wingdings" pitchFamily="2" charset="2"/>
              </a:rPr>
              <a:t></a:t>
            </a:r>
            <a:r>
              <a:rPr lang="de-DE" sz="2200" b="1">
                <a:cs typeface="Times New Roman" pitchFamily="18" charset="0"/>
              </a:rPr>
              <a:t>	Löschanomalie</a:t>
            </a:r>
          </a:p>
        </p:txBody>
      </p:sp>
      <p:sp>
        <p:nvSpPr>
          <p:cNvPr id="13333" name="Rechteck 5"/>
          <p:cNvSpPr>
            <a:spLocks noChangeArrowheads="1"/>
          </p:cNvSpPr>
          <p:nvPr/>
        </p:nvSpPr>
        <p:spPr bwMode="auto">
          <a:xfrm>
            <a:off x="793750" y="5459413"/>
            <a:ext cx="1066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36575" algn="l"/>
                <a:tab pos="809625" algn="l"/>
                <a:tab pos="1530350" algn="l"/>
                <a:tab pos="4500563" algn="l"/>
              </a:tabLst>
            </a:pPr>
            <a:r>
              <a:rPr lang="de-DE" sz="2400" b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	Sicherung der Integrität durch Normalisierung des Datenschemas</a:t>
            </a:r>
            <a:endParaRPr lang="de-DE" sz="2400" b="1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hteck 3"/>
          <p:cNvSpPr>
            <a:spLocks noChangeArrowheads="1"/>
          </p:cNvSpPr>
          <p:nvPr/>
        </p:nvSpPr>
        <p:spPr bwMode="auto">
          <a:xfrm>
            <a:off x="219075" y="1071563"/>
            <a:ext cx="9802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00325" indent="-2600325">
              <a:spcAft>
                <a:spcPts val="600"/>
              </a:spcAft>
              <a:tabLst>
                <a:tab pos="2600325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1. Normalform 	</a:t>
            </a:r>
            <a:r>
              <a:rPr lang="de-DE" sz="2200" b="1">
                <a:cs typeface="Times New Roman" pitchFamily="18" charset="0"/>
              </a:rPr>
              <a:t>Eine Relation befindet sich in 1. Normalform, wenn jedes Attribut atomar (einwertig) ist.</a:t>
            </a:r>
            <a:endParaRPr lang="de-DE" sz="2200">
              <a:cs typeface="Times New Roman" pitchFamily="18" charset="0"/>
            </a:endParaRPr>
          </a:p>
        </p:txBody>
      </p:sp>
      <p:sp>
        <p:nvSpPr>
          <p:cNvPr id="14338" name="Rechteck 4"/>
          <p:cNvSpPr>
            <a:spLocks noChangeArrowheads="1"/>
          </p:cNvSpPr>
          <p:nvPr/>
        </p:nvSpPr>
        <p:spPr bwMode="auto">
          <a:xfrm>
            <a:off x="130175" y="412750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  <p:sp>
        <p:nvSpPr>
          <p:cNvPr id="14339" name="Rechteck 5"/>
          <p:cNvSpPr>
            <a:spLocks noChangeArrowheads="1"/>
          </p:cNvSpPr>
          <p:nvPr/>
        </p:nvSpPr>
        <p:spPr bwMode="auto">
          <a:xfrm>
            <a:off x="219075" y="2038350"/>
            <a:ext cx="15986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Beispiel:</a:t>
            </a:r>
          </a:p>
          <a:p>
            <a:pPr>
              <a:tabLst>
                <a:tab pos="541338" algn="l"/>
                <a:tab pos="809625" algn="l"/>
                <a:tab pos="1530350" algn="l"/>
                <a:tab pos="4500563" algn="l"/>
              </a:tabLst>
            </a:pPr>
            <a:endParaRPr lang="de-DE" b="1">
              <a:cs typeface="Times New Roman" pitchFamily="18" charset="0"/>
            </a:endParaRPr>
          </a:p>
        </p:txBody>
      </p:sp>
      <p:pic>
        <p:nvPicPr>
          <p:cNvPr id="14340" name="Grafik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8300" y="2038350"/>
            <a:ext cx="8053388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uppieren 17"/>
          <p:cNvGrpSpPr>
            <a:grpSpLocks/>
          </p:cNvGrpSpPr>
          <p:nvPr/>
        </p:nvGrpSpPr>
        <p:grpSpPr bwMode="auto">
          <a:xfrm>
            <a:off x="3016250" y="1989138"/>
            <a:ext cx="9029700" cy="3910012"/>
            <a:chOff x="2062660" y="1988734"/>
            <a:chExt cx="9030541" cy="3910927"/>
          </a:xfrm>
        </p:grpSpPr>
        <p:sp>
          <p:nvSpPr>
            <p:cNvPr id="14345" name="Rechteck 7"/>
            <p:cNvSpPr>
              <a:spLocks noChangeArrowheads="1"/>
            </p:cNvSpPr>
            <p:nvPr/>
          </p:nvSpPr>
          <p:spPr bwMode="auto">
            <a:xfrm>
              <a:off x="2062660" y="5068664"/>
              <a:ext cx="903054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717550" indent="-717550">
                <a:buFont typeface="Wingdings" pitchFamily="2" charset="2"/>
                <a:buChar char=""/>
                <a:tabLst>
                  <a:tab pos="717550" algn="l"/>
                  <a:tab pos="1344613" algn="l"/>
                </a:tabLst>
              </a:pPr>
              <a:r>
                <a:rPr lang="de-DE" sz="2400" b="1">
                  <a:cs typeface="Times New Roman" pitchFamily="18" charset="0"/>
                </a:rPr>
                <a:t>Verstoß gegen 1NF, da das Attribut ‘Song‘ eine komma-separierte Liste von Liedern</a:t>
              </a:r>
              <a:endParaRPr lang="de-DE" sz="2400">
                <a:cs typeface="Times New Roman" pitchFamily="18" charset="0"/>
              </a:endParaRPr>
            </a:p>
          </p:txBody>
        </p:sp>
        <p:pic>
          <p:nvPicPr>
            <p:cNvPr id="14346" name="Grafik 1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94687" y="1988734"/>
              <a:ext cx="2799600" cy="2548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uppieren 16"/>
          <p:cNvGrpSpPr>
            <a:grpSpLocks/>
          </p:cNvGrpSpPr>
          <p:nvPr/>
        </p:nvGrpSpPr>
        <p:grpSpPr bwMode="auto">
          <a:xfrm>
            <a:off x="3025775" y="2959100"/>
            <a:ext cx="9029700" cy="3771900"/>
            <a:chOff x="2084985" y="2958526"/>
            <a:chExt cx="9030541" cy="3772132"/>
          </a:xfrm>
        </p:grpSpPr>
        <p:sp>
          <p:nvSpPr>
            <p:cNvPr id="14343" name="Rechteck 10"/>
            <p:cNvSpPr>
              <a:spLocks noChangeArrowheads="1"/>
            </p:cNvSpPr>
            <p:nvPr/>
          </p:nvSpPr>
          <p:spPr bwMode="auto">
            <a:xfrm>
              <a:off x="2084985" y="5899661"/>
              <a:ext cx="903054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tabLst>
                  <a:tab pos="717550" algn="l"/>
                  <a:tab pos="1344613" algn="l"/>
                </a:tabLst>
              </a:pPr>
              <a:r>
                <a:rPr lang="de-DE" sz="2400" b="1">
                  <a:cs typeface="Times New Roman" pitchFamily="18" charset="0"/>
                </a:rPr>
                <a:t>	und das Attribut ‘Album‘ die beiden Attributwerte-	bereiche ‘Interpret‘ und ‘Albumtitel‘ beinhaltet.</a:t>
              </a:r>
              <a:endParaRPr lang="de-DE" sz="2400">
                <a:cs typeface="Times New Roman" pitchFamily="18" charset="0"/>
              </a:endParaRPr>
            </a:p>
          </p:txBody>
        </p:sp>
        <p:pic>
          <p:nvPicPr>
            <p:cNvPr id="14344" name="Grafik 1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61662" y="2958526"/>
              <a:ext cx="2972179" cy="1556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Grafik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1677988"/>
            <a:ext cx="95726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hteck 2"/>
          <p:cNvSpPr>
            <a:spLocks noChangeArrowheads="1"/>
          </p:cNvSpPr>
          <p:nvPr/>
        </p:nvSpPr>
        <p:spPr bwMode="auto">
          <a:xfrm>
            <a:off x="207963" y="4319588"/>
            <a:ext cx="106918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</a:rPr>
              <a:t>Das Attribut ‘Song‘ wird in die Attribute ‘Song_Nr‘ und ‘Titel‘ aufgespalten und auf mehrere Zeilen aufgeteilt.</a:t>
            </a:r>
          </a:p>
          <a:p>
            <a:pPr>
              <a:spcBef>
                <a:spcPts val="1000"/>
              </a:spcBef>
              <a:tabLst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</a:rPr>
              <a:t>Das Attribut ‘Album‘ wird in die Attribute ‘Interpret‘ und ‘Titel‘ aufgelöst. </a:t>
            </a:r>
          </a:p>
          <a:p>
            <a:pPr>
              <a:spcBef>
                <a:spcPts val="1000"/>
              </a:spcBef>
              <a:tabLst>
                <a:tab pos="809625" algn="l"/>
                <a:tab pos="1530350" algn="l"/>
                <a:tab pos="4500563" algn="l"/>
              </a:tabLst>
            </a:pPr>
            <a:r>
              <a:rPr lang="de-DE" sz="2200" b="1">
                <a:cs typeface="Times New Roman" pitchFamily="18" charset="0"/>
              </a:rPr>
              <a:t>CD_Nr und Song_Nr bilden gemeinsam den Primärschlüssel der folgenden Relation.</a:t>
            </a:r>
            <a:endParaRPr lang="de-DE" sz="2200" b="1">
              <a:latin typeface="Calibri" pitchFamily="34" charset="0"/>
            </a:endParaRPr>
          </a:p>
        </p:txBody>
      </p:sp>
      <p:sp>
        <p:nvSpPr>
          <p:cNvPr id="15363" name="Rechteck 12"/>
          <p:cNvSpPr>
            <a:spLocks noChangeArrowheads="1"/>
          </p:cNvSpPr>
          <p:nvPr/>
        </p:nvSpPr>
        <p:spPr bwMode="auto">
          <a:xfrm>
            <a:off x="219075" y="1071563"/>
            <a:ext cx="98028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00325" indent="-2600325">
              <a:spcAft>
                <a:spcPts val="600"/>
              </a:spcAft>
              <a:tabLst>
                <a:tab pos="2600325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1. Normalform 	Lösung</a:t>
            </a:r>
            <a:endParaRPr lang="de-DE" sz="2400">
              <a:cs typeface="Times New Roman" pitchFamily="18" charset="0"/>
            </a:endParaRPr>
          </a:p>
        </p:txBody>
      </p:sp>
      <p:sp>
        <p:nvSpPr>
          <p:cNvPr id="15364" name="Rechteck 13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>
            <a:grpSpLocks/>
          </p:cNvGrpSpPr>
          <p:nvPr/>
        </p:nvGrpSpPr>
        <p:grpSpPr bwMode="auto">
          <a:xfrm>
            <a:off x="193675" y="2733675"/>
            <a:ext cx="9793288" cy="1946275"/>
            <a:chOff x="219800" y="2732967"/>
            <a:chExt cx="9793651" cy="1947672"/>
          </a:xfrm>
        </p:grpSpPr>
        <p:sp>
          <p:nvSpPr>
            <p:cNvPr id="16392" name="Rechteck 5"/>
            <p:cNvSpPr>
              <a:spLocks noChangeArrowheads="1"/>
            </p:cNvSpPr>
            <p:nvPr/>
          </p:nvSpPr>
          <p:spPr bwMode="auto">
            <a:xfrm>
              <a:off x="219800" y="2732967"/>
              <a:ext cx="159824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tabLst>
                  <a:tab pos="541338" algn="l"/>
                  <a:tab pos="809625" algn="l"/>
                  <a:tab pos="1530350" algn="l"/>
                  <a:tab pos="4500563" algn="l"/>
                </a:tabLst>
              </a:pPr>
              <a:r>
                <a:rPr lang="de-DE" sz="2400" b="1">
                  <a:cs typeface="Times New Roman" pitchFamily="18" charset="0"/>
                </a:rPr>
                <a:t>Beispiel:</a:t>
              </a:r>
            </a:p>
            <a:p>
              <a:pPr>
                <a:tabLst>
                  <a:tab pos="541338" algn="l"/>
                  <a:tab pos="809625" algn="l"/>
                  <a:tab pos="1530350" algn="l"/>
                  <a:tab pos="4500563" algn="l"/>
                </a:tabLst>
              </a:pPr>
              <a:endParaRPr lang="de-DE" b="1">
                <a:cs typeface="Times New Roman" pitchFamily="18" charset="0"/>
              </a:endParaRPr>
            </a:p>
          </p:txBody>
        </p:sp>
        <p:pic>
          <p:nvPicPr>
            <p:cNvPr id="16393" name="Grafik 23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8486" y="2933845"/>
              <a:ext cx="7494965" cy="1746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93675" y="2847975"/>
            <a:ext cx="11577638" cy="3808413"/>
            <a:chOff x="219799" y="2680849"/>
            <a:chExt cx="11577249" cy="3807820"/>
          </a:xfrm>
        </p:grpSpPr>
        <p:sp>
          <p:nvSpPr>
            <p:cNvPr id="16389" name="Rechteck 18"/>
            <p:cNvSpPr>
              <a:spLocks noChangeArrowheads="1"/>
            </p:cNvSpPr>
            <p:nvPr/>
          </p:nvSpPr>
          <p:spPr bwMode="auto">
            <a:xfrm>
              <a:off x="219799" y="5288340"/>
              <a:ext cx="11577249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541338" indent="-541338">
                <a:buFont typeface="Wingdings" pitchFamily="2" charset="2"/>
                <a:buChar char=""/>
                <a:tabLst>
                  <a:tab pos="1344613" algn="l"/>
                </a:tabLst>
              </a:pPr>
              <a:r>
                <a:rPr lang="de-DE" sz="2400" b="1">
                  <a:cs typeface="Times New Roman" pitchFamily="18" charset="0"/>
                </a:rPr>
                <a:t>Verstoß gegen 2NF, da die Attribute Interpret, Titel und Gründung aus-schließ­lich vom Schlüsselteil </a:t>
              </a:r>
              <a:r>
                <a:rPr lang="de-DE" sz="2400" b="1" i="1">
                  <a:cs typeface="Times New Roman" pitchFamily="18" charset="0"/>
                </a:rPr>
                <a:t>CD_Nr</a:t>
              </a:r>
              <a:r>
                <a:rPr lang="de-DE" sz="2400" b="1">
                  <a:cs typeface="Times New Roman" pitchFamily="18" charset="0"/>
                </a:rPr>
                <a:t> eindeutig identifiziert werden können und nicht vom gesamten Primärschlüssel </a:t>
              </a:r>
              <a:r>
                <a:rPr lang="de-DE" sz="2400" b="1" i="1">
                  <a:cs typeface="Times New Roman" pitchFamily="18" charset="0"/>
                </a:rPr>
                <a:t>CD_Nr</a:t>
              </a:r>
              <a:r>
                <a:rPr lang="de-DE" sz="2400" b="1">
                  <a:cs typeface="Times New Roman" pitchFamily="18" charset="0"/>
                </a:rPr>
                <a:t> und </a:t>
              </a:r>
              <a:r>
                <a:rPr lang="de-DE" sz="2400" b="1" i="1">
                  <a:cs typeface="Times New Roman" pitchFamily="18" charset="0"/>
                </a:rPr>
                <a:t>Song_Nr.</a:t>
              </a:r>
              <a:endParaRPr lang="de-DE" sz="2400">
                <a:cs typeface="Times New Roman" pitchFamily="18" charset="0"/>
              </a:endParaRPr>
            </a:p>
          </p:txBody>
        </p:sp>
        <p:pic>
          <p:nvPicPr>
            <p:cNvPr id="16390" name="Grafik 2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8486" y="2680849"/>
              <a:ext cx="4549789" cy="2031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Grafik 2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33035" y="2720008"/>
              <a:ext cx="3015657" cy="205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7" name="Rechteck 26"/>
          <p:cNvSpPr>
            <a:spLocks noChangeArrowheads="1"/>
          </p:cNvSpPr>
          <p:nvPr/>
        </p:nvSpPr>
        <p:spPr bwMode="auto">
          <a:xfrm>
            <a:off x="219075" y="1071563"/>
            <a:ext cx="98028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41550" indent="-2241550">
              <a:spcAft>
                <a:spcPts val="600"/>
              </a:spcAft>
              <a:tabLst>
                <a:tab pos="2600325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1. Normalform	</a:t>
            </a:r>
            <a:r>
              <a:rPr lang="de-DE" sz="2400" b="1">
                <a:latin typeface="Calibri" pitchFamily="34" charset="0"/>
              </a:rPr>
              <a:t>Eine Relation befindet sich in 2. Normalform, wenn sie sich in 1NF befindet und jedes Nicht-Schlüsselattribut funktional abhängig vom gesamten Primärschlüssel ist (volle funktionale Abhängigkeit).</a:t>
            </a:r>
            <a:endParaRPr lang="de-DE" sz="2400">
              <a:cs typeface="Times New Roman" pitchFamily="18" charset="0"/>
            </a:endParaRPr>
          </a:p>
        </p:txBody>
      </p:sp>
      <p:sp>
        <p:nvSpPr>
          <p:cNvPr id="16388" name="Rechteck 27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hteck 12"/>
          <p:cNvSpPr>
            <a:spLocks noChangeArrowheads="1"/>
          </p:cNvSpPr>
          <p:nvPr/>
        </p:nvSpPr>
        <p:spPr bwMode="auto">
          <a:xfrm>
            <a:off x="219075" y="1071563"/>
            <a:ext cx="98028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00325" indent="-2600325">
              <a:spcAft>
                <a:spcPts val="600"/>
              </a:spcAft>
              <a:tabLst>
                <a:tab pos="2600325" algn="l"/>
                <a:tab pos="4500563" algn="l"/>
              </a:tabLst>
            </a:pPr>
            <a:r>
              <a:rPr lang="de-DE" sz="2400" b="1" dirty="0">
                <a:cs typeface="Times New Roman" pitchFamily="18" charset="0"/>
              </a:rPr>
              <a:t>2. Normalform 	Lösung</a:t>
            </a:r>
            <a:endParaRPr lang="de-DE" sz="2400" dirty="0">
              <a:cs typeface="Times New Roman" pitchFamily="18" charset="0"/>
            </a:endParaRPr>
          </a:p>
        </p:txBody>
      </p:sp>
      <p:sp>
        <p:nvSpPr>
          <p:cNvPr id="17410" name="Rechteck 13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 dirty="0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219075" y="5073650"/>
            <a:ext cx="1143635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200" b="1">
                <a:cs typeface="Times New Roman" pitchFamily="18" charset="0"/>
              </a:rPr>
              <a:t>Ist die CD_Nr </a:t>
            </a:r>
            <a:r>
              <a:rPr lang="de-DE" sz="2200" b="1" i="1">
                <a:cs typeface="Times New Roman" pitchFamily="18" charset="0"/>
              </a:rPr>
              <a:t>1711</a:t>
            </a:r>
            <a:r>
              <a:rPr lang="de-DE" sz="2200" b="1">
                <a:cs typeface="Times New Roman" pitchFamily="18" charset="0"/>
              </a:rPr>
              <a:t> bekannt, kann daraus geschlossen werden, dass es sich um die CD </a:t>
            </a:r>
            <a:r>
              <a:rPr lang="de-DE" sz="2200" b="1" i="1">
                <a:cs typeface="Times New Roman" pitchFamily="18" charset="0"/>
              </a:rPr>
              <a:t>MyloXyloto</a:t>
            </a:r>
            <a:r>
              <a:rPr lang="de-DE" sz="2200" b="1">
                <a:cs typeface="Times New Roman" pitchFamily="18" charset="0"/>
              </a:rPr>
              <a:t> von der </a:t>
            </a:r>
            <a:r>
              <a:rPr lang="de-DE" sz="2200" b="1" i="1">
                <a:cs typeface="Times New Roman" pitchFamily="18" charset="0"/>
              </a:rPr>
              <a:t>1996</a:t>
            </a:r>
            <a:r>
              <a:rPr lang="de-DE" sz="2200" b="1">
                <a:cs typeface="Times New Roman" pitchFamily="18" charset="0"/>
              </a:rPr>
              <a:t> gegründeten Band </a:t>
            </a:r>
            <a:r>
              <a:rPr lang="de-DE" sz="2200" b="1" i="1">
                <a:cs typeface="Times New Roman" pitchFamily="18" charset="0"/>
              </a:rPr>
              <a:t>Coldplay</a:t>
            </a:r>
            <a:r>
              <a:rPr lang="de-DE" sz="2200" b="1">
                <a:cs typeface="Times New Roman" pitchFamily="18" charset="0"/>
              </a:rPr>
              <a:t> handelt.</a:t>
            </a:r>
          </a:p>
          <a:p>
            <a:pPr>
              <a:spcBef>
                <a:spcPts val="500"/>
              </a:spcBef>
            </a:pPr>
            <a:r>
              <a:rPr lang="de-DE" sz="2200" b="1">
                <a:cs typeface="Times New Roman" pitchFamily="18" charset="0"/>
              </a:rPr>
              <a:t>Sind CD_Nr 1711 und Song_Nr 3 bekannt, kann daraus geschlossen werden, dass es sich um das Lied </a:t>
            </a:r>
            <a:r>
              <a:rPr lang="de-DE" sz="2200" b="1" i="1">
                <a:cs typeface="Times New Roman" pitchFamily="18" charset="0"/>
              </a:rPr>
              <a:t>Paradise</a:t>
            </a:r>
            <a:r>
              <a:rPr lang="de-DE" sz="2200" b="1">
                <a:cs typeface="Times New Roman" pitchFamily="18" charset="0"/>
              </a:rPr>
              <a:t> handelt.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1795463"/>
            <a:ext cx="623411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5288" y="1795463"/>
            <a:ext cx="5026025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hteck 9"/>
          <p:cNvSpPr>
            <a:spLocks noChangeArrowheads="1"/>
          </p:cNvSpPr>
          <p:nvPr/>
        </p:nvSpPr>
        <p:spPr bwMode="auto">
          <a:xfrm>
            <a:off x="219075" y="1071563"/>
            <a:ext cx="11358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41550" indent="-2241550">
              <a:spcAft>
                <a:spcPts val="600"/>
              </a:spcAft>
              <a:tabLst>
                <a:tab pos="2241550" algn="l"/>
                <a:tab pos="4500563" algn="l"/>
              </a:tabLst>
            </a:pPr>
            <a:r>
              <a:rPr lang="de-DE" sz="2400" b="1" dirty="0">
                <a:cs typeface="Times New Roman" pitchFamily="18" charset="0"/>
              </a:rPr>
              <a:t>3. Normalform	Eine Relation befindet sich in 3. Normalform, wenn sie sich in 2NF befindet und kein Nicht-Schlüsselattribut in funktionaler Abhängigkeit zu einem anderen Nicht-Schlüsselattribut steht</a:t>
            </a:r>
            <a:r>
              <a:rPr lang="de-DE" sz="2400" b="1" dirty="0">
                <a:latin typeface="Calibri" pitchFamily="34" charset="0"/>
              </a:rPr>
              <a:t>.</a:t>
            </a:r>
            <a:endParaRPr lang="de-DE" sz="2400" dirty="0">
              <a:cs typeface="Times New Roman" pitchFamily="18" charset="0"/>
            </a:endParaRPr>
          </a:p>
        </p:txBody>
      </p:sp>
      <p:sp>
        <p:nvSpPr>
          <p:cNvPr id="18434" name="Rechteck 10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  <p:sp>
        <p:nvSpPr>
          <p:cNvPr id="18440" name="Rechteck 12"/>
          <p:cNvSpPr>
            <a:spLocks noChangeArrowheads="1"/>
          </p:cNvSpPr>
          <p:nvPr/>
        </p:nvSpPr>
        <p:spPr bwMode="auto">
          <a:xfrm>
            <a:off x="193675" y="2732686"/>
            <a:ext cx="1598185" cy="7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2400" b="1" dirty="0">
                <a:cs typeface="Times New Roman" pitchFamily="18" charset="0"/>
              </a:rPr>
              <a:t>Beispiel:</a:t>
            </a:r>
          </a:p>
          <a:p>
            <a:pPr>
              <a:tabLst>
                <a:tab pos="541338" algn="l"/>
                <a:tab pos="809625" algn="l"/>
                <a:tab pos="1530350" algn="l"/>
                <a:tab pos="4500563" algn="l"/>
              </a:tabLst>
            </a:pPr>
            <a:endParaRPr lang="de-DE" b="1" dirty="0">
              <a:cs typeface="Times New Roman" pitchFamily="18" charset="0"/>
            </a:endParaRPr>
          </a:p>
        </p:txBody>
      </p:sp>
      <p:sp>
        <p:nvSpPr>
          <p:cNvPr id="18437" name="Rechteck 13"/>
          <p:cNvSpPr>
            <a:spLocks noChangeArrowheads="1"/>
          </p:cNvSpPr>
          <p:nvPr/>
        </p:nvSpPr>
        <p:spPr bwMode="auto">
          <a:xfrm>
            <a:off x="193675" y="5455497"/>
            <a:ext cx="11577638" cy="83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1338" indent="-541338">
              <a:buFont typeface="Wingdings" pitchFamily="2" charset="2"/>
              <a:buChar char=""/>
              <a:tabLst>
                <a:tab pos="1344613" algn="l"/>
              </a:tabLst>
            </a:pPr>
            <a:r>
              <a:rPr lang="de-DE" sz="2400" b="1">
                <a:cs typeface="Times New Roman" pitchFamily="18" charset="0"/>
              </a:rPr>
              <a:t>Verstoß gegen 3NF, da das Gründungsjahr vom Interpreten und damit transitiv von der CD_NR abhängig sind.</a:t>
            </a: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2914159" y="2986693"/>
          <a:ext cx="5033645" cy="2186940"/>
        </p:xfrm>
        <a:graphic>
          <a:graphicData uri="http://schemas.openxmlformats.org/drawingml/2006/table">
            <a:tbl>
              <a:tblPr/>
              <a:tblGrid>
                <a:gridCol w="821055"/>
                <a:gridCol w="1275080"/>
                <a:gridCol w="1581150"/>
                <a:gridCol w="1356360"/>
              </a:tblGrid>
              <a:tr h="5467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CD_Nr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Interpret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Titel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Gründung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46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1711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Coldplay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Mylo Xyloto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1996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46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1712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Nickelback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Here And Now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1995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46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1713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Coldplay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Viva La Vida</a:t>
                      </a:r>
                      <a:endParaRPr lang="de-DE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1996</a:t>
                      </a:r>
                      <a:endParaRPr lang="de-DE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hteck 12"/>
          <p:cNvSpPr>
            <a:spLocks noChangeArrowheads="1"/>
          </p:cNvSpPr>
          <p:nvPr/>
        </p:nvSpPr>
        <p:spPr bwMode="auto">
          <a:xfrm>
            <a:off x="219075" y="1071563"/>
            <a:ext cx="98028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00325" indent="-2600325">
              <a:spcAft>
                <a:spcPts val="600"/>
              </a:spcAft>
              <a:tabLst>
                <a:tab pos="2600325" algn="l"/>
                <a:tab pos="4500563" algn="l"/>
              </a:tabLst>
            </a:pPr>
            <a:r>
              <a:rPr lang="de-DE" sz="2400" b="1">
                <a:cs typeface="Times New Roman" pitchFamily="18" charset="0"/>
              </a:rPr>
              <a:t>3. Normalform 	Lösung</a:t>
            </a:r>
            <a:endParaRPr lang="de-DE" sz="2400">
              <a:cs typeface="Times New Roman" pitchFamily="18" charset="0"/>
            </a:endParaRPr>
          </a:p>
        </p:txBody>
      </p:sp>
      <p:sp>
        <p:nvSpPr>
          <p:cNvPr id="19458" name="Rechteck 13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Normalformen</a:t>
            </a:r>
          </a:p>
        </p:txBody>
      </p:sp>
      <p:pic>
        <p:nvPicPr>
          <p:cNvPr id="19459" name="Grafik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2058988"/>
            <a:ext cx="51403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Grafik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" y="4208463"/>
            <a:ext cx="43529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Grafik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5263" y="2058988"/>
            <a:ext cx="5222875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feld 3"/>
          <p:cNvSpPr txBox="1">
            <a:spLocks noChangeArrowheads="1"/>
          </p:cNvSpPr>
          <p:nvPr/>
        </p:nvSpPr>
        <p:spPr bwMode="auto">
          <a:xfrm>
            <a:off x="1211263" y="309563"/>
            <a:ext cx="16859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219075" y="4779963"/>
            <a:ext cx="9293225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>
                <a:cs typeface="Times New Roman" pitchFamily="18" charset="0"/>
              </a:rPr>
              <a:t>3. Normalform</a:t>
            </a:r>
            <a:r>
              <a:rPr lang="de-DE" sz="2000" b="1">
                <a:cs typeface="Times New Roman" pitchFamily="18" charset="0"/>
              </a:rPr>
              <a:t>:</a:t>
            </a:r>
          </a:p>
          <a:p>
            <a:r>
              <a:rPr lang="de-DE" sz="2000" b="1">
                <a:cs typeface="Times New Roman" pitchFamily="18" charset="0"/>
              </a:rPr>
              <a:t>Eine Relation befindet sich in 3. Normalform, wenn sie sich in 2NF befindet und kein Nicht-Schlüsselattribut in funktionaler Abhängigkeit zu einem anderen Nicht-Schlüsselattribut steht.</a:t>
            </a:r>
            <a:endParaRPr lang="de-DE" sz="2000">
              <a:latin typeface="Calibri" pitchFamily="34" charset="0"/>
            </a:endParaRPr>
          </a:p>
        </p:txBody>
      </p:sp>
      <p:pic>
        <p:nvPicPr>
          <p:cNvPr id="20483" name="Grafik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1322388"/>
            <a:ext cx="92932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hteck 11"/>
          <p:cNvSpPr>
            <a:spLocks noChangeArrowheads="1"/>
          </p:cNvSpPr>
          <p:nvPr/>
        </p:nvSpPr>
        <p:spPr bwMode="auto">
          <a:xfrm>
            <a:off x="219075" y="347663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Beispiel Fahrradvermietung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feld 3"/>
          <p:cNvSpPr txBox="1">
            <a:spLocks noChangeArrowheads="1"/>
          </p:cNvSpPr>
          <p:nvPr/>
        </p:nvSpPr>
        <p:spPr bwMode="auto">
          <a:xfrm>
            <a:off x="1211263" y="309563"/>
            <a:ext cx="16859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306388" y="1284288"/>
            <a:ext cx="3038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>
                <a:cs typeface="Times New Roman" pitchFamily="18" charset="0"/>
              </a:rPr>
              <a:t>Relation fahrraeder</a:t>
            </a:r>
            <a:endParaRPr lang="de-DE" sz="2000">
              <a:latin typeface="Calibri" pitchFamily="34" charset="0"/>
            </a:endParaRPr>
          </a:p>
        </p:txBody>
      </p:sp>
      <p:sp>
        <p:nvSpPr>
          <p:cNvPr id="21509" name="Rechteck 11"/>
          <p:cNvSpPr>
            <a:spLocks noChangeArrowheads="1"/>
          </p:cNvSpPr>
          <p:nvPr/>
        </p:nvSpPr>
        <p:spPr bwMode="auto">
          <a:xfrm>
            <a:off x="276225" y="347663"/>
            <a:ext cx="609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spcAft>
                <a:spcPts val="600"/>
              </a:spcAft>
              <a:tabLst>
                <a:tab pos="541338" algn="l"/>
                <a:tab pos="809625" algn="l"/>
                <a:tab pos="1530350" algn="l"/>
                <a:tab pos="4500563" algn="l"/>
              </a:tabLst>
            </a:pPr>
            <a:r>
              <a:rPr lang="de-DE" sz="3200" b="1">
                <a:solidFill>
                  <a:srgbClr val="002060"/>
                </a:solidFill>
                <a:cs typeface="Times New Roman" pitchFamily="18" charset="0"/>
              </a:rPr>
              <a:t>Beispiel Fahrradvermietung</a:t>
            </a:r>
          </a:p>
        </p:txBody>
      </p:sp>
      <p:sp>
        <p:nvSpPr>
          <p:cNvPr id="2" name="Rechteck 7"/>
          <p:cNvSpPr>
            <a:spLocks noChangeArrowheads="1"/>
          </p:cNvSpPr>
          <p:nvPr/>
        </p:nvSpPr>
        <p:spPr bwMode="auto">
          <a:xfrm>
            <a:off x="6459538" y="1295400"/>
            <a:ext cx="3038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>
                <a:cs typeface="Times New Roman" pitchFamily="18" charset="0"/>
              </a:rPr>
              <a:t>Relation modelle</a:t>
            </a:r>
            <a:endParaRPr lang="de-DE" sz="2000">
              <a:latin typeface="Calibri" pitchFamily="34" charset="0"/>
            </a:endParaRP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1979613"/>
            <a:ext cx="5295900" cy="2017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700" y="2006600"/>
            <a:ext cx="5629275" cy="27511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Benutzerdefiniert</PresentationFormat>
  <Paragraphs>55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 Theme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Gernot Hege</dc:creator>
  <cp:lastModifiedBy>rainer</cp:lastModifiedBy>
  <cp:revision>24</cp:revision>
  <dcterms:created xsi:type="dcterms:W3CDTF">2013-10-12T10:20:32Z</dcterms:created>
  <dcterms:modified xsi:type="dcterms:W3CDTF">2013-10-22T11:44:53Z</dcterms:modified>
</cp:coreProperties>
</file>