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749" r:id="rId3"/>
    <p:sldId id="735" r:id="rId4"/>
    <p:sldId id="754" r:id="rId5"/>
    <p:sldId id="782" r:id="rId6"/>
    <p:sldId id="783" r:id="rId7"/>
    <p:sldId id="784" r:id="rId8"/>
    <p:sldId id="785" r:id="rId9"/>
    <p:sldId id="786" r:id="rId10"/>
    <p:sldId id="788" r:id="rId11"/>
    <p:sldId id="789" r:id="rId12"/>
    <p:sldId id="787" r:id="rId13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latin typeface="Arial Narrow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latin typeface="Arial Narrow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latin typeface="Arial Narrow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latin typeface="Arial Narrow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latin typeface="Arial Narrow" pitchFamily="34" charset="0"/>
        <a:ea typeface="+mn-ea"/>
        <a:cs typeface="Arial" charset="0"/>
      </a:defRPr>
    </a:lvl5pPr>
    <a:lvl6pPr marL="2286000" algn="l" defTabSz="914400" rtl="0" eaLnBrk="1" latinLnBrk="0" hangingPunct="1">
      <a:defRPr sz="2800" kern="1200">
        <a:solidFill>
          <a:schemeClr val="bg1"/>
        </a:solidFill>
        <a:latin typeface="Arial Narrow" pitchFamily="34" charset="0"/>
        <a:ea typeface="+mn-ea"/>
        <a:cs typeface="Arial" charset="0"/>
      </a:defRPr>
    </a:lvl6pPr>
    <a:lvl7pPr marL="2743200" algn="l" defTabSz="914400" rtl="0" eaLnBrk="1" latinLnBrk="0" hangingPunct="1">
      <a:defRPr sz="2800" kern="1200">
        <a:solidFill>
          <a:schemeClr val="bg1"/>
        </a:solidFill>
        <a:latin typeface="Arial Narrow" pitchFamily="34" charset="0"/>
        <a:ea typeface="+mn-ea"/>
        <a:cs typeface="Arial" charset="0"/>
      </a:defRPr>
    </a:lvl7pPr>
    <a:lvl8pPr marL="3200400" algn="l" defTabSz="914400" rtl="0" eaLnBrk="1" latinLnBrk="0" hangingPunct="1">
      <a:defRPr sz="2800" kern="1200">
        <a:solidFill>
          <a:schemeClr val="bg1"/>
        </a:solidFill>
        <a:latin typeface="Arial Narrow" pitchFamily="34" charset="0"/>
        <a:ea typeface="+mn-ea"/>
        <a:cs typeface="Arial" charset="0"/>
      </a:defRPr>
    </a:lvl8pPr>
    <a:lvl9pPr marL="3657600" algn="l" defTabSz="914400" rtl="0" eaLnBrk="1" latinLnBrk="0" hangingPunct="1">
      <a:defRPr sz="2800" kern="1200">
        <a:solidFill>
          <a:schemeClr val="bg1"/>
        </a:solidFill>
        <a:latin typeface="Arial Narrow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3399FF"/>
    <a:srgbClr val="C00000"/>
    <a:srgbClr val="D04748"/>
    <a:srgbClr val="CC3300"/>
    <a:srgbClr val="6699FF"/>
    <a:srgbClr val="CCECFF"/>
    <a:srgbClr val="FFFFCC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8A107856-5554-42FB-B03E-39F5DBC370BA}" styleName="Mittlere Formatvorlage 4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70" autoAdjust="0"/>
    <p:restoredTop sz="95726" autoAdjust="0"/>
  </p:normalViewPr>
  <p:slideViewPr>
    <p:cSldViewPr>
      <p:cViewPr>
        <p:scale>
          <a:sx n="90" d="100"/>
          <a:sy n="90" d="100"/>
        </p:scale>
        <p:origin x="-2592" y="-924"/>
      </p:cViewPr>
      <p:guideLst>
        <p:guide orient="horz" pos="1185"/>
        <p:guide orient="horz" pos="1525"/>
        <p:guide orient="horz" pos="1865"/>
        <p:guide orient="horz" pos="2205"/>
        <p:guide orient="horz" pos="2546"/>
        <p:guide orient="horz" pos="2886"/>
        <p:guide orient="horz" pos="3226"/>
        <p:guide orient="horz" pos="3566"/>
        <p:guide pos="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notesViewPr>
    <p:cSldViewPr>
      <p:cViewPr>
        <p:scale>
          <a:sx n="100" d="100"/>
          <a:sy n="100" d="100"/>
        </p:scale>
        <p:origin x="-1572" y="-72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3"/>
            <a:ext cx="2946576" cy="49680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67" tIns="45733" rIns="91467" bIns="45733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483" y="3"/>
            <a:ext cx="2946575" cy="49680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67" tIns="45733" rIns="91467" bIns="4573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245"/>
            <a:ext cx="2946576" cy="49680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67" tIns="45733" rIns="91467" bIns="45733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483" y="9428245"/>
            <a:ext cx="2946575" cy="49680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67" tIns="45733" rIns="91467" bIns="4573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C45EFBA-C189-44CE-B018-9521537E9BB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1246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3"/>
            <a:ext cx="2946576" cy="49680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67" tIns="45733" rIns="91467" bIns="45733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483" y="3"/>
            <a:ext cx="2946575" cy="49680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67" tIns="45733" rIns="91467" bIns="4573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606" y="4714125"/>
            <a:ext cx="5438464" cy="44680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67" tIns="45733" rIns="91467" bIns="457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245"/>
            <a:ext cx="2946576" cy="49680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67" tIns="45733" rIns="91467" bIns="45733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483" y="9428245"/>
            <a:ext cx="2946575" cy="49680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67" tIns="45733" rIns="91467" bIns="4573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D758DA4-D7CB-4F8A-AE17-522CB1F60B0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01987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A9764AE4-BF3D-48BB-8BC9-15FF540213A5}" type="slidenum">
              <a:rPr lang="de-DE" smtClean="0"/>
              <a:pPr>
                <a:defRPr/>
              </a:pPr>
              <a:t>1</a:t>
            </a:fld>
            <a:endParaRPr lang="de-DE" dirty="0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z="14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Logo_LS2_55mmUniver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341438"/>
            <a:ext cx="6424612" cy="16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3025775" y="3429000"/>
            <a:ext cx="6081713" cy="2519363"/>
          </a:xfrm>
          <a:prstGeom prst="rect">
            <a:avLst/>
          </a:prstGeom>
          <a:solidFill>
            <a:srgbClr val="D0474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800">
                <a:solidFill>
                  <a:schemeClr val="bg1"/>
                </a:solidFill>
                <a:latin typeface="Arial Narrow" pitchFamily="34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bg1"/>
                </a:solidFill>
                <a:latin typeface="Arial Narrow" pitchFamily="34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bg1"/>
                </a:solidFill>
                <a:latin typeface="Arial Narrow" pitchFamily="34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bg1"/>
                </a:solidFill>
                <a:latin typeface="Arial Narrow" pitchFamily="34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bg1"/>
                </a:solidFill>
                <a:latin typeface="Arial Narrow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 Narrow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 Narrow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 Narrow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de-DE" altLang="de-DE" smtClean="0"/>
          </a:p>
        </p:txBody>
      </p:sp>
      <p:sp>
        <p:nvSpPr>
          <p:cNvPr id="13325" name="Rectangle 13"/>
          <p:cNvSpPr>
            <a:spLocks noGrp="1" noChangeArrowheads="1"/>
          </p:cNvSpPr>
          <p:nvPr>
            <p:ph type="ctrTitle" sz="quarter"/>
          </p:nvPr>
        </p:nvSpPr>
        <p:spPr>
          <a:xfrm>
            <a:off x="3059113" y="3500438"/>
            <a:ext cx="5976937" cy="1150937"/>
          </a:xfrm>
          <a:noFill/>
          <a:extLst/>
        </p:spPr>
        <p:txBody>
          <a:bodyPr/>
          <a:lstStyle>
            <a:lvl1pPr>
              <a:defRPr sz="4000" baseline="0">
                <a:latin typeface="Arial" pitchFamily="34" charset="0"/>
              </a:defRPr>
            </a:lvl1pPr>
          </a:lstStyle>
          <a:p>
            <a:pPr lvl="0"/>
            <a:r>
              <a:rPr lang="de-DE" noProof="0" dirty="0" smtClean="0"/>
              <a:t>Titelmasterformat durch Klicken bearbeiten</a:t>
            </a:r>
          </a:p>
        </p:txBody>
      </p:sp>
      <p:sp>
        <p:nvSpPr>
          <p:cNvPr id="13326" name="Rectangle 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59113" y="4724400"/>
            <a:ext cx="5976937" cy="1152525"/>
          </a:xfrm>
        </p:spPr>
        <p:txBody>
          <a:bodyPr anchor="ctr"/>
          <a:lstStyle>
            <a:lvl1pPr marL="0" indent="0">
              <a:buFont typeface="Wingdings" pitchFamily="2" charset="2"/>
              <a:buNone/>
              <a:defRPr sz="20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lvl="0"/>
            <a:r>
              <a:rPr lang="de-DE" noProof="0" dirty="0" smtClean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251837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71463" indent="-271463">
              <a:buClr>
                <a:srgbClr val="D04748"/>
              </a:buClr>
              <a:buFont typeface="Wingdings" pitchFamily="2" charset="2"/>
              <a:buChar char="§"/>
              <a:defRPr sz="2000" baseline="0">
                <a:latin typeface="Arial" pitchFamily="34" charset="0"/>
              </a:defRPr>
            </a:lvl1pPr>
            <a:lvl2pPr marL="719138" indent="-268288">
              <a:buClr>
                <a:srgbClr val="D04748"/>
              </a:buClr>
              <a:buFont typeface="Wingdings" pitchFamily="2" charset="2"/>
              <a:buChar char="§"/>
              <a:defRPr sz="1800" baseline="0">
                <a:latin typeface="Arial" pitchFamily="34" charset="0"/>
              </a:defRPr>
            </a:lvl2pPr>
            <a:lvl3pPr marL="1165225" indent="-266700">
              <a:buClr>
                <a:srgbClr val="D04748"/>
              </a:buClr>
              <a:buFont typeface="Wingdings" pitchFamily="2" charset="2"/>
              <a:buChar char="§"/>
              <a:defRPr sz="1600" baseline="0">
                <a:latin typeface="Arial" pitchFamily="34" charset="0"/>
              </a:defRPr>
            </a:lvl3pPr>
            <a:lvl4pPr marL="1611313" indent="-261938">
              <a:buClr>
                <a:srgbClr val="873E50"/>
              </a:buClr>
              <a:buFont typeface="Wingdings" pitchFamily="2" charset="2"/>
              <a:buChar char="§"/>
              <a:defRPr sz="1600" baseline="0">
                <a:latin typeface="Arial" pitchFamily="34" charset="0"/>
              </a:defRPr>
            </a:lvl4pPr>
            <a:lvl5pPr marL="2057400" indent="-261938">
              <a:buClr>
                <a:srgbClr val="873E50"/>
              </a:buClr>
              <a:buFont typeface="Wingdings" pitchFamily="2" charset="2"/>
              <a:buChar char="§"/>
              <a:defRPr sz="1400" baseline="0">
                <a:latin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746777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D04748"/>
          </a:solidFill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8598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8" descr="LS-PPT-Links"/>
          <p:cNvSpPr txBox="1">
            <a:spLocks noChangeArrowheads="1"/>
          </p:cNvSpPr>
          <p:nvPr/>
        </p:nvSpPr>
        <p:spPr bwMode="auto">
          <a:xfrm>
            <a:off x="142875" y="6453188"/>
            <a:ext cx="4968875" cy="152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eaLnBrk="0" hangingPunct="0">
              <a:defRPr sz="2800">
                <a:solidFill>
                  <a:schemeClr val="bg1"/>
                </a:solidFill>
                <a:latin typeface="Arial Narrow" pitchFamily="34" charset="0"/>
              </a:defRPr>
            </a:lvl1pPr>
            <a:lvl2pPr marL="742950" indent="-285750" eaLnBrk="0" hangingPunct="0">
              <a:defRPr sz="2800">
                <a:solidFill>
                  <a:schemeClr val="bg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2800">
                <a:solidFill>
                  <a:schemeClr val="bg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2800">
                <a:solidFill>
                  <a:schemeClr val="bg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2800">
                <a:solidFill>
                  <a:schemeClr val="bg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 Narrow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de-DE" sz="1000" dirty="0" smtClean="0">
                <a:solidFill>
                  <a:srgbClr val="969696"/>
                </a:solidFill>
                <a:cs typeface="+mn-cs"/>
              </a:rPr>
              <a:t>Rainer</a:t>
            </a:r>
            <a:r>
              <a:rPr lang="de-DE" sz="1000" baseline="0" dirty="0" smtClean="0">
                <a:solidFill>
                  <a:srgbClr val="969696"/>
                </a:solidFill>
                <a:cs typeface="+mn-cs"/>
              </a:rPr>
              <a:t>  Streb</a:t>
            </a:r>
            <a:endParaRPr lang="de-DE" sz="900" dirty="0" smtClean="0">
              <a:solidFill>
                <a:srgbClr val="969696"/>
              </a:solidFill>
              <a:cs typeface="+mn-cs"/>
            </a:endParaRPr>
          </a:p>
        </p:txBody>
      </p:sp>
      <p:sp>
        <p:nvSpPr>
          <p:cNvPr id="1027" name="Line 30"/>
          <p:cNvSpPr>
            <a:spLocks noChangeShapeType="1"/>
          </p:cNvSpPr>
          <p:nvPr/>
        </p:nvSpPr>
        <p:spPr bwMode="auto">
          <a:xfrm>
            <a:off x="0" y="6381750"/>
            <a:ext cx="91440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28" name="Text Box 31" descr="LS-PPT-Rechts"/>
          <p:cNvSpPr txBox="1">
            <a:spLocks noChangeArrowheads="1"/>
          </p:cNvSpPr>
          <p:nvPr/>
        </p:nvSpPr>
        <p:spPr bwMode="auto">
          <a:xfrm>
            <a:off x="5411788" y="6453188"/>
            <a:ext cx="3624262" cy="1381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eaLnBrk="0" hangingPunct="0">
              <a:defRPr sz="2800">
                <a:solidFill>
                  <a:schemeClr val="bg1"/>
                </a:solidFill>
                <a:latin typeface="Arial Narrow" pitchFamily="34" charset="0"/>
              </a:defRPr>
            </a:lvl1pPr>
            <a:lvl2pPr marL="742950" indent="-285750" eaLnBrk="0" hangingPunct="0">
              <a:defRPr sz="2800">
                <a:solidFill>
                  <a:schemeClr val="bg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2800">
                <a:solidFill>
                  <a:schemeClr val="bg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2800">
                <a:solidFill>
                  <a:schemeClr val="bg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2800">
                <a:solidFill>
                  <a:schemeClr val="bg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 Narrow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de-DE" sz="900" dirty="0" smtClean="0">
                <a:solidFill>
                  <a:schemeClr val="bg2"/>
                </a:solidFill>
                <a:cs typeface="+mn-cs"/>
              </a:rPr>
              <a:t>Folie </a:t>
            </a:r>
            <a:fld id="{8EB1EDEC-0D6E-4179-9978-A043198FD60F}" type="slidenum">
              <a:rPr lang="de-DE" sz="900" smtClean="0">
                <a:solidFill>
                  <a:schemeClr val="bg2"/>
                </a:solidFill>
                <a:cs typeface="+mn-cs"/>
              </a:rPr>
              <a:pPr algn="r" eaLnBrk="1" hangingPunct="1">
                <a:spcBef>
                  <a:spcPct val="50000"/>
                </a:spcBef>
                <a:defRPr/>
              </a:pPr>
              <a:t>‹Nr.›</a:t>
            </a:fld>
            <a:endParaRPr lang="de-DE" sz="900" dirty="0" smtClean="0">
              <a:solidFill>
                <a:schemeClr val="bg2"/>
              </a:solidFill>
              <a:cs typeface="+mn-cs"/>
            </a:endParaRPr>
          </a:p>
        </p:txBody>
      </p:sp>
      <p:sp>
        <p:nvSpPr>
          <p:cNvPr id="1029" name="Line 33"/>
          <p:cNvSpPr>
            <a:spLocks noChangeShapeType="1"/>
          </p:cNvSpPr>
          <p:nvPr/>
        </p:nvSpPr>
        <p:spPr bwMode="auto">
          <a:xfrm>
            <a:off x="0" y="790575"/>
            <a:ext cx="7629525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30" name="Line 34"/>
          <p:cNvSpPr>
            <a:spLocks noChangeShapeType="1"/>
          </p:cNvSpPr>
          <p:nvPr/>
        </p:nvSpPr>
        <p:spPr bwMode="auto">
          <a:xfrm>
            <a:off x="8027988" y="790575"/>
            <a:ext cx="1054100" cy="1588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pic>
        <p:nvPicPr>
          <p:cNvPr id="1031" name="Picture 41" descr="schriftzug-h6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2700" y="152400"/>
            <a:ext cx="143192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62"/>
          <p:cNvSpPr>
            <a:spLocks noGrp="1" noChangeArrowheads="1"/>
          </p:cNvSpPr>
          <p:nvPr>
            <p:ph type="title"/>
          </p:nvPr>
        </p:nvSpPr>
        <p:spPr bwMode="auto">
          <a:xfrm>
            <a:off x="0" y="866775"/>
            <a:ext cx="9144000" cy="433388"/>
          </a:xfrm>
          <a:prstGeom prst="rect">
            <a:avLst/>
          </a:prstGeom>
          <a:solidFill>
            <a:srgbClr val="D047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</a:t>
            </a:r>
          </a:p>
        </p:txBody>
      </p:sp>
      <p:sp>
        <p:nvSpPr>
          <p:cNvPr id="1033" name="Rectangle 6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484313"/>
            <a:ext cx="8424862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Textmasterformate durch Klicken bearbeiten</a:t>
            </a:r>
          </a:p>
          <a:p>
            <a:pPr lvl="1"/>
            <a:r>
              <a:rPr lang="de-DE" altLang="de-DE" dirty="0" smtClean="0"/>
              <a:t>Zweite Ebene</a:t>
            </a:r>
          </a:p>
          <a:p>
            <a:pPr lvl="2"/>
            <a:r>
              <a:rPr lang="de-DE" altLang="de-DE" dirty="0" smtClean="0"/>
              <a:t>Dritte Ebene</a:t>
            </a:r>
          </a:p>
          <a:p>
            <a:pPr lvl="3"/>
            <a:r>
              <a:rPr lang="de-DE" altLang="de-DE" dirty="0" smtClean="0"/>
              <a:t>Vierte Ebene</a:t>
            </a:r>
          </a:p>
        </p:txBody>
      </p:sp>
      <p:pic>
        <p:nvPicPr>
          <p:cNvPr id="1034" name="Picture 65" descr="Logo_LS2_55mmUniver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125413"/>
            <a:ext cx="1981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5" r:id="rId2"/>
    <p:sldLayoutId id="2147483796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 Narrow" pitchFamily="34" charset="0"/>
        </a:defRPr>
      </a:lvl9pPr>
    </p:titleStyle>
    <p:bodyStyle>
      <a:lvl1pPr marL="271463" indent="-271463" algn="l" rtl="0" eaLnBrk="0" fontAlgn="base" hangingPunct="0">
        <a:spcBef>
          <a:spcPct val="20000"/>
        </a:spcBef>
        <a:spcAft>
          <a:spcPct val="0"/>
        </a:spcAft>
        <a:buClr>
          <a:srgbClr val="D04748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19138" indent="-268288" algn="l" rtl="0" eaLnBrk="0" fontAlgn="base" hangingPunct="0">
        <a:spcBef>
          <a:spcPct val="20000"/>
        </a:spcBef>
        <a:spcAft>
          <a:spcPct val="0"/>
        </a:spcAft>
        <a:buClr>
          <a:srgbClr val="D04748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1165225" indent="-266700" algn="l" rtl="0" eaLnBrk="0" fontAlgn="base" hangingPunct="0">
        <a:spcBef>
          <a:spcPct val="20000"/>
        </a:spcBef>
        <a:spcAft>
          <a:spcPct val="0"/>
        </a:spcAft>
        <a:buClr>
          <a:srgbClr val="D04748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3pPr>
      <a:lvl4pPr marL="1611313" indent="-261938" algn="l" rtl="0" eaLnBrk="0" fontAlgn="base" hangingPunct="0">
        <a:spcBef>
          <a:spcPct val="20000"/>
        </a:spcBef>
        <a:spcAft>
          <a:spcPct val="0"/>
        </a:spcAft>
        <a:buClr>
          <a:srgbClr val="D04748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61938" algn="l" rtl="0" eaLnBrk="0" fontAlgn="base" hangingPunct="0">
        <a:spcBef>
          <a:spcPct val="20000"/>
        </a:spcBef>
        <a:spcAft>
          <a:spcPct val="0"/>
        </a:spcAft>
        <a:buClr>
          <a:srgbClr val="873E50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61938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61938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61938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61938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4"/>
          <p:cNvSpPr>
            <a:spLocks noGrp="1"/>
          </p:cNvSpPr>
          <p:nvPr>
            <p:ph type="ctrTitle" sz="quarter"/>
          </p:nvPr>
        </p:nvSpPr>
        <p:spPr>
          <a:xfrm>
            <a:off x="3059831" y="3429000"/>
            <a:ext cx="5976219" cy="2520280"/>
          </a:xfrm>
          <a:solidFill>
            <a:srgbClr val="FFC000"/>
          </a:solidFill>
          <a:effectLst>
            <a:outerShdw blurRad="50800" dist="50800" dir="5400000" algn="ctr" rotWithShape="0">
              <a:schemeClr val="bg1"/>
            </a:outerShdw>
          </a:effectLst>
          <a:extLst/>
        </p:spPr>
        <p:txBody>
          <a:bodyPr/>
          <a:lstStyle/>
          <a:p>
            <a:r>
              <a:rPr lang="de-DE" altLang="de-DE" sz="3200" dirty="0" smtClean="0">
                <a:solidFill>
                  <a:srgbClr val="3399FF"/>
                </a:solidFill>
                <a:latin typeface="Arial" charset="0"/>
                <a:cs typeface="Arial" charset="0"/>
              </a:rPr>
              <a:t>Umsetzung </a:t>
            </a:r>
            <a:r>
              <a:rPr lang="de-DE" altLang="de-DE" sz="3200" dirty="0" smtClean="0">
                <a:solidFill>
                  <a:srgbClr val="3399FF"/>
                </a:solidFill>
                <a:latin typeface="Arial" charset="0"/>
                <a:cs typeface="Arial" charset="0"/>
              </a:rPr>
              <a:t>der Bildungspläne Informatik/Wirtschaftsinformatik  </a:t>
            </a:r>
            <a:r>
              <a:rPr lang="de-DE" altLang="de-DE" sz="3200">
                <a:solidFill>
                  <a:srgbClr val="3399FF"/>
                </a:solidFill>
                <a:latin typeface="Arial" charset="0"/>
                <a:cs typeface="Arial" charset="0"/>
              </a:rPr>
              <a:t>im </a:t>
            </a:r>
            <a:r>
              <a:rPr lang="de-DE" altLang="de-DE" sz="3200" smtClean="0">
                <a:solidFill>
                  <a:srgbClr val="3399FF"/>
                </a:solidFill>
                <a:latin typeface="Arial" charset="0"/>
                <a:cs typeface="Arial" charset="0"/>
              </a:rPr>
              <a:t>BG/BK </a:t>
            </a:r>
            <a:r>
              <a:rPr lang="de-DE" altLang="de-DE" sz="3200" dirty="0" smtClean="0">
                <a:solidFill>
                  <a:srgbClr val="3399FF"/>
                </a:solidFill>
                <a:latin typeface="Arial" charset="0"/>
                <a:cs typeface="Arial" charset="0"/>
              </a:rPr>
              <a:t>mit Hilfe eines Kompetenzrasters am Beispiel der BPE „Tabellenkalkulation“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	</a:t>
            </a:r>
            <a:r>
              <a:rPr lang="de-DE" b="1" dirty="0" smtClean="0"/>
              <a:t>Umsetzung in Form einer Dokumentensammlung: </a:t>
            </a:r>
            <a:br>
              <a:rPr lang="de-DE" b="1" dirty="0" smtClean="0"/>
            </a:br>
            <a:endParaRPr lang="de-DE" b="1" dirty="0" smtClean="0"/>
          </a:p>
          <a:p>
            <a:pPr marL="450850" lvl="1" indent="0">
              <a:buNone/>
            </a:pPr>
            <a:r>
              <a:rPr lang="de-DE" sz="1800" b="1" dirty="0" smtClean="0"/>
              <a:t/>
            </a:r>
            <a:br>
              <a:rPr lang="de-DE" sz="1800" b="1" dirty="0" smtClean="0"/>
            </a:br>
            <a:endParaRPr lang="de-DE" sz="1800" b="1" dirty="0" smtClean="0"/>
          </a:p>
          <a:p>
            <a:pPr marL="446088" lvl="2" indent="0">
              <a:buNone/>
            </a:pPr>
            <a:endParaRPr lang="de-DE" sz="1800" b="1" dirty="0" smtClean="0"/>
          </a:p>
          <a:p>
            <a:pPr lvl="1"/>
            <a:endParaRPr lang="de-DE" b="1" dirty="0"/>
          </a:p>
          <a:p>
            <a:pPr lvl="1"/>
            <a:endParaRPr lang="de-DE" b="1" dirty="0" smtClean="0"/>
          </a:p>
          <a:p>
            <a:pPr lvl="1"/>
            <a:endParaRPr lang="de-DE" b="1" dirty="0"/>
          </a:p>
          <a:p>
            <a:pPr>
              <a:buNone/>
            </a:pPr>
            <a:r>
              <a:rPr lang="de-DE" b="1" dirty="0" smtClean="0"/>
              <a:t>	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504055"/>
          </a:xfrm>
        </p:spPr>
        <p:txBody>
          <a:bodyPr/>
          <a:lstStyle/>
          <a:p>
            <a:r>
              <a:rPr lang="de-DE" sz="2200" b="1" dirty="0" smtClean="0"/>
              <a:t/>
            </a:r>
            <a:br>
              <a:rPr lang="de-DE" sz="2200" b="1" dirty="0" smtClean="0"/>
            </a:br>
            <a:r>
              <a:rPr lang="de-DE" sz="2200" b="1" dirty="0" err="1" smtClean="0"/>
              <a:t>Umsetzungvarianten</a:t>
            </a:r>
            <a:r>
              <a:rPr lang="de-DE" sz="2200" b="1" dirty="0" smtClean="0"/>
              <a:t/>
            </a:r>
            <a:br>
              <a:rPr lang="de-DE" sz="2200" b="1" dirty="0" smtClean="0"/>
            </a:br>
            <a:endParaRPr lang="de-DE" sz="2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90285"/>
            <a:ext cx="7740340" cy="2335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2621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	</a:t>
            </a:r>
            <a:r>
              <a:rPr lang="de-DE" b="1" dirty="0" smtClean="0"/>
              <a:t>Umsetzung in Form einer Dokumentensammlung: </a:t>
            </a:r>
            <a:br>
              <a:rPr lang="de-DE" b="1" dirty="0" smtClean="0"/>
            </a:br>
            <a:endParaRPr lang="de-DE" b="1" dirty="0" smtClean="0"/>
          </a:p>
          <a:p>
            <a:pPr marL="450850" lvl="1" indent="0">
              <a:buNone/>
            </a:pPr>
            <a:r>
              <a:rPr lang="de-DE" sz="1800" b="1" dirty="0" smtClean="0"/>
              <a:t/>
            </a:r>
            <a:br>
              <a:rPr lang="de-DE" sz="1800" b="1" dirty="0" smtClean="0"/>
            </a:br>
            <a:endParaRPr lang="de-DE" sz="1800" b="1" dirty="0" smtClean="0"/>
          </a:p>
          <a:p>
            <a:pPr marL="446088" lvl="2" indent="0">
              <a:buNone/>
            </a:pPr>
            <a:endParaRPr lang="de-DE" sz="1800" b="1" dirty="0" smtClean="0"/>
          </a:p>
          <a:p>
            <a:pPr lvl="1"/>
            <a:endParaRPr lang="de-DE" b="1" dirty="0"/>
          </a:p>
          <a:p>
            <a:pPr lvl="1"/>
            <a:endParaRPr lang="de-DE" b="1" dirty="0" smtClean="0"/>
          </a:p>
          <a:p>
            <a:pPr lvl="1"/>
            <a:endParaRPr lang="de-DE" b="1" dirty="0"/>
          </a:p>
          <a:p>
            <a:pPr>
              <a:buNone/>
            </a:pPr>
            <a:r>
              <a:rPr lang="de-DE" b="1" dirty="0" smtClean="0"/>
              <a:t>	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504055"/>
          </a:xfrm>
        </p:spPr>
        <p:txBody>
          <a:bodyPr/>
          <a:lstStyle/>
          <a:p>
            <a:r>
              <a:rPr lang="de-DE" sz="2200" b="1" dirty="0" smtClean="0"/>
              <a:t/>
            </a:r>
            <a:br>
              <a:rPr lang="de-DE" sz="2200" b="1" dirty="0" smtClean="0"/>
            </a:br>
            <a:r>
              <a:rPr lang="de-DE" sz="2200" b="1" dirty="0" err="1" smtClean="0"/>
              <a:t>Umsetzungvarianten</a:t>
            </a:r>
            <a:r>
              <a:rPr lang="de-DE" sz="2200" b="1" dirty="0" smtClean="0"/>
              <a:t/>
            </a:r>
            <a:br>
              <a:rPr lang="de-DE" sz="2200" b="1" dirty="0" smtClean="0"/>
            </a:br>
            <a:endParaRPr lang="de-DE" sz="22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8086069" cy="3645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8749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	</a:t>
            </a:r>
            <a:r>
              <a:rPr lang="de-DE" b="1" dirty="0" smtClean="0"/>
              <a:t>Umsetzung auf Basis einer </a:t>
            </a:r>
            <a:r>
              <a:rPr lang="de-DE" b="1" dirty="0" err="1" smtClean="0"/>
              <a:t>Moodle</a:t>
            </a:r>
            <a:r>
              <a:rPr lang="de-DE" b="1" dirty="0" smtClean="0"/>
              <a:t> - </a:t>
            </a:r>
            <a:r>
              <a:rPr lang="de-DE" b="1" dirty="0" err="1" smtClean="0"/>
              <a:t>Platform</a:t>
            </a:r>
            <a:r>
              <a:rPr lang="de-DE" b="1" dirty="0" smtClean="0"/>
              <a:t>: </a:t>
            </a:r>
            <a:br>
              <a:rPr lang="de-DE" b="1" dirty="0" smtClean="0"/>
            </a:br>
            <a:endParaRPr lang="de-DE" b="1" dirty="0" smtClean="0"/>
          </a:p>
          <a:p>
            <a:pPr lvl="1"/>
            <a:r>
              <a:rPr lang="de-DE" sz="1800" b="1" dirty="0" smtClean="0"/>
              <a:t/>
            </a:r>
            <a:br>
              <a:rPr lang="de-DE" sz="1800" b="1" dirty="0" smtClean="0"/>
            </a:br>
            <a:endParaRPr lang="de-DE" sz="1800" b="1" dirty="0" smtClean="0"/>
          </a:p>
          <a:p>
            <a:pPr marL="446088" lvl="2" indent="0">
              <a:buNone/>
            </a:pPr>
            <a:endParaRPr lang="de-DE" sz="1800" b="1" dirty="0" smtClean="0"/>
          </a:p>
          <a:p>
            <a:pPr lvl="1"/>
            <a:endParaRPr lang="de-DE" b="1" dirty="0"/>
          </a:p>
          <a:p>
            <a:pPr lvl="1"/>
            <a:endParaRPr lang="de-DE" b="1" dirty="0" smtClean="0"/>
          </a:p>
          <a:p>
            <a:pPr lvl="1"/>
            <a:endParaRPr lang="de-DE" b="1" dirty="0"/>
          </a:p>
          <a:p>
            <a:pPr>
              <a:buNone/>
            </a:pPr>
            <a:r>
              <a:rPr lang="de-DE" b="1" dirty="0" smtClean="0"/>
              <a:t>	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504055"/>
          </a:xfrm>
        </p:spPr>
        <p:txBody>
          <a:bodyPr/>
          <a:lstStyle/>
          <a:p>
            <a:r>
              <a:rPr lang="de-DE" sz="2200" b="1" dirty="0" smtClean="0"/>
              <a:t/>
            </a:r>
            <a:br>
              <a:rPr lang="de-DE" sz="2200" b="1" dirty="0" smtClean="0"/>
            </a:br>
            <a:r>
              <a:rPr lang="de-DE" sz="2200" b="1" dirty="0" err="1" smtClean="0"/>
              <a:t>Umsetzungvarianten</a:t>
            </a:r>
            <a:r>
              <a:rPr lang="de-DE" sz="2200" b="1" dirty="0" smtClean="0"/>
              <a:t/>
            </a:r>
            <a:br>
              <a:rPr lang="de-DE" sz="2200" b="1" dirty="0" smtClean="0"/>
            </a:br>
            <a:endParaRPr lang="de-DE" sz="2200" dirty="0"/>
          </a:p>
        </p:txBody>
      </p:sp>
    </p:spTree>
    <p:extLst>
      <p:ext uri="{BB962C8B-B14F-4D97-AF65-F5344CB8AC3E}">
        <p14:creationId xmlns:p14="http://schemas.microsoft.com/office/powerpoint/2010/main" val="4243856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z="2200" dirty="0" smtClean="0"/>
              <a:t>Vom Bildungsplan zum Lehr - Lernmaterial</a:t>
            </a:r>
          </a:p>
        </p:txBody>
      </p:sp>
      <p:sp>
        <p:nvSpPr>
          <p:cNvPr id="3" name="Rechteck 2"/>
          <p:cNvSpPr/>
          <p:nvPr/>
        </p:nvSpPr>
        <p:spPr bwMode="auto">
          <a:xfrm>
            <a:off x="323528" y="3212976"/>
            <a:ext cx="720080" cy="1008112"/>
          </a:xfrm>
          <a:prstGeom prst="rect">
            <a:avLst/>
          </a:prstGeom>
          <a:solidFill>
            <a:srgbClr val="D04748">
              <a:alpha val="45098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2000" dirty="0" smtClean="0">
                <a:solidFill>
                  <a:schemeClr val="tx1"/>
                </a:solidFill>
                <a:latin typeface="+mn-lt"/>
              </a:rPr>
              <a:t>BP</a:t>
            </a:r>
          </a:p>
          <a:p>
            <a:pPr algn="ctr"/>
            <a:endParaRPr lang="de-DE" sz="800" dirty="0" smtClean="0">
              <a:solidFill>
                <a:schemeClr val="tx1"/>
              </a:solidFill>
              <a:latin typeface="+mn-lt"/>
            </a:endParaRPr>
          </a:p>
          <a:p>
            <a:pPr algn="ctr"/>
            <a:r>
              <a:rPr lang="de-DE" sz="800" dirty="0" smtClean="0">
                <a:solidFill>
                  <a:schemeClr val="tx1"/>
                </a:solidFill>
                <a:latin typeface="+mn-lt"/>
              </a:rPr>
              <a:t>Bildungs-</a:t>
            </a:r>
          </a:p>
          <a:p>
            <a:pPr algn="ctr"/>
            <a:r>
              <a:rPr lang="de-DE" sz="800" dirty="0" smtClean="0">
                <a:solidFill>
                  <a:schemeClr val="tx1"/>
                </a:solidFill>
                <a:latin typeface="+mn-lt"/>
              </a:rPr>
              <a:t>Plan</a:t>
            </a:r>
            <a:endParaRPr lang="de-DE" sz="8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944440"/>
              </p:ext>
            </p:extLst>
          </p:nvPr>
        </p:nvGraphicFramePr>
        <p:xfrm>
          <a:off x="1691680" y="3212976"/>
          <a:ext cx="1254702" cy="11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117"/>
                <a:gridCol w="209117"/>
                <a:gridCol w="209117"/>
                <a:gridCol w="209117"/>
                <a:gridCol w="209117"/>
                <a:gridCol w="209117"/>
              </a:tblGrid>
              <a:tr h="252028">
                <a:tc gridSpan="6">
                  <a:txBody>
                    <a:bodyPr/>
                    <a:lstStyle/>
                    <a:p>
                      <a:pPr algn="ctr"/>
                      <a:r>
                        <a:rPr lang="de-DE" sz="1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Kompetenzraster-Lehrerversion</a:t>
                      </a:r>
                      <a:endParaRPr lang="de-DE" sz="1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189022"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chemeClr val="bg1">
                        <a:lumMod val="65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</a:tr>
              <a:tr h="189022"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chemeClr val="bg1">
                        <a:lumMod val="65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</a:tr>
              <a:tr h="189022"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</a:tr>
              <a:tr h="189022"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chemeClr val="bg1">
                        <a:lumMod val="65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14" name="Gerade Verbindung mit Pfeil 13"/>
          <p:cNvCxnSpPr/>
          <p:nvPr/>
        </p:nvCxnSpPr>
        <p:spPr bwMode="auto">
          <a:xfrm>
            <a:off x="1115616" y="3717032"/>
            <a:ext cx="432048" cy="0"/>
          </a:xfrm>
          <a:prstGeom prst="straightConnector1">
            <a:avLst/>
          </a:prstGeom>
          <a:solidFill>
            <a:schemeClr val="hlink"/>
          </a:solidFill>
          <a:ln w="317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584581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z="2200" dirty="0" smtClean="0"/>
              <a:t>Kompetenzraster Informatik – BPE „Tabellenkalkulation“- Lehrerversion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712025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z="2200" dirty="0" smtClean="0"/>
              <a:t>Aus dem Lehrer-Kompetenzraster folgt das Schüler-Kompetenzraster</a:t>
            </a:r>
          </a:p>
        </p:txBody>
      </p:sp>
      <p:sp>
        <p:nvSpPr>
          <p:cNvPr id="3" name="Rechteck 2"/>
          <p:cNvSpPr/>
          <p:nvPr/>
        </p:nvSpPr>
        <p:spPr bwMode="auto">
          <a:xfrm>
            <a:off x="323528" y="3212976"/>
            <a:ext cx="720080" cy="1008112"/>
          </a:xfrm>
          <a:prstGeom prst="rect">
            <a:avLst/>
          </a:prstGeom>
          <a:solidFill>
            <a:srgbClr val="D04748">
              <a:alpha val="45098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2000" dirty="0" smtClean="0">
                <a:solidFill>
                  <a:schemeClr val="tx1"/>
                </a:solidFill>
                <a:latin typeface="+mn-lt"/>
              </a:rPr>
              <a:t>BS</a:t>
            </a:r>
          </a:p>
          <a:p>
            <a:pPr algn="ctr"/>
            <a:endParaRPr lang="de-DE" sz="800" dirty="0" smtClean="0">
              <a:solidFill>
                <a:schemeClr val="tx1"/>
              </a:solidFill>
              <a:latin typeface="+mn-lt"/>
            </a:endParaRPr>
          </a:p>
          <a:p>
            <a:pPr algn="ctr"/>
            <a:r>
              <a:rPr lang="de-DE" sz="800" dirty="0" smtClean="0">
                <a:solidFill>
                  <a:schemeClr val="tx1"/>
                </a:solidFill>
                <a:latin typeface="+mn-lt"/>
              </a:rPr>
              <a:t>Bildungs-standard</a:t>
            </a:r>
            <a:endParaRPr lang="de-DE" sz="8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493426"/>
              </p:ext>
            </p:extLst>
          </p:nvPr>
        </p:nvGraphicFramePr>
        <p:xfrm>
          <a:off x="1691680" y="3212976"/>
          <a:ext cx="1254702" cy="11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117"/>
                <a:gridCol w="209117"/>
                <a:gridCol w="209117"/>
                <a:gridCol w="209117"/>
                <a:gridCol w="209117"/>
                <a:gridCol w="209117"/>
              </a:tblGrid>
              <a:tr h="252028">
                <a:tc gridSpan="6">
                  <a:txBody>
                    <a:bodyPr/>
                    <a:lstStyle/>
                    <a:p>
                      <a:pPr algn="ctr"/>
                      <a:r>
                        <a:rPr lang="de-DE" sz="1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Kompetenzraster</a:t>
                      </a:r>
                    </a:p>
                    <a:p>
                      <a:pPr algn="ctr"/>
                      <a:r>
                        <a:rPr lang="de-DE" sz="1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 Lehrerversion</a:t>
                      </a:r>
                      <a:endParaRPr lang="de-DE" sz="1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189022"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chemeClr val="bg1">
                        <a:lumMod val="65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</a:tr>
              <a:tr h="189022"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chemeClr val="bg1">
                        <a:lumMod val="65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</a:tr>
              <a:tr h="189022"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</a:tr>
              <a:tr h="189022"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chemeClr val="bg1">
                        <a:lumMod val="65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177859" y="5911109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 smtClean="0">
                <a:solidFill>
                  <a:schemeClr val="tx1"/>
                </a:solidFill>
                <a:latin typeface="+mn-lt"/>
              </a:rPr>
              <a:t>			</a:t>
            </a:r>
            <a:endParaRPr lang="de-DE" sz="1800" dirty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14" name="Gerade Verbindung mit Pfeil 13"/>
          <p:cNvCxnSpPr/>
          <p:nvPr/>
        </p:nvCxnSpPr>
        <p:spPr bwMode="auto">
          <a:xfrm>
            <a:off x="1115616" y="3717032"/>
            <a:ext cx="432048" cy="0"/>
          </a:xfrm>
          <a:prstGeom prst="straightConnector1">
            <a:avLst/>
          </a:prstGeom>
          <a:solidFill>
            <a:schemeClr val="hlink"/>
          </a:solidFill>
          <a:ln w="317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Gerade Verbindung mit Pfeil 17"/>
          <p:cNvCxnSpPr/>
          <p:nvPr/>
        </p:nvCxnSpPr>
        <p:spPr bwMode="auto">
          <a:xfrm>
            <a:off x="3131840" y="3713005"/>
            <a:ext cx="360040" cy="4027"/>
          </a:xfrm>
          <a:prstGeom prst="straightConnector1">
            <a:avLst/>
          </a:prstGeom>
          <a:solidFill>
            <a:schemeClr val="hlink"/>
          </a:solidFill>
          <a:ln w="317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493426"/>
              </p:ext>
            </p:extLst>
          </p:nvPr>
        </p:nvGraphicFramePr>
        <p:xfrm>
          <a:off x="3707904" y="3212976"/>
          <a:ext cx="1254702" cy="11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117"/>
                <a:gridCol w="209117"/>
                <a:gridCol w="209117"/>
                <a:gridCol w="209117"/>
                <a:gridCol w="209117"/>
                <a:gridCol w="209117"/>
              </a:tblGrid>
              <a:tr h="252028">
                <a:tc gridSpan="6">
                  <a:txBody>
                    <a:bodyPr/>
                    <a:lstStyle/>
                    <a:p>
                      <a:pPr algn="ctr"/>
                      <a:r>
                        <a:rPr lang="de-DE" sz="1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Kompetenzraster</a:t>
                      </a:r>
                    </a:p>
                    <a:p>
                      <a:pPr algn="ctr"/>
                      <a:r>
                        <a:rPr lang="de-DE" sz="1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 Schülerversion</a:t>
                      </a:r>
                      <a:endParaRPr lang="de-DE" sz="1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189022"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chemeClr val="bg1">
                        <a:lumMod val="65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</a:tr>
              <a:tr h="189022"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chemeClr val="bg1">
                        <a:lumMod val="65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</a:tr>
              <a:tr h="189022"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</a:tr>
              <a:tr h="189022"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chemeClr val="bg1">
                        <a:lumMod val="65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9646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z="2200" dirty="0" smtClean="0"/>
              <a:t>Kompetenzraster Informatik – BPE „Tabellenkalkulation“- Schülerversion</a:t>
            </a:r>
            <a:endParaRPr lang="de-DE" sz="2200" dirty="0"/>
          </a:p>
        </p:txBody>
      </p:sp>
      <p:pic>
        <p:nvPicPr>
          <p:cNvPr id="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6912768" cy="4807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4090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z="2200" dirty="0" smtClean="0"/>
              <a:t>Schüler-Kompetenzraster ist eine Lernwegliste, die mit Lernmaterial  ausgestattet wird</a:t>
            </a:r>
          </a:p>
        </p:txBody>
      </p:sp>
      <p:sp>
        <p:nvSpPr>
          <p:cNvPr id="3" name="Rechteck 2"/>
          <p:cNvSpPr/>
          <p:nvPr/>
        </p:nvSpPr>
        <p:spPr bwMode="auto">
          <a:xfrm>
            <a:off x="323528" y="3212976"/>
            <a:ext cx="720080" cy="1008112"/>
          </a:xfrm>
          <a:prstGeom prst="rect">
            <a:avLst/>
          </a:prstGeom>
          <a:solidFill>
            <a:srgbClr val="D04748">
              <a:alpha val="45098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2000" dirty="0" smtClean="0">
                <a:solidFill>
                  <a:schemeClr val="tx1"/>
                </a:solidFill>
                <a:latin typeface="+mn-lt"/>
              </a:rPr>
              <a:t>BS</a:t>
            </a:r>
          </a:p>
          <a:p>
            <a:pPr algn="ctr"/>
            <a:endParaRPr lang="de-DE" sz="800" dirty="0" smtClean="0">
              <a:solidFill>
                <a:schemeClr val="tx1"/>
              </a:solidFill>
              <a:latin typeface="+mn-lt"/>
            </a:endParaRPr>
          </a:p>
          <a:p>
            <a:pPr algn="ctr"/>
            <a:r>
              <a:rPr lang="de-DE" sz="800" dirty="0" smtClean="0">
                <a:solidFill>
                  <a:schemeClr val="tx1"/>
                </a:solidFill>
                <a:latin typeface="+mn-lt"/>
              </a:rPr>
              <a:t>Bildungs-standard</a:t>
            </a:r>
            <a:endParaRPr lang="de-DE" sz="8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493426"/>
              </p:ext>
            </p:extLst>
          </p:nvPr>
        </p:nvGraphicFramePr>
        <p:xfrm>
          <a:off x="1691680" y="3212976"/>
          <a:ext cx="1254702" cy="11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117"/>
                <a:gridCol w="209117"/>
                <a:gridCol w="209117"/>
                <a:gridCol w="209117"/>
                <a:gridCol w="209117"/>
                <a:gridCol w="209117"/>
              </a:tblGrid>
              <a:tr h="252028">
                <a:tc gridSpan="6">
                  <a:txBody>
                    <a:bodyPr/>
                    <a:lstStyle/>
                    <a:p>
                      <a:pPr algn="ctr"/>
                      <a:r>
                        <a:rPr lang="de-DE" sz="1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Kompetenzraster</a:t>
                      </a:r>
                    </a:p>
                    <a:p>
                      <a:pPr algn="ctr"/>
                      <a:r>
                        <a:rPr lang="de-DE" sz="1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 Lehrerversion</a:t>
                      </a:r>
                      <a:endParaRPr lang="de-DE" sz="1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189022"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chemeClr val="bg1">
                        <a:lumMod val="65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</a:tr>
              <a:tr h="189022"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chemeClr val="bg1">
                        <a:lumMod val="65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</a:tr>
              <a:tr h="189022"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</a:tr>
              <a:tr h="189022"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chemeClr val="bg1">
                        <a:lumMod val="65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1218060"/>
              </p:ext>
            </p:extLst>
          </p:nvPr>
        </p:nvGraphicFramePr>
        <p:xfrm>
          <a:off x="5436096" y="1916832"/>
          <a:ext cx="936104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069"/>
                <a:gridCol w="312035"/>
              </a:tblGrid>
              <a:tr h="140780">
                <a:tc gridSpan="2">
                  <a:txBody>
                    <a:bodyPr/>
                    <a:lstStyle/>
                    <a:p>
                      <a:r>
                        <a:rPr lang="de-DE" sz="1000" dirty="0" smtClean="0">
                          <a:solidFill>
                            <a:schemeClr val="tx1"/>
                          </a:solidFill>
                        </a:rPr>
                        <a:t>LWL LFS 1</a:t>
                      </a:r>
                      <a:endParaRPr lang="de-DE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  <a:alpha val="50196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C00000">
                        <a:alpha val="50196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600" dirty="0" smtClean="0"/>
                        <a:t>FZ 1.1</a:t>
                      </a:r>
                      <a:endParaRPr lang="de-DE" sz="6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600" dirty="0" smtClean="0"/>
                        <a:t>LM</a:t>
                      </a:r>
                      <a:endParaRPr lang="de-DE" sz="6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600" dirty="0" smtClean="0"/>
                        <a:t>FZ 1.2</a:t>
                      </a:r>
                      <a:endParaRPr lang="de-DE" sz="6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600" dirty="0" smtClean="0"/>
                        <a:t>LM</a:t>
                      </a:r>
                      <a:endParaRPr lang="de-DE" sz="6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600" dirty="0" smtClean="0"/>
                        <a:t>FZ 1.3</a:t>
                      </a:r>
                      <a:endParaRPr lang="de-DE" sz="6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600" dirty="0" smtClean="0"/>
                        <a:t>LM</a:t>
                      </a:r>
                      <a:endParaRPr lang="de-DE" sz="6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600" dirty="0" smtClean="0"/>
                        <a:t>FZ 1.4</a:t>
                      </a:r>
                      <a:endParaRPr lang="de-DE" sz="6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600" dirty="0" smtClean="0"/>
                        <a:t>LM</a:t>
                      </a:r>
                      <a:endParaRPr lang="de-DE" sz="6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600" dirty="0" smtClean="0"/>
                        <a:t>FZ 1.5</a:t>
                      </a:r>
                      <a:endParaRPr lang="de-DE" sz="6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600" dirty="0" smtClean="0"/>
                        <a:t>LM</a:t>
                      </a:r>
                      <a:endParaRPr lang="de-DE" sz="6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1163661"/>
              </p:ext>
            </p:extLst>
          </p:nvPr>
        </p:nvGraphicFramePr>
        <p:xfrm>
          <a:off x="5436096" y="3212976"/>
          <a:ext cx="936104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069"/>
                <a:gridCol w="312035"/>
              </a:tblGrid>
              <a:tr h="140780">
                <a:tc gridSpan="2">
                  <a:txBody>
                    <a:bodyPr/>
                    <a:lstStyle/>
                    <a:p>
                      <a:r>
                        <a:rPr lang="de-DE" sz="1000" dirty="0" smtClean="0">
                          <a:solidFill>
                            <a:schemeClr val="tx1"/>
                          </a:solidFill>
                        </a:rPr>
                        <a:t>LWL LFS 2</a:t>
                      </a:r>
                      <a:endParaRPr lang="de-DE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  <a:alpha val="50196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C00000">
                        <a:alpha val="50196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600" dirty="0" smtClean="0"/>
                        <a:t>FZ 2.1</a:t>
                      </a:r>
                      <a:endParaRPr lang="de-DE" sz="6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600" dirty="0" smtClean="0"/>
                        <a:t>LM</a:t>
                      </a:r>
                      <a:endParaRPr lang="de-DE" sz="6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600" dirty="0" smtClean="0"/>
                        <a:t>FZ 2.2</a:t>
                      </a:r>
                      <a:endParaRPr lang="de-DE" sz="6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600" dirty="0" smtClean="0"/>
                        <a:t>LM</a:t>
                      </a:r>
                      <a:endParaRPr lang="de-DE" sz="6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291883"/>
              </p:ext>
            </p:extLst>
          </p:nvPr>
        </p:nvGraphicFramePr>
        <p:xfrm>
          <a:off x="5436096" y="4509120"/>
          <a:ext cx="936104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069"/>
                <a:gridCol w="312035"/>
              </a:tblGrid>
              <a:tr h="140780">
                <a:tc gridSpan="2">
                  <a:txBody>
                    <a:bodyPr/>
                    <a:lstStyle/>
                    <a:p>
                      <a:r>
                        <a:rPr lang="de-DE" sz="1000" dirty="0" smtClean="0">
                          <a:solidFill>
                            <a:schemeClr val="tx1"/>
                          </a:solidFill>
                        </a:rPr>
                        <a:t>LWL LFS 3</a:t>
                      </a:r>
                      <a:endParaRPr lang="de-DE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  <a:alpha val="50196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C00000">
                        <a:alpha val="50196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600" dirty="0" smtClean="0"/>
                        <a:t>FZ</a:t>
                      </a:r>
                      <a:r>
                        <a:rPr lang="de-DE" sz="600" baseline="0" dirty="0" smtClean="0"/>
                        <a:t> 3.1</a:t>
                      </a:r>
                      <a:endParaRPr lang="de-DE" sz="600" dirty="0"/>
                    </a:p>
                  </a:txBody>
                  <a:tcPr>
                    <a:solidFill>
                      <a:schemeClr val="bg1">
                        <a:lumMod val="65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600" dirty="0" smtClean="0"/>
                        <a:t>LM</a:t>
                      </a:r>
                      <a:endParaRPr lang="de-DE" sz="600" dirty="0"/>
                    </a:p>
                  </a:txBody>
                  <a:tcPr>
                    <a:solidFill>
                      <a:schemeClr val="bg1">
                        <a:lumMod val="65000"/>
                        <a:alpha val="50196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600" dirty="0" smtClean="0"/>
                        <a:t>FZ 3.2</a:t>
                      </a:r>
                      <a:endParaRPr lang="de-DE" sz="6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600" dirty="0" smtClean="0"/>
                        <a:t>LM</a:t>
                      </a:r>
                      <a:endParaRPr lang="de-DE" sz="6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600" dirty="0" smtClean="0"/>
                        <a:t>FZ 3.3</a:t>
                      </a:r>
                      <a:endParaRPr lang="de-DE" sz="6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600" dirty="0" smtClean="0"/>
                        <a:t>LM</a:t>
                      </a:r>
                      <a:endParaRPr lang="de-DE" sz="6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600" dirty="0" smtClean="0"/>
                        <a:t>FZ 3.4</a:t>
                      </a:r>
                      <a:endParaRPr lang="de-DE" sz="6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600" dirty="0" smtClean="0"/>
                        <a:t>LM</a:t>
                      </a:r>
                      <a:endParaRPr lang="de-DE" sz="6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14" name="Gerade Verbindung mit Pfeil 13"/>
          <p:cNvCxnSpPr/>
          <p:nvPr/>
        </p:nvCxnSpPr>
        <p:spPr bwMode="auto">
          <a:xfrm>
            <a:off x="1115616" y="3717032"/>
            <a:ext cx="432048" cy="0"/>
          </a:xfrm>
          <a:prstGeom prst="straightConnector1">
            <a:avLst/>
          </a:prstGeom>
          <a:solidFill>
            <a:schemeClr val="hlink"/>
          </a:solidFill>
          <a:ln w="317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Gerade Verbindung mit Pfeil 17"/>
          <p:cNvCxnSpPr/>
          <p:nvPr/>
        </p:nvCxnSpPr>
        <p:spPr bwMode="auto">
          <a:xfrm>
            <a:off x="3131840" y="3713005"/>
            <a:ext cx="360040" cy="4027"/>
          </a:xfrm>
          <a:prstGeom prst="straightConnector1">
            <a:avLst/>
          </a:prstGeom>
          <a:solidFill>
            <a:schemeClr val="hlink"/>
          </a:solidFill>
          <a:ln w="317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Abgerundete rechteckige Legende 10"/>
          <p:cNvSpPr/>
          <p:nvPr/>
        </p:nvSpPr>
        <p:spPr bwMode="auto">
          <a:xfrm>
            <a:off x="6732240" y="2996952"/>
            <a:ext cx="2160240" cy="1296144"/>
          </a:xfrm>
          <a:prstGeom prst="wedgeRoundRectCallout">
            <a:avLst>
              <a:gd name="adj1" fmla="val -65180"/>
              <a:gd name="adj2" fmla="val -5921"/>
              <a:gd name="adj3" fmla="val 16667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de-DE" sz="1400" b="1" dirty="0" smtClean="0"/>
              <a:t>Lehr- Lernmaterial für das jeweilige </a:t>
            </a:r>
            <a:r>
              <a:rPr lang="de-DE" sz="1400" b="1" dirty="0" err="1" smtClean="0"/>
              <a:t>Feinziel</a:t>
            </a:r>
            <a:r>
              <a:rPr lang="de-DE" sz="1400" b="1" dirty="0" smtClean="0"/>
              <a:t> </a:t>
            </a:r>
          </a:p>
          <a:p>
            <a:endParaRPr lang="de-DE" sz="1400" b="1" dirty="0" smtClean="0"/>
          </a:p>
          <a:p>
            <a:pPr>
              <a:buFont typeface="Arial" pitchFamily="34" charset="0"/>
              <a:buChar char="•"/>
            </a:pPr>
            <a:r>
              <a:rPr lang="de-DE" sz="1400" b="1" dirty="0" smtClean="0"/>
              <a:t>Sammlung von Dateien</a:t>
            </a:r>
          </a:p>
          <a:p>
            <a:pPr>
              <a:buFont typeface="Arial" pitchFamily="34" charset="0"/>
              <a:buChar char="•"/>
            </a:pPr>
            <a:r>
              <a:rPr lang="de-DE" sz="1400" b="1" dirty="0" err="1" smtClean="0"/>
              <a:t>Moodle</a:t>
            </a:r>
            <a:r>
              <a:rPr lang="de-DE" sz="1400" b="1" dirty="0" smtClean="0"/>
              <a:t>-Kurs</a:t>
            </a:r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493426"/>
              </p:ext>
            </p:extLst>
          </p:nvPr>
        </p:nvGraphicFramePr>
        <p:xfrm>
          <a:off x="3707904" y="3212976"/>
          <a:ext cx="1254702" cy="11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117"/>
                <a:gridCol w="209117"/>
                <a:gridCol w="209117"/>
                <a:gridCol w="209117"/>
                <a:gridCol w="209117"/>
                <a:gridCol w="209117"/>
              </a:tblGrid>
              <a:tr h="252028">
                <a:tc gridSpan="6">
                  <a:txBody>
                    <a:bodyPr/>
                    <a:lstStyle/>
                    <a:p>
                      <a:pPr algn="ctr"/>
                      <a:r>
                        <a:rPr lang="de-DE" sz="1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Kompetenzraster</a:t>
                      </a:r>
                    </a:p>
                    <a:p>
                      <a:pPr algn="ctr"/>
                      <a:r>
                        <a:rPr lang="de-DE" sz="1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 Schülerversion</a:t>
                      </a:r>
                      <a:endParaRPr lang="de-DE" sz="1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189022"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chemeClr val="bg1">
                        <a:lumMod val="65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</a:tr>
              <a:tr h="189022"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chemeClr val="bg1">
                        <a:lumMod val="65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</a:tr>
              <a:tr h="189022"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</a:tr>
              <a:tr h="189022">
                <a:tc>
                  <a:txBody>
                    <a:bodyPr/>
                    <a:lstStyle/>
                    <a:p>
                      <a:endParaRPr lang="de-DE" sz="60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chemeClr val="bg1">
                        <a:lumMod val="65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600" dirty="0"/>
                    </a:p>
                  </a:txBody>
                  <a:tcPr>
                    <a:solidFill>
                      <a:srgbClr val="D04748">
                        <a:alpha val="50196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16" name="Gerade Verbindung mit Pfeil 15"/>
          <p:cNvCxnSpPr/>
          <p:nvPr/>
        </p:nvCxnSpPr>
        <p:spPr bwMode="auto">
          <a:xfrm flipV="1">
            <a:off x="4427984" y="2492896"/>
            <a:ext cx="864096" cy="576064"/>
          </a:xfrm>
          <a:prstGeom prst="straightConnector1">
            <a:avLst/>
          </a:prstGeom>
          <a:solidFill>
            <a:schemeClr val="hlink"/>
          </a:solidFill>
          <a:ln w="317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Gerade Verbindung mit Pfeil 16"/>
          <p:cNvCxnSpPr/>
          <p:nvPr/>
        </p:nvCxnSpPr>
        <p:spPr bwMode="auto">
          <a:xfrm>
            <a:off x="5004048" y="3861048"/>
            <a:ext cx="360040" cy="4027"/>
          </a:xfrm>
          <a:prstGeom prst="straightConnector1">
            <a:avLst/>
          </a:prstGeom>
          <a:solidFill>
            <a:schemeClr val="hlink"/>
          </a:solidFill>
          <a:ln w="317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Gerade Verbindung mit Pfeil 18"/>
          <p:cNvCxnSpPr/>
          <p:nvPr/>
        </p:nvCxnSpPr>
        <p:spPr bwMode="auto">
          <a:xfrm>
            <a:off x="4355976" y="4437112"/>
            <a:ext cx="936104" cy="720080"/>
          </a:xfrm>
          <a:prstGeom prst="straightConnector1">
            <a:avLst/>
          </a:prstGeom>
          <a:solidFill>
            <a:schemeClr val="hlink"/>
          </a:solidFill>
          <a:ln w="317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39646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z="2200" dirty="0" smtClean="0"/>
              <a:t>Sequenzierung des Lernmaterials zum Lernfortschritt 2</a:t>
            </a:r>
            <a:endParaRPr lang="de-DE" sz="2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6689254" cy="4621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4090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	</a:t>
            </a:r>
            <a:r>
              <a:rPr lang="de-DE" b="1" dirty="0" smtClean="0"/>
              <a:t>Vorteile der Kompetenzraster: </a:t>
            </a:r>
            <a:br>
              <a:rPr lang="de-DE" b="1" dirty="0" smtClean="0"/>
            </a:br>
            <a:endParaRPr lang="de-DE" b="1" dirty="0" smtClean="0"/>
          </a:p>
          <a:p>
            <a:pPr lvl="1"/>
            <a:r>
              <a:rPr lang="de-DE" b="1" dirty="0" smtClean="0"/>
              <a:t>Sequenzierung von Bildungsplaninhalten nach inhaltlichen Teilgebieten und Lernfortschritt</a:t>
            </a:r>
            <a:br>
              <a:rPr lang="de-DE" b="1" dirty="0" smtClean="0"/>
            </a:br>
            <a:endParaRPr lang="de-DE" b="1" dirty="0" smtClean="0"/>
          </a:p>
          <a:p>
            <a:pPr lvl="1"/>
            <a:r>
              <a:rPr lang="de-DE" b="1" dirty="0" smtClean="0"/>
              <a:t>Förderung des individuellen Lernens durch</a:t>
            </a:r>
          </a:p>
          <a:p>
            <a:pPr lvl="2"/>
            <a:r>
              <a:rPr lang="de-DE" b="1" dirty="0" smtClean="0"/>
              <a:t>differenziertes Unterrichtsmaterial (auch zum Selbststudium geeignet)</a:t>
            </a:r>
          </a:p>
          <a:p>
            <a:pPr lvl="2"/>
            <a:r>
              <a:rPr lang="de-DE" b="1" dirty="0" smtClean="0"/>
              <a:t>flexible Nutzung des Unterrichtsmaterials je nach Wissensniveau der Schüler</a:t>
            </a:r>
          </a:p>
          <a:p>
            <a:pPr lvl="2"/>
            <a:r>
              <a:rPr lang="de-DE" b="1" dirty="0" smtClean="0"/>
              <a:t>Ermöglichung individueller Lernwege und Lerngeschwindigkeiten</a:t>
            </a:r>
            <a:br>
              <a:rPr lang="de-DE" b="1" dirty="0" smtClean="0"/>
            </a:br>
            <a:endParaRPr lang="de-DE" b="1" dirty="0" smtClean="0"/>
          </a:p>
          <a:p>
            <a:pPr marL="712788" lvl="2"/>
            <a:r>
              <a:rPr lang="de-DE" sz="1800" b="1" dirty="0" smtClean="0"/>
              <a:t>Variation der Lernformen (weniger Frontalunterricht, Lehrer agiert als Berater, Schülerzentrierung)</a:t>
            </a:r>
            <a:br>
              <a:rPr lang="de-DE" sz="1800" b="1" dirty="0" smtClean="0"/>
            </a:br>
            <a:endParaRPr lang="de-DE" sz="1800" b="1" dirty="0" smtClean="0"/>
          </a:p>
          <a:p>
            <a:pPr marL="446088" lvl="2" indent="0">
              <a:buNone/>
            </a:pPr>
            <a:endParaRPr lang="de-DE" sz="1800" b="1" dirty="0" smtClean="0"/>
          </a:p>
          <a:p>
            <a:pPr lvl="1"/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504055"/>
          </a:xfrm>
        </p:spPr>
        <p:txBody>
          <a:bodyPr/>
          <a:lstStyle/>
          <a:p>
            <a:r>
              <a:rPr lang="de-DE" sz="2200" b="1" dirty="0" smtClean="0"/>
              <a:t/>
            </a:r>
            <a:br>
              <a:rPr lang="de-DE" sz="2200" b="1" dirty="0" smtClean="0"/>
            </a:br>
            <a:r>
              <a:rPr lang="de-DE" sz="2200" b="1" dirty="0" smtClean="0"/>
              <a:t>Zusammenfassung</a:t>
            </a:r>
            <a:br>
              <a:rPr lang="de-DE" sz="2200" b="1" dirty="0" smtClean="0"/>
            </a:br>
            <a:endParaRPr lang="de-DE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	</a:t>
            </a:r>
            <a:r>
              <a:rPr lang="de-DE" b="1" dirty="0" smtClean="0"/>
              <a:t>Umsetzung in Form einer Dokumentensammlung: </a:t>
            </a:r>
            <a:br>
              <a:rPr lang="de-DE" b="1" dirty="0" smtClean="0"/>
            </a:br>
            <a:r>
              <a:rPr lang="de-DE" sz="1800" b="1" dirty="0" smtClean="0"/>
              <a:t/>
            </a:r>
            <a:br>
              <a:rPr lang="de-DE" sz="1800" b="1" dirty="0" smtClean="0"/>
            </a:br>
            <a:endParaRPr lang="de-DE" sz="1800" b="1" dirty="0" smtClean="0"/>
          </a:p>
          <a:p>
            <a:pPr marL="446088" lvl="2" indent="0">
              <a:buNone/>
            </a:pPr>
            <a:endParaRPr lang="de-DE" sz="1800" b="1" dirty="0" smtClean="0"/>
          </a:p>
          <a:p>
            <a:pPr lvl="1"/>
            <a:endParaRPr lang="de-DE" b="1" dirty="0"/>
          </a:p>
          <a:p>
            <a:pPr lvl="1"/>
            <a:endParaRPr lang="de-DE" b="1" dirty="0" smtClean="0"/>
          </a:p>
          <a:p>
            <a:pPr lvl="1"/>
            <a:endParaRPr lang="de-DE" b="1" dirty="0"/>
          </a:p>
          <a:p>
            <a:pPr>
              <a:buNone/>
            </a:pPr>
            <a:r>
              <a:rPr lang="de-DE" b="1" dirty="0" smtClean="0"/>
              <a:t>	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504055"/>
          </a:xfrm>
        </p:spPr>
        <p:txBody>
          <a:bodyPr/>
          <a:lstStyle/>
          <a:p>
            <a:r>
              <a:rPr lang="de-DE" sz="2200" b="1" dirty="0" smtClean="0"/>
              <a:t/>
            </a:r>
            <a:br>
              <a:rPr lang="de-DE" sz="2200" b="1" dirty="0" smtClean="0"/>
            </a:br>
            <a:r>
              <a:rPr lang="de-DE" sz="2200" b="1" dirty="0" err="1" smtClean="0"/>
              <a:t>Umsetzungvarianten</a:t>
            </a:r>
            <a:r>
              <a:rPr lang="de-DE" sz="2200" b="1" dirty="0" smtClean="0"/>
              <a:t/>
            </a:r>
            <a:br>
              <a:rPr lang="de-DE" sz="2200" b="1" dirty="0" smtClean="0"/>
            </a:br>
            <a:endParaRPr lang="de-DE" sz="2200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7939901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2349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S-powerpoint">
  <a:themeElements>
    <a:clrScheme name="LS-FB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A874B"/>
      </a:accent1>
      <a:accent2>
        <a:srgbClr val="EB464B"/>
      </a:accent2>
      <a:accent3>
        <a:srgbClr val="FFFFFF"/>
      </a:accent3>
      <a:accent4>
        <a:srgbClr val="000000"/>
      </a:accent4>
      <a:accent5>
        <a:srgbClr val="FCC3B1"/>
      </a:accent5>
      <a:accent6>
        <a:srgbClr val="D53F43"/>
      </a:accent6>
      <a:hlink>
        <a:srgbClr val="D04748"/>
      </a:hlink>
      <a:folHlink>
        <a:srgbClr val="FFB96E"/>
      </a:folHlink>
    </a:clrScheme>
    <a:fontScheme name="LS-powerpoint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hlink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hlink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LS-powerpoint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A874B"/>
        </a:accent1>
        <a:accent2>
          <a:srgbClr val="EB464B"/>
        </a:accent2>
        <a:accent3>
          <a:srgbClr val="FFFFFF"/>
        </a:accent3>
        <a:accent4>
          <a:srgbClr val="000000"/>
        </a:accent4>
        <a:accent5>
          <a:srgbClr val="FCC3B1"/>
        </a:accent5>
        <a:accent6>
          <a:srgbClr val="D53F43"/>
        </a:accent6>
        <a:hlink>
          <a:srgbClr val="AA324B"/>
        </a:hlink>
        <a:folHlink>
          <a:srgbClr val="FFB96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134</Words>
  <Application>Microsoft Office PowerPoint</Application>
  <PresentationFormat>Bildschirmpräsentation (4:3)</PresentationFormat>
  <Paragraphs>96</Paragraphs>
  <Slides>12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LS-powerpoint</vt:lpstr>
      <vt:lpstr>Umsetzung der Bildungspläne Informatik/Wirtschaftsinformatik  im BG/BK mit Hilfe eines Kompetenzrasters am Beispiel der BPE „Tabellenkalkulation“</vt:lpstr>
      <vt:lpstr>Vom Bildungsplan zum Lehr - Lernmaterial</vt:lpstr>
      <vt:lpstr>Kompetenzraster Informatik – BPE „Tabellenkalkulation“- Lehrerversion</vt:lpstr>
      <vt:lpstr>Aus dem Lehrer-Kompetenzraster folgt das Schüler-Kompetenzraster</vt:lpstr>
      <vt:lpstr>Kompetenzraster Informatik – BPE „Tabellenkalkulation“- Schülerversion</vt:lpstr>
      <vt:lpstr>Schüler-Kompetenzraster ist eine Lernwegliste, die mit Lernmaterial  ausgestattet wird</vt:lpstr>
      <vt:lpstr>Sequenzierung des Lernmaterials zum Lernfortschritt 2</vt:lpstr>
      <vt:lpstr> Zusammenfassung </vt:lpstr>
      <vt:lpstr> Umsetzungvarianten </vt:lpstr>
      <vt:lpstr> Umsetzungvarianten </vt:lpstr>
      <vt:lpstr> Umsetzungvarianten </vt:lpstr>
      <vt:lpstr> Umsetzungvarianten </vt:lpstr>
    </vt:vector>
  </TitlesOfParts>
  <Company>IZLBW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sadmin</dc:creator>
  <cp:lastModifiedBy>sadmin</cp:lastModifiedBy>
  <cp:revision>838</cp:revision>
  <cp:lastPrinted>2015-03-09T16:25:30Z</cp:lastPrinted>
  <dcterms:created xsi:type="dcterms:W3CDTF">2008-04-17T17:06:07Z</dcterms:created>
  <dcterms:modified xsi:type="dcterms:W3CDTF">2015-09-15T09:38:28Z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ubject">
    <vt:lpwstr>Thema</vt:lpwstr>
  </property>
  <property fmtid="{D5CDD505-2E9C-101B-9397-08002B2CF9AE}" pid="3" name="ReasonLoc">
    <vt:lpwstr>Anlass / Ort</vt:lpwstr>
  </property>
  <property fmtid="{D5CDD505-2E9C-101B-9397-08002B2CF9AE}" pid="4" name="Date">
    <vt:lpwstr>Datum</vt:lpwstr>
  </property>
  <property fmtid="{D5CDD505-2E9C-101B-9397-08002B2CF9AE}" pid="5" name="Department">
    <vt:lpwstr>Referat</vt:lpwstr>
  </property>
  <property fmtid="{D5CDD505-2E9C-101B-9397-08002B2CF9AE}" pid="6" name="Author1">
    <vt:lpwstr>Autor 1</vt:lpwstr>
  </property>
  <property fmtid="{D5CDD505-2E9C-101B-9397-08002B2CF9AE}" pid="7" name="Author2">
    <vt:lpwstr>Autor 2</vt:lpwstr>
  </property>
  <property fmtid="{D5CDD505-2E9C-101B-9397-08002B2CF9AE}" pid="8" name="FooterRGB">
    <vt:i4>150</vt:i4>
  </property>
  <property fmtid="{D5CDD505-2E9C-101B-9397-08002B2CF9AE}" pid="9" name="FooterFont">
    <vt:lpwstr>Arial Narrow</vt:lpwstr>
  </property>
  <property fmtid="{D5CDD505-2E9C-101B-9397-08002B2CF9AE}" pid="10" name="FooterSize">
    <vt:i4>9</vt:i4>
  </property>
  <property fmtid="{D5CDD505-2E9C-101B-9397-08002B2CF9AE}" pid="11" name="Template">
    <vt:lpwstr>LS</vt:lpwstr>
  </property>
</Properties>
</file>