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-96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BC5A0-25B5-4A34-A066-D65D8C1F6777}" type="datetimeFigureOut">
              <a:rPr lang="de-DE" smtClean="0"/>
              <a:pPr/>
              <a:t>18.11.2014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F67D-06E5-4A64-900D-E14656CD3F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755576" y="332656"/>
            <a:ext cx="72544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smtClean="0"/>
              <a:t>Musterlösung</a:t>
            </a:r>
          </a:p>
          <a:p>
            <a:pPr algn="ctr"/>
            <a:endParaRPr lang="de-DE" b="1" u="sng" dirty="0" smtClean="0"/>
          </a:p>
          <a:p>
            <a:r>
              <a:rPr lang="de-DE" dirty="0" smtClean="0"/>
              <a:t>Wie forme ich eine Funktionsgleichung von der Scheitelform y = (x - d )² + c</a:t>
            </a:r>
          </a:p>
          <a:p>
            <a:r>
              <a:rPr lang="de-DE" dirty="0" smtClean="0"/>
              <a:t>in die Normalform y = x² + </a:t>
            </a:r>
            <a:r>
              <a:rPr lang="de-DE" dirty="0" err="1" smtClean="0">
                <a:solidFill>
                  <a:srgbClr val="FF0000"/>
                </a:solidFill>
              </a:rPr>
              <a:t>p</a:t>
            </a:r>
            <a:r>
              <a:rPr lang="de-DE" dirty="0" err="1" smtClean="0"/>
              <a:t>x</a:t>
            </a:r>
            <a:r>
              <a:rPr lang="de-DE" dirty="0" smtClean="0"/>
              <a:t> + </a:t>
            </a:r>
            <a:r>
              <a:rPr lang="de-DE" dirty="0" smtClean="0">
                <a:solidFill>
                  <a:srgbClr val="00B050"/>
                </a:solidFill>
              </a:rPr>
              <a:t>q</a:t>
            </a:r>
            <a:r>
              <a:rPr lang="de-DE" dirty="0" smtClean="0"/>
              <a:t> um?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3394434" y="1628800"/>
            <a:ext cx="2355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y = </a:t>
            </a:r>
            <a:r>
              <a:rPr lang="de-DE" sz="2800" b="1" dirty="0">
                <a:solidFill>
                  <a:srgbClr val="00B0F0"/>
                </a:solidFill>
              </a:rPr>
              <a:t>( x - 3 )² </a:t>
            </a:r>
            <a:r>
              <a:rPr lang="de-DE" sz="2800" b="1" dirty="0"/>
              <a:t>+ 4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387282" y="2204864"/>
            <a:ext cx="63694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de-DE" sz="1600" dirty="0" smtClean="0">
                <a:solidFill>
                  <a:srgbClr val="00B0F0"/>
                </a:solidFill>
              </a:rPr>
              <a:t>Schritt: 	Die Klammer auflösen mit der Binomischen </a:t>
            </a:r>
            <a:r>
              <a:rPr lang="de-DE" sz="1600" dirty="0" smtClean="0">
                <a:solidFill>
                  <a:srgbClr val="00B0F0"/>
                </a:solidFill>
              </a:rPr>
              <a:t>Formel </a:t>
            </a:r>
            <a:r>
              <a:rPr lang="de-DE" sz="1600" dirty="0" smtClean="0">
                <a:solidFill>
                  <a:srgbClr val="00B0F0"/>
                </a:solidFill>
              </a:rPr>
              <a:t>:</a:t>
            </a:r>
          </a:p>
          <a:p>
            <a:pPr marL="342900" indent="-342900"/>
            <a:r>
              <a:rPr lang="de-DE" sz="1600" dirty="0" smtClean="0">
                <a:solidFill>
                  <a:srgbClr val="00B0F0"/>
                </a:solidFill>
              </a:rPr>
              <a:t>	</a:t>
            </a:r>
            <a:r>
              <a:rPr lang="de-DE" sz="1600" dirty="0" smtClean="0">
                <a:solidFill>
                  <a:srgbClr val="00B0F0"/>
                </a:solidFill>
              </a:rPr>
              <a:t>		( x -3 )² =x² </a:t>
            </a:r>
            <a:r>
              <a:rPr lang="de-DE" sz="1600" dirty="0" smtClean="0">
                <a:solidFill>
                  <a:srgbClr val="00B0F0"/>
                </a:solidFill>
              </a:rPr>
              <a:t>- 6x + </a:t>
            </a:r>
            <a:r>
              <a:rPr lang="de-DE" sz="1600" dirty="0" smtClean="0">
                <a:solidFill>
                  <a:srgbClr val="00B0F0"/>
                </a:solidFill>
              </a:rPr>
              <a:t>9</a:t>
            </a:r>
            <a:r>
              <a:rPr lang="de-DE" sz="1600" dirty="0" smtClean="0">
                <a:solidFill>
                  <a:srgbClr val="00B0F0"/>
                </a:solidFill>
              </a:rPr>
              <a:t>		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161197" y="2905780"/>
            <a:ext cx="2821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y  =  </a:t>
            </a:r>
            <a:r>
              <a:rPr lang="de-DE" sz="2800" b="1" dirty="0">
                <a:solidFill>
                  <a:srgbClr val="00B0F0"/>
                </a:solidFill>
              </a:rPr>
              <a:t>x²</a:t>
            </a:r>
            <a:r>
              <a:rPr lang="de-DE" sz="2800" b="1" dirty="0"/>
              <a:t> </a:t>
            </a:r>
            <a:r>
              <a:rPr lang="de-DE" sz="2800" b="1" dirty="0">
                <a:solidFill>
                  <a:srgbClr val="FF0000"/>
                </a:solidFill>
              </a:rPr>
              <a:t>-</a:t>
            </a:r>
            <a:r>
              <a:rPr lang="de-DE" sz="2800" b="1" dirty="0"/>
              <a:t> </a:t>
            </a:r>
            <a:r>
              <a:rPr lang="de-DE" sz="2800" b="1" dirty="0">
                <a:solidFill>
                  <a:srgbClr val="FF0000"/>
                </a:solidFill>
              </a:rPr>
              <a:t>6</a:t>
            </a:r>
            <a:r>
              <a:rPr lang="de-DE" sz="2800" b="1" dirty="0">
                <a:solidFill>
                  <a:srgbClr val="00B0F0"/>
                </a:solidFill>
              </a:rPr>
              <a:t>x</a:t>
            </a:r>
            <a:r>
              <a:rPr lang="de-DE" sz="2800" b="1" dirty="0"/>
              <a:t> </a:t>
            </a:r>
            <a:r>
              <a:rPr lang="de-DE" sz="2800" b="1" dirty="0">
                <a:solidFill>
                  <a:srgbClr val="00B0F0"/>
                </a:solidFill>
              </a:rPr>
              <a:t>+ 9</a:t>
            </a:r>
            <a:r>
              <a:rPr lang="de-DE" sz="2800" b="1" dirty="0"/>
              <a:t> + 4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331640" y="3429000"/>
            <a:ext cx="4186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de-DE" sz="1600" dirty="0" smtClean="0">
                <a:solidFill>
                  <a:srgbClr val="00B0F0"/>
                </a:solidFill>
              </a:rPr>
              <a:t>Schritt: 	Die Zahlenwerte addieren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131840" y="3861048"/>
            <a:ext cx="2478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y  =  x² </a:t>
            </a:r>
            <a:r>
              <a:rPr lang="de-DE" sz="2800" b="1" dirty="0">
                <a:solidFill>
                  <a:srgbClr val="FF0000"/>
                </a:solidFill>
              </a:rPr>
              <a:t>-</a:t>
            </a:r>
            <a:r>
              <a:rPr lang="de-DE" sz="2800" b="1" dirty="0"/>
              <a:t> </a:t>
            </a:r>
            <a:r>
              <a:rPr lang="de-DE" sz="2800" b="1" dirty="0">
                <a:solidFill>
                  <a:srgbClr val="FF0000"/>
                </a:solidFill>
              </a:rPr>
              <a:t>6</a:t>
            </a:r>
            <a:r>
              <a:rPr lang="de-DE" sz="2800" b="1" dirty="0"/>
              <a:t>x + </a:t>
            </a:r>
            <a:r>
              <a:rPr lang="de-DE" sz="2800" b="1" dirty="0" smtClean="0">
                <a:solidFill>
                  <a:srgbClr val="00B050"/>
                </a:solidFill>
              </a:rPr>
              <a:t>13</a:t>
            </a:r>
            <a:endParaRPr lang="de-DE" sz="2800" b="1" dirty="0">
              <a:solidFill>
                <a:srgbClr val="00B05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200145" y="4797152"/>
            <a:ext cx="1011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rgbClr val="FF0000"/>
                </a:solidFill>
              </a:rPr>
              <a:t>p = -6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5220072" y="4797152"/>
            <a:ext cx="1346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rgbClr val="00B050"/>
                </a:solidFill>
              </a:rPr>
              <a:t>q = + 13</a:t>
            </a:r>
          </a:p>
        </p:txBody>
      </p:sp>
      <p:cxnSp>
        <p:nvCxnSpPr>
          <p:cNvPr id="13" name="Gerade Verbindung mit Pfeil 12"/>
          <p:cNvCxnSpPr>
            <a:stCxn id="9" idx="2"/>
            <a:endCxn id="10" idx="0"/>
          </p:cNvCxnSpPr>
          <p:nvPr/>
        </p:nvCxnSpPr>
        <p:spPr>
          <a:xfrm flipH="1">
            <a:off x="3706053" y="4384268"/>
            <a:ext cx="665069" cy="4128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5237070" y="4365104"/>
            <a:ext cx="559066" cy="576064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/>
          <p:cNvSpPr/>
          <p:nvPr/>
        </p:nvSpPr>
        <p:spPr>
          <a:xfrm>
            <a:off x="5148064" y="2924944"/>
            <a:ext cx="792088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6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4</cp:revision>
  <dcterms:created xsi:type="dcterms:W3CDTF">2014-11-13T14:17:03Z</dcterms:created>
  <dcterms:modified xsi:type="dcterms:W3CDTF">2014-11-18T14:38:04Z</dcterms:modified>
</cp:coreProperties>
</file>