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210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7F11-8DE8-4CCE-9E53-FF3B9831962F}" type="datetimeFigureOut">
              <a:rPr lang="de-DE" smtClean="0"/>
              <a:pPr/>
              <a:t>13.10.2010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2DC77-CCF2-4CE6-BACE-BE8980F1D4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7F11-8DE8-4CCE-9E53-FF3B9831962F}" type="datetimeFigureOut">
              <a:rPr lang="de-DE" smtClean="0"/>
              <a:pPr/>
              <a:t>13.10.2010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2DC77-CCF2-4CE6-BACE-BE8980F1D4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7F11-8DE8-4CCE-9E53-FF3B9831962F}" type="datetimeFigureOut">
              <a:rPr lang="de-DE" smtClean="0"/>
              <a:pPr/>
              <a:t>13.10.2010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2DC77-CCF2-4CE6-BACE-BE8980F1D4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7F11-8DE8-4CCE-9E53-FF3B9831962F}" type="datetimeFigureOut">
              <a:rPr lang="de-DE" smtClean="0"/>
              <a:pPr/>
              <a:t>13.10.2010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2DC77-CCF2-4CE6-BACE-BE8980F1D4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7F11-8DE8-4CCE-9E53-FF3B9831962F}" type="datetimeFigureOut">
              <a:rPr lang="de-DE" smtClean="0"/>
              <a:pPr/>
              <a:t>13.10.2010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2DC77-CCF2-4CE6-BACE-BE8980F1D4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7F11-8DE8-4CCE-9E53-FF3B9831962F}" type="datetimeFigureOut">
              <a:rPr lang="de-DE" smtClean="0"/>
              <a:pPr/>
              <a:t>13.10.2010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2DC77-CCF2-4CE6-BACE-BE8980F1D4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7F11-8DE8-4CCE-9E53-FF3B9831962F}" type="datetimeFigureOut">
              <a:rPr lang="de-DE" smtClean="0"/>
              <a:pPr/>
              <a:t>13.10.2010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2DC77-CCF2-4CE6-BACE-BE8980F1D4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7F11-8DE8-4CCE-9E53-FF3B9831962F}" type="datetimeFigureOut">
              <a:rPr lang="de-DE" smtClean="0"/>
              <a:pPr/>
              <a:t>13.10.2010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2DC77-CCF2-4CE6-BACE-BE8980F1D4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7F11-8DE8-4CCE-9E53-FF3B9831962F}" type="datetimeFigureOut">
              <a:rPr lang="de-DE" smtClean="0"/>
              <a:pPr/>
              <a:t>13.10.2010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2DC77-CCF2-4CE6-BACE-BE8980F1D4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7F11-8DE8-4CCE-9E53-FF3B9831962F}" type="datetimeFigureOut">
              <a:rPr lang="de-DE" smtClean="0"/>
              <a:pPr/>
              <a:t>13.10.2010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2DC77-CCF2-4CE6-BACE-BE8980F1D4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7F11-8DE8-4CCE-9E53-FF3B9831962F}" type="datetimeFigureOut">
              <a:rPr lang="de-DE" smtClean="0"/>
              <a:pPr/>
              <a:t>13.10.2010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2DC77-CCF2-4CE6-BACE-BE8980F1D4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67F11-8DE8-4CCE-9E53-FF3B9831962F}" type="datetimeFigureOut">
              <a:rPr lang="de-DE" smtClean="0"/>
              <a:pPr/>
              <a:t>13.10.2010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2DC77-CCF2-4CE6-BACE-BE8980F1D4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339752" y="332656"/>
            <a:ext cx="425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 smtClean="0"/>
              <a:t>Umfang und Flächeninhalt von Rechtecken</a:t>
            </a:r>
            <a:endParaRPr lang="de-DE" b="1" u="sng" dirty="0"/>
          </a:p>
        </p:txBody>
      </p:sp>
      <p:cxnSp>
        <p:nvCxnSpPr>
          <p:cNvPr id="6" name="Gerade Verbindung 5"/>
          <p:cNvCxnSpPr/>
          <p:nvPr/>
        </p:nvCxnSpPr>
        <p:spPr>
          <a:xfrm>
            <a:off x="1691680" y="1988840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/>
          <p:cNvCxnSpPr/>
          <p:nvPr/>
        </p:nvCxnSpPr>
        <p:spPr>
          <a:xfrm>
            <a:off x="1691680" y="3429000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 rot="5400000">
            <a:off x="935596" y="2744924"/>
            <a:ext cx="29523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 rot="5400000">
            <a:off x="4535996" y="2672916"/>
            <a:ext cx="29523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251520" y="4869160"/>
            <a:ext cx="2720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- Ein Rechteck hat 4 Seiten.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251520" y="5589240"/>
            <a:ext cx="5057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- Benachbarte Seiten sind senkrecht zueinander </a:t>
            </a:r>
            <a:r>
              <a:rPr lang="de-DE" dirty="0" err="1" smtClean="0"/>
              <a:t>a</a:t>
            </a:r>
            <a:r>
              <a:rPr lang="de-DE" u="sng" dirty="0" err="1" smtClean="0"/>
              <a:t>│</a:t>
            </a:r>
            <a:r>
              <a:rPr lang="de-DE" dirty="0" err="1" smtClean="0">
                <a:solidFill>
                  <a:schemeClr val="accent1"/>
                </a:solidFill>
              </a:rPr>
              <a:t>b</a:t>
            </a:r>
            <a:endParaRPr lang="de-DE" dirty="0">
              <a:solidFill>
                <a:schemeClr val="accent1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251520" y="5229200"/>
            <a:ext cx="7748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- Gegenüberliegende Seiten sind zueinander parallel </a:t>
            </a:r>
            <a:r>
              <a:rPr lang="de-DE" dirty="0" smtClean="0">
                <a:solidFill>
                  <a:srgbClr val="FF0000"/>
                </a:solidFill>
              </a:rPr>
              <a:t>a</a:t>
            </a:r>
            <a:r>
              <a:rPr lang="de-DE" dirty="0" smtClean="0"/>
              <a:t>││</a:t>
            </a:r>
            <a:r>
              <a:rPr lang="de-DE" dirty="0" smtClean="0">
                <a:solidFill>
                  <a:srgbClr val="FF0000"/>
                </a:solidFill>
              </a:rPr>
              <a:t>a </a:t>
            </a:r>
            <a:r>
              <a:rPr lang="de-DE" dirty="0" smtClean="0"/>
              <a:t>,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smtClean="0">
                <a:solidFill>
                  <a:schemeClr val="accent1"/>
                </a:solidFill>
              </a:rPr>
              <a:t>b</a:t>
            </a:r>
            <a:r>
              <a:rPr lang="de-DE" dirty="0" smtClean="0"/>
              <a:t>││</a:t>
            </a:r>
            <a:r>
              <a:rPr lang="de-DE" dirty="0" smtClean="0">
                <a:solidFill>
                  <a:schemeClr val="accent1"/>
                </a:solidFill>
              </a:rPr>
              <a:t>b</a:t>
            </a:r>
            <a:r>
              <a:rPr lang="de-DE" dirty="0" smtClean="0">
                <a:solidFill>
                  <a:srgbClr val="FF0000"/>
                </a:solidFill>
              </a:rPr>
              <a:t>  </a:t>
            </a:r>
            <a:r>
              <a:rPr lang="de-DE" dirty="0" smtClean="0"/>
              <a:t>und gleich lang.</a:t>
            </a:r>
            <a:endParaRPr lang="de-DE" dirty="0"/>
          </a:p>
        </p:txBody>
      </p:sp>
      <p:cxnSp>
        <p:nvCxnSpPr>
          <p:cNvPr id="15" name="Gerade Verbindung 14"/>
          <p:cNvCxnSpPr/>
          <p:nvPr/>
        </p:nvCxnSpPr>
        <p:spPr>
          <a:xfrm>
            <a:off x="2411760" y="1988840"/>
            <a:ext cx="36004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>
            <a:off x="2411760" y="3429000"/>
            <a:ext cx="36004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4139952" y="1484784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a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4211960" y="342900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a</a:t>
            </a:r>
            <a:endParaRPr lang="de-DE" dirty="0">
              <a:solidFill>
                <a:srgbClr val="FF0000"/>
              </a:solidFill>
            </a:endParaRPr>
          </a:p>
        </p:txBody>
      </p:sp>
      <p:cxnSp>
        <p:nvCxnSpPr>
          <p:cNvPr id="21" name="Gerade Verbindung 20"/>
          <p:cNvCxnSpPr/>
          <p:nvPr/>
        </p:nvCxnSpPr>
        <p:spPr>
          <a:xfrm rot="5400000">
            <a:off x="5292080" y="2708920"/>
            <a:ext cx="144016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6084168" y="242088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accent1"/>
                </a:solidFill>
              </a:rPr>
              <a:t>b</a:t>
            </a:r>
            <a:endParaRPr lang="de-DE" dirty="0">
              <a:solidFill>
                <a:schemeClr val="accent1"/>
              </a:solidFill>
            </a:endParaRPr>
          </a:p>
        </p:txBody>
      </p:sp>
      <p:cxnSp>
        <p:nvCxnSpPr>
          <p:cNvPr id="23" name="Gerade Verbindung 22"/>
          <p:cNvCxnSpPr/>
          <p:nvPr/>
        </p:nvCxnSpPr>
        <p:spPr>
          <a:xfrm rot="5400000">
            <a:off x="1691680" y="2708920"/>
            <a:ext cx="144016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/>
          <p:cNvSpPr txBox="1"/>
          <p:nvPr/>
        </p:nvSpPr>
        <p:spPr>
          <a:xfrm>
            <a:off x="2123728" y="249289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accent1"/>
                </a:solidFill>
              </a:rPr>
              <a:t>b</a:t>
            </a:r>
            <a:endParaRPr lang="de-DE" dirty="0">
              <a:solidFill>
                <a:schemeClr val="accent1"/>
              </a:solidFill>
            </a:endParaRPr>
          </a:p>
        </p:txBody>
      </p:sp>
      <p:sp>
        <p:nvSpPr>
          <p:cNvPr id="25" name="Bogen 24"/>
          <p:cNvSpPr/>
          <p:nvPr/>
        </p:nvSpPr>
        <p:spPr>
          <a:xfrm>
            <a:off x="2123728" y="3104964"/>
            <a:ext cx="576064" cy="648072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Ellipse 25"/>
          <p:cNvSpPr/>
          <p:nvPr/>
        </p:nvSpPr>
        <p:spPr>
          <a:xfrm>
            <a:off x="2483768" y="3284984"/>
            <a:ext cx="72008" cy="7200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Bogen 26"/>
          <p:cNvSpPr/>
          <p:nvPr/>
        </p:nvSpPr>
        <p:spPr>
          <a:xfrm rot="5400000">
            <a:off x="2112107" y="1664804"/>
            <a:ext cx="576064" cy="648072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Ellipse 29"/>
          <p:cNvSpPr/>
          <p:nvPr/>
        </p:nvSpPr>
        <p:spPr>
          <a:xfrm>
            <a:off x="2483768" y="2060848"/>
            <a:ext cx="72008" cy="7200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Ellipse 31"/>
          <p:cNvSpPr/>
          <p:nvPr/>
        </p:nvSpPr>
        <p:spPr>
          <a:xfrm>
            <a:off x="5853286" y="3289176"/>
            <a:ext cx="72008" cy="7200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Ellipse 32"/>
          <p:cNvSpPr/>
          <p:nvPr/>
        </p:nvSpPr>
        <p:spPr>
          <a:xfrm>
            <a:off x="5862811" y="2104281"/>
            <a:ext cx="72008" cy="7200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Bogen 33"/>
          <p:cNvSpPr/>
          <p:nvPr/>
        </p:nvSpPr>
        <p:spPr>
          <a:xfrm rot="10800000">
            <a:off x="5728320" y="1662708"/>
            <a:ext cx="576064" cy="648072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Bogen 34"/>
          <p:cNvSpPr/>
          <p:nvPr/>
        </p:nvSpPr>
        <p:spPr>
          <a:xfrm rot="16200000">
            <a:off x="5722032" y="3104964"/>
            <a:ext cx="576064" cy="648072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7" grpId="0"/>
      <p:bldP spid="19" grpId="0"/>
      <p:bldP spid="22" grpId="0"/>
      <p:bldP spid="24" grpId="0"/>
      <p:bldP spid="25" grpId="0" animBg="1"/>
      <p:bldP spid="26" grpId="0" animBg="1"/>
      <p:bldP spid="27" grpId="0" animBg="1"/>
      <p:bldP spid="30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339752" y="332656"/>
            <a:ext cx="425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 smtClean="0"/>
              <a:t>Umfang und Flächeninhalt von Rechtecken</a:t>
            </a:r>
            <a:endParaRPr lang="de-DE" b="1" u="sng" dirty="0"/>
          </a:p>
        </p:txBody>
      </p:sp>
      <p:cxnSp>
        <p:nvCxnSpPr>
          <p:cNvPr id="15" name="Gerade Verbindung 14"/>
          <p:cNvCxnSpPr/>
          <p:nvPr/>
        </p:nvCxnSpPr>
        <p:spPr>
          <a:xfrm>
            <a:off x="2411760" y="1412776"/>
            <a:ext cx="36004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>
            <a:off x="2411760" y="2852936"/>
            <a:ext cx="36004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3779912" y="1052736"/>
            <a:ext cx="99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a = 5 cm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3779912" y="285293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a = 5 cm</a:t>
            </a:r>
            <a:endParaRPr lang="de-DE" dirty="0">
              <a:solidFill>
                <a:srgbClr val="FF0000"/>
              </a:solidFill>
            </a:endParaRPr>
          </a:p>
        </p:txBody>
      </p:sp>
      <p:cxnSp>
        <p:nvCxnSpPr>
          <p:cNvPr id="21" name="Gerade Verbindung 20"/>
          <p:cNvCxnSpPr/>
          <p:nvPr/>
        </p:nvCxnSpPr>
        <p:spPr>
          <a:xfrm rot="5400000">
            <a:off x="5292080" y="2132856"/>
            <a:ext cx="144016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6084168" y="1844824"/>
            <a:ext cx="982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accent1"/>
                </a:solidFill>
              </a:rPr>
              <a:t>b = 2 cm</a:t>
            </a:r>
            <a:endParaRPr lang="de-DE" dirty="0">
              <a:solidFill>
                <a:schemeClr val="accent1"/>
              </a:solidFill>
            </a:endParaRPr>
          </a:p>
        </p:txBody>
      </p:sp>
      <p:cxnSp>
        <p:nvCxnSpPr>
          <p:cNvPr id="23" name="Gerade Verbindung 22"/>
          <p:cNvCxnSpPr/>
          <p:nvPr/>
        </p:nvCxnSpPr>
        <p:spPr>
          <a:xfrm rot="5400000">
            <a:off x="1691680" y="2132856"/>
            <a:ext cx="144016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/>
          <p:cNvSpPr txBox="1"/>
          <p:nvPr/>
        </p:nvSpPr>
        <p:spPr>
          <a:xfrm>
            <a:off x="1403648" y="1988840"/>
            <a:ext cx="982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accent1"/>
                </a:solidFill>
              </a:rPr>
              <a:t>b = 2 cm</a:t>
            </a:r>
            <a:endParaRPr lang="de-DE" dirty="0">
              <a:solidFill>
                <a:schemeClr val="accent1"/>
              </a:solidFill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683568" y="692696"/>
            <a:ext cx="7636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Geht man auf den Seiten um ein Rechteck, hat man seinen </a:t>
            </a:r>
            <a:r>
              <a:rPr lang="de-DE" b="1" dirty="0" smtClean="0"/>
              <a:t>Umfang</a:t>
            </a:r>
            <a:r>
              <a:rPr lang="de-DE" dirty="0" smtClean="0"/>
              <a:t> abgelaufen.</a:t>
            </a:r>
            <a:endParaRPr lang="de-DE" dirty="0"/>
          </a:p>
        </p:txBody>
      </p:sp>
      <p:cxnSp>
        <p:nvCxnSpPr>
          <p:cNvPr id="37" name="Gerade Verbindung mit Pfeil 36"/>
          <p:cNvCxnSpPr/>
          <p:nvPr/>
        </p:nvCxnSpPr>
        <p:spPr>
          <a:xfrm flipH="1">
            <a:off x="2411760" y="1412776"/>
            <a:ext cx="3600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/>
          <p:cNvCxnSpPr/>
          <p:nvPr/>
        </p:nvCxnSpPr>
        <p:spPr>
          <a:xfrm rot="5400000" flipH="1" flipV="1">
            <a:off x="5292080" y="2132856"/>
            <a:ext cx="144016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mit Pfeil 40"/>
          <p:cNvCxnSpPr/>
          <p:nvPr/>
        </p:nvCxnSpPr>
        <p:spPr>
          <a:xfrm>
            <a:off x="2411760" y="2851348"/>
            <a:ext cx="3600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mit Pfeil 41"/>
          <p:cNvCxnSpPr/>
          <p:nvPr/>
        </p:nvCxnSpPr>
        <p:spPr>
          <a:xfrm rot="16200000" flipH="1">
            <a:off x="1692474" y="2132062"/>
            <a:ext cx="144016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feld 42"/>
          <p:cNvSpPr txBox="1"/>
          <p:nvPr/>
        </p:nvSpPr>
        <p:spPr>
          <a:xfrm>
            <a:off x="251520" y="3429000"/>
            <a:ext cx="7750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Der </a:t>
            </a:r>
            <a:r>
              <a:rPr lang="de-DE" b="1" dirty="0"/>
              <a:t>Umfang</a:t>
            </a:r>
            <a:r>
              <a:rPr lang="de-DE" dirty="0" smtClean="0"/>
              <a:t> ist die Summe aller Seitenlängen. In diesem Beispiel ist der </a:t>
            </a:r>
            <a:r>
              <a:rPr lang="de-DE" b="1" dirty="0"/>
              <a:t>Umfang</a:t>
            </a:r>
            <a:r>
              <a:rPr lang="de-DE" dirty="0" smtClean="0"/>
              <a:t>:</a:t>
            </a:r>
            <a:endParaRPr lang="de-DE" dirty="0"/>
          </a:p>
          <a:p>
            <a:pPr algn="ctr"/>
            <a:r>
              <a:rPr lang="de-DE" b="1" dirty="0"/>
              <a:t>u</a:t>
            </a:r>
            <a:r>
              <a:rPr lang="de-DE" dirty="0" smtClean="0"/>
              <a:t> =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smtClean="0"/>
              <a:t>2∙ </a:t>
            </a:r>
            <a:r>
              <a:rPr lang="de-DE" dirty="0" smtClean="0">
                <a:solidFill>
                  <a:srgbClr val="FF0000"/>
                </a:solidFill>
              </a:rPr>
              <a:t>5 cm </a:t>
            </a:r>
            <a:r>
              <a:rPr lang="de-DE" dirty="0" smtClean="0"/>
              <a:t>+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smtClean="0"/>
              <a:t>2∙ </a:t>
            </a:r>
            <a:r>
              <a:rPr lang="de-DE" dirty="0" smtClean="0">
                <a:solidFill>
                  <a:schemeClr val="accent1"/>
                </a:solidFill>
              </a:rPr>
              <a:t>2 cm  </a:t>
            </a:r>
            <a:r>
              <a:rPr lang="de-DE" i="1" dirty="0" smtClean="0"/>
              <a:t>oder </a:t>
            </a:r>
            <a:r>
              <a:rPr lang="de-DE" dirty="0" smtClean="0"/>
              <a:t>2∙ (</a:t>
            </a:r>
            <a:r>
              <a:rPr lang="de-DE" dirty="0" smtClean="0">
                <a:solidFill>
                  <a:srgbClr val="FF0000"/>
                </a:solidFill>
              </a:rPr>
              <a:t>5 cm </a:t>
            </a:r>
            <a:r>
              <a:rPr lang="de-DE" dirty="0" smtClean="0"/>
              <a:t>+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smtClean="0">
                <a:solidFill>
                  <a:schemeClr val="accent1"/>
                </a:solidFill>
              </a:rPr>
              <a:t>2 cm) </a:t>
            </a:r>
            <a:r>
              <a:rPr lang="de-DE" dirty="0" smtClean="0"/>
              <a:t>= </a:t>
            </a:r>
            <a:r>
              <a:rPr lang="de-DE" b="1" dirty="0" smtClean="0"/>
              <a:t>14 cm</a:t>
            </a:r>
            <a:r>
              <a:rPr lang="de-DE" dirty="0" smtClean="0">
                <a:solidFill>
                  <a:schemeClr val="accent1"/>
                </a:solidFill>
              </a:rPr>
              <a:t> </a:t>
            </a:r>
            <a:endParaRPr lang="de-DE" dirty="0"/>
          </a:p>
        </p:txBody>
      </p:sp>
      <p:sp>
        <p:nvSpPr>
          <p:cNvPr id="44" name="Textfeld 43"/>
          <p:cNvSpPr txBox="1"/>
          <p:nvPr/>
        </p:nvSpPr>
        <p:spPr>
          <a:xfrm>
            <a:off x="755576" y="4437112"/>
            <a:ext cx="720934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Bei jedem Rechteck kann man den </a:t>
            </a:r>
            <a:r>
              <a:rPr lang="de-DE" b="1" dirty="0" smtClean="0"/>
              <a:t>Umfang </a:t>
            </a:r>
            <a:r>
              <a:rPr lang="de-DE" dirty="0" smtClean="0"/>
              <a:t>mit diesen Formeln berechnen:</a:t>
            </a:r>
            <a:endParaRPr lang="de-DE" dirty="0"/>
          </a:p>
          <a:p>
            <a:endParaRPr lang="de-DE" b="1" dirty="0" smtClean="0"/>
          </a:p>
          <a:p>
            <a:pPr algn="ctr"/>
            <a:r>
              <a:rPr lang="de-DE" sz="2800" b="1" dirty="0" smtClean="0"/>
              <a:t>u</a:t>
            </a:r>
            <a:r>
              <a:rPr lang="de-DE" sz="2800" dirty="0" smtClean="0"/>
              <a:t> </a:t>
            </a:r>
            <a:r>
              <a:rPr lang="de-DE" sz="2800" dirty="0" smtClean="0">
                <a:solidFill>
                  <a:srgbClr val="FF0000"/>
                </a:solidFill>
              </a:rPr>
              <a:t>= </a:t>
            </a:r>
            <a:r>
              <a:rPr lang="de-DE" sz="2800" dirty="0" smtClean="0"/>
              <a:t>2∙ </a:t>
            </a:r>
            <a:r>
              <a:rPr lang="de-DE" sz="2800" dirty="0" smtClean="0">
                <a:solidFill>
                  <a:srgbClr val="FF0000"/>
                </a:solidFill>
              </a:rPr>
              <a:t>a </a:t>
            </a:r>
            <a:r>
              <a:rPr lang="de-DE" sz="2800" dirty="0" smtClean="0"/>
              <a:t>+</a:t>
            </a:r>
            <a:r>
              <a:rPr lang="de-DE" sz="2800" dirty="0" smtClean="0">
                <a:solidFill>
                  <a:srgbClr val="FF0000"/>
                </a:solidFill>
              </a:rPr>
              <a:t> </a:t>
            </a:r>
            <a:r>
              <a:rPr lang="de-DE" sz="2800" dirty="0" smtClean="0"/>
              <a:t>2∙ </a:t>
            </a:r>
            <a:r>
              <a:rPr lang="de-DE" sz="2800" dirty="0" smtClean="0">
                <a:solidFill>
                  <a:schemeClr val="accent1"/>
                </a:solidFill>
              </a:rPr>
              <a:t>b</a:t>
            </a:r>
          </a:p>
          <a:p>
            <a:pPr algn="ctr"/>
            <a:r>
              <a:rPr lang="de-DE" sz="2800" i="1" dirty="0" smtClean="0"/>
              <a:t>oder</a:t>
            </a:r>
          </a:p>
          <a:p>
            <a:pPr algn="ctr"/>
            <a:r>
              <a:rPr lang="de-DE" sz="2800" b="1" dirty="0"/>
              <a:t>u</a:t>
            </a:r>
            <a:r>
              <a:rPr lang="de-DE" sz="2800" dirty="0" smtClean="0"/>
              <a:t> = 2∙ (</a:t>
            </a:r>
            <a:r>
              <a:rPr lang="de-DE" sz="2800" dirty="0" smtClean="0">
                <a:solidFill>
                  <a:srgbClr val="FF0000"/>
                </a:solidFill>
              </a:rPr>
              <a:t>a </a:t>
            </a:r>
            <a:r>
              <a:rPr lang="de-DE" sz="2800" dirty="0" smtClean="0"/>
              <a:t>+</a:t>
            </a:r>
            <a:r>
              <a:rPr lang="de-DE" sz="2800" dirty="0" smtClean="0">
                <a:solidFill>
                  <a:srgbClr val="FF0000"/>
                </a:solidFill>
              </a:rPr>
              <a:t> </a:t>
            </a:r>
            <a:r>
              <a:rPr lang="de-DE" sz="2800" dirty="0" smtClean="0">
                <a:solidFill>
                  <a:schemeClr val="accent1"/>
                </a:solidFill>
              </a:rPr>
              <a:t>b)</a:t>
            </a:r>
            <a:endParaRPr lang="de-DE" sz="2800" b="1" dirty="0"/>
          </a:p>
          <a:p>
            <a:r>
              <a:rPr lang="de-DE" dirty="0" smtClean="0">
                <a:solidFill>
                  <a:schemeClr val="accent1"/>
                </a:solidFill>
              </a:rPr>
              <a:t>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3" grpId="0"/>
      <p:bldP spid="4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339752" y="332656"/>
            <a:ext cx="425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 smtClean="0"/>
              <a:t>Umfang und Flächeninhalt von Rechtecken</a:t>
            </a:r>
            <a:endParaRPr lang="de-DE" b="1" u="sng" dirty="0"/>
          </a:p>
        </p:txBody>
      </p:sp>
      <p:cxnSp>
        <p:nvCxnSpPr>
          <p:cNvPr id="15" name="Gerade Verbindung 14"/>
          <p:cNvCxnSpPr/>
          <p:nvPr/>
        </p:nvCxnSpPr>
        <p:spPr>
          <a:xfrm>
            <a:off x="2411760" y="1988840"/>
            <a:ext cx="36004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>
            <a:off x="2411760" y="3429000"/>
            <a:ext cx="36004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3779912" y="1628800"/>
            <a:ext cx="99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a = 5 cm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3779912" y="342900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a = 5 cm</a:t>
            </a:r>
            <a:endParaRPr lang="de-DE" dirty="0">
              <a:solidFill>
                <a:srgbClr val="FF0000"/>
              </a:solidFill>
            </a:endParaRPr>
          </a:p>
        </p:txBody>
      </p:sp>
      <p:cxnSp>
        <p:nvCxnSpPr>
          <p:cNvPr id="21" name="Gerade Verbindung 20"/>
          <p:cNvCxnSpPr/>
          <p:nvPr/>
        </p:nvCxnSpPr>
        <p:spPr>
          <a:xfrm rot="5400000">
            <a:off x="5292080" y="2708920"/>
            <a:ext cx="144016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6084168" y="2420888"/>
            <a:ext cx="982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accent1"/>
                </a:solidFill>
              </a:rPr>
              <a:t>b = 2 cm</a:t>
            </a:r>
            <a:endParaRPr lang="de-DE" dirty="0">
              <a:solidFill>
                <a:schemeClr val="accent1"/>
              </a:solidFill>
            </a:endParaRPr>
          </a:p>
        </p:txBody>
      </p:sp>
      <p:cxnSp>
        <p:nvCxnSpPr>
          <p:cNvPr id="23" name="Gerade Verbindung 22"/>
          <p:cNvCxnSpPr/>
          <p:nvPr/>
        </p:nvCxnSpPr>
        <p:spPr>
          <a:xfrm rot="5400000">
            <a:off x="1691680" y="2708920"/>
            <a:ext cx="144016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/>
          <p:cNvSpPr txBox="1"/>
          <p:nvPr/>
        </p:nvSpPr>
        <p:spPr>
          <a:xfrm>
            <a:off x="1403648" y="2564904"/>
            <a:ext cx="982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accent1"/>
                </a:solidFill>
              </a:rPr>
              <a:t>b = 2 cm</a:t>
            </a:r>
            <a:endParaRPr lang="de-DE" dirty="0">
              <a:solidFill>
                <a:schemeClr val="accent1"/>
              </a:solidFill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683568" y="692696"/>
            <a:ext cx="62650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Legt man das „Innere“ des Rechtecks mit </a:t>
            </a:r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Einheitsquadraten </a:t>
            </a:r>
            <a:r>
              <a:rPr lang="de-DE" dirty="0" smtClean="0"/>
              <a:t>aus, </a:t>
            </a:r>
          </a:p>
          <a:p>
            <a:r>
              <a:rPr lang="de-DE" dirty="0" smtClean="0"/>
              <a:t>erhält man ein Maß für seinen </a:t>
            </a:r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Flächeninhalt</a:t>
            </a:r>
            <a:r>
              <a:rPr lang="de-DE" dirty="0" smtClean="0">
                <a:solidFill>
                  <a:srgbClr val="FFC000"/>
                </a:solidFill>
              </a:rPr>
              <a:t>.</a:t>
            </a:r>
            <a:endParaRPr lang="de-DE" dirty="0">
              <a:solidFill>
                <a:srgbClr val="FFC000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611560" y="4149080"/>
            <a:ext cx="744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In diesem Beispiel kann man das Rechteck mit </a:t>
            </a:r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Zentimeterquadraten</a:t>
            </a:r>
            <a:r>
              <a:rPr lang="de-DE" dirty="0" smtClean="0"/>
              <a:t> auslegen.</a:t>
            </a:r>
            <a:endParaRPr lang="de-DE" dirty="0"/>
          </a:p>
        </p:txBody>
      </p:sp>
      <p:sp>
        <p:nvSpPr>
          <p:cNvPr id="20" name="Rechteck 19"/>
          <p:cNvSpPr/>
          <p:nvPr/>
        </p:nvSpPr>
        <p:spPr>
          <a:xfrm>
            <a:off x="2411760" y="1988840"/>
            <a:ext cx="3600400" cy="14401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Rechteck 23"/>
          <p:cNvSpPr/>
          <p:nvPr/>
        </p:nvSpPr>
        <p:spPr>
          <a:xfrm>
            <a:off x="2411760" y="2708920"/>
            <a:ext cx="720080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Textfeld 24"/>
          <p:cNvSpPr txBox="1"/>
          <p:nvPr/>
        </p:nvSpPr>
        <p:spPr>
          <a:xfrm>
            <a:off x="2411760" y="2852936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1 cm²</a:t>
            </a:r>
            <a:endParaRPr lang="de-DE" dirty="0"/>
          </a:p>
        </p:txBody>
      </p:sp>
      <p:sp>
        <p:nvSpPr>
          <p:cNvPr id="26" name="Textfeld 25"/>
          <p:cNvSpPr txBox="1"/>
          <p:nvPr/>
        </p:nvSpPr>
        <p:spPr>
          <a:xfrm>
            <a:off x="611560" y="4509120"/>
            <a:ext cx="5140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In eine Reihe passen </a:t>
            </a:r>
            <a:r>
              <a:rPr lang="de-DE" dirty="0" smtClean="0">
                <a:solidFill>
                  <a:srgbClr val="FF0000"/>
                </a:solidFill>
              </a:rPr>
              <a:t>5</a:t>
            </a:r>
            <a:r>
              <a:rPr lang="de-DE" dirty="0" smtClean="0"/>
              <a:t> </a:t>
            </a:r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Zentimeterquadrate</a:t>
            </a:r>
            <a:r>
              <a:rPr lang="de-DE" dirty="0" smtClean="0"/>
              <a:t> = </a:t>
            </a:r>
            <a:r>
              <a:rPr lang="de-DE" dirty="0" smtClean="0">
                <a:solidFill>
                  <a:srgbClr val="FF0000"/>
                </a:solidFill>
              </a:rPr>
              <a:t>5</a:t>
            </a:r>
            <a:r>
              <a:rPr lang="de-DE" dirty="0" smtClean="0"/>
              <a:t> </a:t>
            </a:r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cm²</a:t>
            </a:r>
            <a:endParaRPr lang="de-D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3131840" y="2708920"/>
            <a:ext cx="720080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Rechteck 29"/>
          <p:cNvSpPr/>
          <p:nvPr/>
        </p:nvSpPr>
        <p:spPr>
          <a:xfrm>
            <a:off x="3851920" y="2708920"/>
            <a:ext cx="720080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Rechteck 32"/>
          <p:cNvSpPr/>
          <p:nvPr/>
        </p:nvSpPr>
        <p:spPr>
          <a:xfrm>
            <a:off x="4572000" y="2708920"/>
            <a:ext cx="720080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Rechteck 33"/>
          <p:cNvSpPr/>
          <p:nvPr/>
        </p:nvSpPr>
        <p:spPr>
          <a:xfrm>
            <a:off x="5292080" y="2708920"/>
            <a:ext cx="720080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Textfeld 34"/>
          <p:cNvSpPr txBox="1"/>
          <p:nvPr/>
        </p:nvSpPr>
        <p:spPr>
          <a:xfrm>
            <a:off x="611560" y="4941168"/>
            <a:ext cx="5666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In das Rechtecke passen insgesamt </a:t>
            </a:r>
            <a:r>
              <a:rPr lang="de-DE" dirty="0" smtClean="0">
                <a:solidFill>
                  <a:schemeClr val="accent1"/>
                </a:solidFill>
              </a:rPr>
              <a:t>2 Reihen </a:t>
            </a:r>
            <a:r>
              <a:rPr lang="de-DE" dirty="0" smtClean="0"/>
              <a:t>, also </a:t>
            </a:r>
            <a:r>
              <a:rPr lang="de-DE" dirty="0" smtClean="0">
                <a:solidFill>
                  <a:schemeClr val="accent1"/>
                </a:solidFill>
              </a:rPr>
              <a:t>2</a:t>
            </a:r>
            <a:r>
              <a:rPr lang="de-DE" dirty="0" smtClean="0"/>
              <a:t>∙</a:t>
            </a:r>
            <a:r>
              <a:rPr lang="de-DE" dirty="0" smtClean="0">
                <a:solidFill>
                  <a:srgbClr val="FF0000"/>
                </a:solidFill>
              </a:rPr>
              <a:t>5</a:t>
            </a:r>
            <a:r>
              <a:rPr lang="de-DE" dirty="0" smtClean="0"/>
              <a:t> </a:t>
            </a:r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cm²</a:t>
            </a:r>
            <a:endParaRPr lang="de-D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611560" y="5301208"/>
            <a:ext cx="5300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Das Rechteck hat einen </a:t>
            </a:r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Flächeninhalt</a:t>
            </a:r>
            <a:r>
              <a:rPr lang="de-DE" dirty="0" smtClean="0"/>
              <a:t> von </a:t>
            </a:r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A = </a:t>
            </a:r>
            <a:r>
              <a:rPr lang="de-DE" dirty="0" smtClean="0"/>
              <a:t>10</a:t>
            </a:r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 cm².</a:t>
            </a:r>
            <a:endParaRPr lang="de-D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9" name="Rechteck 38"/>
          <p:cNvSpPr/>
          <p:nvPr/>
        </p:nvSpPr>
        <p:spPr>
          <a:xfrm>
            <a:off x="5292080" y="1988840"/>
            <a:ext cx="720080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Rechteck 45"/>
          <p:cNvSpPr/>
          <p:nvPr/>
        </p:nvSpPr>
        <p:spPr>
          <a:xfrm>
            <a:off x="4572000" y="1988840"/>
            <a:ext cx="720080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Rechteck 46"/>
          <p:cNvSpPr/>
          <p:nvPr/>
        </p:nvSpPr>
        <p:spPr>
          <a:xfrm>
            <a:off x="3851920" y="1988840"/>
            <a:ext cx="720080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Rechteck 47"/>
          <p:cNvSpPr/>
          <p:nvPr/>
        </p:nvSpPr>
        <p:spPr>
          <a:xfrm>
            <a:off x="3131840" y="1988840"/>
            <a:ext cx="720080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Rechteck 48"/>
          <p:cNvSpPr/>
          <p:nvPr/>
        </p:nvSpPr>
        <p:spPr>
          <a:xfrm>
            <a:off x="2411760" y="1988840"/>
            <a:ext cx="720080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Textfeld 49"/>
          <p:cNvSpPr txBox="1"/>
          <p:nvPr/>
        </p:nvSpPr>
        <p:spPr>
          <a:xfrm>
            <a:off x="611560" y="5805264"/>
            <a:ext cx="6830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Jedes Rechteck hat einen </a:t>
            </a:r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Flächeninhalt</a:t>
            </a:r>
            <a:r>
              <a:rPr lang="de-DE" dirty="0" smtClean="0"/>
              <a:t>  von </a:t>
            </a:r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A = </a:t>
            </a:r>
            <a:r>
              <a:rPr lang="de-DE" dirty="0" smtClean="0">
                <a:solidFill>
                  <a:srgbClr val="FF0000"/>
                </a:solidFill>
              </a:rPr>
              <a:t>a</a:t>
            </a:r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∙ </a:t>
            </a:r>
            <a:r>
              <a:rPr lang="de-DE" dirty="0" smtClean="0">
                <a:solidFill>
                  <a:schemeClr val="tx2"/>
                </a:solidFill>
              </a:rPr>
              <a:t>b</a:t>
            </a:r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 Einheitsquadraten.</a:t>
            </a:r>
            <a:endParaRPr lang="de-DE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8" grpId="0"/>
      <p:bldP spid="20" grpId="0" animBg="1"/>
      <p:bldP spid="24" grpId="0" animBg="1"/>
      <p:bldP spid="25" grpId="0"/>
      <p:bldP spid="26" grpId="0"/>
      <p:bldP spid="27" grpId="0" animBg="1"/>
      <p:bldP spid="30" grpId="0" animBg="1"/>
      <p:bldP spid="33" grpId="0" animBg="1"/>
      <p:bldP spid="34" grpId="0" animBg="1"/>
      <p:bldP spid="35" grpId="0"/>
      <p:bldP spid="36" grpId="0"/>
      <p:bldP spid="39" grpId="0" animBg="1"/>
      <p:bldP spid="46" grpId="0" animBg="1"/>
      <p:bldP spid="47" grpId="0" animBg="1"/>
      <p:bldP spid="48" grpId="0" animBg="1"/>
      <p:bldP spid="49" grpId="0" animBg="1"/>
      <p:bldP spid="50" grpId="0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</Words>
  <Application>Microsoft Office PowerPoint</Application>
  <PresentationFormat>Bildschirmpräsentation (4:3)</PresentationFormat>
  <Paragraphs>35</Paragraphs>
  <Slides>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4" baseType="lpstr">
      <vt:lpstr>Larissa-Design</vt:lpstr>
      <vt:lpstr>Folie 1</vt:lpstr>
      <vt:lpstr>Folie 2</vt:lpstr>
      <vt:lpstr>Folie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horst</dc:creator>
  <cp:lastModifiedBy>horst</cp:lastModifiedBy>
  <cp:revision>13</cp:revision>
  <dcterms:created xsi:type="dcterms:W3CDTF">2010-10-06T06:42:04Z</dcterms:created>
  <dcterms:modified xsi:type="dcterms:W3CDTF">2010-10-13T11:04:30Z</dcterms:modified>
</cp:coreProperties>
</file>