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6" autoAdjust="0"/>
  </p:normalViewPr>
  <p:slideViewPr>
    <p:cSldViewPr snapToGrid="0" showGuides="1">
      <p:cViewPr>
        <p:scale>
          <a:sx n="112" d="100"/>
          <a:sy n="112" d="100"/>
        </p:scale>
        <p:origin x="3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E90AE-C30A-4AF3-88A0-EE032CDFF6E1}" type="datetimeFigureOut">
              <a:rPr lang="de-DE" smtClean="0"/>
              <a:pPr/>
              <a:t>18.11.2010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A0975-3476-486C-87A0-940C8FB71F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971600" y="2708920"/>
            <a:ext cx="3600400" cy="360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827584" y="83671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Flächen messen bedeutet, sie mit </a:t>
            </a:r>
            <a:r>
              <a:rPr lang="de-DE" dirty="0" smtClean="0">
                <a:solidFill>
                  <a:srgbClr val="FFFF00"/>
                </a:solidFill>
              </a:rPr>
              <a:t>Einheitsflächen</a:t>
            </a:r>
            <a:r>
              <a:rPr lang="de-DE" dirty="0" smtClean="0">
                <a:solidFill>
                  <a:schemeClr val="bg1"/>
                </a:solidFill>
              </a:rPr>
              <a:t> zu vergleichen.</a:t>
            </a:r>
          </a:p>
          <a:p>
            <a:r>
              <a:rPr lang="de-DE" dirty="0">
                <a:solidFill>
                  <a:srgbClr val="FFFF00"/>
                </a:solidFill>
              </a:rPr>
              <a:t>Einheitsflächen </a:t>
            </a:r>
            <a:r>
              <a:rPr lang="de-DE" dirty="0" smtClean="0">
                <a:solidFill>
                  <a:schemeClr val="bg1"/>
                </a:solidFill>
              </a:rPr>
              <a:t>sind  meist Quadrate mit  bestimmten Seitenlängen.</a:t>
            </a:r>
          </a:p>
        </p:txBody>
      </p:sp>
      <p:sp>
        <p:nvSpPr>
          <p:cNvPr id="5" name="Rechteck 4"/>
          <p:cNvSpPr/>
          <p:nvPr/>
        </p:nvSpPr>
        <p:spPr>
          <a:xfrm>
            <a:off x="2286000" y="1886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smtClean="0">
                <a:solidFill>
                  <a:schemeClr val="bg1"/>
                </a:solidFill>
              </a:rPr>
              <a:t>Flächeneinheiten</a:t>
            </a:r>
            <a:endParaRPr lang="de-DE" b="1" u="sng" dirty="0">
              <a:solidFill>
                <a:schemeClr val="bg1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863588" y="1412776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Zum Beispiel ein Quadrat mit der Seitenlänge a = 1 m,</a:t>
            </a:r>
          </a:p>
        </p:txBody>
      </p:sp>
      <p:sp>
        <p:nvSpPr>
          <p:cNvPr id="12" name="Rechteck 11"/>
          <p:cNvSpPr/>
          <p:nvPr/>
        </p:nvSpPr>
        <p:spPr>
          <a:xfrm>
            <a:off x="2411760" y="2348880"/>
            <a:ext cx="7200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</a:rPr>
              <a:t>a = 1 m</a:t>
            </a:r>
            <a:endParaRPr lang="de-DE" sz="1400" b="1" dirty="0"/>
          </a:p>
        </p:txBody>
      </p:sp>
      <p:sp>
        <p:nvSpPr>
          <p:cNvPr id="13" name="Rechteck 12"/>
          <p:cNvSpPr/>
          <p:nvPr/>
        </p:nvSpPr>
        <p:spPr>
          <a:xfrm>
            <a:off x="863588" y="1772816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hat den F</a:t>
            </a:r>
            <a:r>
              <a:rPr lang="de-DE" dirty="0" smtClean="0">
                <a:solidFill>
                  <a:srgbClr val="FFFF00"/>
                </a:solidFill>
              </a:rPr>
              <a:t>lächeninhalt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smtClean="0">
                <a:solidFill>
                  <a:srgbClr val="FFFF00"/>
                </a:solidFill>
              </a:rPr>
              <a:t>A</a:t>
            </a:r>
            <a:r>
              <a:rPr lang="de-DE" dirty="0" smtClean="0">
                <a:solidFill>
                  <a:schemeClr val="bg1"/>
                </a:solidFill>
              </a:rPr>
              <a:t> = 1 </a:t>
            </a:r>
            <a:r>
              <a:rPr lang="de-DE" dirty="0" smtClean="0">
                <a:solidFill>
                  <a:srgbClr val="FFFF00"/>
                </a:solidFill>
              </a:rPr>
              <a:t>m². (</a:t>
            </a:r>
            <a:r>
              <a:rPr lang="de-DE" dirty="0" smtClean="0">
                <a:solidFill>
                  <a:schemeClr val="bg1"/>
                </a:solidFill>
              </a:rPr>
              <a:t>Lies 1 </a:t>
            </a:r>
            <a:r>
              <a:rPr lang="de-DE" dirty="0" smtClean="0">
                <a:solidFill>
                  <a:srgbClr val="FFFF00"/>
                </a:solidFill>
              </a:rPr>
              <a:t>Quadratmeter)</a:t>
            </a:r>
          </a:p>
        </p:txBody>
      </p:sp>
      <p:cxnSp>
        <p:nvCxnSpPr>
          <p:cNvPr id="7" name="Gerade Verbindung 6"/>
          <p:cNvCxnSpPr/>
          <p:nvPr/>
        </p:nvCxnSpPr>
        <p:spPr>
          <a:xfrm>
            <a:off x="971600" y="2708920"/>
            <a:ext cx="3600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rot="5400000">
            <a:off x="2771800" y="4509120"/>
            <a:ext cx="3600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10800000">
            <a:off x="971600" y="6309320"/>
            <a:ext cx="3600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5400000" flipH="1" flipV="1">
            <a:off x="-828600" y="4509120"/>
            <a:ext cx="3600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 flipV="1">
            <a:off x="3131829" y="2492896"/>
            <a:ext cx="1440171" cy="9873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H="1" flipV="1">
            <a:off x="971600" y="2492896"/>
            <a:ext cx="1440171" cy="9873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eck 23"/>
          <p:cNvSpPr/>
          <p:nvPr/>
        </p:nvSpPr>
        <p:spPr>
          <a:xfrm>
            <a:off x="4788024" y="2708920"/>
            <a:ext cx="34203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Ein Quadrat mit der Seitenlänge 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a = 1 </a:t>
            </a:r>
            <a:r>
              <a:rPr lang="de-DE" dirty="0" err="1" smtClean="0">
                <a:solidFill>
                  <a:schemeClr val="bg1"/>
                </a:solidFill>
              </a:rPr>
              <a:t>dm</a:t>
            </a:r>
            <a:r>
              <a:rPr lang="de-DE" dirty="0" smtClean="0">
                <a:solidFill>
                  <a:schemeClr val="bg1"/>
                </a:solidFill>
              </a:rPr>
              <a:t>, hat den Flächeninhalt 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A = 1 dm²</a:t>
            </a:r>
            <a:r>
              <a:rPr lang="de-DE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" name="Rechteck 24"/>
          <p:cNvSpPr/>
          <p:nvPr/>
        </p:nvSpPr>
        <p:spPr>
          <a:xfrm>
            <a:off x="97160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4788024" y="3717032"/>
            <a:ext cx="342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u="sng" dirty="0" smtClean="0">
                <a:solidFill>
                  <a:schemeClr val="bg1"/>
                </a:solidFill>
              </a:rPr>
              <a:t>Achtung: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	1 m  =  10 </a:t>
            </a:r>
            <a:r>
              <a:rPr lang="de-DE" dirty="0" err="1" smtClean="0">
                <a:solidFill>
                  <a:schemeClr val="bg1"/>
                </a:solidFill>
              </a:rPr>
              <a:t>dm</a:t>
            </a:r>
            <a:endParaRPr lang="de-DE" dirty="0" smtClean="0">
              <a:solidFill>
                <a:schemeClr val="bg1"/>
              </a:solidFill>
            </a:endParaRPr>
          </a:p>
        </p:txBody>
      </p:sp>
      <p:grpSp>
        <p:nvGrpSpPr>
          <p:cNvPr id="40" name="Gruppieren 39"/>
          <p:cNvGrpSpPr/>
          <p:nvPr/>
        </p:nvGrpSpPr>
        <p:grpSpPr>
          <a:xfrm rot="16200000">
            <a:off x="-828600" y="4437112"/>
            <a:ext cx="2880320" cy="144016"/>
            <a:chOff x="5652120" y="4797152"/>
            <a:chExt cx="2880320" cy="144016"/>
          </a:xfrm>
        </p:grpSpPr>
        <p:cxnSp>
          <p:nvCxnSpPr>
            <p:cNvPr id="21" name="Gerade Verbindung 20"/>
            <p:cNvCxnSpPr/>
            <p:nvPr/>
          </p:nvCxnSpPr>
          <p:spPr>
            <a:xfrm rot="5400000">
              <a:off x="558011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/>
          </p:nvCxnSpPr>
          <p:spPr>
            <a:xfrm rot="5400000">
              <a:off x="594015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/>
          </p:nvCxnSpPr>
          <p:spPr>
            <a:xfrm rot="5400000">
              <a:off x="630019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/>
          </p:nvCxnSpPr>
          <p:spPr>
            <a:xfrm rot="5400000">
              <a:off x="666023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/>
            <p:cNvCxnSpPr/>
            <p:nvPr/>
          </p:nvCxnSpPr>
          <p:spPr>
            <a:xfrm rot="5400000">
              <a:off x="702027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/>
          </p:nvCxnSpPr>
          <p:spPr>
            <a:xfrm rot="5400000">
              <a:off x="738031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>
            <a:xfrm rot="5400000">
              <a:off x="774035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/>
          </p:nvCxnSpPr>
          <p:spPr>
            <a:xfrm rot="5400000">
              <a:off x="810039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/>
          </p:nvCxnSpPr>
          <p:spPr>
            <a:xfrm rot="5400000">
              <a:off x="8460432" y="4869160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/>
          <p:cNvGrpSpPr/>
          <p:nvPr/>
        </p:nvGrpSpPr>
        <p:grpSpPr>
          <a:xfrm rot="16200000">
            <a:off x="-1188640" y="4437112"/>
            <a:ext cx="3600400" cy="144016"/>
            <a:chOff x="5292080" y="4509120"/>
            <a:chExt cx="3600400" cy="144016"/>
          </a:xfrm>
        </p:grpSpPr>
        <p:cxnSp>
          <p:nvCxnSpPr>
            <p:cNvPr id="18" name="Gerade Verbindung 17"/>
            <p:cNvCxnSpPr/>
            <p:nvPr/>
          </p:nvCxnSpPr>
          <p:spPr>
            <a:xfrm>
              <a:off x="5292080" y="4581128"/>
              <a:ext cx="36004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rot="5400000">
              <a:off x="5220072" y="4581128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/>
          </p:nvCxnSpPr>
          <p:spPr>
            <a:xfrm rot="5400000">
              <a:off x="8820472" y="4581128"/>
              <a:ext cx="1440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hteck 40"/>
          <p:cNvSpPr/>
          <p:nvPr/>
        </p:nvSpPr>
        <p:spPr>
          <a:xfrm>
            <a:off x="4788024" y="4293096"/>
            <a:ext cx="342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b="1" u="sng" dirty="0" smtClean="0">
                <a:solidFill>
                  <a:schemeClr val="bg1"/>
                </a:solidFill>
              </a:rPr>
              <a:t>aber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	1 </a:t>
            </a:r>
            <a:r>
              <a:rPr lang="de-DE" dirty="0" smtClean="0">
                <a:solidFill>
                  <a:srgbClr val="FFFF00"/>
                </a:solidFill>
              </a:rPr>
              <a:t>m²</a:t>
            </a:r>
            <a:r>
              <a:rPr lang="de-DE" dirty="0" smtClean="0">
                <a:solidFill>
                  <a:schemeClr val="bg1"/>
                </a:solidFill>
              </a:rPr>
              <a:t>  =      </a:t>
            </a:r>
          </a:p>
        </p:txBody>
      </p:sp>
      <p:sp>
        <p:nvSpPr>
          <p:cNvPr id="163" name="Rechteck 162"/>
          <p:cNvSpPr/>
          <p:nvPr/>
        </p:nvSpPr>
        <p:spPr>
          <a:xfrm>
            <a:off x="133164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4" name="Rechteck 163"/>
          <p:cNvSpPr/>
          <p:nvPr/>
        </p:nvSpPr>
        <p:spPr>
          <a:xfrm>
            <a:off x="169168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5" name="Rechteck 164"/>
          <p:cNvSpPr/>
          <p:nvPr/>
        </p:nvSpPr>
        <p:spPr>
          <a:xfrm>
            <a:off x="205172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6" name="Rechteck 165"/>
          <p:cNvSpPr/>
          <p:nvPr/>
        </p:nvSpPr>
        <p:spPr>
          <a:xfrm>
            <a:off x="241176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7" name="Rechteck 166"/>
          <p:cNvSpPr/>
          <p:nvPr/>
        </p:nvSpPr>
        <p:spPr>
          <a:xfrm>
            <a:off x="277180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8" name="Rechteck 167"/>
          <p:cNvSpPr/>
          <p:nvPr/>
        </p:nvSpPr>
        <p:spPr>
          <a:xfrm>
            <a:off x="313184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9" name="Rechteck 168"/>
          <p:cNvSpPr/>
          <p:nvPr/>
        </p:nvSpPr>
        <p:spPr>
          <a:xfrm>
            <a:off x="349188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0" name="Rechteck 169"/>
          <p:cNvSpPr/>
          <p:nvPr/>
        </p:nvSpPr>
        <p:spPr>
          <a:xfrm>
            <a:off x="385192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1" name="Rechteck 170"/>
          <p:cNvSpPr/>
          <p:nvPr/>
        </p:nvSpPr>
        <p:spPr>
          <a:xfrm>
            <a:off x="4211960" y="2708920"/>
            <a:ext cx="360040" cy="36004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83" name="Gruppieren 182"/>
          <p:cNvGrpSpPr/>
          <p:nvPr/>
        </p:nvGrpSpPr>
        <p:grpSpPr>
          <a:xfrm>
            <a:off x="971600" y="3068960"/>
            <a:ext cx="3600400" cy="360040"/>
            <a:chOff x="5004048" y="6165304"/>
            <a:chExt cx="3600400" cy="360040"/>
          </a:xfrm>
        </p:grpSpPr>
        <p:cxnSp>
          <p:nvCxnSpPr>
            <p:cNvPr id="172" name="Gerade Verbindung 171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hteck 172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4" name="Rechteck 173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5" name="Rechteck 174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6" name="Rechteck 175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7" name="Rechteck 176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8" name="Rechteck 177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9" name="Rechteck 178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0" name="Rechteck 179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1" name="Rechteck 180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2" name="Rechteck 181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4" name="Gruppieren 183"/>
          <p:cNvGrpSpPr/>
          <p:nvPr/>
        </p:nvGrpSpPr>
        <p:grpSpPr>
          <a:xfrm>
            <a:off x="971600" y="3429000"/>
            <a:ext cx="3600400" cy="360040"/>
            <a:chOff x="5004048" y="6165304"/>
            <a:chExt cx="3600400" cy="360040"/>
          </a:xfrm>
        </p:grpSpPr>
        <p:cxnSp>
          <p:nvCxnSpPr>
            <p:cNvPr id="185" name="Gerade Verbindung 184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hteck 185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7" name="Rechteck 186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8" name="Rechteck 187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9" name="Rechteck 188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0" name="Rechteck 189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1" name="Rechteck 190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2" name="Rechteck 191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3" name="Rechteck 192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4" name="Rechteck 193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5" name="Rechteck 194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96" name="Gruppieren 195"/>
          <p:cNvGrpSpPr/>
          <p:nvPr/>
        </p:nvGrpSpPr>
        <p:grpSpPr>
          <a:xfrm>
            <a:off x="971600" y="3789040"/>
            <a:ext cx="3600400" cy="360040"/>
            <a:chOff x="5004048" y="6165304"/>
            <a:chExt cx="3600400" cy="360040"/>
          </a:xfrm>
        </p:grpSpPr>
        <p:cxnSp>
          <p:nvCxnSpPr>
            <p:cNvPr id="197" name="Gerade Verbindung 196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Rechteck 197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9" name="Rechteck 198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0" name="Rechteck 199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1" name="Rechteck 200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2" name="Rechteck 201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3" name="Rechteck 202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4" name="Rechteck 203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5" name="Rechteck 204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6" name="Rechteck 205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7" name="Rechteck 206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08" name="Gruppieren 207"/>
          <p:cNvGrpSpPr/>
          <p:nvPr/>
        </p:nvGrpSpPr>
        <p:grpSpPr>
          <a:xfrm>
            <a:off x="971600" y="4149080"/>
            <a:ext cx="3600400" cy="360040"/>
            <a:chOff x="5004048" y="6165304"/>
            <a:chExt cx="3600400" cy="360040"/>
          </a:xfrm>
        </p:grpSpPr>
        <p:cxnSp>
          <p:nvCxnSpPr>
            <p:cNvPr id="209" name="Gerade Verbindung 208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hteck 209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1" name="Rechteck 210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2" name="Rechteck 211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3" name="Rechteck 212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4" name="Rechteck 213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5" name="Rechteck 214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6" name="Rechteck 215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7" name="Rechteck 216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8" name="Rechteck 217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9" name="Rechteck 218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20" name="Gruppieren 219"/>
          <p:cNvGrpSpPr/>
          <p:nvPr/>
        </p:nvGrpSpPr>
        <p:grpSpPr>
          <a:xfrm>
            <a:off x="971600" y="4509120"/>
            <a:ext cx="3600400" cy="360040"/>
            <a:chOff x="5004048" y="6165304"/>
            <a:chExt cx="3600400" cy="360040"/>
          </a:xfrm>
        </p:grpSpPr>
        <p:cxnSp>
          <p:nvCxnSpPr>
            <p:cNvPr id="221" name="Gerade Verbindung 220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Rechteck 221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3" name="Rechteck 222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4" name="Rechteck 223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5" name="Rechteck 224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6" name="Rechteck 225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7" name="Rechteck 226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8" name="Rechteck 227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9" name="Rechteck 228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0" name="Rechteck 229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1" name="Rechteck 230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32" name="Gruppieren 231"/>
          <p:cNvGrpSpPr/>
          <p:nvPr/>
        </p:nvGrpSpPr>
        <p:grpSpPr>
          <a:xfrm>
            <a:off x="971600" y="4869160"/>
            <a:ext cx="3600400" cy="360040"/>
            <a:chOff x="5004048" y="6165304"/>
            <a:chExt cx="3600400" cy="360040"/>
          </a:xfrm>
        </p:grpSpPr>
        <p:cxnSp>
          <p:nvCxnSpPr>
            <p:cNvPr id="233" name="Gerade Verbindung 232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Rechteck 233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5" name="Rechteck 234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6" name="Rechteck 235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7" name="Rechteck 236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8" name="Rechteck 237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9" name="Rechteck 238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0" name="Rechteck 239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1" name="Rechteck 240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2" name="Rechteck 241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3" name="Rechteck 242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44" name="Gruppieren 243"/>
          <p:cNvGrpSpPr/>
          <p:nvPr/>
        </p:nvGrpSpPr>
        <p:grpSpPr>
          <a:xfrm>
            <a:off x="971600" y="5229200"/>
            <a:ext cx="3600400" cy="360040"/>
            <a:chOff x="5004048" y="6165304"/>
            <a:chExt cx="3600400" cy="360040"/>
          </a:xfrm>
        </p:grpSpPr>
        <p:cxnSp>
          <p:nvCxnSpPr>
            <p:cNvPr id="245" name="Gerade Verbindung 244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hteck 245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7" name="Rechteck 246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8" name="Rechteck 247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9" name="Rechteck 248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0" name="Rechteck 249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1" name="Rechteck 250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2" name="Rechteck 251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3" name="Rechteck 252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4" name="Rechteck 253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5" name="Rechteck 254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56" name="Gruppieren 255"/>
          <p:cNvGrpSpPr/>
          <p:nvPr/>
        </p:nvGrpSpPr>
        <p:grpSpPr>
          <a:xfrm>
            <a:off x="971600" y="5589240"/>
            <a:ext cx="3600400" cy="360040"/>
            <a:chOff x="5004048" y="6165304"/>
            <a:chExt cx="3600400" cy="360040"/>
          </a:xfrm>
        </p:grpSpPr>
        <p:cxnSp>
          <p:nvCxnSpPr>
            <p:cNvPr id="257" name="Gerade Verbindung 256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Rechteck 257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9" name="Rechteck 258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0" name="Rechteck 259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1" name="Rechteck 260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2" name="Rechteck 261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3" name="Rechteck 262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4" name="Rechteck 263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5" name="Rechteck 264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6" name="Rechteck 265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7" name="Rechteck 266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8" name="Gruppieren 267"/>
          <p:cNvGrpSpPr/>
          <p:nvPr/>
        </p:nvGrpSpPr>
        <p:grpSpPr>
          <a:xfrm>
            <a:off x="971600" y="5949280"/>
            <a:ext cx="3600400" cy="360040"/>
            <a:chOff x="5004048" y="6165304"/>
            <a:chExt cx="3600400" cy="360040"/>
          </a:xfrm>
        </p:grpSpPr>
        <p:cxnSp>
          <p:nvCxnSpPr>
            <p:cNvPr id="269" name="Gerade Verbindung 268"/>
            <p:cNvCxnSpPr/>
            <p:nvPr/>
          </p:nvCxnSpPr>
          <p:spPr>
            <a:xfrm>
              <a:off x="5004048" y="6165304"/>
              <a:ext cx="360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Rechteck 269"/>
            <p:cNvSpPr/>
            <p:nvPr/>
          </p:nvSpPr>
          <p:spPr>
            <a:xfrm>
              <a:off x="50040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1" name="Rechteck 270"/>
            <p:cNvSpPr/>
            <p:nvPr/>
          </p:nvSpPr>
          <p:spPr>
            <a:xfrm>
              <a:off x="53640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2" name="Rechteck 271"/>
            <p:cNvSpPr/>
            <p:nvPr/>
          </p:nvSpPr>
          <p:spPr>
            <a:xfrm>
              <a:off x="57241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3" name="Rechteck 272"/>
            <p:cNvSpPr/>
            <p:nvPr/>
          </p:nvSpPr>
          <p:spPr>
            <a:xfrm>
              <a:off x="60841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4" name="Rechteck 273"/>
            <p:cNvSpPr/>
            <p:nvPr/>
          </p:nvSpPr>
          <p:spPr>
            <a:xfrm>
              <a:off x="64442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5" name="Rechteck 274"/>
            <p:cNvSpPr/>
            <p:nvPr/>
          </p:nvSpPr>
          <p:spPr>
            <a:xfrm>
              <a:off x="680424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6" name="Rechteck 275"/>
            <p:cNvSpPr/>
            <p:nvPr/>
          </p:nvSpPr>
          <p:spPr>
            <a:xfrm>
              <a:off x="716428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7" name="Rechteck 276"/>
            <p:cNvSpPr/>
            <p:nvPr/>
          </p:nvSpPr>
          <p:spPr>
            <a:xfrm>
              <a:off x="752432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8" name="Rechteck 277"/>
            <p:cNvSpPr/>
            <p:nvPr/>
          </p:nvSpPr>
          <p:spPr>
            <a:xfrm>
              <a:off x="788436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9" name="Rechteck 278"/>
            <p:cNvSpPr/>
            <p:nvPr/>
          </p:nvSpPr>
          <p:spPr>
            <a:xfrm>
              <a:off x="8244408" y="6165304"/>
              <a:ext cx="360040" cy="36004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80" name="Textfeld 279"/>
          <p:cNvSpPr txBox="1"/>
          <p:nvPr/>
        </p:nvSpPr>
        <p:spPr>
          <a:xfrm>
            <a:off x="6444208" y="4581128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100 </a:t>
            </a:r>
            <a:r>
              <a:rPr lang="de-DE" dirty="0" smtClean="0">
                <a:solidFill>
                  <a:srgbClr val="FF0000"/>
                </a:solidFill>
              </a:rPr>
              <a:t>dm²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81" name="Rechteck 280"/>
          <p:cNvSpPr/>
          <p:nvPr/>
        </p:nvSpPr>
        <p:spPr>
          <a:xfrm>
            <a:off x="4788024" y="5013176"/>
            <a:ext cx="34203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Der </a:t>
            </a:r>
            <a:r>
              <a:rPr lang="de-DE" b="1" dirty="0" smtClean="0">
                <a:solidFill>
                  <a:schemeClr val="bg1"/>
                </a:solidFill>
              </a:rPr>
              <a:t>Umwandlungsfaktor</a:t>
            </a:r>
            <a:r>
              <a:rPr lang="de-DE" dirty="0" smtClean="0">
                <a:solidFill>
                  <a:schemeClr val="bg1"/>
                </a:solidFill>
              </a:rPr>
              <a:t> bei</a:t>
            </a:r>
          </a:p>
          <a:p>
            <a:pPr algn="ctr"/>
            <a:r>
              <a:rPr lang="de-DE" dirty="0" smtClean="0">
                <a:solidFill>
                  <a:schemeClr val="bg1"/>
                </a:solidFill>
              </a:rPr>
              <a:t>Längeneinheiten ist </a:t>
            </a:r>
            <a:r>
              <a:rPr lang="de-DE" b="1" dirty="0" smtClean="0">
                <a:solidFill>
                  <a:schemeClr val="bg1"/>
                </a:solidFill>
              </a:rPr>
              <a:t>10</a:t>
            </a:r>
            <a:r>
              <a:rPr lang="de-DE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de-DE" dirty="0" smtClean="0">
                <a:solidFill>
                  <a:schemeClr val="bg1"/>
                </a:solidFill>
              </a:rPr>
              <a:t>Bei Flächeneinheiten </a:t>
            </a:r>
            <a:r>
              <a:rPr lang="de-DE" b="1" dirty="0" smtClean="0">
                <a:solidFill>
                  <a:schemeClr val="bg1"/>
                </a:solidFill>
              </a:rPr>
              <a:t>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7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7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8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4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7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00"/>
                            </p:stCondLst>
                            <p:childTnLst>
                              <p:par>
                                <p:cTn id="129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600"/>
                            </p:stCondLst>
                            <p:childTnLst>
                              <p:par>
                                <p:cTn id="132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90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2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500"/>
                            </p:stCondLst>
                            <p:childTnLst>
                              <p:par>
                                <p:cTn id="14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80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0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400"/>
                            </p:stCondLst>
                            <p:childTnLst>
                              <p:par>
                                <p:cTn id="150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  <p:bldP spid="11" grpId="0"/>
      <p:bldP spid="12" grpId="0"/>
      <p:bldP spid="13" grpId="0"/>
      <p:bldP spid="24" grpId="0"/>
      <p:bldP spid="25" grpId="0" animBg="1"/>
      <p:bldP spid="16" grpId="0"/>
      <p:bldP spid="41" grpId="0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280" grpId="0"/>
      <p:bldP spid="2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286000" y="188640"/>
            <a:ext cx="520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b="1" u="sng" dirty="0" smtClean="0">
                <a:solidFill>
                  <a:schemeClr val="bg1"/>
                </a:solidFill>
              </a:rPr>
              <a:t>Flächeneinheiten,  die auf ein DIN A4 – Blatt passen </a:t>
            </a:r>
            <a:endParaRPr lang="de-DE" b="1" u="sng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526583" cy="326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" name="Textfeld 153"/>
          <p:cNvSpPr txBox="1"/>
          <p:nvPr/>
        </p:nvSpPr>
        <p:spPr>
          <a:xfrm>
            <a:off x="3869364" y="794318"/>
            <a:ext cx="35702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Sven </a:t>
            </a:r>
            <a:r>
              <a:rPr lang="de-DE" dirty="0" smtClean="0">
                <a:solidFill>
                  <a:schemeClr val="bg1"/>
                </a:solidFill>
              </a:rPr>
              <a:t>hat in sein Heft </a:t>
            </a:r>
            <a:endParaRPr lang="de-DE" dirty="0" smtClean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ein </a:t>
            </a:r>
            <a:r>
              <a:rPr lang="de-DE" dirty="0" smtClean="0">
                <a:solidFill>
                  <a:srgbClr val="FFFF00"/>
                </a:solidFill>
              </a:rPr>
              <a:t>Millimeterquadrat</a:t>
            </a:r>
            <a:r>
              <a:rPr lang="de-DE" dirty="0" smtClean="0">
                <a:solidFill>
                  <a:schemeClr val="bg1"/>
                </a:solidFill>
              </a:rPr>
              <a:t> 	1 </a:t>
            </a:r>
            <a:r>
              <a:rPr lang="de-DE" dirty="0" smtClean="0">
                <a:solidFill>
                  <a:srgbClr val="FFFF00"/>
                </a:solidFill>
              </a:rPr>
              <a:t>mm²</a:t>
            </a:r>
          </a:p>
          <a:p>
            <a:endParaRPr lang="de-DE" dirty="0" smtClean="0">
              <a:solidFill>
                <a:srgbClr val="FFFF00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ein </a:t>
            </a:r>
            <a:r>
              <a:rPr lang="de-DE" dirty="0" smtClean="0">
                <a:solidFill>
                  <a:srgbClr val="FFFF00"/>
                </a:solidFill>
              </a:rPr>
              <a:t>Zentimeterquadrat</a:t>
            </a:r>
            <a:r>
              <a:rPr lang="de-DE" dirty="0" smtClean="0">
                <a:solidFill>
                  <a:schemeClr val="bg1"/>
                </a:solidFill>
              </a:rPr>
              <a:t> 	1 </a:t>
            </a:r>
            <a:r>
              <a:rPr lang="de-DE" dirty="0" smtClean="0">
                <a:solidFill>
                  <a:srgbClr val="FFFF00"/>
                </a:solidFill>
              </a:rPr>
              <a:t>cm²</a:t>
            </a:r>
            <a:endParaRPr lang="de-DE" dirty="0" smtClean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und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ein </a:t>
            </a:r>
            <a:r>
              <a:rPr lang="de-DE" dirty="0" smtClean="0">
                <a:solidFill>
                  <a:srgbClr val="FFFF00"/>
                </a:solidFill>
              </a:rPr>
              <a:t>Dezimeterquadrat</a:t>
            </a:r>
            <a:r>
              <a:rPr lang="de-DE" dirty="0" smtClean="0">
                <a:solidFill>
                  <a:schemeClr val="bg1"/>
                </a:solidFill>
              </a:rPr>
              <a:t>	 1 </a:t>
            </a:r>
            <a:r>
              <a:rPr lang="de-DE" dirty="0" smtClean="0">
                <a:solidFill>
                  <a:srgbClr val="FFFF00"/>
                </a:solidFill>
              </a:rPr>
              <a:t>dm²</a:t>
            </a:r>
            <a:endParaRPr lang="de-DE" dirty="0" smtClean="0">
              <a:solidFill>
                <a:schemeClr val="bg1"/>
              </a:solidFill>
            </a:endParaRPr>
          </a:p>
          <a:p>
            <a:r>
              <a:rPr lang="de-DE" dirty="0" smtClean="0">
                <a:solidFill>
                  <a:schemeClr val="bg1"/>
                </a:solidFill>
              </a:rPr>
              <a:t>gezeichnet .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55" name="Rechteck 154"/>
          <p:cNvSpPr/>
          <p:nvPr/>
        </p:nvSpPr>
        <p:spPr>
          <a:xfrm>
            <a:off x="958188" y="1171976"/>
            <a:ext cx="110758" cy="1030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6" name="Textfeld 155"/>
          <p:cNvSpPr txBox="1"/>
          <p:nvPr/>
        </p:nvSpPr>
        <p:spPr>
          <a:xfrm>
            <a:off x="3852153" y="2782669"/>
            <a:ext cx="48138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In dieser Skizze erkennt man den Zusammenhang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zwischen den </a:t>
            </a:r>
            <a:r>
              <a:rPr lang="de-DE" dirty="0" smtClean="0">
                <a:solidFill>
                  <a:srgbClr val="FFFF00"/>
                </a:solidFill>
              </a:rPr>
              <a:t>Flächeneinheiten</a:t>
            </a:r>
            <a:r>
              <a:rPr lang="de-DE" dirty="0" smtClean="0">
                <a:solidFill>
                  <a:schemeClr val="bg1"/>
                </a:solidFill>
              </a:rPr>
              <a:t>: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In einen </a:t>
            </a:r>
            <a:r>
              <a:rPr lang="de-DE" dirty="0" smtClean="0">
                <a:solidFill>
                  <a:srgbClr val="FFFF00"/>
                </a:solidFill>
              </a:rPr>
              <a:t>dm²</a:t>
            </a:r>
            <a:r>
              <a:rPr lang="de-DE" dirty="0" smtClean="0">
                <a:solidFill>
                  <a:schemeClr val="bg1"/>
                </a:solidFill>
              </a:rPr>
              <a:t> passen 100 </a:t>
            </a:r>
            <a:r>
              <a:rPr lang="de-DE" dirty="0" smtClean="0">
                <a:solidFill>
                  <a:srgbClr val="FFFF00"/>
                </a:solidFill>
              </a:rPr>
              <a:t>cm²</a:t>
            </a:r>
            <a:endParaRPr lang="de-DE" dirty="0">
              <a:solidFill>
                <a:srgbClr val="FFFF00"/>
              </a:solidFill>
            </a:endParaRPr>
          </a:p>
        </p:txBody>
      </p:sp>
      <p:cxnSp>
        <p:nvCxnSpPr>
          <p:cNvPr id="158" name="Gerade Verbindung 157"/>
          <p:cNvCxnSpPr/>
          <p:nvPr/>
        </p:nvCxnSpPr>
        <p:spPr>
          <a:xfrm rot="16200000" flipH="1">
            <a:off x="751343" y="1704108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Gerade Verbindung 158"/>
          <p:cNvCxnSpPr/>
          <p:nvPr/>
        </p:nvCxnSpPr>
        <p:spPr>
          <a:xfrm rot="16200000" flipH="1">
            <a:off x="860048" y="1700912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 Verbindung 159"/>
          <p:cNvCxnSpPr/>
          <p:nvPr/>
        </p:nvCxnSpPr>
        <p:spPr>
          <a:xfrm rot="16200000" flipH="1">
            <a:off x="968754" y="1704109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160"/>
          <p:cNvCxnSpPr/>
          <p:nvPr/>
        </p:nvCxnSpPr>
        <p:spPr>
          <a:xfrm rot="16200000" flipH="1">
            <a:off x="1077459" y="1700913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Gerade Verbindung 161"/>
          <p:cNvCxnSpPr/>
          <p:nvPr/>
        </p:nvCxnSpPr>
        <p:spPr>
          <a:xfrm rot="16200000" flipH="1">
            <a:off x="1182968" y="1707307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Gerade Verbindung 182"/>
          <p:cNvCxnSpPr/>
          <p:nvPr/>
        </p:nvCxnSpPr>
        <p:spPr>
          <a:xfrm rot="16200000" flipH="1">
            <a:off x="1291673" y="1704111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Gerade Verbindung 183"/>
          <p:cNvCxnSpPr/>
          <p:nvPr/>
        </p:nvCxnSpPr>
        <p:spPr>
          <a:xfrm rot="16200000" flipH="1">
            <a:off x="1393984" y="1707308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Gerade Verbindung 195"/>
          <p:cNvCxnSpPr/>
          <p:nvPr/>
        </p:nvCxnSpPr>
        <p:spPr>
          <a:xfrm rot="16200000" flipH="1">
            <a:off x="1502689" y="1704112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Gerade Verbindung 207"/>
          <p:cNvCxnSpPr/>
          <p:nvPr/>
        </p:nvCxnSpPr>
        <p:spPr>
          <a:xfrm rot="16200000" flipH="1">
            <a:off x="1605000" y="1707310"/>
            <a:ext cx="1064669" cy="319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Gerade Verbindung 243"/>
          <p:cNvCxnSpPr/>
          <p:nvPr/>
        </p:nvCxnSpPr>
        <p:spPr>
          <a:xfrm flipV="1">
            <a:off x="1176571" y="1269290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Gerade Verbindung 281"/>
          <p:cNvCxnSpPr/>
          <p:nvPr/>
        </p:nvCxnSpPr>
        <p:spPr>
          <a:xfrm flipV="1">
            <a:off x="1170177" y="1371600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Gerade Verbindung 282"/>
          <p:cNvCxnSpPr/>
          <p:nvPr/>
        </p:nvCxnSpPr>
        <p:spPr>
          <a:xfrm flipV="1">
            <a:off x="1170176" y="1489897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Gerade Verbindung 283"/>
          <p:cNvCxnSpPr/>
          <p:nvPr/>
        </p:nvCxnSpPr>
        <p:spPr>
          <a:xfrm flipV="1">
            <a:off x="1163782" y="1592207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Gerade Verbindung 284"/>
          <p:cNvCxnSpPr/>
          <p:nvPr/>
        </p:nvCxnSpPr>
        <p:spPr>
          <a:xfrm flipV="1">
            <a:off x="1173373" y="1700912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Gerade Verbindung 285"/>
          <p:cNvCxnSpPr/>
          <p:nvPr/>
        </p:nvCxnSpPr>
        <p:spPr>
          <a:xfrm flipV="1">
            <a:off x="1166979" y="1803222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Gerade Verbindung 286"/>
          <p:cNvCxnSpPr/>
          <p:nvPr/>
        </p:nvCxnSpPr>
        <p:spPr>
          <a:xfrm flipV="1">
            <a:off x="1173373" y="1908730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Gerade Verbindung 287"/>
          <p:cNvCxnSpPr/>
          <p:nvPr/>
        </p:nvCxnSpPr>
        <p:spPr>
          <a:xfrm flipV="1">
            <a:off x="1166979" y="2011040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Gerade Verbindung 288"/>
          <p:cNvCxnSpPr/>
          <p:nvPr/>
        </p:nvCxnSpPr>
        <p:spPr>
          <a:xfrm flipV="1">
            <a:off x="1170176" y="2126139"/>
            <a:ext cx="1064668" cy="319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Textfeld 289"/>
          <p:cNvSpPr txBox="1"/>
          <p:nvPr/>
        </p:nvSpPr>
        <p:spPr>
          <a:xfrm>
            <a:off x="3872031" y="3667253"/>
            <a:ext cx="2961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In einen </a:t>
            </a:r>
            <a:r>
              <a:rPr lang="de-DE" dirty="0" smtClean="0">
                <a:solidFill>
                  <a:srgbClr val="FFFF00"/>
                </a:solidFill>
              </a:rPr>
              <a:t>cm²</a:t>
            </a:r>
            <a:r>
              <a:rPr lang="de-DE" dirty="0" smtClean="0">
                <a:solidFill>
                  <a:schemeClr val="bg1"/>
                </a:solidFill>
              </a:rPr>
              <a:t> passen 100 </a:t>
            </a:r>
            <a:r>
              <a:rPr lang="de-DE" dirty="0" smtClean="0">
                <a:solidFill>
                  <a:srgbClr val="FFFF00"/>
                </a:solidFill>
              </a:rPr>
              <a:t>mm²</a:t>
            </a:r>
          </a:p>
        </p:txBody>
      </p:sp>
      <p:grpSp>
        <p:nvGrpSpPr>
          <p:cNvPr id="295" name="Gruppieren 294"/>
          <p:cNvGrpSpPr/>
          <p:nvPr/>
        </p:nvGrpSpPr>
        <p:grpSpPr>
          <a:xfrm>
            <a:off x="7056783" y="1232452"/>
            <a:ext cx="1352008" cy="1172817"/>
            <a:chOff x="7056783" y="1232452"/>
            <a:chExt cx="1352008" cy="1172817"/>
          </a:xfrm>
        </p:grpSpPr>
        <p:sp>
          <p:nvSpPr>
            <p:cNvPr id="291" name="Bogen 290"/>
            <p:cNvSpPr/>
            <p:nvPr/>
          </p:nvSpPr>
          <p:spPr>
            <a:xfrm>
              <a:off x="7056783" y="1232452"/>
              <a:ext cx="695739" cy="556591"/>
            </a:xfrm>
            <a:prstGeom prst="arc">
              <a:avLst>
                <a:gd name="adj1" fmla="val 16200000"/>
                <a:gd name="adj2" fmla="val 5314072"/>
              </a:avLst>
            </a:prstGeom>
            <a:ln w="127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2" name="Bogen 291"/>
            <p:cNvSpPr/>
            <p:nvPr/>
          </p:nvSpPr>
          <p:spPr>
            <a:xfrm>
              <a:off x="7056783" y="1848678"/>
              <a:ext cx="695739" cy="556591"/>
            </a:xfrm>
            <a:prstGeom prst="arc">
              <a:avLst>
                <a:gd name="adj1" fmla="val 16200000"/>
                <a:gd name="adj2" fmla="val 5314072"/>
              </a:avLst>
            </a:prstGeom>
            <a:ln w="127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3" name="Textfeld 292"/>
            <p:cNvSpPr txBox="1"/>
            <p:nvPr/>
          </p:nvSpPr>
          <p:spPr>
            <a:xfrm>
              <a:off x="7762460" y="132190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smtClean="0">
                  <a:solidFill>
                    <a:schemeClr val="bg1"/>
                  </a:solidFill>
                </a:rPr>
                <a:t>∙ 100</a:t>
              </a:r>
              <a:endParaRPr lang="de-DE" b="1" dirty="0">
                <a:solidFill>
                  <a:schemeClr val="bg1"/>
                </a:solidFill>
              </a:endParaRPr>
            </a:p>
          </p:txBody>
        </p:sp>
        <p:sp>
          <p:nvSpPr>
            <p:cNvPr id="294" name="Textfeld 293"/>
            <p:cNvSpPr txBox="1"/>
            <p:nvPr/>
          </p:nvSpPr>
          <p:spPr>
            <a:xfrm>
              <a:off x="7752521" y="197788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smtClean="0">
                  <a:solidFill>
                    <a:schemeClr val="bg1"/>
                  </a:solidFill>
                </a:rPr>
                <a:t>∙ 100</a:t>
              </a:r>
              <a:endParaRPr lang="de-DE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6" name="Textfeld 295"/>
          <p:cNvSpPr txBox="1"/>
          <p:nvPr/>
        </p:nvSpPr>
        <p:spPr>
          <a:xfrm>
            <a:off x="395536" y="4077072"/>
            <a:ext cx="76133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In der </a:t>
            </a:r>
            <a:r>
              <a:rPr lang="de-DE" b="1" dirty="0" smtClean="0">
                <a:solidFill>
                  <a:schemeClr val="bg1"/>
                </a:solidFill>
              </a:rPr>
              <a:t>Einheitentabelle</a:t>
            </a:r>
            <a:r>
              <a:rPr lang="de-DE" dirty="0" smtClean="0">
                <a:solidFill>
                  <a:schemeClr val="bg1"/>
                </a:solidFill>
              </a:rPr>
              <a:t> für </a:t>
            </a:r>
            <a:r>
              <a:rPr lang="de-DE" dirty="0" smtClean="0">
                <a:solidFill>
                  <a:srgbClr val="FFFF00"/>
                </a:solidFill>
              </a:rPr>
              <a:t>Flächeneinheiten</a:t>
            </a:r>
            <a:r>
              <a:rPr lang="de-DE" dirty="0" smtClean="0">
                <a:solidFill>
                  <a:schemeClr val="bg1"/>
                </a:solidFill>
              </a:rPr>
              <a:t> benötigt jede </a:t>
            </a:r>
            <a:r>
              <a:rPr lang="de-DE" dirty="0" smtClean="0">
                <a:solidFill>
                  <a:srgbClr val="FFFF00"/>
                </a:solidFill>
              </a:rPr>
              <a:t>Einheit</a:t>
            </a:r>
            <a:r>
              <a:rPr lang="de-DE" dirty="0" smtClean="0">
                <a:solidFill>
                  <a:schemeClr val="bg1"/>
                </a:solidFill>
              </a:rPr>
              <a:t> zwei Spalten,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für die </a:t>
            </a:r>
            <a:r>
              <a:rPr lang="de-DE" dirty="0" smtClean="0"/>
              <a:t>Einer</a:t>
            </a:r>
            <a:r>
              <a:rPr lang="de-DE" dirty="0" smtClean="0">
                <a:solidFill>
                  <a:schemeClr val="bg1"/>
                </a:solidFill>
              </a:rPr>
              <a:t> und </a:t>
            </a:r>
            <a:r>
              <a:rPr lang="de-DE" dirty="0" smtClean="0"/>
              <a:t>Zehner. </a:t>
            </a:r>
            <a:r>
              <a:rPr lang="de-DE" dirty="0" smtClean="0">
                <a:solidFill>
                  <a:schemeClr val="bg1"/>
                </a:solidFill>
              </a:rPr>
              <a:t>Die </a:t>
            </a:r>
            <a:r>
              <a:rPr lang="de-DE" dirty="0" smtClean="0"/>
              <a:t>„Hunderterspalte“</a:t>
            </a:r>
            <a:r>
              <a:rPr lang="de-DE" dirty="0" smtClean="0">
                <a:solidFill>
                  <a:schemeClr val="bg1"/>
                </a:solidFill>
              </a:rPr>
              <a:t> wird nicht benötigt, 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da 100 </a:t>
            </a:r>
            <a:r>
              <a:rPr lang="de-DE" dirty="0" smtClean="0">
                <a:solidFill>
                  <a:srgbClr val="FFFF00"/>
                </a:solidFill>
              </a:rPr>
              <a:t>mm²</a:t>
            </a:r>
            <a:r>
              <a:rPr lang="de-DE" dirty="0" smtClean="0">
                <a:solidFill>
                  <a:schemeClr val="bg1"/>
                </a:solidFill>
              </a:rPr>
              <a:t> = 1 </a:t>
            </a:r>
            <a:r>
              <a:rPr lang="de-DE" dirty="0" smtClean="0">
                <a:solidFill>
                  <a:srgbClr val="FFFF00"/>
                </a:solidFill>
              </a:rPr>
              <a:t>cm²</a:t>
            </a:r>
            <a:r>
              <a:rPr lang="de-DE" dirty="0" smtClean="0">
                <a:solidFill>
                  <a:schemeClr val="bg1"/>
                </a:solidFill>
              </a:rPr>
              <a:t> sind.</a:t>
            </a:r>
            <a:endParaRPr lang="de-DE" dirty="0">
              <a:solidFill>
                <a:schemeClr val="bg1"/>
              </a:solidFill>
            </a:endParaRPr>
          </a:p>
        </p:txBody>
      </p:sp>
      <p:grpSp>
        <p:nvGrpSpPr>
          <p:cNvPr id="309" name="Gruppieren 308"/>
          <p:cNvGrpSpPr/>
          <p:nvPr/>
        </p:nvGrpSpPr>
        <p:grpSpPr>
          <a:xfrm>
            <a:off x="7236296" y="4941168"/>
            <a:ext cx="1008112" cy="1512168"/>
            <a:chOff x="7236296" y="4941168"/>
            <a:chExt cx="1008112" cy="1512168"/>
          </a:xfrm>
        </p:grpSpPr>
        <p:sp>
          <p:nvSpPr>
            <p:cNvPr id="299" name="Rechteck 298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0" name="Rechteck 299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1" name="Rechteck 300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3" name="Rechteck 30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4" name="Rechteck 30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5" name="Textfeld 30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07" name="Textfeld 306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08" name="Textfeld 307"/>
          <p:cNvSpPr txBox="1"/>
          <p:nvPr/>
        </p:nvSpPr>
        <p:spPr>
          <a:xfrm>
            <a:off x="7479702" y="5013176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mm²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310" name="Gruppieren 309"/>
          <p:cNvGrpSpPr/>
          <p:nvPr/>
        </p:nvGrpSpPr>
        <p:grpSpPr>
          <a:xfrm>
            <a:off x="6228184" y="4941168"/>
            <a:ext cx="1008112" cy="1512168"/>
            <a:chOff x="7236296" y="4941168"/>
            <a:chExt cx="1008112" cy="1512168"/>
          </a:xfrm>
        </p:grpSpPr>
        <p:sp>
          <p:nvSpPr>
            <p:cNvPr id="311" name="Rechteck 310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2" name="Rechteck 311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3" name="Rechteck 312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4" name="Rechteck 313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5" name="Rechteck 314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6" name="Textfeld 315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17" name="Textfeld 316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18" name="Textfeld 317"/>
          <p:cNvSpPr txBox="1"/>
          <p:nvPr/>
        </p:nvSpPr>
        <p:spPr>
          <a:xfrm>
            <a:off x="6444208" y="501317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cm²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320" name="Textfeld 319"/>
          <p:cNvSpPr txBox="1"/>
          <p:nvPr/>
        </p:nvSpPr>
        <p:spPr>
          <a:xfrm>
            <a:off x="6876256" y="6021288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1       0       0</a:t>
            </a:r>
            <a:endParaRPr lang="de-DE" dirty="0">
              <a:solidFill>
                <a:schemeClr val="bg1"/>
              </a:solidFill>
            </a:endParaRPr>
          </a:p>
        </p:txBody>
      </p:sp>
      <p:grpSp>
        <p:nvGrpSpPr>
          <p:cNvPr id="321" name="Gruppieren 320"/>
          <p:cNvGrpSpPr/>
          <p:nvPr/>
        </p:nvGrpSpPr>
        <p:grpSpPr>
          <a:xfrm>
            <a:off x="5220072" y="4941168"/>
            <a:ext cx="1008112" cy="1512168"/>
            <a:chOff x="7236296" y="4941168"/>
            <a:chExt cx="1008112" cy="1512168"/>
          </a:xfrm>
        </p:grpSpPr>
        <p:sp>
          <p:nvSpPr>
            <p:cNvPr id="322" name="Rechteck 321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3" name="Rechteck 322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4" name="Rechteck 323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5" name="Rechteck 324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6" name="Rechteck 325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7" name="Textfeld 326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28" name="Textfeld 327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grpSp>
        <p:nvGrpSpPr>
          <p:cNvPr id="329" name="Gruppieren 328"/>
          <p:cNvGrpSpPr/>
          <p:nvPr/>
        </p:nvGrpSpPr>
        <p:grpSpPr>
          <a:xfrm>
            <a:off x="4211960" y="4941168"/>
            <a:ext cx="1008112" cy="1512168"/>
            <a:chOff x="7236296" y="4941168"/>
            <a:chExt cx="1008112" cy="1512168"/>
          </a:xfrm>
        </p:grpSpPr>
        <p:sp>
          <p:nvSpPr>
            <p:cNvPr id="330" name="Rechteck 329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1" name="Rechteck 330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2" name="Rechteck 331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3" name="Rechteck 33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4" name="Rechteck 33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5" name="Textfeld 33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36" name="Textfeld 335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37" name="Textfeld 336"/>
          <p:cNvSpPr txBox="1"/>
          <p:nvPr/>
        </p:nvSpPr>
        <p:spPr>
          <a:xfrm>
            <a:off x="5436096" y="5013176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dm²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338" name="Textfeld 337"/>
          <p:cNvSpPr txBox="1"/>
          <p:nvPr/>
        </p:nvSpPr>
        <p:spPr>
          <a:xfrm>
            <a:off x="4427984" y="5013176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m²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339" name="Gruppieren 338"/>
          <p:cNvGrpSpPr/>
          <p:nvPr/>
        </p:nvGrpSpPr>
        <p:grpSpPr>
          <a:xfrm>
            <a:off x="3203848" y="4941168"/>
            <a:ext cx="1008112" cy="1512168"/>
            <a:chOff x="7236296" y="4941168"/>
            <a:chExt cx="1008112" cy="1512168"/>
          </a:xfrm>
        </p:grpSpPr>
        <p:sp>
          <p:nvSpPr>
            <p:cNvPr id="340" name="Rechteck 339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1" name="Rechteck 340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2" name="Rechteck 341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3" name="Rechteck 34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4" name="Rechteck 34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5" name="Textfeld 34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46" name="Textfeld 345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47" name="Textfeld 346"/>
          <p:cNvSpPr txBox="1"/>
          <p:nvPr/>
        </p:nvSpPr>
        <p:spPr>
          <a:xfrm>
            <a:off x="3563888" y="5013176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?</a:t>
            </a:r>
            <a:endParaRPr lang="de-DE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156" grpId="0"/>
      <p:bldP spid="290" grpId="0"/>
      <p:bldP spid="296" grpId="0"/>
      <p:bldP spid="308" grpId="0"/>
      <p:bldP spid="318" grpId="0"/>
      <p:bldP spid="320" grpId="0"/>
      <p:bldP spid="337" grpId="0"/>
      <p:bldP spid="338" grpId="0"/>
      <p:bldP spid="3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hteck 88"/>
          <p:cNvSpPr/>
          <p:nvPr/>
        </p:nvSpPr>
        <p:spPr>
          <a:xfrm>
            <a:off x="251520" y="683979"/>
            <a:ext cx="8640960" cy="39604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sp>
        <p:nvSpPr>
          <p:cNvPr id="5" name="Rechteck 4"/>
          <p:cNvSpPr/>
          <p:nvPr/>
        </p:nvSpPr>
        <p:spPr>
          <a:xfrm>
            <a:off x="2285999" y="0"/>
            <a:ext cx="6036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b="1" u="sng" dirty="0" smtClean="0">
                <a:solidFill>
                  <a:schemeClr val="bg1"/>
                </a:solidFill>
              </a:rPr>
              <a:t>Flächeneinheiten, die größer als 1 Meterquadrat sind</a:t>
            </a:r>
            <a:endParaRPr lang="de-DE" b="1" u="sng" dirty="0">
              <a:solidFill>
                <a:schemeClr val="bg1"/>
              </a:solidFill>
            </a:endParaRPr>
          </a:p>
        </p:txBody>
      </p:sp>
      <p:grpSp>
        <p:nvGrpSpPr>
          <p:cNvPr id="3" name="Gruppieren 308"/>
          <p:cNvGrpSpPr/>
          <p:nvPr/>
        </p:nvGrpSpPr>
        <p:grpSpPr>
          <a:xfrm>
            <a:off x="7320963" y="5203635"/>
            <a:ext cx="1008112" cy="1512168"/>
            <a:chOff x="7236296" y="4941168"/>
            <a:chExt cx="1008112" cy="1512168"/>
          </a:xfrm>
        </p:grpSpPr>
        <p:sp>
          <p:nvSpPr>
            <p:cNvPr id="299" name="Rechteck 298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0" name="Rechteck 299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1" name="Rechteck 300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3" name="Rechteck 30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4" name="Rechteck 30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5" name="Textfeld 30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07" name="Textfeld 306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08" name="Textfeld 307"/>
          <p:cNvSpPr txBox="1"/>
          <p:nvPr/>
        </p:nvSpPr>
        <p:spPr>
          <a:xfrm>
            <a:off x="7564369" y="5275643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mm²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4" name="Gruppieren 309"/>
          <p:cNvGrpSpPr/>
          <p:nvPr/>
        </p:nvGrpSpPr>
        <p:grpSpPr>
          <a:xfrm>
            <a:off x="6312851" y="5203635"/>
            <a:ext cx="1008112" cy="1512168"/>
            <a:chOff x="7236296" y="4941168"/>
            <a:chExt cx="1008112" cy="1512168"/>
          </a:xfrm>
        </p:grpSpPr>
        <p:sp>
          <p:nvSpPr>
            <p:cNvPr id="311" name="Rechteck 310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2" name="Rechteck 311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3" name="Rechteck 312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4" name="Rechteck 313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5" name="Rechteck 314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6" name="Textfeld 315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17" name="Textfeld 316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18" name="Textfeld 317"/>
          <p:cNvSpPr txBox="1"/>
          <p:nvPr/>
        </p:nvSpPr>
        <p:spPr>
          <a:xfrm>
            <a:off x="6528875" y="527564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cm²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6" name="Gruppieren 320"/>
          <p:cNvGrpSpPr/>
          <p:nvPr/>
        </p:nvGrpSpPr>
        <p:grpSpPr>
          <a:xfrm>
            <a:off x="5304739" y="5203635"/>
            <a:ext cx="1008112" cy="1512168"/>
            <a:chOff x="7236296" y="4941168"/>
            <a:chExt cx="1008112" cy="1512168"/>
          </a:xfrm>
        </p:grpSpPr>
        <p:sp>
          <p:nvSpPr>
            <p:cNvPr id="322" name="Rechteck 321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3" name="Rechteck 322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4" name="Rechteck 323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5" name="Rechteck 324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6" name="Rechteck 325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7" name="Textfeld 326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28" name="Textfeld 327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grpSp>
        <p:nvGrpSpPr>
          <p:cNvPr id="7" name="Gruppieren 328"/>
          <p:cNvGrpSpPr/>
          <p:nvPr/>
        </p:nvGrpSpPr>
        <p:grpSpPr>
          <a:xfrm>
            <a:off x="4296627" y="5203635"/>
            <a:ext cx="1008112" cy="1512168"/>
            <a:chOff x="7236296" y="4941168"/>
            <a:chExt cx="1008112" cy="1512168"/>
          </a:xfrm>
        </p:grpSpPr>
        <p:sp>
          <p:nvSpPr>
            <p:cNvPr id="330" name="Rechteck 329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1" name="Rechteck 330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2" name="Rechteck 331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3" name="Rechteck 33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4" name="Rechteck 33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5" name="Textfeld 33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36" name="Textfeld 335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37" name="Textfeld 336"/>
          <p:cNvSpPr txBox="1"/>
          <p:nvPr/>
        </p:nvSpPr>
        <p:spPr>
          <a:xfrm>
            <a:off x="5520763" y="5275643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dm²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338" name="Textfeld 337"/>
          <p:cNvSpPr txBox="1"/>
          <p:nvPr/>
        </p:nvSpPr>
        <p:spPr>
          <a:xfrm>
            <a:off x="4512651" y="5275643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m²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8" name="Gruppieren 338"/>
          <p:cNvGrpSpPr/>
          <p:nvPr/>
        </p:nvGrpSpPr>
        <p:grpSpPr>
          <a:xfrm>
            <a:off x="3288515" y="5203635"/>
            <a:ext cx="1008112" cy="1512168"/>
            <a:chOff x="7236296" y="4941168"/>
            <a:chExt cx="1008112" cy="1512168"/>
          </a:xfrm>
        </p:grpSpPr>
        <p:sp>
          <p:nvSpPr>
            <p:cNvPr id="340" name="Rechteck 339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1" name="Rechteck 340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2" name="Rechteck 341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3" name="Rechteck 34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4" name="Rechteck 34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5" name="Textfeld 34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46" name="Textfeld 345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47" name="Textfeld 346"/>
          <p:cNvSpPr txBox="1"/>
          <p:nvPr/>
        </p:nvSpPr>
        <p:spPr>
          <a:xfrm>
            <a:off x="3648555" y="527564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?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935596" y="861946"/>
            <a:ext cx="7272808" cy="3600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Rechteck 78"/>
          <p:cNvSpPr/>
          <p:nvPr/>
        </p:nvSpPr>
        <p:spPr>
          <a:xfrm>
            <a:off x="927846" y="861946"/>
            <a:ext cx="3644153" cy="3600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/>
          <p:cNvSpPr/>
          <p:nvPr/>
        </p:nvSpPr>
        <p:spPr>
          <a:xfrm>
            <a:off x="926946" y="1582026"/>
            <a:ext cx="1224136" cy="21602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Rechteck 80"/>
          <p:cNvSpPr/>
          <p:nvPr/>
        </p:nvSpPr>
        <p:spPr>
          <a:xfrm>
            <a:off x="913039" y="2342448"/>
            <a:ext cx="432048" cy="7200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/>
          <p:cNvSpPr/>
          <p:nvPr/>
        </p:nvSpPr>
        <p:spPr>
          <a:xfrm>
            <a:off x="755576" y="2446122"/>
            <a:ext cx="144016" cy="504056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Ellipse 82"/>
          <p:cNvSpPr/>
          <p:nvPr/>
        </p:nvSpPr>
        <p:spPr>
          <a:xfrm>
            <a:off x="3923928" y="2014074"/>
            <a:ext cx="1296144" cy="129614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Rechteck 83"/>
          <p:cNvSpPr/>
          <p:nvPr/>
        </p:nvSpPr>
        <p:spPr>
          <a:xfrm>
            <a:off x="6966483" y="1582026"/>
            <a:ext cx="1224136" cy="21602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Rechteck 84"/>
          <p:cNvSpPr/>
          <p:nvPr/>
        </p:nvSpPr>
        <p:spPr>
          <a:xfrm>
            <a:off x="7740440" y="2230056"/>
            <a:ext cx="432048" cy="7200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Rechteck 85"/>
          <p:cNvSpPr/>
          <p:nvPr/>
        </p:nvSpPr>
        <p:spPr>
          <a:xfrm>
            <a:off x="8172500" y="2302066"/>
            <a:ext cx="144016" cy="504056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Ellipse 86"/>
          <p:cNvSpPr/>
          <p:nvPr/>
        </p:nvSpPr>
        <p:spPr>
          <a:xfrm>
            <a:off x="1691680" y="2662146"/>
            <a:ext cx="72008" cy="720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Ellipse 87"/>
          <p:cNvSpPr/>
          <p:nvPr/>
        </p:nvSpPr>
        <p:spPr>
          <a:xfrm>
            <a:off x="7380312" y="2590138"/>
            <a:ext cx="72008" cy="720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Textfeld 89"/>
          <p:cNvSpPr txBox="1"/>
          <p:nvPr/>
        </p:nvSpPr>
        <p:spPr>
          <a:xfrm>
            <a:off x="301344" y="4665740"/>
            <a:ext cx="5611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In ein Quadrat mit der Seitenlänge </a:t>
            </a:r>
            <a:r>
              <a:rPr lang="de-DE" sz="2400" dirty="0" smtClean="0"/>
              <a:t>a = 10 m</a:t>
            </a:r>
            <a:endParaRPr lang="de-DE" sz="2400" dirty="0"/>
          </a:p>
        </p:txBody>
      </p:sp>
      <p:cxnSp>
        <p:nvCxnSpPr>
          <p:cNvPr id="92" name="Gerade Verbindung 91"/>
          <p:cNvCxnSpPr/>
          <p:nvPr/>
        </p:nvCxnSpPr>
        <p:spPr>
          <a:xfrm>
            <a:off x="971600" y="4462346"/>
            <a:ext cx="72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/>
          <p:cNvCxnSpPr/>
          <p:nvPr/>
        </p:nvCxnSpPr>
        <p:spPr>
          <a:xfrm rot="5400000" flipH="1" flipV="1">
            <a:off x="1331640" y="4102306"/>
            <a:ext cx="72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 Verbindung 95"/>
          <p:cNvCxnSpPr/>
          <p:nvPr/>
        </p:nvCxnSpPr>
        <p:spPr>
          <a:xfrm>
            <a:off x="971600" y="3742266"/>
            <a:ext cx="72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 rot="5400000" flipH="1" flipV="1">
            <a:off x="611560" y="4102306"/>
            <a:ext cx="72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hteck 97"/>
          <p:cNvSpPr/>
          <p:nvPr/>
        </p:nvSpPr>
        <p:spPr>
          <a:xfrm>
            <a:off x="1043608" y="4462346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a = 10 m</a:t>
            </a:r>
            <a:endParaRPr lang="de-DE" sz="1000" b="1" dirty="0"/>
          </a:p>
        </p:txBody>
      </p:sp>
      <p:grpSp>
        <p:nvGrpSpPr>
          <p:cNvPr id="100" name="Gruppieren 99"/>
          <p:cNvGrpSpPr/>
          <p:nvPr/>
        </p:nvGrpSpPr>
        <p:grpSpPr>
          <a:xfrm>
            <a:off x="971500" y="3741833"/>
            <a:ext cx="720100" cy="720100"/>
            <a:chOff x="2343100" y="2708900"/>
            <a:chExt cx="720100" cy="720100"/>
          </a:xfrm>
        </p:grpSpPr>
        <p:cxnSp>
          <p:nvCxnSpPr>
            <p:cNvPr id="108" name="Gerade Verbindung 107"/>
            <p:cNvCxnSpPr/>
            <p:nvPr/>
          </p:nvCxnSpPr>
          <p:spPr>
            <a:xfrm>
              <a:off x="2343100" y="334895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>
            <a:xfrm>
              <a:off x="2343100" y="327694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>
            <a:xfrm>
              <a:off x="2343100" y="320493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>
            <a:xfrm>
              <a:off x="2343100" y="306091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>
            <a:xfrm>
              <a:off x="2343100" y="298890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>
            <a:xfrm>
              <a:off x="2343100" y="291689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>
            <a:xfrm>
              <a:off x="2343100" y="313292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>
            <a:xfrm>
              <a:off x="2343100" y="284488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>
            <a:xfrm rot="5400000">
              <a:off x="205506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>
            <a:xfrm>
              <a:off x="2343100" y="2772876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18"/>
            <p:cNvCxnSpPr/>
            <p:nvPr/>
          </p:nvCxnSpPr>
          <p:spPr>
            <a:xfrm rot="5400000">
              <a:off x="212707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19"/>
            <p:cNvCxnSpPr/>
            <p:nvPr/>
          </p:nvCxnSpPr>
          <p:spPr>
            <a:xfrm rot="5400000">
              <a:off x="219908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20"/>
            <p:cNvCxnSpPr/>
            <p:nvPr/>
          </p:nvCxnSpPr>
          <p:spPr>
            <a:xfrm rot="5400000">
              <a:off x="227109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1"/>
            <p:cNvCxnSpPr/>
            <p:nvPr/>
          </p:nvCxnSpPr>
          <p:spPr>
            <a:xfrm rot="5400000">
              <a:off x="234310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22"/>
            <p:cNvCxnSpPr/>
            <p:nvPr/>
          </p:nvCxnSpPr>
          <p:spPr>
            <a:xfrm rot="5400000">
              <a:off x="241511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23"/>
            <p:cNvCxnSpPr/>
            <p:nvPr/>
          </p:nvCxnSpPr>
          <p:spPr>
            <a:xfrm rot="5400000">
              <a:off x="248712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24"/>
            <p:cNvCxnSpPr/>
            <p:nvPr/>
          </p:nvCxnSpPr>
          <p:spPr>
            <a:xfrm rot="5400000">
              <a:off x="255913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25"/>
            <p:cNvCxnSpPr/>
            <p:nvPr/>
          </p:nvCxnSpPr>
          <p:spPr>
            <a:xfrm rot="5400000">
              <a:off x="2631140" y="3068950"/>
              <a:ext cx="7201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feld 126"/>
          <p:cNvSpPr txBox="1"/>
          <p:nvPr/>
        </p:nvSpPr>
        <p:spPr>
          <a:xfrm>
            <a:off x="5868180" y="4665740"/>
            <a:ext cx="2004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passen 100 </a:t>
            </a:r>
            <a:r>
              <a:rPr lang="de-DE" sz="2400" dirty="0" smtClean="0">
                <a:solidFill>
                  <a:srgbClr val="FFFF00"/>
                </a:solidFill>
              </a:rPr>
              <a:t>m²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128" name="Textfeld 127"/>
          <p:cNvSpPr txBox="1"/>
          <p:nvPr/>
        </p:nvSpPr>
        <p:spPr>
          <a:xfrm>
            <a:off x="3986451" y="6283827"/>
            <a:ext cx="1340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1     0     0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129" name="Textfeld 128"/>
          <p:cNvSpPr txBox="1"/>
          <p:nvPr/>
        </p:nvSpPr>
        <p:spPr>
          <a:xfrm>
            <a:off x="336067" y="5131667"/>
            <a:ext cx="1733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100 </a:t>
            </a:r>
            <a:r>
              <a:rPr lang="de-DE" sz="2400" dirty="0" smtClean="0">
                <a:solidFill>
                  <a:srgbClr val="FFFF00"/>
                </a:solidFill>
              </a:rPr>
              <a:t>m²</a:t>
            </a:r>
            <a:r>
              <a:rPr lang="de-DE" sz="2400" dirty="0" smtClean="0">
                <a:solidFill>
                  <a:schemeClr val="bg1"/>
                </a:solidFill>
              </a:rPr>
              <a:t> = 1 </a:t>
            </a:r>
            <a:r>
              <a:rPr lang="de-DE" sz="2400" dirty="0" smtClean="0">
                <a:solidFill>
                  <a:srgbClr val="FFFF00"/>
                </a:solidFill>
              </a:rPr>
              <a:t>a</a:t>
            </a:r>
          </a:p>
          <a:p>
            <a:r>
              <a:rPr lang="de-DE" sz="2400" dirty="0" smtClean="0">
                <a:solidFill>
                  <a:srgbClr val="FFFF00"/>
                </a:solidFill>
              </a:rPr>
              <a:t>Lies „ein Ar“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130" name="Textfeld 129"/>
          <p:cNvSpPr txBox="1"/>
          <p:nvPr/>
        </p:nvSpPr>
        <p:spPr>
          <a:xfrm>
            <a:off x="3648527" y="5275687"/>
            <a:ext cx="295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a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91" name="Textfeld 90"/>
          <p:cNvSpPr txBox="1"/>
          <p:nvPr/>
        </p:nvSpPr>
        <p:spPr>
          <a:xfrm>
            <a:off x="1024467" y="3835401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rgbClr val="FFFF00"/>
                </a:solidFill>
              </a:rPr>
              <a:t>1 a</a:t>
            </a:r>
            <a:endParaRPr lang="de-DE" sz="2800" b="1" dirty="0">
              <a:solidFill>
                <a:srgbClr val="FFFF00"/>
              </a:solidFill>
            </a:endParaRPr>
          </a:p>
        </p:txBody>
      </p:sp>
      <p:cxnSp>
        <p:nvCxnSpPr>
          <p:cNvPr id="95" name="Gerade Verbindung 94"/>
          <p:cNvCxnSpPr/>
          <p:nvPr/>
        </p:nvCxnSpPr>
        <p:spPr>
          <a:xfrm>
            <a:off x="948267" y="601133"/>
            <a:ext cx="7264400" cy="25400"/>
          </a:xfrm>
          <a:prstGeom prst="line">
            <a:avLst/>
          </a:prstGeom>
          <a:ln w="1905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feld 98"/>
          <p:cNvSpPr txBox="1"/>
          <p:nvPr/>
        </p:nvSpPr>
        <p:spPr>
          <a:xfrm>
            <a:off x="4185515" y="296333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100 m</a:t>
            </a:r>
            <a:endParaRPr lang="de-DE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7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7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7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" grpId="0"/>
      <p:bldP spid="90" grpId="0"/>
      <p:bldP spid="98" grpId="0"/>
      <p:bldP spid="127" grpId="0"/>
      <p:bldP spid="128" grpId="0"/>
      <p:bldP spid="129" grpId="0"/>
      <p:bldP spid="130" grpId="0"/>
      <p:bldP spid="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hteck 88"/>
          <p:cNvSpPr/>
          <p:nvPr/>
        </p:nvSpPr>
        <p:spPr>
          <a:xfrm>
            <a:off x="222688" y="518772"/>
            <a:ext cx="2376330" cy="252035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sp>
        <p:nvSpPr>
          <p:cNvPr id="5" name="Rechteck 4"/>
          <p:cNvSpPr/>
          <p:nvPr/>
        </p:nvSpPr>
        <p:spPr>
          <a:xfrm>
            <a:off x="2286000" y="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smtClean="0">
                <a:solidFill>
                  <a:schemeClr val="bg1"/>
                </a:solidFill>
              </a:rPr>
              <a:t>Flächeneinheiten</a:t>
            </a:r>
            <a:r>
              <a:rPr lang="de-DE" b="1" u="sng" smtClean="0">
                <a:solidFill>
                  <a:schemeClr val="bg1"/>
                </a:solidFill>
              </a:rPr>
              <a:t>, größer als 1 Ar</a:t>
            </a:r>
            <a:endParaRPr lang="de-DE" b="1" u="sng" dirty="0">
              <a:solidFill>
                <a:schemeClr val="bg1"/>
              </a:solidFill>
            </a:endParaRPr>
          </a:p>
        </p:txBody>
      </p:sp>
      <p:grpSp>
        <p:nvGrpSpPr>
          <p:cNvPr id="2" name="Gruppieren 308"/>
          <p:cNvGrpSpPr/>
          <p:nvPr/>
        </p:nvGrpSpPr>
        <p:grpSpPr>
          <a:xfrm>
            <a:off x="6857165" y="3881718"/>
            <a:ext cx="1008112" cy="1512168"/>
            <a:chOff x="7236296" y="4941168"/>
            <a:chExt cx="1008112" cy="1512168"/>
          </a:xfrm>
        </p:grpSpPr>
        <p:sp>
          <p:nvSpPr>
            <p:cNvPr id="299" name="Rechteck 298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0" name="Rechteck 299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1" name="Rechteck 300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3" name="Rechteck 30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4" name="Rechteck 30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5" name="Textfeld 30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07" name="Textfeld 306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08" name="Textfeld 307"/>
          <p:cNvSpPr txBox="1"/>
          <p:nvPr/>
        </p:nvSpPr>
        <p:spPr>
          <a:xfrm>
            <a:off x="7100571" y="3953726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mm²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3" name="Gruppieren 309"/>
          <p:cNvGrpSpPr/>
          <p:nvPr/>
        </p:nvGrpSpPr>
        <p:grpSpPr>
          <a:xfrm>
            <a:off x="5849053" y="3881718"/>
            <a:ext cx="1008112" cy="1512168"/>
            <a:chOff x="7236296" y="4941168"/>
            <a:chExt cx="1008112" cy="1512168"/>
          </a:xfrm>
        </p:grpSpPr>
        <p:sp>
          <p:nvSpPr>
            <p:cNvPr id="311" name="Rechteck 310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2" name="Rechteck 311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3" name="Rechteck 312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4" name="Rechteck 313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5" name="Rechteck 314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6" name="Textfeld 315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17" name="Textfeld 316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18" name="Textfeld 317"/>
          <p:cNvSpPr txBox="1"/>
          <p:nvPr/>
        </p:nvSpPr>
        <p:spPr>
          <a:xfrm>
            <a:off x="6065077" y="395372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cm²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4" name="Gruppieren 320"/>
          <p:cNvGrpSpPr/>
          <p:nvPr/>
        </p:nvGrpSpPr>
        <p:grpSpPr>
          <a:xfrm>
            <a:off x="4840941" y="3881718"/>
            <a:ext cx="1008112" cy="1512168"/>
            <a:chOff x="7236296" y="4941168"/>
            <a:chExt cx="1008112" cy="1512168"/>
          </a:xfrm>
        </p:grpSpPr>
        <p:sp>
          <p:nvSpPr>
            <p:cNvPr id="322" name="Rechteck 321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3" name="Rechteck 322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4" name="Rechteck 323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5" name="Rechteck 324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6" name="Rechteck 325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7" name="Textfeld 326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28" name="Textfeld 327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grpSp>
        <p:nvGrpSpPr>
          <p:cNvPr id="6" name="Gruppieren 328"/>
          <p:cNvGrpSpPr/>
          <p:nvPr/>
        </p:nvGrpSpPr>
        <p:grpSpPr>
          <a:xfrm>
            <a:off x="3832829" y="3881718"/>
            <a:ext cx="1008112" cy="1512168"/>
            <a:chOff x="7236296" y="4941168"/>
            <a:chExt cx="1008112" cy="1512168"/>
          </a:xfrm>
        </p:grpSpPr>
        <p:sp>
          <p:nvSpPr>
            <p:cNvPr id="330" name="Rechteck 329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1" name="Rechteck 330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2" name="Rechteck 331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3" name="Rechteck 33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4" name="Rechteck 33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5" name="Textfeld 33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36" name="Textfeld 335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337" name="Textfeld 336"/>
          <p:cNvSpPr txBox="1"/>
          <p:nvPr/>
        </p:nvSpPr>
        <p:spPr>
          <a:xfrm>
            <a:off x="5056965" y="3953726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dm²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338" name="Textfeld 337"/>
          <p:cNvSpPr txBox="1"/>
          <p:nvPr/>
        </p:nvSpPr>
        <p:spPr>
          <a:xfrm>
            <a:off x="4048853" y="3953726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m²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7" name="Gruppieren 338"/>
          <p:cNvGrpSpPr/>
          <p:nvPr/>
        </p:nvGrpSpPr>
        <p:grpSpPr>
          <a:xfrm>
            <a:off x="2824717" y="3881718"/>
            <a:ext cx="1008112" cy="1512168"/>
            <a:chOff x="7236296" y="4941168"/>
            <a:chExt cx="1008112" cy="1512168"/>
          </a:xfrm>
        </p:grpSpPr>
        <p:sp>
          <p:nvSpPr>
            <p:cNvPr id="340" name="Rechteck 339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1" name="Rechteck 340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2" name="Rechteck 341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3" name="Rechteck 342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4" name="Rechteck 343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5" name="Textfeld 344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346" name="Textfeld 345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grpSp>
        <p:nvGrpSpPr>
          <p:cNvPr id="145" name="Gruppieren 144"/>
          <p:cNvGrpSpPr/>
          <p:nvPr/>
        </p:nvGrpSpPr>
        <p:grpSpPr>
          <a:xfrm>
            <a:off x="323516" y="1772770"/>
            <a:ext cx="2160194" cy="1080150"/>
            <a:chOff x="323516" y="1772770"/>
            <a:chExt cx="2160194" cy="1080150"/>
          </a:xfrm>
        </p:grpSpPr>
        <p:sp>
          <p:nvSpPr>
            <p:cNvPr id="78" name="Rechteck 77"/>
            <p:cNvSpPr/>
            <p:nvPr/>
          </p:nvSpPr>
          <p:spPr>
            <a:xfrm>
              <a:off x="374949" y="1772770"/>
              <a:ext cx="2077873" cy="108014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Rechteck 78"/>
            <p:cNvSpPr/>
            <p:nvPr/>
          </p:nvSpPr>
          <p:spPr>
            <a:xfrm>
              <a:off x="372734" y="1772770"/>
              <a:ext cx="1041151" cy="108014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Rechteck 79"/>
            <p:cNvSpPr/>
            <p:nvPr/>
          </p:nvSpPr>
          <p:spPr>
            <a:xfrm>
              <a:off x="372477" y="1988799"/>
              <a:ext cx="349741" cy="64808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80"/>
            <p:cNvSpPr/>
            <p:nvPr/>
          </p:nvSpPr>
          <p:spPr>
            <a:xfrm>
              <a:off x="368504" y="2216930"/>
              <a:ext cx="123438" cy="2160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Rechteck 81"/>
            <p:cNvSpPr/>
            <p:nvPr/>
          </p:nvSpPr>
          <p:spPr>
            <a:xfrm>
              <a:off x="323516" y="2248033"/>
              <a:ext cx="41146" cy="151220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" name="Ellipse 82"/>
            <p:cNvSpPr/>
            <p:nvPr/>
          </p:nvSpPr>
          <p:spPr>
            <a:xfrm>
              <a:off x="1228728" y="2118416"/>
              <a:ext cx="370314" cy="38885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Rechteck 83"/>
            <p:cNvSpPr/>
            <p:nvPr/>
          </p:nvSpPr>
          <p:spPr>
            <a:xfrm>
              <a:off x="2098000" y="1988799"/>
              <a:ext cx="349741" cy="64808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Rechteck 84"/>
            <p:cNvSpPr/>
            <p:nvPr/>
          </p:nvSpPr>
          <p:spPr>
            <a:xfrm>
              <a:off x="2319123" y="2183212"/>
              <a:ext cx="123438" cy="2160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Rechteck 85"/>
            <p:cNvSpPr/>
            <p:nvPr/>
          </p:nvSpPr>
          <p:spPr>
            <a:xfrm>
              <a:off x="2442564" y="2204816"/>
              <a:ext cx="41146" cy="151220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Ellipse 86"/>
            <p:cNvSpPr/>
            <p:nvPr/>
          </p:nvSpPr>
          <p:spPr>
            <a:xfrm>
              <a:off x="590965" y="2312842"/>
              <a:ext cx="20573" cy="2160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Ellipse 87"/>
            <p:cNvSpPr/>
            <p:nvPr/>
          </p:nvSpPr>
          <p:spPr>
            <a:xfrm>
              <a:off x="2203704" y="2291239"/>
              <a:ext cx="20573" cy="2160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92" name="Gerade Verbindung 91"/>
            <p:cNvCxnSpPr/>
            <p:nvPr/>
          </p:nvCxnSpPr>
          <p:spPr>
            <a:xfrm>
              <a:off x="385235" y="2852914"/>
              <a:ext cx="20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 Verbindung 92"/>
            <p:cNvCxnSpPr/>
            <p:nvPr/>
          </p:nvCxnSpPr>
          <p:spPr>
            <a:xfrm rot="5400000" flipH="1" flipV="1">
              <a:off x="482951" y="2744900"/>
              <a:ext cx="21602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95"/>
            <p:cNvCxnSpPr/>
            <p:nvPr/>
          </p:nvCxnSpPr>
          <p:spPr>
            <a:xfrm>
              <a:off x="385235" y="2636885"/>
              <a:ext cx="20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/>
          </p:nvCxnSpPr>
          <p:spPr>
            <a:xfrm rot="5400000" flipH="1" flipV="1">
              <a:off x="277221" y="2744900"/>
              <a:ext cx="21602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>
            <a:xfrm>
              <a:off x="385206" y="2831317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>
            <a:xfrm>
              <a:off x="385206" y="2809713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>
            <a:xfrm>
              <a:off x="385206" y="2788110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>
            <a:xfrm>
              <a:off x="385206" y="2744903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>
            <a:xfrm>
              <a:off x="385206" y="2723299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>
            <a:xfrm>
              <a:off x="385206" y="2701696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>
            <a:xfrm>
              <a:off x="385206" y="2766506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>
            <a:xfrm>
              <a:off x="385206" y="2680092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>
            <a:xfrm rot="5400000">
              <a:off x="297763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>
            <a:xfrm>
              <a:off x="385206" y="2658489"/>
              <a:ext cx="20573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18"/>
            <p:cNvCxnSpPr/>
            <p:nvPr/>
          </p:nvCxnSpPr>
          <p:spPr>
            <a:xfrm rot="5400000">
              <a:off x="318336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19"/>
            <p:cNvCxnSpPr/>
            <p:nvPr/>
          </p:nvCxnSpPr>
          <p:spPr>
            <a:xfrm rot="5400000">
              <a:off x="338910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20"/>
            <p:cNvCxnSpPr/>
            <p:nvPr/>
          </p:nvCxnSpPr>
          <p:spPr>
            <a:xfrm rot="5400000">
              <a:off x="359483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1"/>
            <p:cNvCxnSpPr/>
            <p:nvPr/>
          </p:nvCxnSpPr>
          <p:spPr>
            <a:xfrm rot="5400000">
              <a:off x="380057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22"/>
            <p:cNvCxnSpPr/>
            <p:nvPr/>
          </p:nvCxnSpPr>
          <p:spPr>
            <a:xfrm rot="5400000">
              <a:off x="400630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23"/>
            <p:cNvCxnSpPr/>
            <p:nvPr/>
          </p:nvCxnSpPr>
          <p:spPr>
            <a:xfrm rot="5400000">
              <a:off x="421204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24"/>
            <p:cNvCxnSpPr/>
            <p:nvPr/>
          </p:nvCxnSpPr>
          <p:spPr>
            <a:xfrm rot="5400000">
              <a:off x="441778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25"/>
            <p:cNvCxnSpPr/>
            <p:nvPr/>
          </p:nvCxnSpPr>
          <p:spPr>
            <a:xfrm rot="5400000">
              <a:off x="462351" y="2744903"/>
              <a:ext cx="21603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feld 129"/>
          <p:cNvSpPr txBox="1"/>
          <p:nvPr/>
        </p:nvSpPr>
        <p:spPr>
          <a:xfrm>
            <a:off x="3256739" y="3953770"/>
            <a:ext cx="295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a</a:t>
            </a:r>
            <a:endParaRPr lang="de-DE" dirty="0">
              <a:solidFill>
                <a:srgbClr val="FFFF00"/>
              </a:solidFill>
            </a:endParaRPr>
          </a:p>
        </p:txBody>
      </p:sp>
      <p:grpSp>
        <p:nvGrpSpPr>
          <p:cNvPr id="146" name="Gruppieren 145"/>
          <p:cNvGrpSpPr/>
          <p:nvPr/>
        </p:nvGrpSpPr>
        <p:grpSpPr>
          <a:xfrm>
            <a:off x="323410" y="692620"/>
            <a:ext cx="2160194" cy="1080144"/>
            <a:chOff x="323410" y="692620"/>
            <a:chExt cx="2160194" cy="1080144"/>
          </a:xfrm>
        </p:grpSpPr>
        <p:sp>
          <p:nvSpPr>
            <p:cNvPr id="95" name="Rechteck 94"/>
            <p:cNvSpPr/>
            <p:nvPr/>
          </p:nvSpPr>
          <p:spPr>
            <a:xfrm>
              <a:off x="374843" y="692620"/>
              <a:ext cx="2077873" cy="108014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Rechteck 98"/>
            <p:cNvSpPr/>
            <p:nvPr/>
          </p:nvSpPr>
          <p:spPr>
            <a:xfrm>
              <a:off x="372628" y="692620"/>
              <a:ext cx="1041151" cy="108014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Rechteck 99"/>
            <p:cNvSpPr/>
            <p:nvPr/>
          </p:nvSpPr>
          <p:spPr>
            <a:xfrm>
              <a:off x="372371" y="908649"/>
              <a:ext cx="349741" cy="64808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Rechteck 100"/>
            <p:cNvSpPr/>
            <p:nvPr/>
          </p:nvSpPr>
          <p:spPr>
            <a:xfrm>
              <a:off x="368398" y="1136780"/>
              <a:ext cx="123438" cy="2160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Rechteck 101"/>
            <p:cNvSpPr/>
            <p:nvPr/>
          </p:nvSpPr>
          <p:spPr>
            <a:xfrm>
              <a:off x="323410" y="1167883"/>
              <a:ext cx="41146" cy="151220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" name="Ellipse 102"/>
            <p:cNvSpPr/>
            <p:nvPr/>
          </p:nvSpPr>
          <p:spPr>
            <a:xfrm>
              <a:off x="1228622" y="1038266"/>
              <a:ext cx="370314" cy="38885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" name="Rechteck 103"/>
            <p:cNvSpPr/>
            <p:nvPr/>
          </p:nvSpPr>
          <p:spPr>
            <a:xfrm>
              <a:off x="2097894" y="908649"/>
              <a:ext cx="349741" cy="64808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" name="Rechteck 104"/>
            <p:cNvSpPr/>
            <p:nvPr/>
          </p:nvSpPr>
          <p:spPr>
            <a:xfrm>
              <a:off x="2319017" y="1103062"/>
              <a:ext cx="123438" cy="2160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6" name="Rechteck 105"/>
            <p:cNvSpPr/>
            <p:nvPr/>
          </p:nvSpPr>
          <p:spPr>
            <a:xfrm>
              <a:off x="2442458" y="1124666"/>
              <a:ext cx="41146" cy="151220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7" name="Ellipse 106"/>
            <p:cNvSpPr/>
            <p:nvPr/>
          </p:nvSpPr>
          <p:spPr>
            <a:xfrm>
              <a:off x="590859" y="1232692"/>
              <a:ext cx="20573" cy="2160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1" name="Ellipse 110"/>
            <p:cNvSpPr/>
            <p:nvPr/>
          </p:nvSpPr>
          <p:spPr>
            <a:xfrm>
              <a:off x="2203598" y="1211089"/>
              <a:ext cx="20573" cy="2160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54" name="Textfeld 153"/>
          <p:cNvSpPr txBox="1"/>
          <p:nvPr/>
        </p:nvSpPr>
        <p:spPr>
          <a:xfrm>
            <a:off x="3131800" y="550062"/>
            <a:ext cx="543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In  ein Quadrat mit der Seitenlänge 100 m passen 100 </a:t>
            </a:r>
            <a:r>
              <a:rPr lang="de-DE" dirty="0" smtClean="0">
                <a:solidFill>
                  <a:srgbClr val="FFFF00"/>
                </a:solidFill>
              </a:rPr>
              <a:t>a</a:t>
            </a:r>
            <a:r>
              <a:rPr lang="de-DE" dirty="0" smtClean="0">
                <a:solidFill>
                  <a:schemeClr val="bg1"/>
                </a:solidFill>
              </a:rPr>
              <a:t>.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156" name="Gerade Verbindung 155"/>
          <p:cNvCxnSpPr/>
          <p:nvPr/>
        </p:nvCxnSpPr>
        <p:spPr>
          <a:xfrm rot="5400000">
            <a:off x="-513524" y="1781735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Gerade Verbindung 156"/>
          <p:cNvCxnSpPr/>
          <p:nvPr/>
        </p:nvCxnSpPr>
        <p:spPr>
          <a:xfrm rot="5400000">
            <a:off x="-315423" y="1772770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 Verbindung 157"/>
          <p:cNvCxnSpPr/>
          <p:nvPr/>
        </p:nvCxnSpPr>
        <p:spPr>
          <a:xfrm rot="5400000">
            <a:off x="-108357" y="1772770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 Verbindung 164"/>
          <p:cNvCxnSpPr/>
          <p:nvPr/>
        </p:nvCxnSpPr>
        <p:spPr>
          <a:xfrm rot="5400000">
            <a:off x="125601" y="1790700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Gerade Verbindung 165"/>
          <p:cNvCxnSpPr/>
          <p:nvPr/>
        </p:nvCxnSpPr>
        <p:spPr>
          <a:xfrm rot="5400000">
            <a:off x="323410" y="1772770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 Verbindung 166"/>
          <p:cNvCxnSpPr/>
          <p:nvPr/>
        </p:nvCxnSpPr>
        <p:spPr>
          <a:xfrm rot="5400000">
            <a:off x="517417" y="1790699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 Verbindung 167"/>
          <p:cNvCxnSpPr/>
          <p:nvPr/>
        </p:nvCxnSpPr>
        <p:spPr>
          <a:xfrm rot="5400000">
            <a:off x="715518" y="1781734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Gerade Verbindung 168"/>
          <p:cNvCxnSpPr/>
          <p:nvPr/>
        </p:nvCxnSpPr>
        <p:spPr>
          <a:xfrm rot="5400000">
            <a:off x="922584" y="1781734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Gerade Verbindung 169"/>
          <p:cNvCxnSpPr/>
          <p:nvPr/>
        </p:nvCxnSpPr>
        <p:spPr>
          <a:xfrm rot="5400000">
            <a:off x="1156542" y="1799664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Gerade Verbindung 170"/>
          <p:cNvCxnSpPr/>
          <p:nvPr/>
        </p:nvCxnSpPr>
        <p:spPr>
          <a:xfrm rot="5400000">
            <a:off x="1354351" y="1781734"/>
            <a:ext cx="21603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Gerade Verbindung 172"/>
          <p:cNvCxnSpPr/>
          <p:nvPr/>
        </p:nvCxnSpPr>
        <p:spPr>
          <a:xfrm rot="10800000" flipV="1">
            <a:off x="385484" y="2644588"/>
            <a:ext cx="2088774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Gerade Verbindung 174"/>
          <p:cNvCxnSpPr/>
          <p:nvPr/>
        </p:nvCxnSpPr>
        <p:spPr>
          <a:xfrm rot="10800000" flipV="1">
            <a:off x="385485" y="2438400"/>
            <a:ext cx="2088774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Gerade Verbindung 175"/>
          <p:cNvCxnSpPr/>
          <p:nvPr/>
        </p:nvCxnSpPr>
        <p:spPr>
          <a:xfrm rot="10800000" flipV="1">
            <a:off x="403414" y="2214283"/>
            <a:ext cx="2088774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Gerade Verbindung 176"/>
          <p:cNvCxnSpPr/>
          <p:nvPr/>
        </p:nvCxnSpPr>
        <p:spPr>
          <a:xfrm rot="10800000" flipV="1">
            <a:off x="412379" y="2008094"/>
            <a:ext cx="2088774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Gerade Verbindung 177"/>
          <p:cNvCxnSpPr/>
          <p:nvPr/>
        </p:nvCxnSpPr>
        <p:spPr>
          <a:xfrm rot="10800000" flipV="1">
            <a:off x="349626" y="1568822"/>
            <a:ext cx="2088774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Gerade Verbindung 178"/>
          <p:cNvCxnSpPr/>
          <p:nvPr/>
        </p:nvCxnSpPr>
        <p:spPr>
          <a:xfrm rot="10800000" flipV="1">
            <a:off x="349627" y="1353670"/>
            <a:ext cx="2088774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Gerade Verbindung 179"/>
          <p:cNvCxnSpPr/>
          <p:nvPr/>
        </p:nvCxnSpPr>
        <p:spPr>
          <a:xfrm rot="10800000" flipV="1">
            <a:off x="367556" y="1129553"/>
            <a:ext cx="2088774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Gerade Verbindung 180"/>
          <p:cNvCxnSpPr/>
          <p:nvPr/>
        </p:nvCxnSpPr>
        <p:spPr>
          <a:xfrm rot="10800000" flipV="1">
            <a:off x="376521" y="923364"/>
            <a:ext cx="2088774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feld 181"/>
          <p:cNvSpPr txBox="1"/>
          <p:nvPr/>
        </p:nvSpPr>
        <p:spPr>
          <a:xfrm>
            <a:off x="3131800" y="917615"/>
            <a:ext cx="314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100 </a:t>
            </a:r>
            <a:r>
              <a:rPr lang="de-DE" dirty="0" smtClean="0">
                <a:solidFill>
                  <a:srgbClr val="FFFF00"/>
                </a:solidFill>
              </a:rPr>
              <a:t>a</a:t>
            </a:r>
            <a:r>
              <a:rPr lang="de-DE" dirty="0" smtClean="0">
                <a:solidFill>
                  <a:schemeClr val="bg1"/>
                </a:solidFill>
              </a:rPr>
              <a:t> = 1 </a:t>
            </a:r>
            <a:r>
              <a:rPr lang="de-DE" dirty="0" smtClean="0">
                <a:solidFill>
                  <a:srgbClr val="FFFF00"/>
                </a:solidFill>
              </a:rPr>
              <a:t>ha</a:t>
            </a:r>
            <a:r>
              <a:rPr lang="de-DE" dirty="0" smtClean="0">
                <a:solidFill>
                  <a:schemeClr val="bg1"/>
                </a:solidFill>
              </a:rPr>
              <a:t> ( lies „ ein </a:t>
            </a:r>
            <a:r>
              <a:rPr lang="de-DE" dirty="0" smtClean="0">
                <a:solidFill>
                  <a:srgbClr val="FFFF00"/>
                </a:solidFill>
              </a:rPr>
              <a:t>Hektar“</a:t>
            </a:r>
            <a:r>
              <a:rPr lang="de-DE" dirty="0" smtClean="0">
                <a:solidFill>
                  <a:schemeClr val="bg1"/>
                </a:solidFill>
              </a:rPr>
              <a:t>)</a:t>
            </a:r>
            <a:endParaRPr lang="de-DE" dirty="0">
              <a:solidFill>
                <a:schemeClr val="bg1"/>
              </a:solidFill>
            </a:endParaRPr>
          </a:p>
        </p:txBody>
      </p:sp>
      <p:grpSp>
        <p:nvGrpSpPr>
          <p:cNvPr id="183" name="Gruppieren 338"/>
          <p:cNvGrpSpPr/>
          <p:nvPr/>
        </p:nvGrpSpPr>
        <p:grpSpPr>
          <a:xfrm>
            <a:off x="1811705" y="3881718"/>
            <a:ext cx="1008112" cy="1512168"/>
            <a:chOff x="7236296" y="4941168"/>
            <a:chExt cx="1008112" cy="1512168"/>
          </a:xfrm>
        </p:grpSpPr>
        <p:sp>
          <p:nvSpPr>
            <p:cNvPr id="184" name="Rechteck 183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5" name="Rechteck 184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6" name="Rechteck 185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7" name="Rechteck 186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8" name="Rechteck 187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9" name="Textfeld 188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190" name="Textfeld 189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191" name="Textfeld 190"/>
          <p:cNvSpPr txBox="1"/>
          <p:nvPr/>
        </p:nvSpPr>
        <p:spPr>
          <a:xfrm>
            <a:off x="2154078" y="3944473"/>
            <a:ext cx="42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ha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192" name="Textfeld 191"/>
          <p:cNvSpPr txBox="1"/>
          <p:nvPr/>
        </p:nvSpPr>
        <p:spPr>
          <a:xfrm>
            <a:off x="3131800" y="1294133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100 </a:t>
            </a:r>
            <a:r>
              <a:rPr lang="de-DE" dirty="0" smtClean="0">
                <a:solidFill>
                  <a:srgbClr val="FFFF00"/>
                </a:solidFill>
              </a:rPr>
              <a:t>ha</a:t>
            </a:r>
            <a:r>
              <a:rPr lang="de-DE" dirty="0" smtClean="0">
                <a:solidFill>
                  <a:schemeClr val="bg1"/>
                </a:solidFill>
              </a:rPr>
              <a:t> = 1 </a:t>
            </a:r>
            <a:r>
              <a:rPr lang="de-DE" dirty="0" smtClean="0">
                <a:solidFill>
                  <a:srgbClr val="FFFF00"/>
                </a:solidFill>
              </a:rPr>
              <a:t>km²</a:t>
            </a:r>
            <a:endParaRPr lang="de-DE" dirty="0">
              <a:solidFill>
                <a:schemeClr val="bg1"/>
              </a:solidFill>
            </a:endParaRPr>
          </a:p>
        </p:txBody>
      </p:sp>
      <p:grpSp>
        <p:nvGrpSpPr>
          <p:cNvPr id="193" name="Gruppieren 338"/>
          <p:cNvGrpSpPr/>
          <p:nvPr/>
        </p:nvGrpSpPr>
        <p:grpSpPr>
          <a:xfrm>
            <a:off x="798693" y="3881718"/>
            <a:ext cx="1008112" cy="1512168"/>
            <a:chOff x="7236296" y="4941168"/>
            <a:chExt cx="1008112" cy="1512168"/>
          </a:xfrm>
        </p:grpSpPr>
        <p:sp>
          <p:nvSpPr>
            <p:cNvPr id="194" name="Rechteck 193"/>
            <p:cNvSpPr/>
            <p:nvPr/>
          </p:nvSpPr>
          <p:spPr>
            <a:xfrm>
              <a:off x="7740352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5" name="Rechteck 194"/>
            <p:cNvSpPr/>
            <p:nvPr/>
          </p:nvSpPr>
          <p:spPr>
            <a:xfrm>
              <a:off x="7236296" y="5445224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6" name="Rechteck 195"/>
            <p:cNvSpPr/>
            <p:nvPr/>
          </p:nvSpPr>
          <p:spPr>
            <a:xfrm>
              <a:off x="7236296" y="4941168"/>
              <a:ext cx="1008112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7" name="Rechteck 196"/>
            <p:cNvSpPr/>
            <p:nvPr/>
          </p:nvSpPr>
          <p:spPr>
            <a:xfrm>
              <a:off x="7740352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8" name="Rechteck 197"/>
            <p:cNvSpPr/>
            <p:nvPr/>
          </p:nvSpPr>
          <p:spPr>
            <a:xfrm>
              <a:off x="7236296" y="5949280"/>
              <a:ext cx="504056" cy="5040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9" name="Textfeld 198"/>
            <p:cNvSpPr txBox="1"/>
            <p:nvPr/>
          </p:nvSpPr>
          <p:spPr>
            <a:xfrm>
              <a:off x="7380312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Z</a:t>
              </a:r>
              <a:endParaRPr lang="de-DE" dirty="0"/>
            </a:p>
          </p:txBody>
        </p:sp>
        <p:sp>
          <p:nvSpPr>
            <p:cNvPr id="200" name="Textfeld 199"/>
            <p:cNvSpPr txBox="1"/>
            <p:nvPr/>
          </p:nvSpPr>
          <p:spPr>
            <a:xfrm>
              <a:off x="7812360" y="5517232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E</a:t>
              </a:r>
              <a:endParaRPr lang="de-DE" dirty="0"/>
            </a:p>
          </p:txBody>
        </p:sp>
      </p:grpSp>
      <p:sp>
        <p:nvSpPr>
          <p:cNvPr id="201" name="Textfeld 200"/>
          <p:cNvSpPr txBox="1"/>
          <p:nvPr/>
        </p:nvSpPr>
        <p:spPr>
          <a:xfrm>
            <a:off x="1078312" y="4002744"/>
            <a:ext cx="57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km²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202" name="Textfeld 201"/>
          <p:cNvSpPr txBox="1"/>
          <p:nvPr/>
        </p:nvSpPr>
        <p:spPr>
          <a:xfrm>
            <a:off x="3119717" y="1739153"/>
            <a:ext cx="5682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</a:rPr>
              <a:t>Beim Umwandeln von einer </a:t>
            </a:r>
            <a:r>
              <a:rPr lang="de-DE" sz="2400" b="1" dirty="0" smtClean="0">
                <a:solidFill>
                  <a:srgbClr val="FFFF00"/>
                </a:solidFill>
              </a:rPr>
              <a:t>Flächeneinheit</a:t>
            </a:r>
          </a:p>
          <a:p>
            <a:r>
              <a:rPr lang="de-DE" sz="2400" b="1" dirty="0" smtClean="0">
                <a:solidFill>
                  <a:schemeClr val="bg1"/>
                </a:solidFill>
              </a:rPr>
              <a:t>in die nächstkleinere Einheit</a:t>
            </a:r>
          </a:p>
          <a:p>
            <a:r>
              <a:rPr lang="de-DE" sz="2400" b="1" dirty="0" smtClean="0">
                <a:solidFill>
                  <a:schemeClr val="bg1"/>
                </a:solidFill>
              </a:rPr>
              <a:t>multipliziert man die Maßzahl mit 100!</a:t>
            </a:r>
            <a:endParaRPr lang="de-DE" sz="2400" b="1" dirty="0">
              <a:solidFill>
                <a:schemeClr val="bg1"/>
              </a:solidFill>
            </a:endParaRPr>
          </a:p>
        </p:txBody>
      </p:sp>
      <p:sp>
        <p:nvSpPr>
          <p:cNvPr id="203" name="Textfeld 202"/>
          <p:cNvSpPr txBox="1"/>
          <p:nvPr/>
        </p:nvSpPr>
        <p:spPr>
          <a:xfrm>
            <a:off x="2411506" y="492162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1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04" name="Textfeld 203"/>
          <p:cNvSpPr txBox="1"/>
          <p:nvPr/>
        </p:nvSpPr>
        <p:spPr>
          <a:xfrm>
            <a:off x="3191435" y="296733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1 </a:t>
            </a:r>
            <a:r>
              <a:rPr lang="de-DE" sz="2400" dirty="0" smtClean="0">
                <a:solidFill>
                  <a:srgbClr val="FFFF00"/>
                </a:solidFill>
              </a:rPr>
              <a:t>ha</a:t>
            </a:r>
            <a:r>
              <a:rPr lang="de-DE" sz="2400" dirty="0" smtClean="0">
                <a:solidFill>
                  <a:schemeClr val="bg1"/>
                </a:solidFill>
              </a:rPr>
              <a:t> =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05" name="Bogen 204"/>
          <p:cNvSpPr/>
          <p:nvPr/>
        </p:nvSpPr>
        <p:spPr>
          <a:xfrm rot="5400000" flipH="1" flipV="1">
            <a:off x="2651313" y="3242984"/>
            <a:ext cx="587191" cy="959223"/>
          </a:xfrm>
          <a:prstGeom prst="arc">
            <a:avLst>
              <a:gd name="adj1" fmla="val 16200000"/>
              <a:gd name="adj2" fmla="val 5315948"/>
            </a:avLst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6" name="Textfeld 205"/>
          <p:cNvSpPr txBox="1"/>
          <p:nvPr/>
        </p:nvSpPr>
        <p:spPr>
          <a:xfrm>
            <a:off x="2904565" y="492162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0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07" name="Textfeld 206"/>
          <p:cNvSpPr txBox="1"/>
          <p:nvPr/>
        </p:nvSpPr>
        <p:spPr>
          <a:xfrm>
            <a:off x="3397624" y="492162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0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08" name="Textfeld 207"/>
          <p:cNvSpPr txBox="1"/>
          <p:nvPr/>
        </p:nvSpPr>
        <p:spPr>
          <a:xfrm>
            <a:off x="4101358" y="2967335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100 </a:t>
            </a:r>
            <a:r>
              <a:rPr lang="de-DE" sz="2400" dirty="0" smtClean="0">
                <a:solidFill>
                  <a:srgbClr val="FFFF00"/>
                </a:solidFill>
              </a:rPr>
              <a:t>a</a:t>
            </a:r>
            <a:r>
              <a:rPr lang="de-DE" sz="2400" dirty="0" smtClean="0">
                <a:solidFill>
                  <a:schemeClr val="bg1"/>
                </a:solidFill>
              </a:rPr>
              <a:t> =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09" name="Bogen 208"/>
          <p:cNvSpPr/>
          <p:nvPr/>
        </p:nvSpPr>
        <p:spPr>
          <a:xfrm rot="5400000" flipH="1" flipV="1">
            <a:off x="3798793" y="3242984"/>
            <a:ext cx="587191" cy="959223"/>
          </a:xfrm>
          <a:prstGeom prst="arc">
            <a:avLst>
              <a:gd name="adj1" fmla="val 16200000"/>
              <a:gd name="adj2" fmla="val 5315948"/>
            </a:avLst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0" name="Textfeld 209"/>
          <p:cNvSpPr txBox="1"/>
          <p:nvPr/>
        </p:nvSpPr>
        <p:spPr>
          <a:xfrm>
            <a:off x="3917577" y="490369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0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11" name="Textfeld 210"/>
          <p:cNvSpPr txBox="1"/>
          <p:nvPr/>
        </p:nvSpPr>
        <p:spPr>
          <a:xfrm>
            <a:off x="4401921" y="492162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0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12" name="Textfeld 211"/>
          <p:cNvSpPr txBox="1"/>
          <p:nvPr/>
        </p:nvSpPr>
        <p:spPr>
          <a:xfrm>
            <a:off x="5069547" y="2967335"/>
            <a:ext cx="1457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10.000 </a:t>
            </a:r>
            <a:r>
              <a:rPr lang="de-DE" sz="2400" dirty="0" smtClean="0">
                <a:solidFill>
                  <a:srgbClr val="FFFF00"/>
                </a:solidFill>
              </a:rPr>
              <a:t>m²</a:t>
            </a:r>
            <a:endParaRPr lang="de-DE" sz="2400" dirty="0">
              <a:solidFill>
                <a:schemeClr val="bg1"/>
              </a:solidFill>
            </a:endParaRPr>
          </a:p>
        </p:txBody>
      </p:sp>
      <p:cxnSp>
        <p:nvCxnSpPr>
          <p:cNvPr id="148" name="Gerade Verbindung mit Pfeil 147"/>
          <p:cNvCxnSpPr/>
          <p:nvPr/>
        </p:nvCxnSpPr>
        <p:spPr>
          <a:xfrm flipV="1">
            <a:off x="364066" y="3158066"/>
            <a:ext cx="2082800" cy="8466"/>
          </a:xfrm>
          <a:prstGeom prst="straightConnector1">
            <a:avLst/>
          </a:prstGeom>
          <a:ln w="317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feld 148"/>
          <p:cNvSpPr txBox="1"/>
          <p:nvPr/>
        </p:nvSpPr>
        <p:spPr>
          <a:xfrm>
            <a:off x="1032934" y="2844800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100 m</a:t>
            </a:r>
            <a:endParaRPr lang="de-DE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82" grpId="0"/>
      <p:bldP spid="191" grpId="0"/>
      <p:bldP spid="192" grpId="0"/>
      <p:bldP spid="201" grpId="0"/>
      <p:bldP spid="202" grpId="0"/>
      <p:bldP spid="203" grpId="0"/>
      <p:bldP spid="204" grpId="0"/>
      <p:bldP spid="205" grpId="0" animBg="1"/>
      <p:bldP spid="206" grpId="0"/>
      <p:bldP spid="207" grpId="0"/>
      <p:bldP spid="208" grpId="0"/>
      <p:bldP spid="209" grpId="0" animBg="1"/>
      <p:bldP spid="210" grpId="0"/>
      <p:bldP spid="211" grpId="0"/>
      <p:bldP spid="212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</Words>
  <Application>Microsoft Office PowerPoint</Application>
  <PresentationFormat>Bildschirmpräsentation (4:3)</PresentationFormat>
  <Paragraphs>112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Larissa-Design</vt:lpstr>
      <vt:lpstr>Folie 1</vt:lpstr>
      <vt:lpstr>Folie 2</vt:lpstr>
      <vt:lpstr>Folie 3</vt:lpstr>
      <vt:lpstr>Folie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28</cp:revision>
  <dcterms:created xsi:type="dcterms:W3CDTF">2010-10-28T15:40:57Z</dcterms:created>
  <dcterms:modified xsi:type="dcterms:W3CDTF">2010-11-18T16:30:06Z</dcterms:modified>
</cp:coreProperties>
</file>