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0" r:id="rId3"/>
    <p:sldId id="257" r:id="rId4"/>
    <p:sldId id="258" r:id="rId5"/>
    <p:sldId id="259" r:id="rId6"/>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howGuides="1">
      <p:cViewPr varScale="1">
        <p:scale>
          <a:sx n="88" d="100"/>
          <a:sy n="88" d="100"/>
        </p:scale>
        <p:origin x="-96" y="-43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Formatvorlage des Untertitelmasters durch Klicken bearbeiten</a:t>
            </a:r>
            <a:endParaRPr lang="de-DE"/>
          </a:p>
        </p:txBody>
      </p:sp>
      <p:sp>
        <p:nvSpPr>
          <p:cNvPr id="4" name="Datumsplatzhalter 3"/>
          <p:cNvSpPr>
            <a:spLocks noGrp="1"/>
          </p:cNvSpPr>
          <p:nvPr>
            <p:ph type="dt" sz="half" idx="10"/>
          </p:nvPr>
        </p:nvSpPr>
        <p:spPr/>
        <p:txBody>
          <a:bodyPr/>
          <a:lstStyle/>
          <a:p>
            <a:fld id="{F9C480FA-98B7-49B4-9B42-4EE531332693}" type="datetimeFigureOut">
              <a:rPr lang="de-DE" smtClean="0"/>
              <a:pPr/>
              <a:t>10.07.2012</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E04A7F7F-9B63-4EA7-9EEA-8115EAD9F795}" type="slidenum">
              <a:rPr lang="de-DE" smtClean="0"/>
              <a:pPr/>
              <a:t>‹Nr.›</a:t>
            </a:fld>
            <a:endParaRPr lang="de-D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F9C480FA-98B7-49B4-9B42-4EE531332693}" type="datetimeFigureOut">
              <a:rPr lang="de-DE" smtClean="0"/>
              <a:pPr/>
              <a:t>10.07.2012</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E04A7F7F-9B63-4EA7-9EEA-8115EAD9F795}" type="slidenum">
              <a:rPr lang="de-DE" smtClean="0"/>
              <a:pPr/>
              <a:t>‹Nr.›</a:t>
            </a:fld>
            <a:endParaRPr lang="de-D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Textmasterformate durch Klicken bearbeiten</a:t>
            </a:r>
          </a:p>
        </p:txBody>
      </p:sp>
      <p:sp>
        <p:nvSpPr>
          <p:cNvPr id="4" name="Datumsplatzhalter 3"/>
          <p:cNvSpPr>
            <a:spLocks noGrp="1"/>
          </p:cNvSpPr>
          <p:nvPr>
            <p:ph type="dt" sz="half" idx="10"/>
          </p:nvPr>
        </p:nvSpPr>
        <p:spPr/>
        <p:txBody>
          <a:bodyPr/>
          <a:lstStyle/>
          <a:p>
            <a:fld id="{F9C480FA-98B7-49B4-9B42-4EE531332693}" type="datetimeFigureOut">
              <a:rPr lang="de-DE" smtClean="0"/>
              <a:pPr/>
              <a:t>10.07.2012</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E04A7F7F-9B63-4EA7-9EEA-8115EAD9F795}" type="slidenum">
              <a:rPr lang="de-DE" smtClean="0"/>
              <a:pPr/>
              <a:t>‹Nr.›</a:t>
            </a:fld>
            <a:endParaRPr lang="de-D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4"/>
          <p:cNvSpPr>
            <a:spLocks noGrp="1"/>
          </p:cNvSpPr>
          <p:nvPr>
            <p:ph type="dt" sz="half" idx="10"/>
          </p:nvPr>
        </p:nvSpPr>
        <p:spPr/>
        <p:txBody>
          <a:bodyPr/>
          <a:lstStyle/>
          <a:p>
            <a:fld id="{F9C480FA-98B7-49B4-9B42-4EE531332693}" type="datetimeFigureOut">
              <a:rPr lang="de-DE" smtClean="0"/>
              <a:pPr/>
              <a:t>10.07.2012</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E04A7F7F-9B63-4EA7-9EEA-8115EAD9F795}" type="slidenum">
              <a:rPr lang="de-DE" smtClean="0"/>
              <a:pPr/>
              <a:t>‹Nr.›</a:t>
            </a:fld>
            <a:endParaRPr lang="de-D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p:txBody>
          <a:bodyPr/>
          <a:lstStyle/>
          <a:p>
            <a:fld id="{F9C480FA-98B7-49B4-9B42-4EE531332693}" type="datetimeFigureOut">
              <a:rPr lang="de-DE" smtClean="0"/>
              <a:pPr/>
              <a:t>10.07.2012</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E04A7F7F-9B63-4EA7-9EEA-8115EAD9F795}" type="slidenum">
              <a:rPr lang="de-DE" smtClean="0"/>
              <a:pPr/>
              <a:t>‹Nr.›</a:t>
            </a:fld>
            <a:endParaRPr lang="de-D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2"/>
          <p:cNvSpPr>
            <a:spLocks noGrp="1"/>
          </p:cNvSpPr>
          <p:nvPr>
            <p:ph type="dt" sz="half" idx="10"/>
          </p:nvPr>
        </p:nvSpPr>
        <p:spPr/>
        <p:txBody>
          <a:bodyPr/>
          <a:lstStyle/>
          <a:p>
            <a:fld id="{F9C480FA-98B7-49B4-9B42-4EE531332693}" type="datetimeFigureOut">
              <a:rPr lang="de-DE" smtClean="0"/>
              <a:pPr/>
              <a:t>10.07.2012</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E04A7F7F-9B63-4EA7-9EEA-8115EAD9F795}" type="slidenum">
              <a:rPr lang="de-DE" smtClean="0"/>
              <a:pPr/>
              <a:t>‹Nr.›</a:t>
            </a:fld>
            <a:endParaRPr lang="de-D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F9C480FA-98B7-49B4-9B42-4EE531332693}" type="datetimeFigureOut">
              <a:rPr lang="de-DE" smtClean="0"/>
              <a:pPr/>
              <a:t>10.07.2012</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E04A7F7F-9B63-4EA7-9EEA-8115EAD9F795}" type="slidenum">
              <a:rPr lang="de-DE" smtClean="0"/>
              <a:pPr/>
              <a:t>‹Nr.›</a:t>
            </a:fld>
            <a:endParaRPr lang="de-D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Datumsplatzhalter 4"/>
          <p:cNvSpPr>
            <a:spLocks noGrp="1"/>
          </p:cNvSpPr>
          <p:nvPr>
            <p:ph type="dt" sz="half" idx="10"/>
          </p:nvPr>
        </p:nvSpPr>
        <p:spPr/>
        <p:txBody>
          <a:bodyPr/>
          <a:lstStyle/>
          <a:p>
            <a:fld id="{F9C480FA-98B7-49B4-9B42-4EE531332693}" type="datetimeFigureOut">
              <a:rPr lang="de-DE" smtClean="0"/>
              <a:pPr/>
              <a:t>10.07.2012</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E04A7F7F-9B63-4EA7-9EEA-8115EAD9F795}" type="slidenum">
              <a:rPr lang="de-DE" smtClean="0"/>
              <a:pPr/>
              <a:t>‹Nr.›</a:t>
            </a:fld>
            <a:endParaRPr lang="de-D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Datumsplatzhalter 4"/>
          <p:cNvSpPr>
            <a:spLocks noGrp="1"/>
          </p:cNvSpPr>
          <p:nvPr>
            <p:ph type="dt" sz="half" idx="10"/>
          </p:nvPr>
        </p:nvSpPr>
        <p:spPr/>
        <p:txBody>
          <a:bodyPr/>
          <a:lstStyle/>
          <a:p>
            <a:fld id="{F9C480FA-98B7-49B4-9B42-4EE531332693}" type="datetimeFigureOut">
              <a:rPr lang="de-DE" smtClean="0"/>
              <a:pPr/>
              <a:t>10.07.2012</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E04A7F7F-9B63-4EA7-9EEA-8115EAD9F795}" type="slidenum">
              <a:rPr lang="de-DE" smtClean="0"/>
              <a:pPr/>
              <a:t>‹Nr.›</a:t>
            </a:fld>
            <a:endParaRPr lang="de-D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F9C480FA-98B7-49B4-9B42-4EE531332693}" type="datetimeFigureOut">
              <a:rPr lang="de-DE" smtClean="0"/>
              <a:pPr/>
              <a:t>10.07.2012</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E04A7F7F-9B63-4EA7-9EEA-8115EAD9F795}" type="slidenum">
              <a:rPr lang="de-DE" smtClean="0"/>
              <a:pPr/>
              <a:t>‹Nr.›</a:t>
            </a:fld>
            <a:endParaRPr lang="de-D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F9C480FA-98B7-49B4-9B42-4EE531332693}" type="datetimeFigureOut">
              <a:rPr lang="de-DE" smtClean="0"/>
              <a:pPr/>
              <a:t>10.07.2012</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E04A7F7F-9B63-4EA7-9EEA-8115EAD9F795}" type="slidenum">
              <a:rPr lang="de-DE" smtClean="0"/>
              <a:pPr/>
              <a:t>‹Nr.›</a:t>
            </a:fld>
            <a:endParaRPr lang="de-D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e-DE" smtClean="0"/>
              <a:t>Titelmasterformat durch Klicken bearbeiten</a:t>
            </a:r>
            <a:endParaRPr lang="de-DE"/>
          </a:p>
        </p:txBody>
      </p:sp>
      <p:sp>
        <p:nvSpPr>
          <p:cNvPr id="3" name="Textplatzhalt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9C480FA-98B7-49B4-9B42-4EE531332693}" type="datetimeFigureOut">
              <a:rPr lang="de-DE" smtClean="0"/>
              <a:pPr/>
              <a:t>10.07.2012</a:t>
            </a:fld>
            <a:endParaRPr lang="de-DE"/>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04A7F7F-9B63-4EA7-9EEA-8115EAD9F795}" type="slidenum">
              <a:rPr lang="de-DE" smtClean="0"/>
              <a:pPr/>
              <a:t>‹Nr.›</a:t>
            </a:fld>
            <a:endParaRPr lang="de-D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p:cNvSpPr txBox="1"/>
          <p:nvPr/>
        </p:nvSpPr>
        <p:spPr>
          <a:xfrm>
            <a:off x="1835696" y="188640"/>
            <a:ext cx="6090322" cy="461665"/>
          </a:xfrm>
          <a:prstGeom prst="rect">
            <a:avLst/>
          </a:prstGeom>
          <a:noFill/>
        </p:spPr>
        <p:txBody>
          <a:bodyPr wrap="none" rtlCol="0">
            <a:spAutoFit/>
          </a:bodyPr>
          <a:lstStyle/>
          <a:p>
            <a:r>
              <a:rPr lang="de-DE" sz="2400" b="1" u="sng" dirty="0" smtClean="0"/>
              <a:t>Lösen von Gleichungen mit dem Waagemodell</a:t>
            </a:r>
            <a:endParaRPr lang="de-DE" sz="2400" b="1" u="sng" dirty="0"/>
          </a:p>
        </p:txBody>
      </p:sp>
      <p:sp>
        <p:nvSpPr>
          <p:cNvPr id="9" name="Textfeld 8"/>
          <p:cNvSpPr txBox="1"/>
          <p:nvPr/>
        </p:nvSpPr>
        <p:spPr>
          <a:xfrm>
            <a:off x="175544" y="692696"/>
            <a:ext cx="8860951" cy="923330"/>
          </a:xfrm>
          <a:prstGeom prst="rect">
            <a:avLst/>
          </a:prstGeom>
          <a:noFill/>
        </p:spPr>
        <p:txBody>
          <a:bodyPr wrap="square" rtlCol="0">
            <a:spAutoFit/>
          </a:bodyPr>
          <a:lstStyle/>
          <a:p>
            <a:r>
              <a:rPr lang="de-DE" dirty="0" smtClean="0"/>
              <a:t>Diese Präsentation </a:t>
            </a:r>
            <a:r>
              <a:rPr lang="de-DE" dirty="0" smtClean="0"/>
              <a:t>beschreibt die Handhabung eines kleinen Programms </a:t>
            </a:r>
            <a:r>
              <a:rPr lang="de-DE" dirty="0" smtClean="0"/>
              <a:t>der </a:t>
            </a:r>
            <a:r>
              <a:rPr lang="de-DE" dirty="0" err="1" smtClean="0"/>
              <a:t>Utha</a:t>
            </a:r>
            <a:r>
              <a:rPr lang="de-DE" dirty="0" smtClean="0"/>
              <a:t> State </a:t>
            </a:r>
            <a:r>
              <a:rPr lang="de-DE" dirty="0" smtClean="0"/>
              <a:t>University.</a:t>
            </a:r>
            <a:r>
              <a:rPr lang="de-DE" dirty="0"/>
              <a:t> </a:t>
            </a:r>
            <a:r>
              <a:rPr lang="de-DE" dirty="0" smtClean="0"/>
              <a:t>Das Programm </a:t>
            </a:r>
            <a:r>
              <a:rPr lang="de-DE" dirty="0" smtClean="0"/>
              <a:t>zeigt eine </a:t>
            </a:r>
            <a:r>
              <a:rPr lang="de-DE" dirty="0" smtClean="0"/>
              <a:t>Gleichung mit einer </a:t>
            </a:r>
            <a:r>
              <a:rPr lang="de-DE" dirty="0" smtClean="0">
                <a:solidFill>
                  <a:srgbClr val="00B0F0"/>
                </a:solidFill>
              </a:rPr>
              <a:t>Variablen, </a:t>
            </a:r>
            <a:r>
              <a:rPr lang="de-DE" dirty="0" smtClean="0">
                <a:solidFill>
                  <a:schemeClr val="accent6"/>
                </a:solidFill>
              </a:rPr>
              <a:t>ein Gewicht mit dem</a:t>
            </a:r>
          </a:p>
          <a:p>
            <a:r>
              <a:rPr lang="de-DE" dirty="0" smtClean="0">
                <a:solidFill>
                  <a:schemeClr val="accent6"/>
                </a:solidFill>
              </a:rPr>
              <a:t>Wert 1 </a:t>
            </a:r>
            <a:r>
              <a:rPr lang="de-DE" dirty="0" smtClean="0"/>
              <a:t>und</a:t>
            </a:r>
            <a:r>
              <a:rPr lang="de-DE" dirty="0"/>
              <a:t> eine </a:t>
            </a:r>
            <a:r>
              <a:rPr lang="de-DE" dirty="0">
                <a:solidFill>
                  <a:srgbClr val="00B0F0"/>
                </a:solidFill>
              </a:rPr>
              <a:t>„Schachtel“ mit unbekanntem Gewicht  </a:t>
            </a:r>
            <a:r>
              <a:rPr lang="de-DE" dirty="0" smtClean="0">
                <a:solidFill>
                  <a:srgbClr val="00B0F0"/>
                </a:solidFill>
              </a:rPr>
              <a:t>x.</a:t>
            </a:r>
            <a:r>
              <a:rPr lang="de-DE" dirty="0" smtClean="0"/>
              <a:t>	</a:t>
            </a:r>
            <a:endParaRPr lang="de-DE" dirty="0"/>
          </a:p>
        </p:txBody>
      </p:sp>
      <p:cxnSp>
        <p:nvCxnSpPr>
          <p:cNvPr id="1026" name="AutoShape 2"/>
          <p:cNvCxnSpPr>
            <a:cxnSpLocks noChangeShapeType="1"/>
          </p:cNvCxnSpPr>
          <p:nvPr/>
        </p:nvCxnSpPr>
        <p:spPr bwMode="auto">
          <a:xfrm>
            <a:off x="3487948" y="5373216"/>
            <a:ext cx="0" cy="317500"/>
          </a:xfrm>
          <a:prstGeom prst="straightConnector1">
            <a:avLst/>
          </a:prstGeom>
          <a:noFill/>
          <a:ln w="57150">
            <a:solidFill>
              <a:srgbClr val="000000"/>
            </a:solidFill>
            <a:round/>
            <a:headEnd/>
            <a:tailEnd/>
          </a:ln>
        </p:spPr>
      </p:cxnSp>
      <p:cxnSp>
        <p:nvCxnSpPr>
          <p:cNvPr id="1027" name="AutoShape 3"/>
          <p:cNvCxnSpPr>
            <a:cxnSpLocks noChangeShapeType="1"/>
          </p:cNvCxnSpPr>
          <p:nvPr/>
        </p:nvCxnSpPr>
        <p:spPr bwMode="auto">
          <a:xfrm>
            <a:off x="3487948" y="5660554"/>
            <a:ext cx="2152650" cy="0"/>
          </a:xfrm>
          <a:prstGeom prst="straightConnector1">
            <a:avLst/>
          </a:prstGeom>
          <a:noFill/>
          <a:ln w="57150">
            <a:solidFill>
              <a:srgbClr val="000000"/>
            </a:solidFill>
            <a:round/>
            <a:headEnd/>
            <a:tailEnd/>
          </a:ln>
        </p:spPr>
      </p:cxnSp>
      <p:cxnSp>
        <p:nvCxnSpPr>
          <p:cNvPr id="1028" name="AutoShape 4"/>
          <p:cNvCxnSpPr>
            <a:cxnSpLocks noChangeShapeType="1"/>
          </p:cNvCxnSpPr>
          <p:nvPr/>
        </p:nvCxnSpPr>
        <p:spPr bwMode="auto">
          <a:xfrm>
            <a:off x="5640598" y="5444654"/>
            <a:ext cx="0" cy="246062"/>
          </a:xfrm>
          <a:prstGeom prst="straightConnector1">
            <a:avLst/>
          </a:prstGeom>
          <a:noFill/>
          <a:ln w="57150">
            <a:solidFill>
              <a:srgbClr val="000000"/>
            </a:solidFill>
            <a:round/>
            <a:headEnd/>
            <a:tailEnd/>
          </a:ln>
        </p:spPr>
      </p:cxnSp>
      <p:sp>
        <p:nvSpPr>
          <p:cNvPr id="1029" name="AutoShape 5"/>
          <p:cNvSpPr>
            <a:spLocks noChangeArrowheads="1"/>
          </p:cNvSpPr>
          <p:nvPr/>
        </p:nvSpPr>
        <p:spPr bwMode="auto">
          <a:xfrm>
            <a:off x="4421398" y="5660554"/>
            <a:ext cx="360363" cy="179387"/>
          </a:xfrm>
          <a:prstGeom prst="triangle">
            <a:avLst>
              <a:gd name="adj" fmla="val 50000"/>
            </a:avLst>
          </a:prstGeom>
          <a:solidFill>
            <a:srgbClr val="00000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de-DE"/>
          </a:p>
        </p:txBody>
      </p:sp>
      <p:sp>
        <p:nvSpPr>
          <p:cNvPr id="1030" name="Rectangle 6"/>
          <p:cNvSpPr>
            <a:spLocks noChangeArrowheads="1"/>
          </p:cNvSpPr>
          <p:nvPr/>
        </p:nvSpPr>
        <p:spPr bwMode="auto">
          <a:xfrm>
            <a:off x="3095836" y="5373216"/>
            <a:ext cx="722312" cy="71438"/>
          </a:xfrm>
          <a:prstGeom prst="rect">
            <a:avLst/>
          </a:prstGeom>
          <a:solidFill>
            <a:srgbClr val="00000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de-DE"/>
          </a:p>
        </p:txBody>
      </p:sp>
      <p:sp>
        <p:nvSpPr>
          <p:cNvPr id="1031" name="Rectangle 7"/>
          <p:cNvSpPr>
            <a:spLocks noChangeArrowheads="1"/>
          </p:cNvSpPr>
          <p:nvPr/>
        </p:nvSpPr>
        <p:spPr bwMode="auto">
          <a:xfrm>
            <a:off x="5259598" y="5373216"/>
            <a:ext cx="722313" cy="71438"/>
          </a:xfrm>
          <a:prstGeom prst="rect">
            <a:avLst/>
          </a:prstGeom>
          <a:solidFill>
            <a:srgbClr val="00000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de-DE"/>
          </a:p>
        </p:txBody>
      </p:sp>
      <p:sp>
        <p:nvSpPr>
          <p:cNvPr id="1035" name="Rectangle 11"/>
          <p:cNvSpPr>
            <a:spLocks noChangeArrowheads="1"/>
          </p:cNvSpPr>
          <p:nvPr/>
        </p:nvSpPr>
        <p:spPr bwMode="auto">
          <a:xfrm>
            <a:off x="4463988" y="4005064"/>
            <a:ext cx="214313" cy="215900"/>
          </a:xfrm>
          <a:prstGeom prst="rect">
            <a:avLst/>
          </a:prstGeom>
          <a:solidFill>
            <a:srgbClr val="FDE9D9"/>
          </a:solidFill>
          <a:ln w="9525">
            <a:solidFill>
              <a:srgbClr val="000000"/>
            </a:solidFill>
            <a:miter lim="800000"/>
            <a:headEnd/>
            <a:tailEnd/>
          </a:ln>
        </p:spPr>
        <p:txBody>
          <a:bodyPr vert="horz" wrap="square" lIns="54000" tIns="10800" rIns="54000" bIns="1080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de-DE" sz="1100" b="1" i="0" u="none" strike="noStrike" cap="none" normalizeH="0" baseline="0" dirty="0" smtClean="0">
                <a:ln>
                  <a:noFill/>
                </a:ln>
                <a:solidFill>
                  <a:schemeClr val="tx1"/>
                </a:solidFill>
                <a:effectLst/>
                <a:latin typeface="Calibri" pitchFamily="34" charset="0"/>
                <a:cs typeface="Arial" pitchFamily="34" charset="0"/>
              </a:rPr>
              <a:t>1</a:t>
            </a:r>
            <a:endParaRPr kumimoji="0" lang="de-DE"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2" name="Textfeld 21"/>
          <p:cNvSpPr txBox="1"/>
          <p:nvPr/>
        </p:nvSpPr>
        <p:spPr>
          <a:xfrm>
            <a:off x="3959932" y="3429000"/>
            <a:ext cx="1224136" cy="461665"/>
          </a:xfrm>
          <a:prstGeom prst="rect">
            <a:avLst/>
          </a:prstGeom>
          <a:noFill/>
        </p:spPr>
        <p:txBody>
          <a:bodyPr wrap="square" rtlCol="0">
            <a:spAutoFit/>
          </a:bodyPr>
          <a:lstStyle/>
          <a:p>
            <a:r>
              <a:rPr lang="de-DE" sz="2400" dirty="0" smtClean="0">
                <a:solidFill>
                  <a:srgbClr val="00B0F0"/>
                </a:solidFill>
              </a:rPr>
              <a:t>x</a:t>
            </a:r>
            <a:r>
              <a:rPr lang="de-DE" sz="2400" dirty="0" smtClean="0"/>
              <a:t> + 1 = 3</a:t>
            </a:r>
            <a:endParaRPr lang="de-DE" sz="2400" dirty="0"/>
          </a:p>
        </p:txBody>
      </p:sp>
      <p:sp>
        <p:nvSpPr>
          <p:cNvPr id="28" name="Rectangle 9"/>
          <p:cNvSpPr>
            <a:spLocks noChangeArrowheads="1"/>
          </p:cNvSpPr>
          <p:nvPr/>
        </p:nvSpPr>
        <p:spPr bwMode="auto">
          <a:xfrm>
            <a:off x="4247964" y="4293096"/>
            <a:ext cx="648072" cy="288032"/>
          </a:xfrm>
          <a:prstGeom prst="rect">
            <a:avLst/>
          </a:prstGeom>
          <a:solidFill>
            <a:srgbClr val="00B0F0"/>
          </a:solidFill>
          <a:ln w="9525">
            <a:solidFill>
              <a:srgbClr val="000000"/>
            </a:solidFill>
            <a:miter lim="800000"/>
            <a:headEnd/>
            <a:tailEnd/>
          </a:ln>
        </p:spPr>
        <p:txBody>
          <a:bodyPr vert="horz" wrap="square" lIns="54000" tIns="36000" rIns="54000" bIns="7200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de-DE" sz="1400" b="1" i="0" u="none" strike="noStrike" cap="none" normalizeH="0" baseline="0" dirty="0" smtClean="0">
                <a:ln>
                  <a:noFill/>
                </a:ln>
                <a:solidFill>
                  <a:schemeClr val="bg1"/>
                </a:solidFill>
                <a:effectLst/>
                <a:latin typeface="Calibri" pitchFamily="34" charset="0"/>
                <a:cs typeface="Arial" pitchFamily="34" charset="0"/>
              </a:rPr>
              <a:t>x</a:t>
            </a:r>
            <a:endParaRPr kumimoji="0" lang="de-DE" sz="1400" b="1" i="0" u="none" strike="noStrike" cap="none" normalizeH="0" baseline="0" dirty="0" smtClean="0">
              <a:ln>
                <a:noFill/>
              </a:ln>
              <a:solidFill>
                <a:schemeClr val="bg1"/>
              </a:solidFill>
              <a:effectLst/>
              <a:latin typeface="Arial" pitchFamily="34" charset="0"/>
              <a:cs typeface="Arial" pitchFamily="34" charset="0"/>
            </a:endParaRPr>
          </a:p>
        </p:txBody>
      </p:sp>
      <p:sp>
        <p:nvSpPr>
          <p:cNvPr id="30" name="Rectangle 9"/>
          <p:cNvSpPr>
            <a:spLocks noChangeArrowheads="1"/>
          </p:cNvSpPr>
          <p:nvPr/>
        </p:nvSpPr>
        <p:spPr bwMode="auto">
          <a:xfrm>
            <a:off x="3131840" y="5085184"/>
            <a:ext cx="648072" cy="288032"/>
          </a:xfrm>
          <a:prstGeom prst="rect">
            <a:avLst/>
          </a:prstGeom>
          <a:solidFill>
            <a:srgbClr val="00B0F0"/>
          </a:solidFill>
          <a:ln w="9525">
            <a:solidFill>
              <a:srgbClr val="000000"/>
            </a:solidFill>
            <a:miter lim="800000"/>
            <a:headEnd/>
            <a:tailEnd/>
          </a:ln>
        </p:spPr>
        <p:txBody>
          <a:bodyPr vert="horz" wrap="square" lIns="54000" tIns="36000" rIns="54000" bIns="7200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de-DE" sz="1400" b="1" i="0" u="none" strike="noStrike" cap="none" normalizeH="0" baseline="0" dirty="0" smtClean="0">
                <a:ln>
                  <a:noFill/>
                </a:ln>
                <a:solidFill>
                  <a:schemeClr val="bg1"/>
                </a:solidFill>
                <a:effectLst/>
                <a:latin typeface="Calibri" pitchFamily="34" charset="0"/>
                <a:cs typeface="Arial" pitchFamily="34" charset="0"/>
              </a:rPr>
              <a:t>x</a:t>
            </a:r>
            <a:endParaRPr kumimoji="0" lang="de-DE" sz="1400" b="1" i="0" u="none" strike="noStrike" cap="none" normalizeH="0" baseline="0" dirty="0" smtClean="0">
              <a:ln>
                <a:noFill/>
              </a:ln>
              <a:solidFill>
                <a:schemeClr val="bg1"/>
              </a:solidFill>
              <a:effectLst/>
              <a:latin typeface="Arial" pitchFamily="34" charset="0"/>
              <a:cs typeface="Arial" pitchFamily="34" charset="0"/>
            </a:endParaRPr>
          </a:p>
        </p:txBody>
      </p:sp>
      <p:sp>
        <p:nvSpPr>
          <p:cNvPr id="31" name="Rectangle 11"/>
          <p:cNvSpPr>
            <a:spLocks noChangeArrowheads="1"/>
          </p:cNvSpPr>
          <p:nvPr/>
        </p:nvSpPr>
        <p:spPr bwMode="auto">
          <a:xfrm>
            <a:off x="3347864" y="4869160"/>
            <a:ext cx="214313" cy="215900"/>
          </a:xfrm>
          <a:prstGeom prst="rect">
            <a:avLst/>
          </a:prstGeom>
          <a:solidFill>
            <a:srgbClr val="FDE9D9"/>
          </a:solidFill>
          <a:ln w="9525">
            <a:solidFill>
              <a:srgbClr val="000000"/>
            </a:solidFill>
            <a:miter lim="800000"/>
            <a:headEnd/>
            <a:tailEnd/>
          </a:ln>
        </p:spPr>
        <p:txBody>
          <a:bodyPr vert="horz" wrap="square" lIns="54000" tIns="10800" rIns="54000" bIns="1080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de-DE" sz="1100" b="1" i="0" u="none" strike="noStrike" cap="none" normalizeH="0" baseline="0" dirty="0" smtClean="0">
                <a:ln>
                  <a:noFill/>
                </a:ln>
                <a:solidFill>
                  <a:schemeClr val="tx1"/>
                </a:solidFill>
                <a:effectLst/>
                <a:latin typeface="Calibri" pitchFamily="34" charset="0"/>
                <a:cs typeface="Arial" pitchFamily="34" charset="0"/>
              </a:rPr>
              <a:t>1</a:t>
            </a:r>
            <a:endParaRPr kumimoji="0" lang="de-DE"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2" name="Rectangle 11"/>
          <p:cNvSpPr>
            <a:spLocks noChangeArrowheads="1"/>
          </p:cNvSpPr>
          <p:nvPr/>
        </p:nvSpPr>
        <p:spPr bwMode="auto">
          <a:xfrm>
            <a:off x="5292080" y="5157192"/>
            <a:ext cx="214313" cy="215900"/>
          </a:xfrm>
          <a:prstGeom prst="rect">
            <a:avLst/>
          </a:prstGeom>
          <a:solidFill>
            <a:srgbClr val="FDE9D9"/>
          </a:solidFill>
          <a:ln w="9525">
            <a:solidFill>
              <a:srgbClr val="000000"/>
            </a:solidFill>
            <a:miter lim="800000"/>
            <a:headEnd/>
            <a:tailEnd/>
          </a:ln>
        </p:spPr>
        <p:txBody>
          <a:bodyPr vert="horz" wrap="square" lIns="54000" tIns="10800" rIns="54000" bIns="1080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de-DE" sz="1100" b="1" i="0" u="none" strike="noStrike" cap="none" normalizeH="0" baseline="0" dirty="0" smtClean="0">
                <a:ln>
                  <a:noFill/>
                </a:ln>
                <a:solidFill>
                  <a:schemeClr val="tx1"/>
                </a:solidFill>
                <a:effectLst/>
                <a:latin typeface="Calibri" pitchFamily="34" charset="0"/>
                <a:cs typeface="Arial" pitchFamily="34" charset="0"/>
              </a:rPr>
              <a:t>1</a:t>
            </a:r>
            <a:endParaRPr kumimoji="0" lang="de-DE"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3" name="Rectangle 11"/>
          <p:cNvSpPr>
            <a:spLocks noChangeArrowheads="1"/>
          </p:cNvSpPr>
          <p:nvPr/>
        </p:nvSpPr>
        <p:spPr bwMode="auto">
          <a:xfrm>
            <a:off x="5508104" y="5157192"/>
            <a:ext cx="214313" cy="215900"/>
          </a:xfrm>
          <a:prstGeom prst="rect">
            <a:avLst/>
          </a:prstGeom>
          <a:solidFill>
            <a:srgbClr val="FDE9D9"/>
          </a:solidFill>
          <a:ln w="9525">
            <a:solidFill>
              <a:srgbClr val="000000"/>
            </a:solidFill>
            <a:miter lim="800000"/>
            <a:headEnd/>
            <a:tailEnd/>
          </a:ln>
        </p:spPr>
        <p:txBody>
          <a:bodyPr vert="horz" wrap="square" lIns="54000" tIns="10800" rIns="54000" bIns="1080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de-DE" sz="1100" b="1" i="0" u="none" strike="noStrike" cap="none" normalizeH="0" baseline="0" dirty="0" smtClean="0">
                <a:ln>
                  <a:noFill/>
                </a:ln>
                <a:solidFill>
                  <a:schemeClr val="tx1"/>
                </a:solidFill>
                <a:effectLst/>
                <a:latin typeface="Calibri" pitchFamily="34" charset="0"/>
                <a:cs typeface="Arial" pitchFamily="34" charset="0"/>
              </a:rPr>
              <a:t>1</a:t>
            </a:r>
            <a:endParaRPr kumimoji="0" lang="de-DE"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4" name="Rectangle 11"/>
          <p:cNvSpPr>
            <a:spLocks noChangeArrowheads="1"/>
          </p:cNvSpPr>
          <p:nvPr/>
        </p:nvSpPr>
        <p:spPr bwMode="auto">
          <a:xfrm>
            <a:off x="5724128" y="5157192"/>
            <a:ext cx="214313" cy="215900"/>
          </a:xfrm>
          <a:prstGeom prst="rect">
            <a:avLst/>
          </a:prstGeom>
          <a:solidFill>
            <a:srgbClr val="FDE9D9"/>
          </a:solidFill>
          <a:ln w="9525">
            <a:solidFill>
              <a:srgbClr val="000000"/>
            </a:solidFill>
            <a:miter lim="800000"/>
            <a:headEnd/>
            <a:tailEnd/>
          </a:ln>
        </p:spPr>
        <p:txBody>
          <a:bodyPr vert="horz" wrap="square" lIns="54000" tIns="10800" rIns="54000" bIns="1080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de-DE" sz="1100" b="1" i="0" u="none" strike="noStrike" cap="none" normalizeH="0" baseline="0" dirty="0" smtClean="0">
                <a:ln>
                  <a:noFill/>
                </a:ln>
                <a:solidFill>
                  <a:schemeClr val="tx1"/>
                </a:solidFill>
                <a:effectLst/>
                <a:latin typeface="Calibri" pitchFamily="34" charset="0"/>
                <a:cs typeface="Arial" pitchFamily="34" charset="0"/>
              </a:rPr>
              <a:t>1</a:t>
            </a:r>
            <a:endParaRPr kumimoji="0" lang="de-DE"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 name="Rechteck 1"/>
          <p:cNvSpPr/>
          <p:nvPr/>
        </p:nvSpPr>
        <p:spPr>
          <a:xfrm>
            <a:off x="205805" y="1628155"/>
            <a:ext cx="8716936" cy="923330"/>
          </a:xfrm>
          <a:prstGeom prst="rect">
            <a:avLst/>
          </a:prstGeom>
        </p:spPr>
        <p:txBody>
          <a:bodyPr wrap="square">
            <a:spAutoFit/>
          </a:bodyPr>
          <a:lstStyle/>
          <a:p>
            <a:r>
              <a:rPr lang="de-DE" dirty="0" smtClean="0"/>
              <a:t>Die </a:t>
            </a:r>
            <a:r>
              <a:rPr lang="de-DE" dirty="0"/>
              <a:t>Aufgabe besteht zunächst darin, die Gewichte mit der Maus (</a:t>
            </a:r>
            <a:r>
              <a:rPr lang="de-DE" dirty="0" err="1"/>
              <a:t>drag</a:t>
            </a:r>
            <a:r>
              <a:rPr lang="de-DE" dirty="0"/>
              <a:t> </a:t>
            </a:r>
            <a:r>
              <a:rPr lang="de-DE" dirty="0" err="1"/>
              <a:t>and</a:t>
            </a:r>
            <a:r>
              <a:rPr lang="de-DE" dirty="0"/>
              <a:t> </a:t>
            </a:r>
            <a:r>
              <a:rPr lang="de-DE" dirty="0" err="1"/>
              <a:t>drop</a:t>
            </a:r>
            <a:r>
              <a:rPr lang="de-DE" dirty="0"/>
              <a:t>), wie in der Gleichung vorgegeben, auf die Waage zu ziehen.  Die Waage befindet sich dann im Gleichgewicht.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500" fill="hold"/>
                                        <p:tgtEl>
                                          <p:spTgt spid="22"/>
                                        </p:tgtEl>
                                        <p:attrNameLst>
                                          <p:attrName>ppt_w</p:attrName>
                                        </p:attrNameLst>
                                      </p:cBhvr>
                                      <p:tavLst>
                                        <p:tav tm="0">
                                          <p:val>
                                            <p:fltVal val="0"/>
                                          </p:val>
                                        </p:tav>
                                        <p:tav tm="100000">
                                          <p:val>
                                            <p:strVal val="#ppt_w"/>
                                          </p:val>
                                        </p:tav>
                                      </p:tavLst>
                                    </p:anim>
                                    <p:anim calcmode="lin" valueType="num">
                                      <p:cBhvr>
                                        <p:cTn id="8" dur="500" fill="hold"/>
                                        <p:tgtEl>
                                          <p:spTgt spid="22"/>
                                        </p:tgtEl>
                                        <p:attrNameLst>
                                          <p:attrName>ppt_h</p:attrName>
                                        </p:attrNameLst>
                                      </p:cBhvr>
                                      <p:tavLst>
                                        <p:tav tm="0">
                                          <p:val>
                                            <p:fltVal val="0"/>
                                          </p:val>
                                        </p:tav>
                                        <p:tav tm="100000">
                                          <p:val>
                                            <p:strVal val="#ppt_h"/>
                                          </p:val>
                                        </p:tav>
                                      </p:tavLst>
                                    </p:anim>
                                    <p:animEffect transition="in" filter="fade">
                                      <p:cBhvr>
                                        <p:cTn id="9" dur="500"/>
                                        <p:tgtEl>
                                          <p:spTgt spid="2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035"/>
                                        </p:tgtEl>
                                        <p:attrNameLst>
                                          <p:attrName>style.visibility</p:attrName>
                                        </p:attrNameLst>
                                      </p:cBhvr>
                                      <p:to>
                                        <p:strVal val="visible"/>
                                      </p:to>
                                    </p:set>
                                    <p:anim calcmode="lin" valueType="num">
                                      <p:cBhvr>
                                        <p:cTn id="13" dur="500" fill="hold"/>
                                        <p:tgtEl>
                                          <p:spTgt spid="1035"/>
                                        </p:tgtEl>
                                        <p:attrNameLst>
                                          <p:attrName>ppt_w</p:attrName>
                                        </p:attrNameLst>
                                      </p:cBhvr>
                                      <p:tavLst>
                                        <p:tav tm="0">
                                          <p:val>
                                            <p:fltVal val="0"/>
                                          </p:val>
                                        </p:tav>
                                        <p:tav tm="100000">
                                          <p:val>
                                            <p:strVal val="#ppt_w"/>
                                          </p:val>
                                        </p:tav>
                                      </p:tavLst>
                                    </p:anim>
                                    <p:anim calcmode="lin" valueType="num">
                                      <p:cBhvr>
                                        <p:cTn id="14" dur="500" fill="hold"/>
                                        <p:tgtEl>
                                          <p:spTgt spid="1035"/>
                                        </p:tgtEl>
                                        <p:attrNameLst>
                                          <p:attrName>ppt_h</p:attrName>
                                        </p:attrNameLst>
                                      </p:cBhvr>
                                      <p:tavLst>
                                        <p:tav tm="0">
                                          <p:val>
                                            <p:fltVal val="0"/>
                                          </p:val>
                                        </p:tav>
                                        <p:tav tm="100000">
                                          <p:val>
                                            <p:strVal val="#ppt_h"/>
                                          </p:val>
                                        </p:tav>
                                      </p:tavLst>
                                    </p:anim>
                                    <p:animEffect transition="in" filter="fade">
                                      <p:cBhvr>
                                        <p:cTn id="15" dur="500"/>
                                        <p:tgtEl>
                                          <p:spTgt spid="1035"/>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28"/>
                                        </p:tgtEl>
                                        <p:attrNameLst>
                                          <p:attrName>style.visibility</p:attrName>
                                        </p:attrNameLst>
                                      </p:cBhvr>
                                      <p:to>
                                        <p:strVal val="visible"/>
                                      </p:to>
                                    </p:set>
                                    <p:anim calcmode="lin" valueType="num">
                                      <p:cBhvr>
                                        <p:cTn id="19" dur="500" fill="hold"/>
                                        <p:tgtEl>
                                          <p:spTgt spid="28"/>
                                        </p:tgtEl>
                                        <p:attrNameLst>
                                          <p:attrName>ppt_w</p:attrName>
                                        </p:attrNameLst>
                                      </p:cBhvr>
                                      <p:tavLst>
                                        <p:tav tm="0">
                                          <p:val>
                                            <p:fltVal val="0"/>
                                          </p:val>
                                        </p:tav>
                                        <p:tav tm="100000">
                                          <p:val>
                                            <p:strVal val="#ppt_w"/>
                                          </p:val>
                                        </p:tav>
                                      </p:tavLst>
                                    </p:anim>
                                    <p:anim calcmode="lin" valueType="num">
                                      <p:cBhvr>
                                        <p:cTn id="20" dur="500" fill="hold"/>
                                        <p:tgtEl>
                                          <p:spTgt spid="28"/>
                                        </p:tgtEl>
                                        <p:attrNameLst>
                                          <p:attrName>ppt_h</p:attrName>
                                        </p:attrNameLst>
                                      </p:cBhvr>
                                      <p:tavLst>
                                        <p:tav tm="0">
                                          <p:val>
                                            <p:fltVal val="0"/>
                                          </p:val>
                                        </p:tav>
                                        <p:tav tm="100000">
                                          <p:val>
                                            <p:strVal val="#ppt_h"/>
                                          </p:val>
                                        </p:tav>
                                      </p:tavLst>
                                    </p:anim>
                                    <p:animEffect transition="in" filter="fade">
                                      <p:cBhvr>
                                        <p:cTn id="21" dur="500"/>
                                        <p:tgtEl>
                                          <p:spTgt spid="28"/>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2"/>
                                        </p:tgtEl>
                                        <p:attrNameLst>
                                          <p:attrName>style.visibility</p:attrName>
                                        </p:attrNameLst>
                                      </p:cBhvr>
                                      <p:to>
                                        <p:strVal val="visible"/>
                                      </p:to>
                                    </p:set>
                                    <p:anim calcmode="lin" valueType="num">
                                      <p:cBhvr>
                                        <p:cTn id="26" dur="500" fill="hold"/>
                                        <p:tgtEl>
                                          <p:spTgt spid="2"/>
                                        </p:tgtEl>
                                        <p:attrNameLst>
                                          <p:attrName>ppt_w</p:attrName>
                                        </p:attrNameLst>
                                      </p:cBhvr>
                                      <p:tavLst>
                                        <p:tav tm="0">
                                          <p:val>
                                            <p:fltVal val="0"/>
                                          </p:val>
                                        </p:tav>
                                        <p:tav tm="100000">
                                          <p:val>
                                            <p:strVal val="#ppt_w"/>
                                          </p:val>
                                        </p:tav>
                                      </p:tavLst>
                                    </p:anim>
                                    <p:anim calcmode="lin" valueType="num">
                                      <p:cBhvr>
                                        <p:cTn id="27" dur="500" fill="hold"/>
                                        <p:tgtEl>
                                          <p:spTgt spid="2"/>
                                        </p:tgtEl>
                                        <p:attrNameLst>
                                          <p:attrName>ppt_h</p:attrName>
                                        </p:attrNameLst>
                                      </p:cBhvr>
                                      <p:tavLst>
                                        <p:tav tm="0">
                                          <p:val>
                                            <p:fltVal val="0"/>
                                          </p:val>
                                        </p:tav>
                                        <p:tav tm="100000">
                                          <p:val>
                                            <p:strVal val="#ppt_h"/>
                                          </p:val>
                                        </p:tav>
                                      </p:tavLst>
                                    </p:anim>
                                    <p:animEffect transition="in" filter="fade">
                                      <p:cBhvr>
                                        <p:cTn id="28" dur="500"/>
                                        <p:tgtEl>
                                          <p:spTgt spid="2"/>
                                        </p:tgtEl>
                                      </p:cBhvr>
                                    </p:animEffect>
                                  </p:childTnLst>
                                </p:cTn>
                              </p:par>
                            </p:childTnLst>
                          </p:cTn>
                        </p:par>
                        <p:par>
                          <p:cTn id="29" fill="hold">
                            <p:stCondLst>
                              <p:cond delay="500"/>
                            </p:stCondLst>
                            <p:childTnLst>
                              <p:par>
                                <p:cTn id="30" presetID="53" presetClass="entr" presetSubtype="16" fill="hold" nodeType="afterEffect">
                                  <p:stCondLst>
                                    <p:cond delay="0"/>
                                  </p:stCondLst>
                                  <p:childTnLst>
                                    <p:set>
                                      <p:cBhvr>
                                        <p:cTn id="31" dur="1" fill="hold">
                                          <p:stCondLst>
                                            <p:cond delay="0"/>
                                          </p:stCondLst>
                                        </p:cTn>
                                        <p:tgtEl>
                                          <p:spTgt spid="1026"/>
                                        </p:tgtEl>
                                        <p:attrNameLst>
                                          <p:attrName>style.visibility</p:attrName>
                                        </p:attrNameLst>
                                      </p:cBhvr>
                                      <p:to>
                                        <p:strVal val="visible"/>
                                      </p:to>
                                    </p:set>
                                    <p:anim calcmode="lin" valueType="num">
                                      <p:cBhvr>
                                        <p:cTn id="32" dur="500" fill="hold"/>
                                        <p:tgtEl>
                                          <p:spTgt spid="1026"/>
                                        </p:tgtEl>
                                        <p:attrNameLst>
                                          <p:attrName>ppt_w</p:attrName>
                                        </p:attrNameLst>
                                      </p:cBhvr>
                                      <p:tavLst>
                                        <p:tav tm="0">
                                          <p:val>
                                            <p:fltVal val="0"/>
                                          </p:val>
                                        </p:tav>
                                        <p:tav tm="100000">
                                          <p:val>
                                            <p:strVal val="#ppt_w"/>
                                          </p:val>
                                        </p:tav>
                                      </p:tavLst>
                                    </p:anim>
                                    <p:anim calcmode="lin" valueType="num">
                                      <p:cBhvr>
                                        <p:cTn id="33" dur="500" fill="hold"/>
                                        <p:tgtEl>
                                          <p:spTgt spid="1026"/>
                                        </p:tgtEl>
                                        <p:attrNameLst>
                                          <p:attrName>ppt_h</p:attrName>
                                        </p:attrNameLst>
                                      </p:cBhvr>
                                      <p:tavLst>
                                        <p:tav tm="0">
                                          <p:val>
                                            <p:fltVal val="0"/>
                                          </p:val>
                                        </p:tav>
                                        <p:tav tm="100000">
                                          <p:val>
                                            <p:strVal val="#ppt_h"/>
                                          </p:val>
                                        </p:tav>
                                      </p:tavLst>
                                    </p:anim>
                                    <p:animEffect transition="in" filter="fade">
                                      <p:cBhvr>
                                        <p:cTn id="34" dur="500"/>
                                        <p:tgtEl>
                                          <p:spTgt spid="1026"/>
                                        </p:tgtEl>
                                      </p:cBhvr>
                                    </p:animEffect>
                                  </p:childTnLst>
                                </p:cTn>
                              </p:par>
                              <p:par>
                                <p:cTn id="35" presetID="53" presetClass="entr" presetSubtype="16" fill="hold" nodeType="withEffect">
                                  <p:stCondLst>
                                    <p:cond delay="0"/>
                                  </p:stCondLst>
                                  <p:childTnLst>
                                    <p:set>
                                      <p:cBhvr>
                                        <p:cTn id="36" dur="1" fill="hold">
                                          <p:stCondLst>
                                            <p:cond delay="0"/>
                                          </p:stCondLst>
                                        </p:cTn>
                                        <p:tgtEl>
                                          <p:spTgt spid="1027"/>
                                        </p:tgtEl>
                                        <p:attrNameLst>
                                          <p:attrName>style.visibility</p:attrName>
                                        </p:attrNameLst>
                                      </p:cBhvr>
                                      <p:to>
                                        <p:strVal val="visible"/>
                                      </p:to>
                                    </p:set>
                                    <p:anim calcmode="lin" valueType="num">
                                      <p:cBhvr>
                                        <p:cTn id="37" dur="500" fill="hold"/>
                                        <p:tgtEl>
                                          <p:spTgt spid="1027"/>
                                        </p:tgtEl>
                                        <p:attrNameLst>
                                          <p:attrName>ppt_w</p:attrName>
                                        </p:attrNameLst>
                                      </p:cBhvr>
                                      <p:tavLst>
                                        <p:tav tm="0">
                                          <p:val>
                                            <p:fltVal val="0"/>
                                          </p:val>
                                        </p:tav>
                                        <p:tav tm="100000">
                                          <p:val>
                                            <p:strVal val="#ppt_w"/>
                                          </p:val>
                                        </p:tav>
                                      </p:tavLst>
                                    </p:anim>
                                    <p:anim calcmode="lin" valueType="num">
                                      <p:cBhvr>
                                        <p:cTn id="38" dur="500" fill="hold"/>
                                        <p:tgtEl>
                                          <p:spTgt spid="1027"/>
                                        </p:tgtEl>
                                        <p:attrNameLst>
                                          <p:attrName>ppt_h</p:attrName>
                                        </p:attrNameLst>
                                      </p:cBhvr>
                                      <p:tavLst>
                                        <p:tav tm="0">
                                          <p:val>
                                            <p:fltVal val="0"/>
                                          </p:val>
                                        </p:tav>
                                        <p:tav tm="100000">
                                          <p:val>
                                            <p:strVal val="#ppt_h"/>
                                          </p:val>
                                        </p:tav>
                                      </p:tavLst>
                                    </p:anim>
                                    <p:animEffect transition="in" filter="fade">
                                      <p:cBhvr>
                                        <p:cTn id="39" dur="500"/>
                                        <p:tgtEl>
                                          <p:spTgt spid="1027"/>
                                        </p:tgtEl>
                                      </p:cBhvr>
                                    </p:animEffect>
                                  </p:childTnLst>
                                </p:cTn>
                              </p:par>
                              <p:par>
                                <p:cTn id="40" presetID="53" presetClass="entr" presetSubtype="16" fill="hold" nodeType="withEffect">
                                  <p:stCondLst>
                                    <p:cond delay="0"/>
                                  </p:stCondLst>
                                  <p:childTnLst>
                                    <p:set>
                                      <p:cBhvr>
                                        <p:cTn id="41" dur="1" fill="hold">
                                          <p:stCondLst>
                                            <p:cond delay="0"/>
                                          </p:stCondLst>
                                        </p:cTn>
                                        <p:tgtEl>
                                          <p:spTgt spid="1028"/>
                                        </p:tgtEl>
                                        <p:attrNameLst>
                                          <p:attrName>style.visibility</p:attrName>
                                        </p:attrNameLst>
                                      </p:cBhvr>
                                      <p:to>
                                        <p:strVal val="visible"/>
                                      </p:to>
                                    </p:set>
                                    <p:anim calcmode="lin" valueType="num">
                                      <p:cBhvr>
                                        <p:cTn id="42" dur="500" fill="hold"/>
                                        <p:tgtEl>
                                          <p:spTgt spid="1028"/>
                                        </p:tgtEl>
                                        <p:attrNameLst>
                                          <p:attrName>ppt_w</p:attrName>
                                        </p:attrNameLst>
                                      </p:cBhvr>
                                      <p:tavLst>
                                        <p:tav tm="0">
                                          <p:val>
                                            <p:fltVal val="0"/>
                                          </p:val>
                                        </p:tav>
                                        <p:tav tm="100000">
                                          <p:val>
                                            <p:strVal val="#ppt_w"/>
                                          </p:val>
                                        </p:tav>
                                      </p:tavLst>
                                    </p:anim>
                                    <p:anim calcmode="lin" valueType="num">
                                      <p:cBhvr>
                                        <p:cTn id="43" dur="500" fill="hold"/>
                                        <p:tgtEl>
                                          <p:spTgt spid="1028"/>
                                        </p:tgtEl>
                                        <p:attrNameLst>
                                          <p:attrName>ppt_h</p:attrName>
                                        </p:attrNameLst>
                                      </p:cBhvr>
                                      <p:tavLst>
                                        <p:tav tm="0">
                                          <p:val>
                                            <p:fltVal val="0"/>
                                          </p:val>
                                        </p:tav>
                                        <p:tav tm="100000">
                                          <p:val>
                                            <p:strVal val="#ppt_h"/>
                                          </p:val>
                                        </p:tav>
                                      </p:tavLst>
                                    </p:anim>
                                    <p:animEffect transition="in" filter="fade">
                                      <p:cBhvr>
                                        <p:cTn id="44" dur="500"/>
                                        <p:tgtEl>
                                          <p:spTgt spid="1028"/>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029"/>
                                        </p:tgtEl>
                                        <p:attrNameLst>
                                          <p:attrName>style.visibility</p:attrName>
                                        </p:attrNameLst>
                                      </p:cBhvr>
                                      <p:to>
                                        <p:strVal val="visible"/>
                                      </p:to>
                                    </p:set>
                                    <p:anim calcmode="lin" valueType="num">
                                      <p:cBhvr>
                                        <p:cTn id="47" dur="500" fill="hold"/>
                                        <p:tgtEl>
                                          <p:spTgt spid="1029"/>
                                        </p:tgtEl>
                                        <p:attrNameLst>
                                          <p:attrName>ppt_w</p:attrName>
                                        </p:attrNameLst>
                                      </p:cBhvr>
                                      <p:tavLst>
                                        <p:tav tm="0">
                                          <p:val>
                                            <p:fltVal val="0"/>
                                          </p:val>
                                        </p:tav>
                                        <p:tav tm="100000">
                                          <p:val>
                                            <p:strVal val="#ppt_w"/>
                                          </p:val>
                                        </p:tav>
                                      </p:tavLst>
                                    </p:anim>
                                    <p:anim calcmode="lin" valueType="num">
                                      <p:cBhvr>
                                        <p:cTn id="48" dur="500" fill="hold"/>
                                        <p:tgtEl>
                                          <p:spTgt spid="1029"/>
                                        </p:tgtEl>
                                        <p:attrNameLst>
                                          <p:attrName>ppt_h</p:attrName>
                                        </p:attrNameLst>
                                      </p:cBhvr>
                                      <p:tavLst>
                                        <p:tav tm="0">
                                          <p:val>
                                            <p:fltVal val="0"/>
                                          </p:val>
                                        </p:tav>
                                        <p:tav tm="100000">
                                          <p:val>
                                            <p:strVal val="#ppt_h"/>
                                          </p:val>
                                        </p:tav>
                                      </p:tavLst>
                                    </p:anim>
                                    <p:animEffect transition="in" filter="fade">
                                      <p:cBhvr>
                                        <p:cTn id="49" dur="500"/>
                                        <p:tgtEl>
                                          <p:spTgt spid="1029"/>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030"/>
                                        </p:tgtEl>
                                        <p:attrNameLst>
                                          <p:attrName>style.visibility</p:attrName>
                                        </p:attrNameLst>
                                      </p:cBhvr>
                                      <p:to>
                                        <p:strVal val="visible"/>
                                      </p:to>
                                    </p:set>
                                    <p:anim calcmode="lin" valueType="num">
                                      <p:cBhvr>
                                        <p:cTn id="52" dur="500" fill="hold"/>
                                        <p:tgtEl>
                                          <p:spTgt spid="1030"/>
                                        </p:tgtEl>
                                        <p:attrNameLst>
                                          <p:attrName>ppt_w</p:attrName>
                                        </p:attrNameLst>
                                      </p:cBhvr>
                                      <p:tavLst>
                                        <p:tav tm="0">
                                          <p:val>
                                            <p:fltVal val="0"/>
                                          </p:val>
                                        </p:tav>
                                        <p:tav tm="100000">
                                          <p:val>
                                            <p:strVal val="#ppt_w"/>
                                          </p:val>
                                        </p:tav>
                                      </p:tavLst>
                                    </p:anim>
                                    <p:anim calcmode="lin" valueType="num">
                                      <p:cBhvr>
                                        <p:cTn id="53" dur="500" fill="hold"/>
                                        <p:tgtEl>
                                          <p:spTgt spid="1030"/>
                                        </p:tgtEl>
                                        <p:attrNameLst>
                                          <p:attrName>ppt_h</p:attrName>
                                        </p:attrNameLst>
                                      </p:cBhvr>
                                      <p:tavLst>
                                        <p:tav tm="0">
                                          <p:val>
                                            <p:fltVal val="0"/>
                                          </p:val>
                                        </p:tav>
                                        <p:tav tm="100000">
                                          <p:val>
                                            <p:strVal val="#ppt_h"/>
                                          </p:val>
                                        </p:tav>
                                      </p:tavLst>
                                    </p:anim>
                                    <p:animEffect transition="in" filter="fade">
                                      <p:cBhvr>
                                        <p:cTn id="54" dur="500"/>
                                        <p:tgtEl>
                                          <p:spTgt spid="1030"/>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1031"/>
                                        </p:tgtEl>
                                        <p:attrNameLst>
                                          <p:attrName>style.visibility</p:attrName>
                                        </p:attrNameLst>
                                      </p:cBhvr>
                                      <p:to>
                                        <p:strVal val="visible"/>
                                      </p:to>
                                    </p:set>
                                    <p:anim calcmode="lin" valueType="num">
                                      <p:cBhvr>
                                        <p:cTn id="57" dur="500" fill="hold"/>
                                        <p:tgtEl>
                                          <p:spTgt spid="1031"/>
                                        </p:tgtEl>
                                        <p:attrNameLst>
                                          <p:attrName>ppt_w</p:attrName>
                                        </p:attrNameLst>
                                      </p:cBhvr>
                                      <p:tavLst>
                                        <p:tav tm="0">
                                          <p:val>
                                            <p:fltVal val="0"/>
                                          </p:val>
                                        </p:tav>
                                        <p:tav tm="100000">
                                          <p:val>
                                            <p:strVal val="#ppt_w"/>
                                          </p:val>
                                        </p:tav>
                                      </p:tavLst>
                                    </p:anim>
                                    <p:anim calcmode="lin" valueType="num">
                                      <p:cBhvr>
                                        <p:cTn id="58" dur="500" fill="hold"/>
                                        <p:tgtEl>
                                          <p:spTgt spid="1031"/>
                                        </p:tgtEl>
                                        <p:attrNameLst>
                                          <p:attrName>ppt_h</p:attrName>
                                        </p:attrNameLst>
                                      </p:cBhvr>
                                      <p:tavLst>
                                        <p:tav tm="0">
                                          <p:val>
                                            <p:fltVal val="0"/>
                                          </p:val>
                                        </p:tav>
                                        <p:tav tm="100000">
                                          <p:val>
                                            <p:strVal val="#ppt_h"/>
                                          </p:val>
                                        </p:tav>
                                      </p:tavLst>
                                    </p:anim>
                                    <p:animEffect transition="in" filter="fade">
                                      <p:cBhvr>
                                        <p:cTn id="59" dur="500"/>
                                        <p:tgtEl>
                                          <p:spTgt spid="1031"/>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30"/>
                                        </p:tgtEl>
                                        <p:attrNameLst>
                                          <p:attrName>style.visibility</p:attrName>
                                        </p:attrNameLst>
                                      </p:cBhvr>
                                      <p:to>
                                        <p:strVal val="visible"/>
                                      </p:to>
                                    </p:set>
                                    <p:animEffect transition="in" filter="fade">
                                      <p:cBhvr>
                                        <p:cTn id="64" dur="500"/>
                                        <p:tgtEl>
                                          <p:spTgt spid="30"/>
                                        </p:tgtEl>
                                      </p:cBhvr>
                                    </p:animEffect>
                                  </p:childTnLst>
                                </p:cTn>
                              </p:par>
                            </p:childTnLst>
                          </p:cTn>
                        </p:par>
                        <p:par>
                          <p:cTn id="65" fill="hold">
                            <p:stCondLst>
                              <p:cond delay="500"/>
                            </p:stCondLst>
                            <p:childTnLst>
                              <p:par>
                                <p:cTn id="66" presetID="10" presetClass="entr" presetSubtype="0" fill="hold" grpId="0" nodeType="afterEffect">
                                  <p:stCondLst>
                                    <p:cond delay="0"/>
                                  </p:stCondLst>
                                  <p:childTnLst>
                                    <p:set>
                                      <p:cBhvr>
                                        <p:cTn id="67" dur="1" fill="hold">
                                          <p:stCondLst>
                                            <p:cond delay="0"/>
                                          </p:stCondLst>
                                        </p:cTn>
                                        <p:tgtEl>
                                          <p:spTgt spid="31"/>
                                        </p:tgtEl>
                                        <p:attrNameLst>
                                          <p:attrName>style.visibility</p:attrName>
                                        </p:attrNameLst>
                                      </p:cBhvr>
                                      <p:to>
                                        <p:strVal val="visible"/>
                                      </p:to>
                                    </p:set>
                                    <p:animEffect transition="in" filter="fade">
                                      <p:cBhvr>
                                        <p:cTn id="68" dur="500"/>
                                        <p:tgtEl>
                                          <p:spTgt spid="31"/>
                                        </p:tgtEl>
                                      </p:cBhvr>
                                    </p:animEffect>
                                  </p:childTnLst>
                                </p:cTn>
                              </p:par>
                            </p:childTnLst>
                          </p:cTn>
                        </p:par>
                        <p:par>
                          <p:cTn id="69" fill="hold">
                            <p:stCondLst>
                              <p:cond delay="1000"/>
                            </p:stCondLst>
                            <p:childTnLst>
                              <p:par>
                                <p:cTn id="70" presetID="10" presetClass="entr" presetSubtype="0" fill="hold" grpId="0" nodeType="afterEffect">
                                  <p:stCondLst>
                                    <p:cond delay="0"/>
                                  </p:stCondLst>
                                  <p:childTnLst>
                                    <p:set>
                                      <p:cBhvr>
                                        <p:cTn id="71" dur="1" fill="hold">
                                          <p:stCondLst>
                                            <p:cond delay="0"/>
                                          </p:stCondLst>
                                        </p:cTn>
                                        <p:tgtEl>
                                          <p:spTgt spid="32"/>
                                        </p:tgtEl>
                                        <p:attrNameLst>
                                          <p:attrName>style.visibility</p:attrName>
                                        </p:attrNameLst>
                                      </p:cBhvr>
                                      <p:to>
                                        <p:strVal val="visible"/>
                                      </p:to>
                                    </p:set>
                                    <p:animEffect transition="in" filter="fade">
                                      <p:cBhvr>
                                        <p:cTn id="72" dur="500"/>
                                        <p:tgtEl>
                                          <p:spTgt spid="32"/>
                                        </p:tgtEl>
                                      </p:cBhvr>
                                    </p:animEffect>
                                  </p:childTnLst>
                                </p:cTn>
                              </p:par>
                            </p:childTnLst>
                          </p:cTn>
                        </p:par>
                        <p:par>
                          <p:cTn id="73" fill="hold">
                            <p:stCondLst>
                              <p:cond delay="1500"/>
                            </p:stCondLst>
                            <p:childTnLst>
                              <p:par>
                                <p:cTn id="74" presetID="10" presetClass="entr" presetSubtype="0" fill="hold" grpId="0" nodeType="afterEffect">
                                  <p:stCondLst>
                                    <p:cond delay="0"/>
                                  </p:stCondLst>
                                  <p:childTnLst>
                                    <p:set>
                                      <p:cBhvr>
                                        <p:cTn id="75" dur="1" fill="hold">
                                          <p:stCondLst>
                                            <p:cond delay="0"/>
                                          </p:stCondLst>
                                        </p:cTn>
                                        <p:tgtEl>
                                          <p:spTgt spid="33"/>
                                        </p:tgtEl>
                                        <p:attrNameLst>
                                          <p:attrName>style.visibility</p:attrName>
                                        </p:attrNameLst>
                                      </p:cBhvr>
                                      <p:to>
                                        <p:strVal val="visible"/>
                                      </p:to>
                                    </p:set>
                                    <p:animEffect transition="in" filter="fade">
                                      <p:cBhvr>
                                        <p:cTn id="76" dur="500"/>
                                        <p:tgtEl>
                                          <p:spTgt spid="33"/>
                                        </p:tgtEl>
                                      </p:cBhvr>
                                    </p:animEffect>
                                  </p:childTnLst>
                                </p:cTn>
                              </p:par>
                            </p:childTnLst>
                          </p:cTn>
                        </p:par>
                        <p:par>
                          <p:cTn id="77" fill="hold">
                            <p:stCondLst>
                              <p:cond delay="2000"/>
                            </p:stCondLst>
                            <p:childTnLst>
                              <p:par>
                                <p:cTn id="78" presetID="10" presetClass="entr" presetSubtype="0" fill="hold" grpId="0" nodeType="afterEffect">
                                  <p:stCondLst>
                                    <p:cond delay="0"/>
                                  </p:stCondLst>
                                  <p:childTnLst>
                                    <p:set>
                                      <p:cBhvr>
                                        <p:cTn id="79" dur="1" fill="hold">
                                          <p:stCondLst>
                                            <p:cond delay="0"/>
                                          </p:stCondLst>
                                        </p:cTn>
                                        <p:tgtEl>
                                          <p:spTgt spid="34"/>
                                        </p:tgtEl>
                                        <p:attrNameLst>
                                          <p:attrName>style.visibility</p:attrName>
                                        </p:attrNameLst>
                                      </p:cBhvr>
                                      <p:to>
                                        <p:strVal val="visible"/>
                                      </p:to>
                                    </p:set>
                                    <p:animEffect transition="in" filter="fade">
                                      <p:cBhvr>
                                        <p:cTn id="80"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9" grpId="0" animBg="1"/>
      <p:bldP spid="1030" grpId="0" animBg="1"/>
      <p:bldP spid="1031" grpId="0" animBg="1"/>
      <p:bldP spid="1035" grpId="0" animBg="1"/>
      <p:bldP spid="22" grpId="0"/>
      <p:bldP spid="28" grpId="0" animBg="1"/>
      <p:bldP spid="30" grpId="0" animBg="1"/>
      <p:bldP spid="31" grpId="0" animBg="1"/>
      <p:bldP spid="32" grpId="0" animBg="1"/>
      <p:bldP spid="33" grpId="0" animBg="1"/>
      <p:bldP spid="34" grpId="0" animBg="1"/>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feld 8"/>
          <p:cNvSpPr txBox="1"/>
          <p:nvPr/>
        </p:nvSpPr>
        <p:spPr>
          <a:xfrm>
            <a:off x="243586" y="692696"/>
            <a:ext cx="8792910" cy="2308324"/>
          </a:xfrm>
          <a:prstGeom prst="rect">
            <a:avLst/>
          </a:prstGeom>
          <a:noFill/>
        </p:spPr>
        <p:txBody>
          <a:bodyPr wrap="square" rtlCol="0">
            <a:spAutoFit/>
          </a:bodyPr>
          <a:lstStyle/>
          <a:p>
            <a:r>
              <a:rPr lang="de-DE" dirty="0" smtClean="0"/>
              <a:t>Der zweite Teil der Aufgabe beginnt nach einem „Klick“ auf den Button „</a:t>
            </a:r>
            <a:r>
              <a:rPr lang="de-DE" dirty="0" err="1" smtClean="0"/>
              <a:t>Continue</a:t>
            </a:r>
            <a:r>
              <a:rPr lang="de-DE" dirty="0" smtClean="0"/>
              <a:t>“</a:t>
            </a:r>
          </a:p>
          <a:p>
            <a:r>
              <a:rPr lang="de-DE" dirty="0" smtClean="0"/>
              <a:t>Dieser Teil besteht darin, durch geschickte Operationen das unbekannte Gewicht der Schachtel herauszufinden. Dabei  wird der Handlungsspielraum des Benutzers</a:t>
            </a:r>
          </a:p>
          <a:p>
            <a:r>
              <a:rPr lang="de-DE" dirty="0" smtClean="0"/>
              <a:t>eingeschränkt. Man kann jetzt nur noch auf beiden Seiten der Waage ein Gewicht hinzufügen bzw. entfernen oder das Gewicht auf beiden Seiten der Waage vervielfachen bzw. teilen. Dies wird durch einen „Klick“ auf einen Button mit den vier Grundrechenoperationen „+“ ; „-“; „x“; „:“ eingeleitet.</a:t>
            </a:r>
          </a:p>
          <a:p>
            <a:r>
              <a:rPr lang="de-DE" dirty="0" smtClean="0"/>
              <a:t> In diesem Beispiel wird auf beiden Seiten ein Gewicht entfernt (subtrahiert).</a:t>
            </a:r>
          </a:p>
        </p:txBody>
      </p:sp>
      <p:cxnSp>
        <p:nvCxnSpPr>
          <p:cNvPr id="1026" name="AutoShape 2"/>
          <p:cNvCxnSpPr>
            <a:cxnSpLocks noChangeShapeType="1"/>
          </p:cNvCxnSpPr>
          <p:nvPr/>
        </p:nvCxnSpPr>
        <p:spPr bwMode="auto">
          <a:xfrm>
            <a:off x="3534643" y="5549284"/>
            <a:ext cx="0" cy="317500"/>
          </a:xfrm>
          <a:prstGeom prst="straightConnector1">
            <a:avLst/>
          </a:prstGeom>
          <a:noFill/>
          <a:ln w="57150">
            <a:solidFill>
              <a:srgbClr val="000000"/>
            </a:solidFill>
            <a:round/>
            <a:headEnd/>
            <a:tailEnd/>
          </a:ln>
        </p:spPr>
      </p:cxnSp>
      <p:cxnSp>
        <p:nvCxnSpPr>
          <p:cNvPr id="1027" name="AutoShape 3"/>
          <p:cNvCxnSpPr>
            <a:cxnSpLocks noChangeShapeType="1"/>
          </p:cNvCxnSpPr>
          <p:nvPr/>
        </p:nvCxnSpPr>
        <p:spPr bwMode="auto">
          <a:xfrm>
            <a:off x="3534643" y="5836622"/>
            <a:ext cx="2152650" cy="0"/>
          </a:xfrm>
          <a:prstGeom prst="straightConnector1">
            <a:avLst/>
          </a:prstGeom>
          <a:noFill/>
          <a:ln w="57150">
            <a:solidFill>
              <a:srgbClr val="000000"/>
            </a:solidFill>
            <a:round/>
            <a:headEnd/>
            <a:tailEnd/>
          </a:ln>
        </p:spPr>
      </p:cxnSp>
      <p:cxnSp>
        <p:nvCxnSpPr>
          <p:cNvPr id="1028" name="AutoShape 4"/>
          <p:cNvCxnSpPr>
            <a:cxnSpLocks noChangeShapeType="1"/>
          </p:cNvCxnSpPr>
          <p:nvPr/>
        </p:nvCxnSpPr>
        <p:spPr bwMode="auto">
          <a:xfrm>
            <a:off x="5687293" y="5620722"/>
            <a:ext cx="0" cy="246062"/>
          </a:xfrm>
          <a:prstGeom prst="straightConnector1">
            <a:avLst/>
          </a:prstGeom>
          <a:noFill/>
          <a:ln w="57150">
            <a:solidFill>
              <a:srgbClr val="000000"/>
            </a:solidFill>
            <a:round/>
            <a:headEnd/>
            <a:tailEnd/>
          </a:ln>
        </p:spPr>
      </p:cxnSp>
      <p:sp>
        <p:nvSpPr>
          <p:cNvPr id="1029" name="AutoShape 5"/>
          <p:cNvSpPr>
            <a:spLocks noChangeArrowheads="1"/>
          </p:cNvSpPr>
          <p:nvPr/>
        </p:nvSpPr>
        <p:spPr bwMode="auto">
          <a:xfrm>
            <a:off x="4468093" y="5836622"/>
            <a:ext cx="360363" cy="179387"/>
          </a:xfrm>
          <a:prstGeom prst="triangle">
            <a:avLst>
              <a:gd name="adj" fmla="val 50000"/>
            </a:avLst>
          </a:prstGeom>
          <a:solidFill>
            <a:srgbClr val="00000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de-DE"/>
          </a:p>
        </p:txBody>
      </p:sp>
      <p:sp>
        <p:nvSpPr>
          <p:cNvPr id="1030" name="Rectangle 6"/>
          <p:cNvSpPr>
            <a:spLocks noChangeArrowheads="1"/>
          </p:cNvSpPr>
          <p:nvPr/>
        </p:nvSpPr>
        <p:spPr bwMode="auto">
          <a:xfrm>
            <a:off x="3142531" y="5549284"/>
            <a:ext cx="722312" cy="71438"/>
          </a:xfrm>
          <a:prstGeom prst="rect">
            <a:avLst/>
          </a:prstGeom>
          <a:solidFill>
            <a:srgbClr val="00000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de-DE"/>
          </a:p>
        </p:txBody>
      </p:sp>
      <p:sp>
        <p:nvSpPr>
          <p:cNvPr id="1031" name="Rectangle 7"/>
          <p:cNvSpPr>
            <a:spLocks noChangeArrowheads="1"/>
          </p:cNvSpPr>
          <p:nvPr/>
        </p:nvSpPr>
        <p:spPr bwMode="auto">
          <a:xfrm>
            <a:off x="5306293" y="5549284"/>
            <a:ext cx="722313" cy="71438"/>
          </a:xfrm>
          <a:prstGeom prst="rect">
            <a:avLst/>
          </a:prstGeom>
          <a:solidFill>
            <a:srgbClr val="00000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de-DE"/>
          </a:p>
        </p:txBody>
      </p:sp>
      <p:sp>
        <p:nvSpPr>
          <p:cNvPr id="1032" name="Rectangle 8"/>
          <p:cNvSpPr>
            <a:spLocks noChangeArrowheads="1"/>
          </p:cNvSpPr>
          <p:nvPr/>
        </p:nvSpPr>
        <p:spPr bwMode="auto">
          <a:xfrm>
            <a:off x="5508104" y="5332566"/>
            <a:ext cx="215900" cy="215900"/>
          </a:xfrm>
          <a:prstGeom prst="rect">
            <a:avLst/>
          </a:prstGeom>
          <a:solidFill>
            <a:srgbClr val="FDE9D9"/>
          </a:solidFill>
          <a:ln w="9525">
            <a:solidFill>
              <a:srgbClr val="000000"/>
            </a:solidFill>
            <a:miter lim="800000"/>
            <a:headEnd/>
            <a:tailEnd/>
          </a:ln>
        </p:spPr>
        <p:txBody>
          <a:bodyPr vert="horz" wrap="square" lIns="54000" tIns="10800" rIns="54000" bIns="1080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de-DE" sz="1100" b="1" i="0" u="none" strike="noStrike" cap="none" normalizeH="0" baseline="0" smtClean="0">
                <a:ln>
                  <a:noFill/>
                </a:ln>
                <a:solidFill>
                  <a:schemeClr val="tx1"/>
                </a:solidFill>
                <a:effectLst/>
                <a:latin typeface="Calibri" pitchFamily="34" charset="0"/>
                <a:cs typeface="Arial" pitchFamily="34" charset="0"/>
              </a:rPr>
              <a:t>1</a:t>
            </a:r>
            <a:endParaRPr kumimoji="0" lang="de-DE" sz="1800" b="0" i="0" u="none" strike="noStrike" cap="none" normalizeH="0" baseline="0" smtClean="0">
              <a:ln>
                <a:noFill/>
              </a:ln>
              <a:solidFill>
                <a:schemeClr val="tx1"/>
              </a:solidFill>
              <a:effectLst/>
              <a:latin typeface="Arial" pitchFamily="34" charset="0"/>
              <a:cs typeface="Arial" pitchFamily="34" charset="0"/>
            </a:endParaRPr>
          </a:p>
        </p:txBody>
      </p:sp>
      <p:sp>
        <p:nvSpPr>
          <p:cNvPr id="1033" name="Rectangle 9"/>
          <p:cNvSpPr>
            <a:spLocks noChangeArrowheads="1"/>
          </p:cNvSpPr>
          <p:nvPr/>
        </p:nvSpPr>
        <p:spPr bwMode="auto">
          <a:xfrm>
            <a:off x="3142531" y="5261947"/>
            <a:ext cx="287337" cy="287337"/>
          </a:xfrm>
          <a:prstGeom prst="rect">
            <a:avLst/>
          </a:prstGeom>
          <a:solidFill>
            <a:srgbClr val="00B0F0"/>
          </a:solidFill>
          <a:ln w="9525">
            <a:solidFill>
              <a:srgbClr val="000000"/>
            </a:solidFill>
            <a:miter lim="800000"/>
            <a:headEnd/>
            <a:tailEnd/>
          </a:ln>
        </p:spPr>
        <p:txBody>
          <a:bodyPr vert="horz" wrap="square" lIns="54000" tIns="46800" rIns="54000" bIns="1080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de-DE" sz="1100" b="1" i="0" u="none" strike="noStrike" cap="none" normalizeH="0" baseline="0" smtClean="0">
                <a:ln>
                  <a:noFill/>
                </a:ln>
                <a:solidFill>
                  <a:schemeClr val="bg1"/>
                </a:solidFill>
                <a:effectLst/>
                <a:latin typeface="Calibri" pitchFamily="34" charset="0"/>
                <a:cs typeface="Arial" pitchFamily="34" charset="0"/>
              </a:rPr>
              <a:t>x</a:t>
            </a:r>
            <a:endParaRPr kumimoji="0" lang="de-DE" sz="1800" b="0" i="0" u="none" strike="noStrike" cap="none" normalizeH="0" baseline="0" smtClean="0">
              <a:ln>
                <a:noFill/>
              </a:ln>
              <a:solidFill>
                <a:schemeClr val="bg1"/>
              </a:solidFill>
              <a:effectLst/>
              <a:latin typeface="Arial" pitchFamily="34" charset="0"/>
              <a:cs typeface="Arial" pitchFamily="34" charset="0"/>
            </a:endParaRPr>
          </a:p>
        </p:txBody>
      </p:sp>
      <p:sp>
        <p:nvSpPr>
          <p:cNvPr id="1034" name="Rectangle 10"/>
          <p:cNvSpPr>
            <a:spLocks noChangeArrowheads="1"/>
          </p:cNvSpPr>
          <p:nvPr/>
        </p:nvSpPr>
        <p:spPr bwMode="auto">
          <a:xfrm>
            <a:off x="5724128" y="5332566"/>
            <a:ext cx="214312" cy="215900"/>
          </a:xfrm>
          <a:prstGeom prst="rect">
            <a:avLst/>
          </a:prstGeom>
          <a:solidFill>
            <a:srgbClr val="FDE9D9"/>
          </a:solidFill>
          <a:ln w="9525">
            <a:solidFill>
              <a:srgbClr val="000000"/>
            </a:solidFill>
            <a:miter lim="800000"/>
            <a:headEnd/>
            <a:tailEnd/>
          </a:ln>
        </p:spPr>
        <p:txBody>
          <a:bodyPr vert="horz" wrap="square" lIns="54000" tIns="10800" rIns="54000" bIns="1080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de-DE" sz="1100" b="1" i="0" u="none" strike="noStrike" cap="none" normalizeH="0" baseline="0" dirty="0" smtClean="0">
                <a:ln>
                  <a:noFill/>
                </a:ln>
                <a:solidFill>
                  <a:schemeClr val="tx1"/>
                </a:solidFill>
                <a:effectLst/>
                <a:latin typeface="Calibri" pitchFamily="34" charset="0"/>
                <a:cs typeface="Arial" pitchFamily="34" charset="0"/>
              </a:rPr>
              <a:t>1</a:t>
            </a:r>
            <a:endParaRPr kumimoji="0" lang="de-DE"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35" name="Rectangle 11"/>
          <p:cNvSpPr>
            <a:spLocks noChangeArrowheads="1"/>
          </p:cNvSpPr>
          <p:nvPr/>
        </p:nvSpPr>
        <p:spPr bwMode="auto">
          <a:xfrm>
            <a:off x="3491880" y="5332566"/>
            <a:ext cx="214313" cy="215900"/>
          </a:xfrm>
          <a:prstGeom prst="rect">
            <a:avLst/>
          </a:prstGeom>
          <a:solidFill>
            <a:srgbClr val="FDE9D9"/>
          </a:solidFill>
          <a:ln w="9525">
            <a:solidFill>
              <a:srgbClr val="000000"/>
            </a:solidFill>
            <a:miter lim="800000"/>
            <a:headEnd/>
            <a:tailEnd/>
          </a:ln>
        </p:spPr>
        <p:txBody>
          <a:bodyPr vert="horz" wrap="square" lIns="54000" tIns="10800" rIns="54000" bIns="1080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de-DE" sz="1100" b="1" i="0" u="none" strike="noStrike" cap="none" normalizeH="0" baseline="0" dirty="0" smtClean="0">
                <a:ln>
                  <a:noFill/>
                </a:ln>
                <a:solidFill>
                  <a:schemeClr val="tx1"/>
                </a:solidFill>
                <a:effectLst/>
                <a:latin typeface="Calibri" pitchFamily="34" charset="0"/>
                <a:cs typeface="Arial" pitchFamily="34" charset="0"/>
              </a:rPr>
              <a:t>1</a:t>
            </a:r>
            <a:endParaRPr kumimoji="0" lang="de-DE"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0" name="Rectangle 8"/>
          <p:cNvSpPr>
            <a:spLocks noChangeArrowheads="1"/>
          </p:cNvSpPr>
          <p:nvPr/>
        </p:nvSpPr>
        <p:spPr bwMode="auto">
          <a:xfrm>
            <a:off x="5292080" y="5332566"/>
            <a:ext cx="215900" cy="215900"/>
          </a:xfrm>
          <a:prstGeom prst="rect">
            <a:avLst/>
          </a:prstGeom>
          <a:solidFill>
            <a:srgbClr val="FDE9D9"/>
          </a:solidFill>
          <a:ln w="9525">
            <a:solidFill>
              <a:srgbClr val="000000"/>
            </a:solidFill>
            <a:miter lim="800000"/>
            <a:headEnd/>
            <a:tailEnd/>
          </a:ln>
        </p:spPr>
        <p:txBody>
          <a:bodyPr vert="horz" wrap="square" lIns="54000" tIns="10800" rIns="54000" bIns="1080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de-DE" sz="1100" b="1" i="0" u="none" strike="noStrike" cap="none" normalizeH="0" baseline="0" smtClean="0">
                <a:ln>
                  <a:noFill/>
                </a:ln>
                <a:solidFill>
                  <a:schemeClr val="tx1"/>
                </a:solidFill>
                <a:effectLst/>
                <a:latin typeface="Calibri" pitchFamily="34" charset="0"/>
                <a:cs typeface="Arial" pitchFamily="34" charset="0"/>
              </a:rPr>
              <a:t>1</a:t>
            </a:r>
            <a:endParaRPr kumimoji="0" lang="de-DE" sz="1800" b="0" i="0" u="none" strike="noStrike" cap="none" normalizeH="0" baseline="0" smtClean="0">
              <a:ln>
                <a:noFill/>
              </a:ln>
              <a:solidFill>
                <a:schemeClr val="tx1"/>
              </a:solidFill>
              <a:effectLst/>
              <a:latin typeface="Arial" pitchFamily="34" charset="0"/>
              <a:cs typeface="Arial" pitchFamily="34" charset="0"/>
            </a:endParaRPr>
          </a:p>
        </p:txBody>
      </p:sp>
      <p:sp>
        <p:nvSpPr>
          <p:cNvPr id="22" name="Textfeld 21"/>
          <p:cNvSpPr txBox="1"/>
          <p:nvPr/>
        </p:nvSpPr>
        <p:spPr>
          <a:xfrm>
            <a:off x="3779912" y="3198167"/>
            <a:ext cx="1224136" cy="461665"/>
          </a:xfrm>
          <a:prstGeom prst="rect">
            <a:avLst/>
          </a:prstGeom>
          <a:noFill/>
        </p:spPr>
        <p:txBody>
          <a:bodyPr wrap="square" rtlCol="0">
            <a:spAutoFit/>
          </a:bodyPr>
          <a:lstStyle/>
          <a:p>
            <a:r>
              <a:rPr lang="de-DE" sz="2400" dirty="0" smtClean="0">
                <a:solidFill>
                  <a:srgbClr val="00B0F0"/>
                </a:solidFill>
              </a:rPr>
              <a:t>x</a:t>
            </a:r>
            <a:r>
              <a:rPr lang="de-DE" sz="2400" dirty="0" smtClean="0"/>
              <a:t> + 1 = 3</a:t>
            </a:r>
            <a:endParaRPr lang="de-DE" sz="2400" dirty="0"/>
          </a:p>
        </p:txBody>
      </p:sp>
      <p:sp>
        <p:nvSpPr>
          <p:cNvPr id="27" name="Textfeld 26"/>
          <p:cNvSpPr txBox="1"/>
          <p:nvPr/>
        </p:nvSpPr>
        <p:spPr>
          <a:xfrm>
            <a:off x="4103948" y="3645024"/>
            <a:ext cx="1548172" cy="461665"/>
          </a:xfrm>
          <a:prstGeom prst="rect">
            <a:avLst/>
          </a:prstGeom>
          <a:noFill/>
        </p:spPr>
        <p:txBody>
          <a:bodyPr wrap="square" rtlCol="0">
            <a:spAutoFit/>
          </a:bodyPr>
          <a:lstStyle/>
          <a:p>
            <a:r>
              <a:rPr lang="de-DE" sz="2400" dirty="0" smtClean="0">
                <a:solidFill>
                  <a:srgbClr val="00B0F0"/>
                </a:solidFill>
              </a:rPr>
              <a:t>x</a:t>
            </a:r>
            <a:r>
              <a:rPr lang="de-DE" sz="2400" dirty="0" smtClean="0"/>
              <a:t> </a:t>
            </a:r>
            <a:r>
              <a:rPr lang="de-DE" sz="2400" dirty="0" smtClean="0">
                <a:solidFill>
                  <a:srgbClr val="FF0000"/>
                </a:solidFill>
              </a:rPr>
              <a:t> </a:t>
            </a:r>
            <a:r>
              <a:rPr lang="de-DE" sz="2400" dirty="0" smtClean="0"/>
              <a:t>= 2</a:t>
            </a:r>
            <a:endParaRPr lang="de-DE" sz="2400" dirty="0">
              <a:solidFill>
                <a:srgbClr val="FF0000"/>
              </a:solidFill>
            </a:endParaRPr>
          </a:p>
        </p:txBody>
      </p:sp>
      <p:sp>
        <p:nvSpPr>
          <p:cNvPr id="23" name="Textfeld 22"/>
          <p:cNvSpPr txBox="1"/>
          <p:nvPr/>
        </p:nvSpPr>
        <p:spPr>
          <a:xfrm>
            <a:off x="3635896" y="4324454"/>
            <a:ext cx="300082" cy="369332"/>
          </a:xfrm>
          <a:prstGeom prst="rect">
            <a:avLst/>
          </a:prstGeom>
          <a:noFill/>
          <a:ln>
            <a:solidFill>
              <a:schemeClr val="tx1"/>
            </a:solidFill>
          </a:ln>
        </p:spPr>
        <p:txBody>
          <a:bodyPr wrap="none" rtlCol="0">
            <a:spAutoFit/>
          </a:bodyPr>
          <a:lstStyle/>
          <a:p>
            <a:r>
              <a:rPr lang="de-DE" dirty="0" smtClean="0"/>
              <a:t>+</a:t>
            </a:r>
            <a:endParaRPr lang="de-DE" dirty="0"/>
          </a:p>
        </p:txBody>
      </p:sp>
      <p:sp>
        <p:nvSpPr>
          <p:cNvPr id="28" name="Textfeld 27"/>
          <p:cNvSpPr txBox="1"/>
          <p:nvPr/>
        </p:nvSpPr>
        <p:spPr>
          <a:xfrm>
            <a:off x="4067944" y="4324454"/>
            <a:ext cx="255198" cy="369332"/>
          </a:xfrm>
          <a:prstGeom prst="rect">
            <a:avLst/>
          </a:prstGeom>
          <a:noFill/>
          <a:ln>
            <a:solidFill>
              <a:schemeClr val="tx1"/>
            </a:solidFill>
          </a:ln>
        </p:spPr>
        <p:txBody>
          <a:bodyPr wrap="none" rtlCol="0">
            <a:spAutoFit/>
          </a:bodyPr>
          <a:lstStyle/>
          <a:p>
            <a:r>
              <a:rPr lang="de-DE" dirty="0" smtClean="0"/>
              <a:t>-</a:t>
            </a:r>
            <a:endParaRPr lang="de-DE" dirty="0"/>
          </a:p>
        </p:txBody>
      </p:sp>
      <p:sp>
        <p:nvSpPr>
          <p:cNvPr id="29" name="Textfeld 28"/>
          <p:cNvSpPr txBox="1"/>
          <p:nvPr/>
        </p:nvSpPr>
        <p:spPr>
          <a:xfrm>
            <a:off x="4427984" y="4324454"/>
            <a:ext cx="284052" cy="369332"/>
          </a:xfrm>
          <a:prstGeom prst="rect">
            <a:avLst/>
          </a:prstGeom>
          <a:noFill/>
          <a:ln>
            <a:solidFill>
              <a:schemeClr val="tx1"/>
            </a:solidFill>
          </a:ln>
        </p:spPr>
        <p:txBody>
          <a:bodyPr wrap="none" rtlCol="0">
            <a:spAutoFit/>
          </a:bodyPr>
          <a:lstStyle/>
          <a:p>
            <a:r>
              <a:rPr lang="de-DE" dirty="0" smtClean="0"/>
              <a:t>x</a:t>
            </a:r>
            <a:endParaRPr lang="de-DE" dirty="0"/>
          </a:p>
        </p:txBody>
      </p:sp>
      <p:sp>
        <p:nvSpPr>
          <p:cNvPr id="30" name="Textfeld 29"/>
          <p:cNvSpPr txBox="1"/>
          <p:nvPr/>
        </p:nvSpPr>
        <p:spPr>
          <a:xfrm>
            <a:off x="4788024" y="4324454"/>
            <a:ext cx="247184" cy="369332"/>
          </a:xfrm>
          <a:prstGeom prst="rect">
            <a:avLst/>
          </a:prstGeom>
          <a:noFill/>
          <a:ln>
            <a:solidFill>
              <a:schemeClr val="tx1"/>
            </a:solidFill>
          </a:ln>
        </p:spPr>
        <p:txBody>
          <a:bodyPr wrap="none" rtlCol="0">
            <a:spAutoFit/>
          </a:bodyPr>
          <a:lstStyle/>
          <a:p>
            <a:r>
              <a:rPr lang="de-DE" dirty="0" smtClean="0"/>
              <a:t>:</a:t>
            </a:r>
            <a:endParaRPr lang="de-DE" dirty="0"/>
          </a:p>
        </p:txBody>
      </p:sp>
      <p:sp>
        <p:nvSpPr>
          <p:cNvPr id="31" name="Textfeld 30"/>
          <p:cNvSpPr txBox="1"/>
          <p:nvPr/>
        </p:nvSpPr>
        <p:spPr>
          <a:xfrm>
            <a:off x="3491880" y="4725144"/>
            <a:ext cx="1630575" cy="261610"/>
          </a:xfrm>
          <a:prstGeom prst="rect">
            <a:avLst/>
          </a:prstGeom>
          <a:noFill/>
          <a:ln>
            <a:noFill/>
          </a:ln>
        </p:spPr>
        <p:txBody>
          <a:bodyPr wrap="none" rtlCol="0">
            <a:spAutoFit/>
          </a:bodyPr>
          <a:lstStyle/>
          <a:p>
            <a:r>
              <a:rPr lang="de-DE" sz="1100" b="1" dirty="0" err="1" smtClean="0"/>
              <a:t>Subtract</a:t>
            </a:r>
            <a:r>
              <a:rPr lang="de-DE" sz="1100" b="1" dirty="0" smtClean="0"/>
              <a:t> </a:t>
            </a:r>
            <a:r>
              <a:rPr lang="de-DE" sz="1100" b="1" dirty="0" err="1" smtClean="0"/>
              <a:t>from</a:t>
            </a:r>
            <a:r>
              <a:rPr lang="de-DE" sz="1100" b="1" dirty="0" smtClean="0"/>
              <a:t> </a:t>
            </a:r>
            <a:r>
              <a:rPr lang="de-DE" sz="1100" b="1" dirty="0" err="1" smtClean="0"/>
              <a:t>both</a:t>
            </a:r>
            <a:r>
              <a:rPr lang="de-DE" sz="1100" b="1" dirty="0" smtClean="0"/>
              <a:t> </a:t>
            </a:r>
            <a:r>
              <a:rPr lang="de-DE" sz="1100" b="1" dirty="0" err="1" smtClean="0"/>
              <a:t>sides</a:t>
            </a:r>
            <a:endParaRPr lang="de-DE" sz="1100" b="1" dirty="0"/>
          </a:p>
        </p:txBody>
      </p:sp>
      <p:sp>
        <p:nvSpPr>
          <p:cNvPr id="32" name="Textfeld 31"/>
          <p:cNvSpPr txBox="1"/>
          <p:nvPr/>
        </p:nvSpPr>
        <p:spPr>
          <a:xfrm>
            <a:off x="5652120" y="4725144"/>
            <a:ext cx="396262" cy="261610"/>
          </a:xfrm>
          <a:prstGeom prst="rect">
            <a:avLst/>
          </a:prstGeom>
          <a:noFill/>
          <a:ln>
            <a:solidFill>
              <a:schemeClr val="tx1"/>
            </a:solidFill>
          </a:ln>
        </p:spPr>
        <p:txBody>
          <a:bodyPr wrap="none" rtlCol="0">
            <a:spAutoFit/>
          </a:bodyPr>
          <a:lstStyle/>
          <a:p>
            <a:r>
              <a:rPr lang="de-DE" sz="1100" b="1" dirty="0" smtClean="0"/>
              <a:t>Go!</a:t>
            </a:r>
            <a:endParaRPr lang="de-DE" sz="1100" b="1" dirty="0"/>
          </a:p>
        </p:txBody>
      </p:sp>
      <p:sp>
        <p:nvSpPr>
          <p:cNvPr id="33" name="Textfeld 32"/>
          <p:cNvSpPr txBox="1"/>
          <p:nvPr/>
        </p:nvSpPr>
        <p:spPr>
          <a:xfrm>
            <a:off x="5148064" y="4653136"/>
            <a:ext cx="432048" cy="369332"/>
          </a:xfrm>
          <a:prstGeom prst="rect">
            <a:avLst/>
          </a:prstGeom>
          <a:noFill/>
          <a:ln>
            <a:solidFill>
              <a:schemeClr val="tx1"/>
            </a:solidFill>
          </a:ln>
        </p:spPr>
        <p:txBody>
          <a:bodyPr wrap="square" rtlCol="0">
            <a:spAutoFit/>
          </a:bodyPr>
          <a:lstStyle/>
          <a:p>
            <a:endParaRPr lang="de-DE" dirty="0"/>
          </a:p>
        </p:txBody>
      </p:sp>
      <p:sp>
        <p:nvSpPr>
          <p:cNvPr id="34" name="Textfeld 33"/>
          <p:cNvSpPr txBox="1"/>
          <p:nvPr/>
        </p:nvSpPr>
        <p:spPr>
          <a:xfrm>
            <a:off x="5148064" y="4653136"/>
            <a:ext cx="432048" cy="369332"/>
          </a:xfrm>
          <a:prstGeom prst="rect">
            <a:avLst/>
          </a:prstGeom>
          <a:noFill/>
          <a:ln>
            <a:solidFill>
              <a:schemeClr val="tx1"/>
            </a:solidFill>
          </a:ln>
        </p:spPr>
        <p:txBody>
          <a:bodyPr wrap="square" rtlCol="0">
            <a:spAutoFit/>
          </a:bodyPr>
          <a:lstStyle/>
          <a:p>
            <a:pPr algn="ctr"/>
            <a:endParaRPr lang="de-DE" dirty="0"/>
          </a:p>
        </p:txBody>
      </p:sp>
      <p:sp>
        <p:nvSpPr>
          <p:cNvPr id="36" name="Textfeld 35"/>
          <p:cNvSpPr txBox="1"/>
          <p:nvPr/>
        </p:nvSpPr>
        <p:spPr>
          <a:xfrm>
            <a:off x="4139952" y="6196662"/>
            <a:ext cx="1038554" cy="369332"/>
          </a:xfrm>
          <a:prstGeom prst="rect">
            <a:avLst/>
          </a:prstGeom>
          <a:noFill/>
          <a:ln>
            <a:solidFill>
              <a:schemeClr val="tx1"/>
            </a:solidFill>
          </a:ln>
        </p:spPr>
        <p:txBody>
          <a:bodyPr wrap="none" rtlCol="0">
            <a:spAutoFit/>
          </a:bodyPr>
          <a:lstStyle/>
          <a:p>
            <a:r>
              <a:rPr lang="de-DE" dirty="0" err="1" smtClean="0"/>
              <a:t>Continue</a:t>
            </a:r>
            <a:endParaRPr lang="de-DE" dirty="0"/>
          </a:p>
        </p:txBody>
      </p:sp>
      <p:sp>
        <p:nvSpPr>
          <p:cNvPr id="37" name="Textfeld 36"/>
          <p:cNvSpPr txBox="1"/>
          <p:nvPr/>
        </p:nvSpPr>
        <p:spPr>
          <a:xfrm>
            <a:off x="5148064" y="4653136"/>
            <a:ext cx="432048" cy="369332"/>
          </a:xfrm>
          <a:prstGeom prst="rect">
            <a:avLst/>
          </a:prstGeom>
          <a:noFill/>
          <a:ln>
            <a:solidFill>
              <a:schemeClr val="tx1"/>
            </a:solidFill>
          </a:ln>
        </p:spPr>
        <p:txBody>
          <a:bodyPr wrap="square" rtlCol="0">
            <a:spAutoFit/>
          </a:bodyPr>
          <a:lstStyle/>
          <a:p>
            <a:pPr algn="ctr"/>
            <a:r>
              <a:rPr lang="de-DE" dirty="0" smtClean="0"/>
              <a:t>1</a:t>
            </a:r>
            <a:endParaRPr lang="de-DE" dirty="0"/>
          </a:p>
        </p:txBody>
      </p:sp>
      <p:sp>
        <p:nvSpPr>
          <p:cNvPr id="38" name="Textfeld 37"/>
          <p:cNvSpPr txBox="1"/>
          <p:nvPr/>
        </p:nvSpPr>
        <p:spPr>
          <a:xfrm>
            <a:off x="1835696" y="188640"/>
            <a:ext cx="6090322" cy="461665"/>
          </a:xfrm>
          <a:prstGeom prst="rect">
            <a:avLst/>
          </a:prstGeom>
          <a:noFill/>
        </p:spPr>
        <p:txBody>
          <a:bodyPr wrap="none" rtlCol="0">
            <a:spAutoFit/>
          </a:bodyPr>
          <a:lstStyle/>
          <a:p>
            <a:r>
              <a:rPr lang="de-DE" sz="2400" b="1" u="sng" dirty="0" smtClean="0"/>
              <a:t>Lösen von Gleichungen mit dem Waagemodell</a:t>
            </a:r>
            <a:endParaRPr lang="de-DE" sz="2400" b="1" u="sng" dirty="0"/>
          </a:p>
        </p:txBody>
      </p:sp>
      <p:sp>
        <p:nvSpPr>
          <p:cNvPr id="35" name="Rechteck 34"/>
          <p:cNvSpPr/>
          <p:nvPr/>
        </p:nvSpPr>
        <p:spPr>
          <a:xfrm>
            <a:off x="4932040" y="3228945"/>
            <a:ext cx="511679" cy="400110"/>
          </a:xfrm>
          <a:prstGeom prst="rect">
            <a:avLst/>
          </a:prstGeom>
        </p:spPr>
        <p:txBody>
          <a:bodyPr wrap="none">
            <a:spAutoFit/>
          </a:bodyPr>
          <a:lstStyle/>
          <a:p>
            <a:r>
              <a:rPr lang="de-DE" sz="2000" b="1" dirty="0" smtClean="0">
                <a:solidFill>
                  <a:srgbClr val="FF0000"/>
                </a:solidFill>
              </a:rPr>
              <a:t>|-1</a:t>
            </a:r>
            <a:endParaRPr lang="de-DE" sz="20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1000" fill="hold"/>
                                        <p:tgtEl>
                                          <p:spTgt spid="36"/>
                                        </p:tgtEl>
                                      </p:cBhvr>
                                      <p:by x="150000" y="150000"/>
                                    </p:animScale>
                                  </p:childTnLst>
                                </p:cTn>
                              </p:par>
                            </p:childTnLst>
                          </p:cTn>
                        </p:par>
                        <p:par>
                          <p:cTn id="7" fill="hold">
                            <p:stCondLst>
                              <p:cond delay="1000"/>
                            </p:stCondLst>
                            <p:childTnLst>
                              <p:par>
                                <p:cTn id="8" presetID="6" presetClass="emph" presetSubtype="0" fill="hold" grpId="0" nodeType="afterEffect">
                                  <p:stCondLst>
                                    <p:cond delay="0"/>
                                  </p:stCondLst>
                                  <p:childTnLst>
                                    <p:animScale>
                                      <p:cBhvr>
                                        <p:cTn id="9" dur="1000" fill="hold"/>
                                        <p:tgtEl>
                                          <p:spTgt spid="28"/>
                                        </p:tgtEl>
                                      </p:cBhvr>
                                      <p:by x="150000" y="150000"/>
                                    </p:animScale>
                                  </p:childTnLst>
                                </p:cTn>
                              </p:par>
                            </p:childTnLst>
                          </p:cTn>
                        </p:par>
                        <p:par>
                          <p:cTn id="10" fill="hold">
                            <p:stCondLst>
                              <p:cond delay="2000"/>
                            </p:stCondLst>
                            <p:childTnLst>
                              <p:par>
                                <p:cTn id="11" presetID="3" presetClass="entr" presetSubtype="10" fill="hold" grpId="0" nodeType="after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blinds(horizontal)">
                                      <p:cBhvr>
                                        <p:cTn id="13" dur="500"/>
                                        <p:tgtEl>
                                          <p:spTgt spid="31"/>
                                        </p:tgtEl>
                                      </p:cBhvr>
                                    </p:animEffect>
                                  </p:childTnLst>
                                </p:cTn>
                              </p:par>
                            </p:childTnLst>
                          </p:cTn>
                        </p:par>
                        <p:par>
                          <p:cTn id="14" fill="hold">
                            <p:stCondLst>
                              <p:cond delay="2500"/>
                            </p:stCondLst>
                            <p:childTnLst>
                              <p:par>
                                <p:cTn id="15" presetID="3" presetClass="entr" presetSubtype="10" fill="hold" grpId="0" nodeType="after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blinds(horizontal)">
                                      <p:cBhvr>
                                        <p:cTn id="17" dur="500"/>
                                        <p:tgtEl>
                                          <p:spTgt spid="37"/>
                                        </p:tgtEl>
                                      </p:cBhvr>
                                    </p:animEffect>
                                  </p:childTnLst>
                                </p:cTn>
                              </p:par>
                            </p:childTnLst>
                          </p:cTn>
                        </p:par>
                        <p:par>
                          <p:cTn id="18" fill="hold">
                            <p:stCondLst>
                              <p:cond delay="3000"/>
                            </p:stCondLst>
                            <p:childTnLst>
                              <p:par>
                                <p:cTn id="19" presetID="3" presetClass="entr" presetSubtype="10" fill="hold" grpId="0" nodeType="afterEffect">
                                  <p:stCondLst>
                                    <p:cond delay="0"/>
                                  </p:stCondLst>
                                  <p:childTnLst>
                                    <p:set>
                                      <p:cBhvr>
                                        <p:cTn id="20" dur="1" fill="hold">
                                          <p:stCondLst>
                                            <p:cond delay="0"/>
                                          </p:stCondLst>
                                        </p:cTn>
                                        <p:tgtEl>
                                          <p:spTgt spid="32"/>
                                        </p:tgtEl>
                                        <p:attrNameLst>
                                          <p:attrName>style.visibility</p:attrName>
                                        </p:attrNameLst>
                                      </p:cBhvr>
                                      <p:to>
                                        <p:strVal val="visible"/>
                                      </p:to>
                                    </p:set>
                                    <p:animEffect transition="in" filter="blinds(horizontal)">
                                      <p:cBhvr>
                                        <p:cTn id="21" dur="500"/>
                                        <p:tgtEl>
                                          <p:spTgt spid="32"/>
                                        </p:tgtEl>
                                      </p:cBhvr>
                                    </p:animEffect>
                                  </p:childTnLst>
                                </p:cTn>
                              </p:par>
                            </p:childTnLst>
                          </p:cTn>
                        </p:par>
                        <p:par>
                          <p:cTn id="22" fill="hold">
                            <p:stCondLst>
                              <p:cond delay="3500"/>
                            </p:stCondLst>
                            <p:childTnLst>
                              <p:par>
                                <p:cTn id="23" presetID="2" presetClass="exit" presetSubtype="4" fill="hold" grpId="0" nodeType="afterEffect">
                                  <p:stCondLst>
                                    <p:cond delay="0"/>
                                  </p:stCondLst>
                                  <p:childTnLst>
                                    <p:anim calcmode="lin" valueType="num">
                                      <p:cBhvr additive="base">
                                        <p:cTn id="24" dur="500"/>
                                        <p:tgtEl>
                                          <p:spTgt spid="1035"/>
                                        </p:tgtEl>
                                        <p:attrNameLst>
                                          <p:attrName>ppt_x</p:attrName>
                                        </p:attrNameLst>
                                      </p:cBhvr>
                                      <p:tavLst>
                                        <p:tav tm="0">
                                          <p:val>
                                            <p:strVal val="ppt_x"/>
                                          </p:val>
                                        </p:tav>
                                        <p:tav tm="100000">
                                          <p:val>
                                            <p:strVal val="ppt_x"/>
                                          </p:val>
                                        </p:tav>
                                      </p:tavLst>
                                    </p:anim>
                                    <p:anim calcmode="lin" valueType="num">
                                      <p:cBhvr additive="base">
                                        <p:cTn id="25" dur="500"/>
                                        <p:tgtEl>
                                          <p:spTgt spid="1035"/>
                                        </p:tgtEl>
                                        <p:attrNameLst>
                                          <p:attrName>ppt_y</p:attrName>
                                        </p:attrNameLst>
                                      </p:cBhvr>
                                      <p:tavLst>
                                        <p:tav tm="0">
                                          <p:val>
                                            <p:strVal val="ppt_y"/>
                                          </p:val>
                                        </p:tav>
                                        <p:tav tm="100000">
                                          <p:val>
                                            <p:strVal val="1+ppt_h/2"/>
                                          </p:val>
                                        </p:tav>
                                      </p:tavLst>
                                    </p:anim>
                                    <p:set>
                                      <p:cBhvr>
                                        <p:cTn id="26" dur="1" fill="hold">
                                          <p:stCondLst>
                                            <p:cond delay="499"/>
                                          </p:stCondLst>
                                        </p:cTn>
                                        <p:tgtEl>
                                          <p:spTgt spid="1035"/>
                                        </p:tgtEl>
                                        <p:attrNameLst>
                                          <p:attrName>style.visibility</p:attrName>
                                        </p:attrNameLst>
                                      </p:cBhvr>
                                      <p:to>
                                        <p:strVal val="hidden"/>
                                      </p:to>
                                    </p:set>
                                  </p:childTnLst>
                                </p:cTn>
                              </p:par>
                            </p:childTnLst>
                          </p:cTn>
                        </p:par>
                        <p:par>
                          <p:cTn id="27" fill="hold">
                            <p:stCondLst>
                              <p:cond delay="4000"/>
                            </p:stCondLst>
                            <p:childTnLst>
                              <p:par>
                                <p:cTn id="28" presetID="2" presetClass="exit" presetSubtype="4" fill="hold" grpId="0" nodeType="afterEffect">
                                  <p:stCondLst>
                                    <p:cond delay="0"/>
                                  </p:stCondLst>
                                  <p:childTnLst>
                                    <p:anim calcmode="lin" valueType="num">
                                      <p:cBhvr additive="base">
                                        <p:cTn id="29" dur="500"/>
                                        <p:tgtEl>
                                          <p:spTgt spid="1034"/>
                                        </p:tgtEl>
                                        <p:attrNameLst>
                                          <p:attrName>ppt_x</p:attrName>
                                        </p:attrNameLst>
                                      </p:cBhvr>
                                      <p:tavLst>
                                        <p:tav tm="0">
                                          <p:val>
                                            <p:strVal val="ppt_x"/>
                                          </p:val>
                                        </p:tav>
                                        <p:tav tm="100000">
                                          <p:val>
                                            <p:strVal val="ppt_x"/>
                                          </p:val>
                                        </p:tav>
                                      </p:tavLst>
                                    </p:anim>
                                    <p:anim calcmode="lin" valueType="num">
                                      <p:cBhvr additive="base">
                                        <p:cTn id="30" dur="500"/>
                                        <p:tgtEl>
                                          <p:spTgt spid="1034"/>
                                        </p:tgtEl>
                                        <p:attrNameLst>
                                          <p:attrName>ppt_y</p:attrName>
                                        </p:attrNameLst>
                                      </p:cBhvr>
                                      <p:tavLst>
                                        <p:tav tm="0">
                                          <p:val>
                                            <p:strVal val="ppt_y"/>
                                          </p:val>
                                        </p:tav>
                                        <p:tav tm="100000">
                                          <p:val>
                                            <p:strVal val="1+ppt_h/2"/>
                                          </p:val>
                                        </p:tav>
                                      </p:tavLst>
                                    </p:anim>
                                    <p:set>
                                      <p:cBhvr>
                                        <p:cTn id="31" dur="1" fill="hold">
                                          <p:stCondLst>
                                            <p:cond delay="499"/>
                                          </p:stCondLst>
                                        </p:cTn>
                                        <p:tgtEl>
                                          <p:spTgt spid="1034"/>
                                        </p:tgtEl>
                                        <p:attrNameLst>
                                          <p:attrName>style.visibility</p:attrName>
                                        </p:attrNameLst>
                                      </p:cBhvr>
                                      <p:to>
                                        <p:strVal val="hidden"/>
                                      </p:to>
                                    </p:set>
                                  </p:childTnLst>
                                </p:cTn>
                              </p:par>
                            </p:childTnLst>
                          </p:cTn>
                        </p:par>
                        <p:par>
                          <p:cTn id="32" fill="hold">
                            <p:stCondLst>
                              <p:cond delay="4500"/>
                            </p:stCondLst>
                            <p:childTnLst>
                              <p:par>
                                <p:cTn id="33" presetID="3" presetClass="entr" presetSubtype="10" fill="hold" grpId="0" nodeType="after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blinds(horizontal)">
                                      <p:cBhvr>
                                        <p:cTn id="35" dur="500"/>
                                        <p:tgtEl>
                                          <p:spTgt spid="27"/>
                                        </p:tgtEl>
                                      </p:cBhvr>
                                    </p:animEffect>
                                  </p:childTnLst>
                                </p:cTn>
                              </p:par>
                            </p:childTnLst>
                          </p:cTn>
                        </p:par>
                        <p:par>
                          <p:cTn id="36" fill="hold">
                            <p:stCondLst>
                              <p:cond delay="5000"/>
                            </p:stCondLst>
                            <p:childTnLst>
                              <p:par>
                                <p:cTn id="37" presetID="3" presetClass="entr" presetSubtype="10" fill="hold" grpId="0" nodeType="afterEffect">
                                  <p:stCondLst>
                                    <p:cond delay="0"/>
                                  </p:stCondLst>
                                  <p:childTnLst>
                                    <p:set>
                                      <p:cBhvr>
                                        <p:cTn id="38" dur="1" fill="hold">
                                          <p:stCondLst>
                                            <p:cond delay="0"/>
                                          </p:stCondLst>
                                        </p:cTn>
                                        <p:tgtEl>
                                          <p:spTgt spid="35"/>
                                        </p:tgtEl>
                                        <p:attrNameLst>
                                          <p:attrName>style.visibility</p:attrName>
                                        </p:attrNameLst>
                                      </p:cBhvr>
                                      <p:to>
                                        <p:strVal val="visible"/>
                                      </p:to>
                                    </p:set>
                                    <p:animEffect transition="in" filter="blinds(horizontal)">
                                      <p:cBhvr>
                                        <p:cTn id="39"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4" grpId="0" animBg="1"/>
      <p:bldP spid="1035" grpId="0" animBg="1"/>
      <p:bldP spid="27" grpId="0"/>
      <p:bldP spid="28" grpId="0" animBg="1"/>
      <p:bldP spid="31" grpId="0"/>
      <p:bldP spid="32" grpId="0" animBg="1"/>
      <p:bldP spid="36" grpId="0" animBg="1"/>
      <p:bldP spid="37" grpId="0" animBg="1"/>
      <p:bldP spid="3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feld 7"/>
          <p:cNvSpPr txBox="1"/>
          <p:nvPr/>
        </p:nvSpPr>
        <p:spPr>
          <a:xfrm>
            <a:off x="251520" y="908720"/>
            <a:ext cx="1159292" cy="369332"/>
          </a:xfrm>
          <a:prstGeom prst="rect">
            <a:avLst/>
          </a:prstGeom>
          <a:noFill/>
        </p:spPr>
        <p:txBody>
          <a:bodyPr wrap="none" rtlCol="0">
            <a:spAutoFit/>
          </a:bodyPr>
          <a:lstStyle/>
          <a:p>
            <a:r>
              <a:rPr lang="de-DE" b="1" u="sng" dirty="0" smtClean="0"/>
              <a:t>2. Beispiel</a:t>
            </a:r>
            <a:endParaRPr lang="de-DE" b="1" u="sng" dirty="0">
              <a:solidFill>
                <a:srgbClr val="00B0F0"/>
              </a:solidFill>
            </a:endParaRPr>
          </a:p>
        </p:txBody>
      </p:sp>
      <p:sp>
        <p:nvSpPr>
          <p:cNvPr id="9" name="Textfeld 8"/>
          <p:cNvSpPr txBox="1"/>
          <p:nvPr/>
        </p:nvSpPr>
        <p:spPr>
          <a:xfrm>
            <a:off x="243586" y="1412776"/>
            <a:ext cx="8656828" cy="923330"/>
          </a:xfrm>
          <a:prstGeom prst="rect">
            <a:avLst/>
          </a:prstGeom>
          <a:noFill/>
        </p:spPr>
        <p:txBody>
          <a:bodyPr wrap="square" rtlCol="0">
            <a:spAutoFit/>
          </a:bodyPr>
          <a:lstStyle/>
          <a:p>
            <a:r>
              <a:rPr lang="de-DE" dirty="0" smtClean="0"/>
              <a:t>Diesmal kommt die Variable auf beiden Seiten vor. </a:t>
            </a:r>
          </a:p>
          <a:p>
            <a:r>
              <a:rPr lang="de-DE" dirty="0" smtClean="0"/>
              <a:t>Zuerst muss wieder das  entsprechende Gleichgewicht auf der Waage abgebildet werden.</a:t>
            </a:r>
          </a:p>
          <a:p>
            <a:r>
              <a:rPr lang="de-DE" dirty="0" smtClean="0"/>
              <a:t>Dazu zieht man mit der Maus die entsprechenden Gewichte auf die Waage.</a:t>
            </a:r>
            <a:endParaRPr lang="de-DE" dirty="0"/>
          </a:p>
        </p:txBody>
      </p:sp>
      <p:cxnSp>
        <p:nvCxnSpPr>
          <p:cNvPr id="1026" name="AutoShape 2"/>
          <p:cNvCxnSpPr>
            <a:cxnSpLocks noChangeShapeType="1"/>
          </p:cNvCxnSpPr>
          <p:nvPr/>
        </p:nvCxnSpPr>
        <p:spPr bwMode="auto">
          <a:xfrm>
            <a:off x="899592" y="5085878"/>
            <a:ext cx="0" cy="317500"/>
          </a:xfrm>
          <a:prstGeom prst="straightConnector1">
            <a:avLst/>
          </a:prstGeom>
          <a:noFill/>
          <a:ln w="57150">
            <a:solidFill>
              <a:srgbClr val="000000"/>
            </a:solidFill>
            <a:round/>
            <a:headEnd/>
            <a:tailEnd/>
          </a:ln>
        </p:spPr>
      </p:cxnSp>
      <p:cxnSp>
        <p:nvCxnSpPr>
          <p:cNvPr id="1027" name="AutoShape 3"/>
          <p:cNvCxnSpPr>
            <a:cxnSpLocks noChangeShapeType="1"/>
          </p:cNvCxnSpPr>
          <p:nvPr/>
        </p:nvCxnSpPr>
        <p:spPr bwMode="auto">
          <a:xfrm>
            <a:off x="899592" y="5373216"/>
            <a:ext cx="2152650" cy="0"/>
          </a:xfrm>
          <a:prstGeom prst="straightConnector1">
            <a:avLst/>
          </a:prstGeom>
          <a:noFill/>
          <a:ln w="57150">
            <a:solidFill>
              <a:srgbClr val="000000"/>
            </a:solidFill>
            <a:round/>
            <a:headEnd/>
            <a:tailEnd/>
          </a:ln>
        </p:spPr>
      </p:cxnSp>
      <p:cxnSp>
        <p:nvCxnSpPr>
          <p:cNvPr id="1028" name="AutoShape 4"/>
          <p:cNvCxnSpPr>
            <a:cxnSpLocks noChangeShapeType="1"/>
          </p:cNvCxnSpPr>
          <p:nvPr/>
        </p:nvCxnSpPr>
        <p:spPr bwMode="auto">
          <a:xfrm>
            <a:off x="3052242" y="5157316"/>
            <a:ext cx="0" cy="246062"/>
          </a:xfrm>
          <a:prstGeom prst="straightConnector1">
            <a:avLst/>
          </a:prstGeom>
          <a:noFill/>
          <a:ln w="57150">
            <a:solidFill>
              <a:srgbClr val="000000"/>
            </a:solidFill>
            <a:round/>
            <a:headEnd/>
            <a:tailEnd/>
          </a:ln>
        </p:spPr>
      </p:cxnSp>
      <p:sp>
        <p:nvSpPr>
          <p:cNvPr id="1029" name="AutoShape 5"/>
          <p:cNvSpPr>
            <a:spLocks noChangeArrowheads="1"/>
          </p:cNvSpPr>
          <p:nvPr/>
        </p:nvSpPr>
        <p:spPr bwMode="auto">
          <a:xfrm>
            <a:off x="1833042" y="5373216"/>
            <a:ext cx="360363" cy="179387"/>
          </a:xfrm>
          <a:prstGeom prst="triangle">
            <a:avLst>
              <a:gd name="adj" fmla="val 50000"/>
            </a:avLst>
          </a:prstGeom>
          <a:solidFill>
            <a:srgbClr val="00000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de-DE"/>
          </a:p>
        </p:txBody>
      </p:sp>
      <p:sp>
        <p:nvSpPr>
          <p:cNvPr id="1030" name="Rectangle 6"/>
          <p:cNvSpPr>
            <a:spLocks noChangeArrowheads="1"/>
          </p:cNvSpPr>
          <p:nvPr/>
        </p:nvSpPr>
        <p:spPr bwMode="auto">
          <a:xfrm>
            <a:off x="507480" y="5085878"/>
            <a:ext cx="722312" cy="71438"/>
          </a:xfrm>
          <a:prstGeom prst="rect">
            <a:avLst/>
          </a:prstGeom>
          <a:solidFill>
            <a:srgbClr val="00000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de-DE"/>
          </a:p>
        </p:txBody>
      </p:sp>
      <p:sp>
        <p:nvSpPr>
          <p:cNvPr id="1031" name="Rectangle 7"/>
          <p:cNvSpPr>
            <a:spLocks noChangeArrowheads="1"/>
          </p:cNvSpPr>
          <p:nvPr/>
        </p:nvSpPr>
        <p:spPr bwMode="auto">
          <a:xfrm>
            <a:off x="2671242" y="5085878"/>
            <a:ext cx="722313" cy="71438"/>
          </a:xfrm>
          <a:prstGeom prst="rect">
            <a:avLst/>
          </a:prstGeom>
          <a:solidFill>
            <a:srgbClr val="00000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de-DE"/>
          </a:p>
        </p:txBody>
      </p:sp>
      <p:sp>
        <p:nvSpPr>
          <p:cNvPr id="1033" name="Rectangle 9"/>
          <p:cNvSpPr>
            <a:spLocks noChangeArrowheads="1"/>
          </p:cNvSpPr>
          <p:nvPr/>
        </p:nvSpPr>
        <p:spPr bwMode="auto">
          <a:xfrm>
            <a:off x="1691680" y="3933056"/>
            <a:ext cx="648072" cy="288032"/>
          </a:xfrm>
          <a:prstGeom prst="rect">
            <a:avLst/>
          </a:prstGeom>
          <a:solidFill>
            <a:srgbClr val="00B0F0"/>
          </a:solidFill>
          <a:ln w="9525">
            <a:solidFill>
              <a:srgbClr val="000000"/>
            </a:solidFill>
            <a:miter lim="800000"/>
            <a:headEnd/>
            <a:tailEnd/>
          </a:ln>
        </p:spPr>
        <p:txBody>
          <a:bodyPr vert="horz" wrap="square" lIns="54000" tIns="36000" rIns="54000" bIns="7200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de-DE" sz="1400" b="1" i="0" u="none" strike="noStrike" cap="none" normalizeH="0" baseline="0" dirty="0" smtClean="0">
                <a:ln>
                  <a:noFill/>
                </a:ln>
                <a:solidFill>
                  <a:schemeClr val="bg1"/>
                </a:solidFill>
                <a:effectLst/>
                <a:latin typeface="Calibri" pitchFamily="34" charset="0"/>
                <a:cs typeface="Arial" pitchFamily="34" charset="0"/>
              </a:rPr>
              <a:t>x</a:t>
            </a:r>
            <a:endParaRPr kumimoji="0" lang="de-DE" sz="1400" b="1" i="0" u="none" strike="noStrike" cap="none" normalizeH="0" baseline="0" dirty="0" smtClean="0">
              <a:ln>
                <a:noFill/>
              </a:ln>
              <a:solidFill>
                <a:schemeClr val="bg1"/>
              </a:solidFill>
              <a:effectLst/>
              <a:latin typeface="Arial" pitchFamily="34" charset="0"/>
              <a:cs typeface="Arial" pitchFamily="34" charset="0"/>
            </a:endParaRPr>
          </a:p>
        </p:txBody>
      </p:sp>
      <p:sp>
        <p:nvSpPr>
          <p:cNvPr id="1035" name="Rectangle 11"/>
          <p:cNvSpPr>
            <a:spLocks noChangeArrowheads="1"/>
          </p:cNvSpPr>
          <p:nvPr/>
        </p:nvSpPr>
        <p:spPr bwMode="auto">
          <a:xfrm>
            <a:off x="1907704" y="3573016"/>
            <a:ext cx="214313" cy="215900"/>
          </a:xfrm>
          <a:prstGeom prst="rect">
            <a:avLst/>
          </a:prstGeom>
          <a:solidFill>
            <a:srgbClr val="FDE9D9"/>
          </a:solidFill>
          <a:ln w="9525">
            <a:solidFill>
              <a:srgbClr val="000000"/>
            </a:solidFill>
            <a:miter lim="800000"/>
            <a:headEnd/>
            <a:tailEnd/>
          </a:ln>
        </p:spPr>
        <p:txBody>
          <a:bodyPr vert="horz" wrap="square" lIns="54000" tIns="10800" rIns="54000" bIns="1080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de-DE" sz="1100" b="1" i="0" u="none" strike="noStrike" cap="none" normalizeH="0" baseline="0" smtClean="0">
                <a:ln>
                  <a:noFill/>
                </a:ln>
                <a:solidFill>
                  <a:schemeClr val="tx1"/>
                </a:solidFill>
                <a:effectLst/>
                <a:latin typeface="Calibri" pitchFamily="34" charset="0"/>
                <a:cs typeface="Arial" pitchFamily="34" charset="0"/>
              </a:rPr>
              <a:t>1</a:t>
            </a:r>
            <a:endParaRPr kumimoji="0" lang="de-DE" sz="1800" b="0" i="0" u="none" strike="noStrike" cap="none" normalizeH="0" baseline="0" smtClean="0">
              <a:ln>
                <a:noFill/>
              </a:ln>
              <a:solidFill>
                <a:schemeClr val="tx1"/>
              </a:solidFill>
              <a:effectLst/>
              <a:latin typeface="Arial" pitchFamily="34" charset="0"/>
              <a:cs typeface="Arial" pitchFamily="34" charset="0"/>
            </a:endParaRPr>
          </a:p>
        </p:txBody>
      </p:sp>
      <p:sp>
        <p:nvSpPr>
          <p:cNvPr id="29" name="Textfeld 28"/>
          <p:cNvSpPr txBox="1"/>
          <p:nvPr/>
        </p:nvSpPr>
        <p:spPr>
          <a:xfrm>
            <a:off x="1259632" y="3059668"/>
            <a:ext cx="1475656" cy="369332"/>
          </a:xfrm>
          <a:prstGeom prst="rect">
            <a:avLst/>
          </a:prstGeom>
          <a:noFill/>
        </p:spPr>
        <p:txBody>
          <a:bodyPr wrap="square" rtlCol="0">
            <a:spAutoFit/>
          </a:bodyPr>
          <a:lstStyle/>
          <a:p>
            <a:r>
              <a:rPr lang="de-DE" b="1" dirty="0" smtClean="0"/>
              <a:t>3x + 1 = x + 5</a:t>
            </a:r>
            <a:endParaRPr lang="de-DE" b="1" dirty="0"/>
          </a:p>
        </p:txBody>
      </p:sp>
      <p:sp>
        <p:nvSpPr>
          <p:cNvPr id="30" name="Rechteck 29"/>
          <p:cNvSpPr/>
          <p:nvPr/>
        </p:nvSpPr>
        <p:spPr>
          <a:xfrm>
            <a:off x="251520" y="2708920"/>
            <a:ext cx="3600400" cy="3744416"/>
          </a:xfrm>
          <a:prstGeom prst="rect">
            <a:avLst/>
          </a:prstGeom>
          <a:no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6" name="Rectangle 9"/>
          <p:cNvSpPr>
            <a:spLocks noChangeArrowheads="1"/>
          </p:cNvSpPr>
          <p:nvPr/>
        </p:nvSpPr>
        <p:spPr bwMode="auto">
          <a:xfrm>
            <a:off x="1691680" y="3933056"/>
            <a:ext cx="648072" cy="288032"/>
          </a:xfrm>
          <a:prstGeom prst="rect">
            <a:avLst/>
          </a:prstGeom>
          <a:solidFill>
            <a:srgbClr val="00B0F0"/>
          </a:solidFill>
          <a:ln w="9525">
            <a:solidFill>
              <a:srgbClr val="000000"/>
            </a:solidFill>
            <a:miter lim="800000"/>
            <a:headEnd/>
            <a:tailEnd/>
          </a:ln>
        </p:spPr>
        <p:txBody>
          <a:bodyPr vert="horz" wrap="square" lIns="54000" tIns="36000" rIns="54000" bIns="7200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de-DE" sz="1400" b="1" i="0" u="none" strike="noStrike" cap="none" normalizeH="0" baseline="0" dirty="0" smtClean="0">
                <a:ln>
                  <a:noFill/>
                </a:ln>
                <a:solidFill>
                  <a:schemeClr val="bg1"/>
                </a:solidFill>
                <a:effectLst/>
                <a:latin typeface="Calibri" pitchFamily="34" charset="0"/>
                <a:cs typeface="Arial" pitchFamily="34" charset="0"/>
              </a:rPr>
              <a:t>x</a:t>
            </a:r>
            <a:endParaRPr kumimoji="0" lang="de-DE" sz="1400" b="1" i="0" u="none" strike="noStrike" cap="none" normalizeH="0" baseline="0" dirty="0" smtClean="0">
              <a:ln>
                <a:noFill/>
              </a:ln>
              <a:solidFill>
                <a:schemeClr val="bg1"/>
              </a:solidFill>
              <a:effectLst/>
              <a:latin typeface="Arial" pitchFamily="34" charset="0"/>
              <a:cs typeface="Arial" pitchFamily="34" charset="0"/>
            </a:endParaRPr>
          </a:p>
        </p:txBody>
      </p:sp>
      <p:sp>
        <p:nvSpPr>
          <p:cNvPr id="47" name="Rectangle 9"/>
          <p:cNvSpPr>
            <a:spLocks noChangeArrowheads="1"/>
          </p:cNvSpPr>
          <p:nvPr/>
        </p:nvSpPr>
        <p:spPr bwMode="auto">
          <a:xfrm>
            <a:off x="1691680" y="3933056"/>
            <a:ext cx="648072" cy="288032"/>
          </a:xfrm>
          <a:prstGeom prst="rect">
            <a:avLst/>
          </a:prstGeom>
          <a:solidFill>
            <a:srgbClr val="00B0F0"/>
          </a:solidFill>
          <a:ln w="9525">
            <a:solidFill>
              <a:srgbClr val="000000"/>
            </a:solidFill>
            <a:miter lim="800000"/>
            <a:headEnd/>
            <a:tailEnd/>
          </a:ln>
        </p:spPr>
        <p:txBody>
          <a:bodyPr vert="horz" wrap="square" lIns="54000" tIns="36000" rIns="54000" bIns="7200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de-DE" sz="1400" b="1" i="0" u="none" strike="noStrike" cap="none" normalizeH="0" baseline="0" dirty="0" smtClean="0">
                <a:ln>
                  <a:noFill/>
                </a:ln>
                <a:solidFill>
                  <a:schemeClr val="bg1"/>
                </a:solidFill>
                <a:effectLst/>
                <a:latin typeface="Calibri" pitchFamily="34" charset="0"/>
                <a:cs typeface="Arial" pitchFamily="34" charset="0"/>
              </a:rPr>
              <a:t>x</a:t>
            </a:r>
            <a:endParaRPr kumimoji="0" lang="de-DE" sz="1400" b="1" i="0" u="none" strike="noStrike" cap="none" normalizeH="0" baseline="0" dirty="0" smtClean="0">
              <a:ln>
                <a:noFill/>
              </a:ln>
              <a:solidFill>
                <a:schemeClr val="bg1"/>
              </a:solidFill>
              <a:effectLst/>
              <a:latin typeface="Arial" pitchFamily="34" charset="0"/>
              <a:cs typeface="Arial" pitchFamily="34" charset="0"/>
            </a:endParaRPr>
          </a:p>
        </p:txBody>
      </p:sp>
      <p:sp>
        <p:nvSpPr>
          <p:cNvPr id="48" name="Rectangle 9"/>
          <p:cNvSpPr>
            <a:spLocks noChangeArrowheads="1"/>
          </p:cNvSpPr>
          <p:nvPr/>
        </p:nvSpPr>
        <p:spPr bwMode="auto">
          <a:xfrm>
            <a:off x="1691680" y="3933056"/>
            <a:ext cx="648072" cy="288032"/>
          </a:xfrm>
          <a:prstGeom prst="rect">
            <a:avLst/>
          </a:prstGeom>
          <a:solidFill>
            <a:srgbClr val="00B0F0"/>
          </a:solidFill>
          <a:ln w="9525">
            <a:solidFill>
              <a:srgbClr val="000000"/>
            </a:solidFill>
            <a:miter lim="800000"/>
            <a:headEnd/>
            <a:tailEnd/>
          </a:ln>
        </p:spPr>
        <p:txBody>
          <a:bodyPr vert="horz" wrap="square" lIns="54000" tIns="36000" rIns="54000" bIns="7200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de-DE" sz="1400" b="1" i="0" u="none" strike="noStrike" cap="none" normalizeH="0" baseline="0" dirty="0" smtClean="0">
                <a:ln>
                  <a:noFill/>
                </a:ln>
                <a:solidFill>
                  <a:schemeClr val="bg1"/>
                </a:solidFill>
                <a:effectLst/>
                <a:latin typeface="Calibri" pitchFamily="34" charset="0"/>
                <a:cs typeface="Arial" pitchFamily="34" charset="0"/>
              </a:rPr>
              <a:t>x</a:t>
            </a:r>
            <a:endParaRPr kumimoji="0" lang="de-DE" sz="1400" b="1" i="0" u="none" strike="noStrike" cap="none" normalizeH="0" baseline="0" dirty="0" smtClean="0">
              <a:ln>
                <a:noFill/>
              </a:ln>
              <a:solidFill>
                <a:schemeClr val="bg1"/>
              </a:solidFill>
              <a:effectLst/>
              <a:latin typeface="Arial" pitchFamily="34" charset="0"/>
              <a:cs typeface="Arial" pitchFamily="34" charset="0"/>
            </a:endParaRPr>
          </a:p>
        </p:txBody>
      </p:sp>
      <p:sp>
        <p:nvSpPr>
          <p:cNvPr id="49" name="Rectangle 9"/>
          <p:cNvSpPr>
            <a:spLocks noChangeArrowheads="1"/>
          </p:cNvSpPr>
          <p:nvPr/>
        </p:nvSpPr>
        <p:spPr bwMode="auto">
          <a:xfrm>
            <a:off x="1691680" y="3933056"/>
            <a:ext cx="648072" cy="288032"/>
          </a:xfrm>
          <a:prstGeom prst="rect">
            <a:avLst/>
          </a:prstGeom>
          <a:solidFill>
            <a:srgbClr val="00B0F0"/>
          </a:solidFill>
          <a:ln w="9525">
            <a:solidFill>
              <a:srgbClr val="000000"/>
            </a:solidFill>
            <a:miter lim="800000"/>
            <a:headEnd/>
            <a:tailEnd/>
          </a:ln>
        </p:spPr>
        <p:txBody>
          <a:bodyPr vert="horz" wrap="square" lIns="54000" tIns="36000" rIns="54000" bIns="7200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de-DE" sz="1400" b="1" i="0" u="none" strike="noStrike" cap="none" normalizeH="0" baseline="0" dirty="0" smtClean="0">
                <a:ln>
                  <a:noFill/>
                </a:ln>
                <a:solidFill>
                  <a:schemeClr val="bg1"/>
                </a:solidFill>
                <a:effectLst/>
                <a:latin typeface="Calibri" pitchFamily="34" charset="0"/>
                <a:cs typeface="Arial" pitchFamily="34" charset="0"/>
              </a:rPr>
              <a:t>x</a:t>
            </a:r>
            <a:endParaRPr kumimoji="0" lang="de-DE" sz="1400" b="1" i="0" u="none" strike="noStrike" cap="none" normalizeH="0" baseline="0" dirty="0" smtClean="0">
              <a:ln>
                <a:noFill/>
              </a:ln>
              <a:solidFill>
                <a:schemeClr val="bg1"/>
              </a:solidFill>
              <a:effectLst/>
              <a:latin typeface="Arial" pitchFamily="34" charset="0"/>
              <a:cs typeface="Arial" pitchFamily="34" charset="0"/>
            </a:endParaRPr>
          </a:p>
        </p:txBody>
      </p:sp>
      <p:sp>
        <p:nvSpPr>
          <p:cNvPr id="53" name="Rectangle 11"/>
          <p:cNvSpPr>
            <a:spLocks noChangeArrowheads="1"/>
          </p:cNvSpPr>
          <p:nvPr/>
        </p:nvSpPr>
        <p:spPr bwMode="auto">
          <a:xfrm>
            <a:off x="755576" y="4005064"/>
            <a:ext cx="214313" cy="215900"/>
          </a:xfrm>
          <a:prstGeom prst="rect">
            <a:avLst/>
          </a:prstGeom>
          <a:solidFill>
            <a:srgbClr val="FDE9D9"/>
          </a:solidFill>
          <a:ln w="9525">
            <a:solidFill>
              <a:srgbClr val="000000"/>
            </a:solidFill>
            <a:miter lim="800000"/>
            <a:headEnd/>
            <a:tailEnd/>
          </a:ln>
        </p:spPr>
        <p:txBody>
          <a:bodyPr vert="horz" wrap="square" lIns="54000" tIns="10800" rIns="54000" bIns="1080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de-DE" sz="1100" b="1" i="0" u="none" strike="noStrike" cap="none" normalizeH="0" baseline="0" smtClean="0">
                <a:ln>
                  <a:noFill/>
                </a:ln>
                <a:solidFill>
                  <a:schemeClr val="tx1"/>
                </a:solidFill>
                <a:effectLst/>
                <a:latin typeface="Calibri" pitchFamily="34" charset="0"/>
                <a:cs typeface="Arial" pitchFamily="34" charset="0"/>
              </a:rPr>
              <a:t>1</a:t>
            </a:r>
            <a:endParaRPr kumimoji="0" lang="de-DE" sz="1800" b="0" i="0" u="none" strike="noStrike" cap="none" normalizeH="0" baseline="0" smtClean="0">
              <a:ln>
                <a:noFill/>
              </a:ln>
              <a:solidFill>
                <a:schemeClr val="tx1"/>
              </a:solidFill>
              <a:effectLst/>
              <a:latin typeface="Arial" pitchFamily="34" charset="0"/>
              <a:cs typeface="Arial" pitchFamily="34" charset="0"/>
            </a:endParaRPr>
          </a:p>
        </p:txBody>
      </p:sp>
      <p:sp>
        <p:nvSpPr>
          <p:cNvPr id="54" name="Rectangle 11"/>
          <p:cNvSpPr>
            <a:spLocks noChangeArrowheads="1"/>
          </p:cNvSpPr>
          <p:nvPr/>
        </p:nvSpPr>
        <p:spPr bwMode="auto">
          <a:xfrm>
            <a:off x="2699792" y="4581128"/>
            <a:ext cx="214313" cy="215900"/>
          </a:xfrm>
          <a:prstGeom prst="rect">
            <a:avLst/>
          </a:prstGeom>
          <a:solidFill>
            <a:srgbClr val="FDE9D9"/>
          </a:solidFill>
          <a:ln w="9525">
            <a:solidFill>
              <a:srgbClr val="000000"/>
            </a:solidFill>
            <a:miter lim="800000"/>
            <a:headEnd/>
            <a:tailEnd/>
          </a:ln>
        </p:spPr>
        <p:txBody>
          <a:bodyPr vert="horz" wrap="square" lIns="54000" tIns="10800" rIns="54000" bIns="1080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de-DE" sz="1100" b="1" i="0" u="none" strike="noStrike" cap="none" normalizeH="0" baseline="0" smtClean="0">
                <a:ln>
                  <a:noFill/>
                </a:ln>
                <a:solidFill>
                  <a:schemeClr val="tx1"/>
                </a:solidFill>
                <a:effectLst/>
                <a:latin typeface="Calibri" pitchFamily="34" charset="0"/>
                <a:cs typeface="Arial" pitchFamily="34" charset="0"/>
              </a:rPr>
              <a:t>1</a:t>
            </a:r>
            <a:endParaRPr kumimoji="0" lang="de-DE" sz="1800" b="0" i="0" u="none" strike="noStrike" cap="none" normalizeH="0" baseline="0" smtClean="0">
              <a:ln>
                <a:noFill/>
              </a:ln>
              <a:solidFill>
                <a:schemeClr val="tx1"/>
              </a:solidFill>
              <a:effectLst/>
              <a:latin typeface="Arial" pitchFamily="34" charset="0"/>
              <a:cs typeface="Arial" pitchFamily="34" charset="0"/>
            </a:endParaRPr>
          </a:p>
        </p:txBody>
      </p:sp>
      <p:sp>
        <p:nvSpPr>
          <p:cNvPr id="55" name="Rectangle 11"/>
          <p:cNvSpPr>
            <a:spLocks noChangeArrowheads="1"/>
          </p:cNvSpPr>
          <p:nvPr/>
        </p:nvSpPr>
        <p:spPr bwMode="auto">
          <a:xfrm>
            <a:off x="2915816" y="4581128"/>
            <a:ext cx="214313" cy="215900"/>
          </a:xfrm>
          <a:prstGeom prst="rect">
            <a:avLst/>
          </a:prstGeom>
          <a:solidFill>
            <a:srgbClr val="FDE9D9"/>
          </a:solidFill>
          <a:ln w="9525">
            <a:solidFill>
              <a:srgbClr val="000000"/>
            </a:solidFill>
            <a:miter lim="800000"/>
            <a:headEnd/>
            <a:tailEnd/>
          </a:ln>
        </p:spPr>
        <p:txBody>
          <a:bodyPr vert="horz" wrap="square" lIns="54000" tIns="10800" rIns="54000" bIns="1080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de-DE" sz="1100" b="1" i="0" u="none" strike="noStrike" cap="none" normalizeH="0" baseline="0" smtClean="0">
                <a:ln>
                  <a:noFill/>
                </a:ln>
                <a:solidFill>
                  <a:schemeClr val="tx1"/>
                </a:solidFill>
                <a:effectLst/>
                <a:latin typeface="Calibri" pitchFamily="34" charset="0"/>
                <a:cs typeface="Arial" pitchFamily="34" charset="0"/>
              </a:rPr>
              <a:t>1</a:t>
            </a:r>
            <a:endParaRPr kumimoji="0" lang="de-DE" sz="1800" b="0" i="0" u="none" strike="noStrike" cap="none" normalizeH="0" baseline="0" smtClean="0">
              <a:ln>
                <a:noFill/>
              </a:ln>
              <a:solidFill>
                <a:schemeClr val="tx1"/>
              </a:solidFill>
              <a:effectLst/>
              <a:latin typeface="Arial" pitchFamily="34" charset="0"/>
              <a:cs typeface="Arial" pitchFamily="34" charset="0"/>
            </a:endParaRPr>
          </a:p>
        </p:txBody>
      </p:sp>
      <p:sp>
        <p:nvSpPr>
          <p:cNvPr id="56" name="Rectangle 11"/>
          <p:cNvSpPr>
            <a:spLocks noChangeArrowheads="1"/>
          </p:cNvSpPr>
          <p:nvPr/>
        </p:nvSpPr>
        <p:spPr bwMode="auto">
          <a:xfrm>
            <a:off x="3131840" y="4581128"/>
            <a:ext cx="214313" cy="215900"/>
          </a:xfrm>
          <a:prstGeom prst="rect">
            <a:avLst/>
          </a:prstGeom>
          <a:solidFill>
            <a:srgbClr val="FDE9D9"/>
          </a:solidFill>
          <a:ln w="9525">
            <a:solidFill>
              <a:srgbClr val="000000"/>
            </a:solidFill>
            <a:miter lim="800000"/>
            <a:headEnd/>
            <a:tailEnd/>
          </a:ln>
        </p:spPr>
        <p:txBody>
          <a:bodyPr vert="horz" wrap="square" lIns="54000" tIns="10800" rIns="54000" bIns="1080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de-DE" sz="1100" b="1" i="0" u="none" strike="noStrike" cap="none" normalizeH="0" baseline="0" smtClean="0">
                <a:ln>
                  <a:noFill/>
                </a:ln>
                <a:solidFill>
                  <a:schemeClr val="tx1"/>
                </a:solidFill>
                <a:effectLst/>
                <a:latin typeface="Calibri" pitchFamily="34" charset="0"/>
                <a:cs typeface="Arial" pitchFamily="34" charset="0"/>
              </a:rPr>
              <a:t>1</a:t>
            </a:r>
            <a:endParaRPr kumimoji="0" lang="de-DE" sz="1800" b="0" i="0" u="none" strike="noStrike" cap="none" normalizeH="0" baseline="0" smtClean="0">
              <a:ln>
                <a:noFill/>
              </a:ln>
              <a:solidFill>
                <a:schemeClr val="tx1"/>
              </a:solidFill>
              <a:effectLst/>
              <a:latin typeface="Arial" pitchFamily="34" charset="0"/>
              <a:cs typeface="Arial" pitchFamily="34" charset="0"/>
            </a:endParaRPr>
          </a:p>
        </p:txBody>
      </p:sp>
      <p:sp>
        <p:nvSpPr>
          <p:cNvPr id="57" name="Rectangle 11"/>
          <p:cNvSpPr>
            <a:spLocks noChangeArrowheads="1"/>
          </p:cNvSpPr>
          <p:nvPr/>
        </p:nvSpPr>
        <p:spPr bwMode="auto">
          <a:xfrm>
            <a:off x="3059832" y="4365104"/>
            <a:ext cx="214313" cy="215900"/>
          </a:xfrm>
          <a:prstGeom prst="rect">
            <a:avLst/>
          </a:prstGeom>
          <a:solidFill>
            <a:srgbClr val="FDE9D9"/>
          </a:solidFill>
          <a:ln w="9525">
            <a:solidFill>
              <a:srgbClr val="000000"/>
            </a:solidFill>
            <a:miter lim="800000"/>
            <a:headEnd/>
            <a:tailEnd/>
          </a:ln>
        </p:spPr>
        <p:txBody>
          <a:bodyPr vert="horz" wrap="square" lIns="54000" tIns="10800" rIns="54000" bIns="1080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de-DE" sz="1100" b="1" i="0" u="none" strike="noStrike" cap="none" normalizeH="0" baseline="0" smtClean="0">
                <a:ln>
                  <a:noFill/>
                </a:ln>
                <a:solidFill>
                  <a:schemeClr val="tx1"/>
                </a:solidFill>
                <a:effectLst/>
                <a:latin typeface="Calibri" pitchFamily="34" charset="0"/>
                <a:cs typeface="Arial" pitchFamily="34" charset="0"/>
              </a:rPr>
              <a:t>1</a:t>
            </a:r>
            <a:endParaRPr kumimoji="0" lang="de-DE" sz="1800" b="0" i="0" u="none" strike="noStrike" cap="none" normalizeH="0" baseline="0" smtClean="0">
              <a:ln>
                <a:noFill/>
              </a:ln>
              <a:solidFill>
                <a:schemeClr val="tx1"/>
              </a:solidFill>
              <a:effectLst/>
              <a:latin typeface="Arial" pitchFamily="34" charset="0"/>
              <a:cs typeface="Arial" pitchFamily="34" charset="0"/>
            </a:endParaRPr>
          </a:p>
        </p:txBody>
      </p:sp>
      <p:sp>
        <p:nvSpPr>
          <p:cNvPr id="58" name="Rectangle 11"/>
          <p:cNvSpPr>
            <a:spLocks noChangeArrowheads="1"/>
          </p:cNvSpPr>
          <p:nvPr/>
        </p:nvSpPr>
        <p:spPr bwMode="auto">
          <a:xfrm>
            <a:off x="2843808" y="4365104"/>
            <a:ext cx="214313" cy="215900"/>
          </a:xfrm>
          <a:prstGeom prst="rect">
            <a:avLst/>
          </a:prstGeom>
          <a:solidFill>
            <a:srgbClr val="FDE9D9"/>
          </a:solidFill>
          <a:ln w="9525">
            <a:solidFill>
              <a:srgbClr val="000000"/>
            </a:solidFill>
            <a:miter lim="800000"/>
            <a:headEnd/>
            <a:tailEnd/>
          </a:ln>
        </p:spPr>
        <p:txBody>
          <a:bodyPr vert="horz" wrap="square" lIns="54000" tIns="10800" rIns="54000" bIns="1080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de-DE" sz="1100" b="1" i="0" u="none" strike="noStrike" cap="none" normalizeH="0" baseline="0" smtClean="0">
                <a:ln>
                  <a:noFill/>
                </a:ln>
                <a:solidFill>
                  <a:schemeClr val="tx1"/>
                </a:solidFill>
                <a:effectLst/>
                <a:latin typeface="Calibri" pitchFamily="34" charset="0"/>
                <a:cs typeface="Arial" pitchFamily="34" charset="0"/>
              </a:rPr>
              <a:t>1</a:t>
            </a:r>
            <a:endParaRPr kumimoji="0" lang="de-DE" sz="1800" b="0" i="0" u="none" strike="noStrike" cap="none" normalizeH="0" baseline="0" smtClean="0">
              <a:ln>
                <a:noFill/>
              </a:ln>
              <a:solidFill>
                <a:schemeClr val="tx1"/>
              </a:solidFill>
              <a:effectLst/>
              <a:latin typeface="Arial" pitchFamily="34" charset="0"/>
              <a:cs typeface="Arial" pitchFamily="34" charset="0"/>
            </a:endParaRPr>
          </a:p>
        </p:txBody>
      </p:sp>
      <p:sp>
        <p:nvSpPr>
          <p:cNvPr id="59" name="Textfeld 58"/>
          <p:cNvSpPr txBox="1"/>
          <p:nvPr/>
        </p:nvSpPr>
        <p:spPr>
          <a:xfrm>
            <a:off x="1835696" y="188640"/>
            <a:ext cx="6090322" cy="461665"/>
          </a:xfrm>
          <a:prstGeom prst="rect">
            <a:avLst/>
          </a:prstGeom>
          <a:noFill/>
        </p:spPr>
        <p:txBody>
          <a:bodyPr wrap="none" rtlCol="0">
            <a:spAutoFit/>
          </a:bodyPr>
          <a:lstStyle/>
          <a:p>
            <a:r>
              <a:rPr lang="de-DE" sz="2400" b="1" u="sng" dirty="0" smtClean="0"/>
              <a:t>Lösen von Gleichungen mit dem Waagemodell</a:t>
            </a:r>
            <a:endParaRPr lang="de-DE" sz="2400" b="1" u="sng"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blinds(horizontal)">
                                      <p:cBhvr>
                                        <p:cTn id="7" dur="250"/>
                                        <p:tgtEl>
                                          <p:spTgt spid="46"/>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47"/>
                                        </p:tgtEl>
                                        <p:attrNameLst>
                                          <p:attrName>style.visibility</p:attrName>
                                        </p:attrNameLst>
                                      </p:cBhvr>
                                      <p:to>
                                        <p:strVal val="visible"/>
                                      </p:to>
                                    </p:set>
                                    <p:animEffect transition="in" filter="blinds(horizontal)">
                                      <p:cBhvr>
                                        <p:cTn id="10" dur="250"/>
                                        <p:tgtEl>
                                          <p:spTgt spid="47"/>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48"/>
                                        </p:tgtEl>
                                        <p:attrNameLst>
                                          <p:attrName>style.visibility</p:attrName>
                                        </p:attrNameLst>
                                      </p:cBhvr>
                                      <p:to>
                                        <p:strVal val="visible"/>
                                      </p:to>
                                    </p:set>
                                    <p:animEffect transition="in" filter="blinds(horizontal)">
                                      <p:cBhvr>
                                        <p:cTn id="13" dur="250"/>
                                        <p:tgtEl>
                                          <p:spTgt spid="48"/>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49"/>
                                        </p:tgtEl>
                                        <p:attrNameLst>
                                          <p:attrName>style.visibility</p:attrName>
                                        </p:attrNameLst>
                                      </p:cBhvr>
                                      <p:to>
                                        <p:strVal val="visible"/>
                                      </p:to>
                                    </p:set>
                                    <p:animEffect transition="in" filter="blinds(horizontal)">
                                      <p:cBhvr>
                                        <p:cTn id="16" dur="250"/>
                                        <p:tgtEl>
                                          <p:spTgt spid="49"/>
                                        </p:tgtEl>
                                      </p:cBhvr>
                                    </p:animEffect>
                                  </p:childTnLst>
                                </p:cTn>
                              </p:par>
                            </p:childTnLst>
                          </p:cTn>
                        </p:par>
                        <p:par>
                          <p:cTn id="17" fill="hold">
                            <p:stCondLst>
                              <p:cond delay="250"/>
                            </p:stCondLst>
                            <p:childTnLst>
                              <p:par>
                                <p:cTn id="18" presetID="0" presetClass="path" presetSubtype="0" accel="50000" decel="50000" fill="hold" grpId="1" nodeType="afterEffect">
                                  <p:stCondLst>
                                    <p:cond delay="0"/>
                                  </p:stCondLst>
                                  <p:childTnLst>
                                    <p:animMotion origin="layout" path="M -0.00382 -0.0104 L -0.12205 0.12581 " pathEditMode="relative" rAng="0" ptsTypes="AA">
                                      <p:cBhvr>
                                        <p:cTn id="19" dur="250" fill="hold"/>
                                        <p:tgtEl>
                                          <p:spTgt spid="46"/>
                                        </p:tgtEl>
                                        <p:attrNameLst>
                                          <p:attrName>ppt_x</p:attrName>
                                          <p:attrName>ppt_y</p:attrName>
                                        </p:attrNameLst>
                                      </p:cBhvr>
                                      <p:rCtr x="-5900" y="6800"/>
                                    </p:animMotion>
                                  </p:childTnLst>
                                </p:cTn>
                              </p:par>
                            </p:childTnLst>
                          </p:cTn>
                        </p:par>
                        <p:par>
                          <p:cTn id="20" fill="hold">
                            <p:stCondLst>
                              <p:cond delay="500"/>
                            </p:stCondLst>
                            <p:childTnLst>
                              <p:par>
                                <p:cTn id="21" presetID="0" presetClass="path" presetSubtype="0" accel="50000" decel="50000" fill="hold" grpId="1" nodeType="afterEffect">
                                  <p:stCondLst>
                                    <p:cond delay="0"/>
                                  </p:stCondLst>
                                  <p:childTnLst>
                                    <p:animMotion origin="layout" path="M 3.88889E-6 -4.54209E-6 L -0.13004 0.08395 " pathEditMode="relative" rAng="0" ptsTypes="AA">
                                      <p:cBhvr>
                                        <p:cTn id="22" dur="250" fill="hold"/>
                                        <p:tgtEl>
                                          <p:spTgt spid="47"/>
                                        </p:tgtEl>
                                        <p:attrNameLst>
                                          <p:attrName>ppt_x</p:attrName>
                                          <p:attrName>ppt_y</p:attrName>
                                        </p:attrNameLst>
                                      </p:cBhvr>
                                      <p:rCtr x="-6500" y="4200"/>
                                    </p:animMotion>
                                  </p:childTnLst>
                                </p:cTn>
                              </p:par>
                            </p:childTnLst>
                          </p:cTn>
                        </p:par>
                        <p:par>
                          <p:cTn id="23" fill="hold">
                            <p:stCondLst>
                              <p:cond delay="750"/>
                            </p:stCondLst>
                            <p:childTnLst>
                              <p:par>
                                <p:cTn id="24" presetID="0" presetClass="path" presetSubtype="0" accel="50000" decel="50000" fill="hold" grpId="1" nodeType="afterEffect">
                                  <p:stCondLst>
                                    <p:cond delay="0"/>
                                  </p:stCondLst>
                                  <p:childTnLst>
                                    <p:animMotion origin="layout" path="M 3.88889E-6 -4.54209E-6 L -0.12205 0.0421 " pathEditMode="relative" rAng="0" ptsTypes="AA">
                                      <p:cBhvr>
                                        <p:cTn id="25" dur="250" fill="hold"/>
                                        <p:tgtEl>
                                          <p:spTgt spid="48"/>
                                        </p:tgtEl>
                                        <p:attrNameLst>
                                          <p:attrName>ppt_x</p:attrName>
                                          <p:attrName>ppt_y</p:attrName>
                                        </p:attrNameLst>
                                      </p:cBhvr>
                                      <p:rCtr x="-6100" y="2100"/>
                                    </p:animMotion>
                                  </p:childTnLst>
                                </p:cTn>
                              </p:par>
                            </p:childTnLst>
                          </p:cTn>
                        </p:par>
                        <p:par>
                          <p:cTn id="26" fill="hold">
                            <p:stCondLst>
                              <p:cond delay="1000"/>
                            </p:stCondLst>
                            <p:childTnLst>
                              <p:par>
                                <p:cTn id="27" presetID="0" presetClass="path" presetSubtype="0" accel="50000" decel="50000" fill="hold" grpId="1" nodeType="afterEffect">
                                  <p:stCondLst>
                                    <p:cond delay="0"/>
                                  </p:stCondLst>
                                  <p:childTnLst>
                                    <p:animMotion origin="layout" path="M 3.88889E-6 -4.54209E-6 L 0.11024 0.12581 " pathEditMode="relative" rAng="0" ptsTypes="AA">
                                      <p:cBhvr>
                                        <p:cTn id="28" dur="250" fill="hold"/>
                                        <p:tgtEl>
                                          <p:spTgt spid="49"/>
                                        </p:tgtEl>
                                        <p:attrNameLst>
                                          <p:attrName>ppt_x</p:attrName>
                                          <p:attrName>ppt_y</p:attrName>
                                        </p:attrNameLst>
                                      </p:cBhvr>
                                      <p:rCtr x="5500" y="6300"/>
                                    </p:animMotion>
                                  </p:childTnLst>
                                </p:cTn>
                              </p:par>
                            </p:childTnLst>
                          </p:cTn>
                        </p:par>
                        <p:par>
                          <p:cTn id="29" fill="hold">
                            <p:stCondLst>
                              <p:cond delay="1250"/>
                            </p:stCondLst>
                            <p:childTnLst>
                              <p:par>
                                <p:cTn id="30" presetID="3" presetClass="entr" presetSubtype="10" fill="hold" grpId="0" nodeType="afterEffect">
                                  <p:stCondLst>
                                    <p:cond delay="0"/>
                                  </p:stCondLst>
                                  <p:childTnLst>
                                    <p:set>
                                      <p:cBhvr>
                                        <p:cTn id="31" dur="1" fill="hold">
                                          <p:stCondLst>
                                            <p:cond delay="0"/>
                                          </p:stCondLst>
                                        </p:cTn>
                                        <p:tgtEl>
                                          <p:spTgt spid="53"/>
                                        </p:tgtEl>
                                        <p:attrNameLst>
                                          <p:attrName>style.visibility</p:attrName>
                                        </p:attrNameLst>
                                      </p:cBhvr>
                                      <p:to>
                                        <p:strVal val="visible"/>
                                      </p:to>
                                    </p:set>
                                    <p:animEffect transition="in" filter="blinds(horizontal)">
                                      <p:cBhvr>
                                        <p:cTn id="32" dur="250"/>
                                        <p:tgtEl>
                                          <p:spTgt spid="53"/>
                                        </p:tgtEl>
                                      </p:cBhvr>
                                    </p:animEffect>
                                  </p:childTnLst>
                                </p:cTn>
                              </p:par>
                            </p:childTnLst>
                          </p:cTn>
                        </p:par>
                        <p:par>
                          <p:cTn id="33" fill="hold">
                            <p:stCondLst>
                              <p:cond delay="1500"/>
                            </p:stCondLst>
                            <p:childTnLst>
                              <p:par>
                                <p:cTn id="34" presetID="3" presetClass="entr" presetSubtype="10" fill="hold" grpId="0" nodeType="afterEffect">
                                  <p:stCondLst>
                                    <p:cond delay="0"/>
                                  </p:stCondLst>
                                  <p:childTnLst>
                                    <p:set>
                                      <p:cBhvr>
                                        <p:cTn id="35" dur="1" fill="hold">
                                          <p:stCondLst>
                                            <p:cond delay="0"/>
                                          </p:stCondLst>
                                        </p:cTn>
                                        <p:tgtEl>
                                          <p:spTgt spid="54"/>
                                        </p:tgtEl>
                                        <p:attrNameLst>
                                          <p:attrName>style.visibility</p:attrName>
                                        </p:attrNameLst>
                                      </p:cBhvr>
                                      <p:to>
                                        <p:strVal val="visible"/>
                                      </p:to>
                                    </p:set>
                                    <p:animEffect transition="in" filter="blinds(horizontal)">
                                      <p:cBhvr>
                                        <p:cTn id="36" dur="250"/>
                                        <p:tgtEl>
                                          <p:spTgt spid="54"/>
                                        </p:tgtEl>
                                      </p:cBhvr>
                                    </p:animEffect>
                                  </p:childTnLst>
                                </p:cTn>
                              </p:par>
                              <p:par>
                                <p:cTn id="37" presetID="3" presetClass="entr" presetSubtype="10" fill="hold" grpId="0" nodeType="withEffect">
                                  <p:stCondLst>
                                    <p:cond delay="0"/>
                                  </p:stCondLst>
                                  <p:childTnLst>
                                    <p:set>
                                      <p:cBhvr>
                                        <p:cTn id="38" dur="1" fill="hold">
                                          <p:stCondLst>
                                            <p:cond delay="0"/>
                                          </p:stCondLst>
                                        </p:cTn>
                                        <p:tgtEl>
                                          <p:spTgt spid="55"/>
                                        </p:tgtEl>
                                        <p:attrNameLst>
                                          <p:attrName>style.visibility</p:attrName>
                                        </p:attrNameLst>
                                      </p:cBhvr>
                                      <p:to>
                                        <p:strVal val="visible"/>
                                      </p:to>
                                    </p:set>
                                    <p:animEffect transition="in" filter="blinds(horizontal)">
                                      <p:cBhvr>
                                        <p:cTn id="39" dur="250"/>
                                        <p:tgtEl>
                                          <p:spTgt spid="55"/>
                                        </p:tgtEl>
                                      </p:cBhvr>
                                    </p:animEffect>
                                  </p:childTnLst>
                                </p:cTn>
                              </p:par>
                              <p:par>
                                <p:cTn id="40" presetID="3" presetClass="entr" presetSubtype="10" fill="hold" grpId="0" nodeType="withEffect">
                                  <p:stCondLst>
                                    <p:cond delay="0"/>
                                  </p:stCondLst>
                                  <p:childTnLst>
                                    <p:set>
                                      <p:cBhvr>
                                        <p:cTn id="41" dur="1" fill="hold">
                                          <p:stCondLst>
                                            <p:cond delay="0"/>
                                          </p:stCondLst>
                                        </p:cTn>
                                        <p:tgtEl>
                                          <p:spTgt spid="56"/>
                                        </p:tgtEl>
                                        <p:attrNameLst>
                                          <p:attrName>style.visibility</p:attrName>
                                        </p:attrNameLst>
                                      </p:cBhvr>
                                      <p:to>
                                        <p:strVal val="visible"/>
                                      </p:to>
                                    </p:set>
                                    <p:animEffect transition="in" filter="blinds(horizontal)">
                                      <p:cBhvr>
                                        <p:cTn id="42" dur="250"/>
                                        <p:tgtEl>
                                          <p:spTgt spid="56"/>
                                        </p:tgtEl>
                                      </p:cBhvr>
                                    </p:animEffect>
                                  </p:childTnLst>
                                </p:cTn>
                              </p:par>
                              <p:par>
                                <p:cTn id="43" presetID="3" presetClass="entr" presetSubtype="10" fill="hold" grpId="0" nodeType="withEffect">
                                  <p:stCondLst>
                                    <p:cond delay="0"/>
                                  </p:stCondLst>
                                  <p:childTnLst>
                                    <p:set>
                                      <p:cBhvr>
                                        <p:cTn id="44" dur="1" fill="hold">
                                          <p:stCondLst>
                                            <p:cond delay="0"/>
                                          </p:stCondLst>
                                        </p:cTn>
                                        <p:tgtEl>
                                          <p:spTgt spid="57"/>
                                        </p:tgtEl>
                                        <p:attrNameLst>
                                          <p:attrName>style.visibility</p:attrName>
                                        </p:attrNameLst>
                                      </p:cBhvr>
                                      <p:to>
                                        <p:strVal val="visible"/>
                                      </p:to>
                                    </p:set>
                                    <p:animEffect transition="in" filter="blinds(horizontal)">
                                      <p:cBhvr>
                                        <p:cTn id="45" dur="250"/>
                                        <p:tgtEl>
                                          <p:spTgt spid="57"/>
                                        </p:tgtEl>
                                      </p:cBhvr>
                                    </p:animEffect>
                                  </p:childTnLst>
                                </p:cTn>
                              </p:par>
                              <p:par>
                                <p:cTn id="46" presetID="3" presetClass="entr" presetSubtype="10" fill="hold" grpId="0" nodeType="withEffect">
                                  <p:stCondLst>
                                    <p:cond delay="0"/>
                                  </p:stCondLst>
                                  <p:childTnLst>
                                    <p:set>
                                      <p:cBhvr>
                                        <p:cTn id="47" dur="1" fill="hold">
                                          <p:stCondLst>
                                            <p:cond delay="0"/>
                                          </p:stCondLst>
                                        </p:cTn>
                                        <p:tgtEl>
                                          <p:spTgt spid="58"/>
                                        </p:tgtEl>
                                        <p:attrNameLst>
                                          <p:attrName>style.visibility</p:attrName>
                                        </p:attrNameLst>
                                      </p:cBhvr>
                                      <p:to>
                                        <p:strVal val="visible"/>
                                      </p:to>
                                    </p:set>
                                    <p:animEffect transition="in" filter="blinds(horizontal)">
                                      <p:cBhvr>
                                        <p:cTn id="48" dur="25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6" grpId="1" animBg="1"/>
      <p:bldP spid="47" grpId="0" animBg="1"/>
      <p:bldP spid="47" grpId="1" animBg="1"/>
      <p:bldP spid="48" grpId="0" animBg="1"/>
      <p:bldP spid="48" grpId="1" animBg="1"/>
      <p:bldP spid="49" grpId="0" animBg="1"/>
      <p:bldP spid="49" grpId="1" animBg="1"/>
      <p:bldP spid="53" grpId="0" animBg="1"/>
      <p:bldP spid="54" grpId="0" animBg="1"/>
      <p:bldP spid="55" grpId="0" animBg="1"/>
      <p:bldP spid="56" grpId="0" animBg="1"/>
      <p:bldP spid="57" grpId="0" animBg="1"/>
      <p:bldP spid="5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26" name="AutoShape 2"/>
          <p:cNvCxnSpPr>
            <a:cxnSpLocks noChangeShapeType="1"/>
          </p:cNvCxnSpPr>
          <p:nvPr/>
        </p:nvCxnSpPr>
        <p:spPr bwMode="auto">
          <a:xfrm>
            <a:off x="899592" y="5301902"/>
            <a:ext cx="0" cy="317500"/>
          </a:xfrm>
          <a:prstGeom prst="straightConnector1">
            <a:avLst/>
          </a:prstGeom>
          <a:noFill/>
          <a:ln w="57150">
            <a:solidFill>
              <a:srgbClr val="000000"/>
            </a:solidFill>
            <a:round/>
            <a:headEnd/>
            <a:tailEnd/>
          </a:ln>
        </p:spPr>
      </p:cxnSp>
      <p:cxnSp>
        <p:nvCxnSpPr>
          <p:cNvPr id="1027" name="AutoShape 3"/>
          <p:cNvCxnSpPr>
            <a:cxnSpLocks noChangeShapeType="1"/>
          </p:cNvCxnSpPr>
          <p:nvPr/>
        </p:nvCxnSpPr>
        <p:spPr bwMode="auto">
          <a:xfrm>
            <a:off x="899592" y="5589240"/>
            <a:ext cx="2152650" cy="0"/>
          </a:xfrm>
          <a:prstGeom prst="straightConnector1">
            <a:avLst/>
          </a:prstGeom>
          <a:noFill/>
          <a:ln w="57150">
            <a:solidFill>
              <a:srgbClr val="000000"/>
            </a:solidFill>
            <a:round/>
            <a:headEnd/>
            <a:tailEnd/>
          </a:ln>
        </p:spPr>
      </p:cxnSp>
      <p:cxnSp>
        <p:nvCxnSpPr>
          <p:cNvPr id="1028" name="AutoShape 4"/>
          <p:cNvCxnSpPr>
            <a:cxnSpLocks noChangeShapeType="1"/>
          </p:cNvCxnSpPr>
          <p:nvPr/>
        </p:nvCxnSpPr>
        <p:spPr bwMode="auto">
          <a:xfrm>
            <a:off x="3052242" y="5373340"/>
            <a:ext cx="0" cy="246062"/>
          </a:xfrm>
          <a:prstGeom prst="straightConnector1">
            <a:avLst/>
          </a:prstGeom>
          <a:noFill/>
          <a:ln w="57150">
            <a:solidFill>
              <a:srgbClr val="000000"/>
            </a:solidFill>
            <a:round/>
            <a:headEnd/>
            <a:tailEnd/>
          </a:ln>
        </p:spPr>
      </p:cxnSp>
      <p:sp>
        <p:nvSpPr>
          <p:cNvPr id="1029" name="AutoShape 5"/>
          <p:cNvSpPr>
            <a:spLocks noChangeArrowheads="1"/>
          </p:cNvSpPr>
          <p:nvPr/>
        </p:nvSpPr>
        <p:spPr bwMode="auto">
          <a:xfrm>
            <a:off x="1833042" y="5589240"/>
            <a:ext cx="360363" cy="179387"/>
          </a:xfrm>
          <a:prstGeom prst="triangle">
            <a:avLst>
              <a:gd name="adj" fmla="val 50000"/>
            </a:avLst>
          </a:prstGeom>
          <a:solidFill>
            <a:srgbClr val="00000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de-DE"/>
          </a:p>
        </p:txBody>
      </p:sp>
      <p:sp>
        <p:nvSpPr>
          <p:cNvPr id="1030" name="Rectangle 6"/>
          <p:cNvSpPr>
            <a:spLocks noChangeArrowheads="1"/>
          </p:cNvSpPr>
          <p:nvPr/>
        </p:nvSpPr>
        <p:spPr bwMode="auto">
          <a:xfrm>
            <a:off x="507480" y="5301902"/>
            <a:ext cx="722312" cy="71438"/>
          </a:xfrm>
          <a:prstGeom prst="rect">
            <a:avLst/>
          </a:prstGeom>
          <a:solidFill>
            <a:srgbClr val="00000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de-DE"/>
          </a:p>
        </p:txBody>
      </p:sp>
      <p:sp>
        <p:nvSpPr>
          <p:cNvPr id="1031" name="Rectangle 7"/>
          <p:cNvSpPr>
            <a:spLocks noChangeArrowheads="1"/>
          </p:cNvSpPr>
          <p:nvPr/>
        </p:nvSpPr>
        <p:spPr bwMode="auto">
          <a:xfrm>
            <a:off x="2671242" y="5301902"/>
            <a:ext cx="722313" cy="71438"/>
          </a:xfrm>
          <a:prstGeom prst="rect">
            <a:avLst/>
          </a:prstGeom>
          <a:solidFill>
            <a:srgbClr val="00000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de-DE"/>
          </a:p>
        </p:txBody>
      </p:sp>
      <p:sp>
        <p:nvSpPr>
          <p:cNvPr id="29" name="Textfeld 28"/>
          <p:cNvSpPr txBox="1"/>
          <p:nvPr/>
        </p:nvSpPr>
        <p:spPr>
          <a:xfrm>
            <a:off x="1187624" y="1700808"/>
            <a:ext cx="1475656" cy="369332"/>
          </a:xfrm>
          <a:prstGeom prst="rect">
            <a:avLst/>
          </a:prstGeom>
          <a:noFill/>
        </p:spPr>
        <p:txBody>
          <a:bodyPr wrap="square" rtlCol="0">
            <a:spAutoFit/>
          </a:bodyPr>
          <a:lstStyle/>
          <a:p>
            <a:r>
              <a:rPr lang="de-DE" b="1" dirty="0" smtClean="0"/>
              <a:t>3x + 1 = x + 5</a:t>
            </a:r>
            <a:endParaRPr lang="de-DE" b="1" dirty="0"/>
          </a:p>
        </p:txBody>
      </p:sp>
      <p:sp>
        <p:nvSpPr>
          <p:cNvPr id="30" name="Rechteck 29"/>
          <p:cNvSpPr/>
          <p:nvPr/>
        </p:nvSpPr>
        <p:spPr>
          <a:xfrm>
            <a:off x="251520" y="1700808"/>
            <a:ext cx="3600400" cy="4752528"/>
          </a:xfrm>
          <a:prstGeom prst="rect">
            <a:avLst/>
          </a:prstGeom>
          <a:no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1" name="Textfeld 30"/>
          <p:cNvSpPr txBox="1"/>
          <p:nvPr/>
        </p:nvSpPr>
        <p:spPr>
          <a:xfrm>
            <a:off x="4067944" y="980728"/>
            <a:ext cx="4536504" cy="646331"/>
          </a:xfrm>
          <a:prstGeom prst="rect">
            <a:avLst/>
          </a:prstGeom>
          <a:noFill/>
        </p:spPr>
        <p:txBody>
          <a:bodyPr wrap="square" rtlCol="0">
            <a:spAutoFit/>
          </a:bodyPr>
          <a:lstStyle/>
          <a:p>
            <a:r>
              <a:rPr lang="de-DE" dirty="0" smtClean="0"/>
              <a:t>Nach einem Mausklick auf das Feld </a:t>
            </a:r>
            <a:r>
              <a:rPr lang="de-DE" dirty="0" err="1" smtClean="0"/>
              <a:t>Continue</a:t>
            </a:r>
            <a:endParaRPr lang="de-DE" dirty="0" smtClean="0"/>
          </a:p>
          <a:p>
            <a:r>
              <a:rPr lang="de-DE" dirty="0" smtClean="0"/>
              <a:t>am unteren Bildrand ändert sich die Ansicht.</a:t>
            </a:r>
          </a:p>
        </p:txBody>
      </p:sp>
      <p:sp>
        <p:nvSpPr>
          <p:cNvPr id="46" name="Rectangle 9"/>
          <p:cNvSpPr>
            <a:spLocks noChangeArrowheads="1"/>
          </p:cNvSpPr>
          <p:nvPr/>
        </p:nvSpPr>
        <p:spPr bwMode="auto">
          <a:xfrm>
            <a:off x="2699792" y="5013176"/>
            <a:ext cx="648072" cy="288032"/>
          </a:xfrm>
          <a:prstGeom prst="rect">
            <a:avLst/>
          </a:prstGeom>
          <a:solidFill>
            <a:srgbClr val="00B0F0"/>
          </a:solidFill>
          <a:ln w="9525">
            <a:solidFill>
              <a:srgbClr val="000000"/>
            </a:solidFill>
            <a:miter lim="800000"/>
            <a:headEnd/>
            <a:tailEnd/>
          </a:ln>
        </p:spPr>
        <p:txBody>
          <a:bodyPr vert="horz" wrap="square" lIns="54000" tIns="36000" rIns="54000" bIns="7200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de-DE" sz="1400" b="1" i="0" u="none" strike="noStrike" cap="none" normalizeH="0" baseline="0" dirty="0" smtClean="0">
                <a:ln>
                  <a:noFill/>
                </a:ln>
                <a:solidFill>
                  <a:schemeClr val="bg1"/>
                </a:solidFill>
                <a:effectLst/>
                <a:latin typeface="Calibri" pitchFamily="34" charset="0"/>
                <a:cs typeface="Arial" pitchFamily="34" charset="0"/>
              </a:rPr>
              <a:t>x</a:t>
            </a:r>
            <a:endParaRPr kumimoji="0" lang="de-DE" sz="1400" b="1" i="0" u="none" strike="noStrike" cap="none" normalizeH="0" baseline="0" dirty="0" smtClean="0">
              <a:ln>
                <a:noFill/>
              </a:ln>
              <a:solidFill>
                <a:schemeClr val="bg1"/>
              </a:solidFill>
              <a:effectLst/>
              <a:latin typeface="Arial" pitchFamily="34" charset="0"/>
              <a:cs typeface="Arial" pitchFamily="34" charset="0"/>
            </a:endParaRPr>
          </a:p>
        </p:txBody>
      </p:sp>
      <p:sp>
        <p:nvSpPr>
          <p:cNvPr id="47" name="Rectangle 9"/>
          <p:cNvSpPr>
            <a:spLocks noChangeArrowheads="1"/>
          </p:cNvSpPr>
          <p:nvPr/>
        </p:nvSpPr>
        <p:spPr bwMode="auto">
          <a:xfrm>
            <a:off x="539552" y="4437112"/>
            <a:ext cx="648072" cy="288032"/>
          </a:xfrm>
          <a:prstGeom prst="rect">
            <a:avLst/>
          </a:prstGeom>
          <a:solidFill>
            <a:srgbClr val="00B0F0"/>
          </a:solidFill>
          <a:ln w="9525">
            <a:solidFill>
              <a:srgbClr val="000000"/>
            </a:solidFill>
            <a:miter lim="800000"/>
            <a:headEnd/>
            <a:tailEnd/>
          </a:ln>
        </p:spPr>
        <p:txBody>
          <a:bodyPr vert="horz" wrap="square" lIns="54000" tIns="36000" rIns="54000" bIns="7200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de-DE" sz="1400" b="1" i="0" u="none" strike="noStrike" cap="none" normalizeH="0" baseline="0" dirty="0" smtClean="0">
                <a:ln>
                  <a:noFill/>
                </a:ln>
                <a:solidFill>
                  <a:schemeClr val="bg1"/>
                </a:solidFill>
                <a:effectLst/>
                <a:latin typeface="Calibri" pitchFamily="34" charset="0"/>
                <a:cs typeface="Arial" pitchFamily="34" charset="0"/>
              </a:rPr>
              <a:t>x</a:t>
            </a:r>
            <a:endParaRPr kumimoji="0" lang="de-DE" sz="1400" b="1" i="0" u="none" strike="noStrike" cap="none" normalizeH="0" baseline="0" dirty="0" smtClean="0">
              <a:ln>
                <a:noFill/>
              </a:ln>
              <a:solidFill>
                <a:schemeClr val="bg1"/>
              </a:solidFill>
              <a:effectLst/>
              <a:latin typeface="Arial" pitchFamily="34" charset="0"/>
              <a:cs typeface="Arial" pitchFamily="34" charset="0"/>
            </a:endParaRPr>
          </a:p>
        </p:txBody>
      </p:sp>
      <p:sp>
        <p:nvSpPr>
          <p:cNvPr id="48" name="Rectangle 9"/>
          <p:cNvSpPr>
            <a:spLocks noChangeArrowheads="1"/>
          </p:cNvSpPr>
          <p:nvPr/>
        </p:nvSpPr>
        <p:spPr bwMode="auto">
          <a:xfrm>
            <a:off x="539552" y="4725144"/>
            <a:ext cx="648072" cy="288032"/>
          </a:xfrm>
          <a:prstGeom prst="rect">
            <a:avLst/>
          </a:prstGeom>
          <a:solidFill>
            <a:srgbClr val="00B0F0"/>
          </a:solidFill>
          <a:ln w="9525">
            <a:solidFill>
              <a:srgbClr val="000000"/>
            </a:solidFill>
            <a:miter lim="800000"/>
            <a:headEnd/>
            <a:tailEnd/>
          </a:ln>
        </p:spPr>
        <p:txBody>
          <a:bodyPr vert="horz" wrap="square" lIns="54000" tIns="36000" rIns="54000" bIns="7200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de-DE" sz="1400" b="1" i="0" u="none" strike="noStrike" cap="none" normalizeH="0" baseline="0" dirty="0" smtClean="0">
                <a:ln>
                  <a:noFill/>
                </a:ln>
                <a:solidFill>
                  <a:schemeClr val="bg1"/>
                </a:solidFill>
                <a:effectLst/>
                <a:latin typeface="Calibri" pitchFamily="34" charset="0"/>
                <a:cs typeface="Arial" pitchFamily="34" charset="0"/>
              </a:rPr>
              <a:t>x</a:t>
            </a:r>
            <a:endParaRPr kumimoji="0" lang="de-DE" sz="1400" b="1" i="0" u="none" strike="noStrike" cap="none" normalizeH="0" baseline="0" dirty="0" smtClean="0">
              <a:ln>
                <a:noFill/>
              </a:ln>
              <a:solidFill>
                <a:schemeClr val="bg1"/>
              </a:solidFill>
              <a:effectLst/>
              <a:latin typeface="Arial" pitchFamily="34" charset="0"/>
              <a:cs typeface="Arial" pitchFamily="34" charset="0"/>
            </a:endParaRPr>
          </a:p>
        </p:txBody>
      </p:sp>
      <p:sp>
        <p:nvSpPr>
          <p:cNvPr id="49" name="Rectangle 9"/>
          <p:cNvSpPr>
            <a:spLocks noChangeArrowheads="1"/>
          </p:cNvSpPr>
          <p:nvPr/>
        </p:nvSpPr>
        <p:spPr bwMode="auto">
          <a:xfrm>
            <a:off x="539552" y="5013176"/>
            <a:ext cx="648072" cy="288032"/>
          </a:xfrm>
          <a:prstGeom prst="rect">
            <a:avLst/>
          </a:prstGeom>
          <a:solidFill>
            <a:srgbClr val="00B0F0"/>
          </a:solidFill>
          <a:ln w="9525">
            <a:solidFill>
              <a:srgbClr val="000000"/>
            </a:solidFill>
            <a:miter lim="800000"/>
            <a:headEnd/>
            <a:tailEnd/>
          </a:ln>
        </p:spPr>
        <p:txBody>
          <a:bodyPr vert="horz" wrap="square" lIns="54000" tIns="36000" rIns="54000" bIns="7200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de-DE" sz="1400" b="1" i="0" u="none" strike="noStrike" cap="none" normalizeH="0" baseline="0" dirty="0" smtClean="0">
                <a:ln>
                  <a:noFill/>
                </a:ln>
                <a:solidFill>
                  <a:schemeClr val="bg1"/>
                </a:solidFill>
                <a:effectLst/>
                <a:latin typeface="Calibri" pitchFamily="34" charset="0"/>
                <a:cs typeface="Arial" pitchFamily="34" charset="0"/>
              </a:rPr>
              <a:t>x</a:t>
            </a:r>
            <a:endParaRPr kumimoji="0" lang="de-DE" sz="1400" b="1" i="0" u="none" strike="noStrike" cap="none" normalizeH="0" baseline="0" dirty="0" smtClean="0">
              <a:ln>
                <a:noFill/>
              </a:ln>
              <a:solidFill>
                <a:schemeClr val="bg1"/>
              </a:solidFill>
              <a:effectLst/>
              <a:latin typeface="Arial" pitchFamily="34" charset="0"/>
              <a:cs typeface="Arial" pitchFamily="34" charset="0"/>
            </a:endParaRPr>
          </a:p>
        </p:txBody>
      </p:sp>
      <p:sp>
        <p:nvSpPr>
          <p:cNvPr id="53" name="Rectangle 11"/>
          <p:cNvSpPr>
            <a:spLocks noChangeArrowheads="1"/>
          </p:cNvSpPr>
          <p:nvPr/>
        </p:nvSpPr>
        <p:spPr bwMode="auto">
          <a:xfrm>
            <a:off x="755576" y="4221088"/>
            <a:ext cx="214313" cy="215900"/>
          </a:xfrm>
          <a:prstGeom prst="rect">
            <a:avLst/>
          </a:prstGeom>
          <a:solidFill>
            <a:srgbClr val="FDE9D9"/>
          </a:solidFill>
          <a:ln w="9525">
            <a:solidFill>
              <a:srgbClr val="000000"/>
            </a:solidFill>
            <a:miter lim="800000"/>
            <a:headEnd/>
            <a:tailEnd/>
          </a:ln>
        </p:spPr>
        <p:txBody>
          <a:bodyPr vert="horz" wrap="square" lIns="54000" tIns="10800" rIns="54000" bIns="1080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de-DE" sz="1100" b="1" i="0" u="none" strike="noStrike" cap="none" normalizeH="0" baseline="0" dirty="0" smtClean="0">
                <a:ln>
                  <a:noFill/>
                </a:ln>
                <a:solidFill>
                  <a:schemeClr val="tx1"/>
                </a:solidFill>
                <a:effectLst/>
                <a:latin typeface="Calibri" pitchFamily="34" charset="0"/>
                <a:cs typeface="Arial" pitchFamily="34" charset="0"/>
              </a:rPr>
              <a:t>1</a:t>
            </a:r>
            <a:endParaRPr kumimoji="0" lang="de-DE"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54" name="Rectangle 11"/>
          <p:cNvSpPr>
            <a:spLocks noChangeArrowheads="1"/>
          </p:cNvSpPr>
          <p:nvPr/>
        </p:nvSpPr>
        <p:spPr bwMode="auto">
          <a:xfrm>
            <a:off x="2699792" y="4797152"/>
            <a:ext cx="214313" cy="215900"/>
          </a:xfrm>
          <a:prstGeom prst="rect">
            <a:avLst/>
          </a:prstGeom>
          <a:solidFill>
            <a:srgbClr val="FDE9D9"/>
          </a:solidFill>
          <a:ln w="9525">
            <a:solidFill>
              <a:srgbClr val="000000"/>
            </a:solidFill>
            <a:miter lim="800000"/>
            <a:headEnd/>
            <a:tailEnd/>
          </a:ln>
        </p:spPr>
        <p:txBody>
          <a:bodyPr vert="horz" wrap="square" lIns="54000" tIns="10800" rIns="54000" bIns="1080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de-DE" sz="1100" b="1" i="0" u="none" strike="noStrike" cap="none" normalizeH="0" baseline="0" smtClean="0">
                <a:ln>
                  <a:noFill/>
                </a:ln>
                <a:solidFill>
                  <a:schemeClr val="tx1"/>
                </a:solidFill>
                <a:effectLst/>
                <a:latin typeface="Calibri" pitchFamily="34" charset="0"/>
                <a:cs typeface="Arial" pitchFamily="34" charset="0"/>
              </a:rPr>
              <a:t>1</a:t>
            </a:r>
            <a:endParaRPr kumimoji="0" lang="de-DE" sz="1800" b="0" i="0" u="none" strike="noStrike" cap="none" normalizeH="0" baseline="0" smtClean="0">
              <a:ln>
                <a:noFill/>
              </a:ln>
              <a:solidFill>
                <a:schemeClr val="tx1"/>
              </a:solidFill>
              <a:effectLst/>
              <a:latin typeface="Arial" pitchFamily="34" charset="0"/>
              <a:cs typeface="Arial" pitchFamily="34" charset="0"/>
            </a:endParaRPr>
          </a:p>
        </p:txBody>
      </p:sp>
      <p:sp>
        <p:nvSpPr>
          <p:cNvPr id="55" name="Rectangle 11"/>
          <p:cNvSpPr>
            <a:spLocks noChangeArrowheads="1"/>
          </p:cNvSpPr>
          <p:nvPr/>
        </p:nvSpPr>
        <p:spPr bwMode="auto">
          <a:xfrm>
            <a:off x="2915816" y="4797152"/>
            <a:ext cx="214313" cy="215900"/>
          </a:xfrm>
          <a:prstGeom prst="rect">
            <a:avLst/>
          </a:prstGeom>
          <a:solidFill>
            <a:srgbClr val="FDE9D9"/>
          </a:solidFill>
          <a:ln w="9525">
            <a:solidFill>
              <a:srgbClr val="000000"/>
            </a:solidFill>
            <a:miter lim="800000"/>
            <a:headEnd/>
            <a:tailEnd/>
          </a:ln>
        </p:spPr>
        <p:txBody>
          <a:bodyPr vert="horz" wrap="square" lIns="54000" tIns="10800" rIns="54000" bIns="1080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de-DE" sz="1100" b="1" i="0" u="none" strike="noStrike" cap="none" normalizeH="0" baseline="0" smtClean="0">
                <a:ln>
                  <a:noFill/>
                </a:ln>
                <a:solidFill>
                  <a:schemeClr val="tx1"/>
                </a:solidFill>
                <a:effectLst/>
                <a:latin typeface="Calibri" pitchFamily="34" charset="0"/>
                <a:cs typeface="Arial" pitchFamily="34" charset="0"/>
              </a:rPr>
              <a:t>1</a:t>
            </a:r>
            <a:endParaRPr kumimoji="0" lang="de-DE" sz="1800" b="0" i="0" u="none" strike="noStrike" cap="none" normalizeH="0" baseline="0" smtClean="0">
              <a:ln>
                <a:noFill/>
              </a:ln>
              <a:solidFill>
                <a:schemeClr val="tx1"/>
              </a:solidFill>
              <a:effectLst/>
              <a:latin typeface="Arial" pitchFamily="34" charset="0"/>
              <a:cs typeface="Arial" pitchFamily="34" charset="0"/>
            </a:endParaRPr>
          </a:p>
        </p:txBody>
      </p:sp>
      <p:sp>
        <p:nvSpPr>
          <p:cNvPr id="56" name="Rectangle 11"/>
          <p:cNvSpPr>
            <a:spLocks noChangeArrowheads="1"/>
          </p:cNvSpPr>
          <p:nvPr/>
        </p:nvSpPr>
        <p:spPr bwMode="auto">
          <a:xfrm>
            <a:off x="3131840" y="4797152"/>
            <a:ext cx="214313" cy="215900"/>
          </a:xfrm>
          <a:prstGeom prst="rect">
            <a:avLst/>
          </a:prstGeom>
          <a:solidFill>
            <a:srgbClr val="FDE9D9"/>
          </a:solidFill>
          <a:ln w="9525">
            <a:solidFill>
              <a:srgbClr val="000000"/>
            </a:solidFill>
            <a:miter lim="800000"/>
            <a:headEnd/>
            <a:tailEnd/>
          </a:ln>
        </p:spPr>
        <p:txBody>
          <a:bodyPr vert="horz" wrap="square" lIns="54000" tIns="10800" rIns="54000" bIns="1080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de-DE" sz="1100" b="1" i="0" u="none" strike="noStrike" cap="none" normalizeH="0" baseline="0" dirty="0" smtClean="0">
                <a:ln>
                  <a:noFill/>
                </a:ln>
                <a:solidFill>
                  <a:schemeClr val="tx1"/>
                </a:solidFill>
                <a:effectLst/>
                <a:latin typeface="Calibri" pitchFamily="34" charset="0"/>
                <a:cs typeface="Arial" pitchFamily="34" charset="0"/>
              </a:rPr>
              <a:t>1</a:t>
            </a:r>
            <a:endParaRPr kumimoji="0" lang="de-DE"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57" name="Rectangle 11"/>
          <p:cNvSpPr>
            <a:spLocks noChangeArrowheads="1"/>
          </p:cNvSpPr>
          <p:nvPr/>
        </p:nvSpPr>
        <p:spPr bwMode="auto">
          <a:xfrm>
            <a:off x="3059832" y="4581128"/>
            <a:ext cx="214313" cy="215900"/>
          </a:xfrm>
          <a:prstGeom prst="rect">
            <a:avLst/>
          </a:prstGeom>
          <a:solidFill>
            <a:srgbClr val="FDE9D9"/>
          </a:solidFill>
          <a:ln w="9525">
            <a:solidFill>
              <a:srgbClr val="000000"/>
            </a:solidFill>
            <a:miter lim="800000"/>
            <a:headEnd/>
            <a:tailEnd/>
          </a:ln>
        </p:spPr>
        <p:txBody>
          <a:bodyPr vert="horz" wrap="square" lIns="54000" tIns="10800" rIns="54000" bIns="1080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de-DE" sz="1100" b="1" i="0" u="none" strike="noStrike" cap="none" normalizeH="0" baseline="0" smtClean="0">
                <a:ln>
                  <a:noFill/>
                </a:ln>
                <a:solidFill>
                  <a:schemeClr val="tx1"/>
                </a:solidFill>
                <a:effectLst/>
                <a:latin typeface="Calibri" pitchFamily="34" charset="0"/>
                <a:cs typeface="Arial" pitchFamily="34" charset="0"/>
              </a:rPr>
              <a:t>1</a:t>
            </a:r>
            <a:endParaRPr kumimoji="0" lang="de-DE" sz="1800" b="0" i="0" u="none" strike="noStrike" cap="none" normalizeH="0" baseline="0" smtClean="0">
              <a:ln>
                <a:noFill/>
              </a:ln>
              <a:solidFill>
                <a:schemeClr val="tx1"/>
              </a:solidFill>
              <a:effectLst/>
              <a:latin typeface="Arial" pitchFamily="34" charset="0"/>
              <a:cs typeface="Arial" pitchFamily="34" charset="0"/>
            </a:endParaRPr>
          </a:p>
        </p:txBody>
      </p:sp>
      <p:sp>
        <p:nvSpPr>
          <p:cNvPr id="58" name="Rectangle 11"/>
          <p:cNvSpPr>
            <a:spLocks noChangeArrowheads="1"/>
          </p:cNvSpPr>
          <p:nvPr/>
        </p:nvSpPr>
        <p:spPr bwMode="auto">
          <a:xfrm>
            <a:off x="2843808" y="4581128"/>
            <a:ext cx="214313" cy="215900"/>
          </a:xfrm>
          <a:prstGeom prst="rect">
            <a:avLst/>
          </a:prstGeom>
          <a:solidFill>
            <a:srgbClr val="FDE9D9"/>
          </a:solidFill>
          <a:ln w="9525">
            <a:solidFill>
              <a:srgbClr val="000000"/>
            </a:solidFill>
            <a:miter lim="800000"/>
            <a:headEnd/>
            <a:tailEnd/>
          </a:ln>
        </p:spPr>
        <p:txBody>
          <a:bodyPr vert="horz" wrap="square" lIns="54000" tIns="10800" rIns="54000" bIns="1080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de-DE" sz="1100" b="1" i="0" u="none" strike="noStrike" cap="none" normalizeH="0" baseline="0" dirty="0" smtClean="0">
                <a:ln>
                  <a:noFill/>
                </a:ln>
                <a:solidFill>
                  <a:schemeClr val="tx1"/>
                </a:solidFill>
                <a:effectLst/>
                <a:latin typeface="Calibri" pitchFamily="34" charset="0"/>
                <a:cs typeface="Arial" pitchFamily="34" charset="0"/>
              </a:rPr>
              <a:t>1</a:t>
            </a:r>
            <a:endParaRPr kumimoji="0" lang="de-DE"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6" name="Textfeld 25"/>
          <p:cNvSpPr txBox="1"/>
          <p:nvPr/>
        </p:nvSpPr>
        <p:spPr>
          <a:xfrm>
            <a:off x="1475656" y="6021288"/>
            <a:ext cx="1038554" cy="369332"/>
          </a:xfrm>
          <a:prstGeom prst="rect">
            <a:avLst/>
          </a:prstGeom>
          <a:noFill/>
          <a:ln>
            <a:solidFill>
              <a:schemeClr val="tx1"/>
            </a:solidFill>
          </a:ln>
        </p:spPr>
        <p:txBody>
          <a:bodyPr wrap="none" rtlCol="0">
            <a:spAutoFit/>
          </a:bodyPr>
          <a:lstStyle/>
          <a:p>
            <a:r>
              <a:rPr lang="de-DE" dirty="0" err="1" smtClean="0"/>
              <a:t>Continue</a:t>
            </a:r>
            <a:endParaRPr lang="de-DE" dirty="0"/>
          </a:p>
        </p:txBody>
      </p:sp>
      <p:sp>
        <p:nvSpPr>
          <p:cNvPr id="27" name="Rechteck 26"/>
          <p:cNvSpPr/>
          <p:nvPr/>
        </p:nvSpPr>
        <p:spPr>
          <a:xfrm>
            <a:off x="899592" y="2060848"/>
            <a:ext cx="2232248" cy="1080120"/>
          </a:xfrm>
          <a:prstGeom prst="rect">
            <a:avLst/>
          </a:prstGeom>
          <a:no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8" name="Textfeld 27"/>
          <p:cNvSpPr txBox="1"/>
          <p:nvPr/>
        </p:nvSpPr>
        <p:spPr>
          <a:xfrm>
            <a:off x="1259632" y="3244334"/>
            <a:ext cx="300082" cy="369332"/>
          </a:xfrm>
          <a:prstGeom prst="rect">
            <a:avLst/>
          </a:prstGeom>
          <a:noFill/>
          <a:ln>
            <a:solidFill>
              <a:schemeClr val="tx1"/>
            </a:solidFill>
          </a:ln>
        </p:spPr>
        <p:txBody>
          <a:bodyPr wrap="none" rtlCol="0">
            <a:spAutoFit/>
          </a:bodyPr>
          <a:lstStyle/>
          <a:p>
            <a:r>
              <a:rPr lang="de-DE" dirty="0" smtClean="0"/>
              <a:t>+</a:t>
            </a:r>
            <a:endParaRPr lang="de-DE" dirty="0"/>
          </a:p>
        </p:txBody>
      </p:sp>
      <p:sp>
        <p:nvSpPr>
          <p:cNvPr id="32" name="Textfeld 31"/>
          <p:cNvSpPr txBox="1"/>
          <p:nvPr/>
        </p:nvSpPr>
        <p:spPr>
          <a:xfrm>
            <a:off x="1691680" y="3244334"/>
            <a:ext cx="255198" cy="369332"/>
          </a:xfrm>
          <a:prstGeom prst="rect">
            <a:avLst/>
          </a:prstGeom>
          <a:noFill/>
          <a:ln>
            <a:solidFill>
              <a:schemeClr val="tx1"/>
            </a:solidFill>
          </a:ln>
        </p:spPr>
        <p:txBody>
          <a:bodyPr wrap="none" rtlCol="0">
            <a:spAutoFit/>
          </a:bodyPr>
          <a:lstStyle/>
          <a:p>
            <a:r>
              <a:rPr lang="de-DE" dirty="0" smtClean="0"/>
              <a:t>-</a:t>
            </a:r>
            <a:endParaRPr lang="de-DE" dirty="0"/>
          </a:p>
        </p:txBody>
      </p:sp>
      <p:sp>
        <p:nvSpPr>
          <p:cNvPr id="33" name="Textfeld 32"/>
          <p:cNvSpPr txBox="1"/>
          <p:nvPr/>
        </p:nvSpPr>
        <p:spPr>
          <a:xfrm>
            <a:off x="2051720" y="3244334"/>
            <a:ext cx="284052" cy="369332"/>
          </a:xfrm>
          <a:prstGeom prst="rect">
            <a:avLst/>
          </a:prstGeom>
          <a:noFill/>
          <a:ln>
            <a:solidFill>
              <a:schemeClr val="tx1"/>
            </a:solidFill>
          </a:ln>
        </p:spPr>
        <p:txBody>
          <a:bodyPr wrap="none" rtlCol="0">
            <a:spAutoFit/>
          </a:bodyPr>
          <a:lstStyle/>
          <a:p>
            <a:r>
              <a:rPr lang="de-DE" dirty="0" smtClean="0"/>
              <a:t>x</a:t>
            </a:r>
            <a:endParaRPr lang="de-DE" dirty="0"/>
          </a:p>
        </p:txBody>
      </p:sp>
      <p:sp>
        <p:nvSpPr>
          <p:cNvPr id="34" name="Textfeld 33"/>
          <p:cNvSpPr txBox="1"/>
          <p:nvPr/>
        </p:nvSpPr>
        <p:spPr>
          <a:xfrm>
            <a:off x="2411760" y="3244334"/>
            <a:ext cx="247184" cy="369332"/>
          </a:xfrm>
          <a:prstGeom prst="rect">
            <a:avLst/>
          </a:prstGeom>
          <a:noFill/>
          <a:ln>
            <a:solidFill>
              <a:schemeClr val="tx1"/>
            </a:solidFill>
          </a:ln>
        </p:spPr>
        <p:txBody>
          <a:bodyPr wrap="none" rtlCol="0">
            <a:spAutoFit/>
          </a:bodyPr>
          <a:lstStyle/>
          <a:p>
            <a:r>
              <a:rPr lang="de-DE" dirty="0" smtClean="0"/>
              <a:t>:</a:t>
            </a:r>
            <a:endParaRPr lang="de-DE" dirty="0"/>
          </a:p>
        </p:txBody>
      </p:sp>
      <p:sp>
        <p:nvSpPr>
          <p:cNvPr id="35" name="Textfeld 34"/>
          <p:cNvSpPr txBox="1"/>
          <p:nvPr/>
        </p:nvSpPr>
        <p:spPr>
          <a:xfrm>
            <a:off x="1115616" y="3645024"/>
            <a:ext cx="1630575" cy="261610"/>
          </a:xfrm>
          <a:prstGeom prst="rect">
            <a:avLst/>
          </a:prstGeom>
          <a:noFill/>
          <a:ln>
            <a:noFill/>
          </a:ln>
        </p:spPr>
        <p:txBody>
          <a:bodyPr wrap="none" rtlCol="0">
            <a:spAutoFit/>
          </a:bodyPr>
          <a:lstStyle/>
          <a:p>
            <a:r>
              <a:rPr lang="de-DE" sz="1100" b="1" dirty="0" err="1" smtClean="0"/>
              <a:t>Subtract</a:t>
            </a:r>
            <a:r>
              <a:rPr lang="de-DE" sz="1100" b="1" dirty="0" smtClean="0"/>
              <a:t> </a:t>
            </a:r>
            <a:r>
              <a:rPr lang="de-DE" sz="1100" b="1" dirty="0" err="1" smtClean="0"/>
              <a:t>from</a:t>
            </a:r>
            <a:r>
              <a:rPr lang="de-DE" sz="1100" b="1" dirty="0" smtClean="0"/>
              <a:t> </a:t>
            </a:r>
            <a:r>
              <a:rPr lang="de-DE" sz="1100" b="1" dirty="0" err="1" smtClean="0"/>
              <a:t>both</a:t>
            </a:r>
            <a:r>
              <a:rPr lang="de-DE" sz="1100" b="1" dirty="0" smtClean="0"/>
              <a:t> </a:t>
            </a:r>
            <a:r>
              <a:rPr lang="de-DE" sz="1100" b="1" dirty="0" err="1" smtClean="0"/>
              <a:t>sides</a:t>
            </a:r>
            <a:endParaRPr lang="de-DE" sz="1100" b="1" dirty="0"/>
          </a:p>
        </p:txBody>
      </p:sp>
      <p:sp>
        <p:nvSpPr>
          <p:cNvPr id="36" name="Textfeld 35"/>
          <p:cNvSpPr txBox="1"/>
          <p:nvPr/>
        </p:nvSpPr>
        <p:spPr>
          <a:xfrm>
            <a:off x="3275856" y="3645024"/>
            <a:ext cx="396262" cy="261610"/>
          </a:xfrm>
          <a:prstGeom prst="rect">
            <a:avLst/>
          </a:prstGeom>
          <a:noFill/>
          <a:ln>
            <a:solidFill>
              <a:schemeClr val="tx1"/>
            </a:solidFill>
          </a:ln>
        </p:spPr>
        <p:txBody>
          <a:bodyPr wrap="none" rtlCol="0">
            <a:spAutoFit/>
          </a:bodyPr>
          <a:lstStyle/>
          <a:p>
            <a:r>
              <a:rPr lang="de-DE" sz="1100" b="1" dirty="0" smtClean="0"/>
              <a:t>Go!</a:t>
            </a:r>
            <a:endParaRPr lang="de-DE" sz="1100" b="1" dirty="0"/>
          </a:p>
        </p:txBody>
      </p:sp>
      <p:sp>
        <p:nvSpPr>
          <p:cNvPr id="37" name="Textfeld 36"/>
          <p:cNvSpPr txBox="1"/>
          <p:nvPr/>
        </p:nvSpPr>
        <p:spPr>
          <a:xfrm>
            <a:off x="2771800" y="3573016"/>
            <a:ext cx="432048" cy="369332"/>
          </a:xfrm>
          <a:prstGeom prst="rect">
            <a:avLst/>
          </a:prstGeom>
          <a:noFill/>
          <a:ln>
            <a:solidFill>
              <a:schemeClr val="tx1"/>
            </a:solidFill>
          </a:ln>
        </p:spPr>
        <p:txBody>
          <a:bodyPr wrap="square" rtlCol="0">
            <a:spAutoFit/>
          </a:bodyPr>
          <a:lstStyle/>
          <a:p>
            <a:endParaRPr lang="de-DE" dirty="0"/>
          </a:p>
        </p:txBody>
      </p:sp>
      <p:sp>
        <p:nvSpPr>
          <p:cNvPr id="38" name="Textfeld 37"/>
          <p:cNvSpPr txBox="1"/>
          <p:nvPr/>
        </p:nvSpPr>
        <p:spPr>
          <a:xfrm>
            <a:off x="2771800" y="3573016"/>
            <a:ext cx="432048" cy="369332"/>
          </a:xfrm>
          <a:prstGeom prst="rect">
            <a:avLst/>
          </a:prstGeom>
          <a:noFill/>
          <a:ln>
            <a:solidFill>
              <a:schemeClr val="tx1"/>
            </a:solidFill>
          </a:ln>
        </p:spPr>
        <p:txBody>
          <a:bodyPr wrap="square" rtlCol="0">
            <a:spAutoFit/>
          </a:bodyPr>
          <a:lstStyle/>
          <a:p>
            <a:pPr algn="ctr"/>
            <a:r>
              <a:rPr lang="de-DE" dirty="0" smtClean="0"/>
              <a:t>1</a:t>
            </a:r>
            <a:endParaRPr lang="de-DE" dirty="0"/>
          </a:p>
        </p:txBody>
      </p:sp>
      <p:sp>
        <p:nvSpPr>
          <p:cNvPr id="40" name="Textfeld 39"/>
          <p:cNvSpPr txBox="1"/>
          <p:nvPr/>
        </p:nvSpPr>
        <p:spPr>
          <a:xfrm>
            <a:off x="4067944" y="1700808"/>
            <a:ext cx="4824536" cy="1200329"/>
          </a:xfrm>
          <a:prstGeom prst="rect">
            <a:avLst/>
          </a:prstGeom>
          <a:noFill/>
        </p:spPr>
        <p:txBody>
          <a:bodyPr wrap="square" rtlCol="0">
            <a:spAutoFit/>
          </a:bodyPr>
          <a:lstStyle/>
          <a:p>
            <a:r>
              <a:rPr lang="de-DE" dirty="0" smtClean="0"/>
              <a:t>Mit einem „Klick“ auf  „-“ , der Eingabe von 1</a:t>
            </a:r>
          </a:p>
          <a:p>
            <a:r>
              <a:rPr lang="de-DE" dirty="0" smtClean="0"/>
              <a:t>und einem weiteren „Klick“ auf „Go!“  wird</a:t>
            </a:r>
          </a:p>
          <a:p>
            <a:r>
              <a:rPr lang="de-DE" dirty="0" smtClean="0"/>
              <a:t>auf beiden Seiten der Waage 1 Gewichtsstück</a:t>
            </a:r>
          </a:p>
          <a:p>
            <a:r>
              <a:rPr lang="de-DE" dirty="0" smtClean="0"/>
              <a:t>entfernt und die Gleichung ändert sich.</a:t>
            </a:r>
          </a:p>
        </p:txBody>
      </p:sp>
      <p:sp>
        <p:nvSpPr>
          <p:cNvPr id="41" name="Textfeld 40"/>
          <p:cNvSpPr txBox="1"/>
          <p:nvPr/>
        </p:nvSpPr>
        <p:spPr>
          <a:xfrm>
            <a:off x="1259632" y="2132856"/>
            <a:ext cx="1475656" cy="369332"/>
          </a:xfrm>
          <a:prstGeom prst="rect">
            <a:avLst/>
          </a:prstGeom>
          <a:noFill/>
        </p:spPr>
        <p:txBody>
          <a:bodyPr wrap="square" rtlCol="0">
            <a:spAutoFit/>
          </a:bodyPr>
          <a:lstStyle/>
          <a:p>
            <a:r>
              <a:rPr lang="de-DE" b="1" dirty="0" smtClean="0"/>
              <a:t>3x       = x + 4</a:t>
            </a:r>
            <a:endParaRPr lang="de-DE" b="1" dirty="0"/>
          </a:p>
        </p:txBody>
      </p:sp>
      <p:sp>
        <p:nvSpPr>
          <p:cNvPr id="43" name="Textfeld 42"/>
          <p:cNvSpPr txBox="1"/>
          <p:nvPr/>
        </p:nvSpPr>
        <p:spPr>
          <a:xfrm>
            <a:off x="4319464" y="4869160"/>
            <a:ext cx="4824536" cy="923330"/>
          </a:xfrm>
          <a:prstGeom prst="rect">
            <a:avLst/>
          </a:prstGeom>
          <a:noFill/>
        </p:spPr>
        <p:txBody>
          <a:bodyPr wrap="square" rtlCol="0">
            <a:spAutoFit/>
          </a:bodyPr>
          <a:lstStyle/>
          <a:p>
            <a:r>
              <a:rPr lang="de-DE" dirty="0" smtClean="0"/>
              <a:t>Entfernt man jetzt auf beiden Seiten ein unbekanntes Gewicht x, ist man der Lösung sehr nahe.</a:t>
            </a:r>
          </a:p>
        </p:txBody>
      </p:sp>
      <p:sp>
        <p:nvSpPr>
          <p:cNvPr id="44" name="Textfeld 43"/>
          <p:cNvSpPr txBox="1"/>
          <p:nvPr/>
        </p:nvSpPr>
        <p:spPr>
          <a:xfrm>
            <a:off x="2771800" y="3573016"/>
            <a:ext cx="432048" cy="369332"/>
          </a:xfrm>
          <a:prstGeom prst="rect">
            <a:avLst/>
          </a:prstGeom>
          <a:noFill/>
          <a:ln>
            <a:solidFill>
              <a:schemeClr val="tx1"/>
            </a:solidFill>
          </a:ln>
        </p:spPr>
        <p:txBody>
          <a:bodyPr wrap="square" rtlCol="0">
            <a:spAutoFit/>
          </a:bodyPr>
          <a:lstStyle/>
          <a:p>
            <a:pPr algn="ctr"/>
            <a:r>
              <a:rPr lang="de-DE" b="1" dirty="0" smtClean="0"/>
              <a:t>x</a:t>
            </a:r>
            <a:endParaRPr lang="de-DE" b="1" dirty="0"/>
          </a:p>
        </p:txBody>
      </p:sp>
      <p:sp>
        <p:nvSpPr>
          <p:cNvPr id="45" name="Textfeld 44"/>
          <p:cNvSpPr txBox="1"/>
          <p:nvPr/>
        </p:nvSpPr>
        <p:spPr>
          <a:xfrm>
            <a:off x="1259632" y="2420888"/>
            <a:ext cx="1475656" cy="369332"/>
          </a:xfrm>
          <a:prstGeom prst="rect">
            <a:avLst/>
          </a:prstGeom>
          <a:noFill/>
        </p:spPr>
        <p:txBody>
          <a:bodyPr wrap="square" rtlCol="0">
            <a:spAutoFit/>
          </a:bodyPr>
          <a:lstStyle/>
          <a:p>
            <a:r>
              <a:rPr lang="de-DE" b="1" dirty="0" smtClean="0"/>
              <a:t>2x       =      4</a:t>
            </a:r>
            <a:endParaRPr lang="de-DE" b="1" dirty="0"/>
          </a:p>
        </p:txBody>
      </p:sp>
      <p:sp>
        <p:nvSpPr>
          <p:cNvPr id="51" name="Textfeld 50"/>
          <p:cNvSpPr txBox="1"/>
          <p:nvPr/>
        </p:nvSpPr>
        <p:spPr>
          <a:xfrm>
            <a:off x="1835696" y="188640"/>
            <a:ext cx="6090322" cy="461665"/>
          </a:xfrm>
          <a:prstGeom prst="rect">
            <a:avLst/>
          </a:prstGeom>
          <a:noFill/>
        </p:spPr>
        <p:txBody>
          <a:bodyPr wrap="none" rtlCol="0">
            <a:spAutoFit/>
          </a:bodyPr>
          <a:lstStyle/>
          <a:p>
            <a:r>
              <a:rPr lang="de-DE" sz="2400" b="1" u="sng" dirty="0" smtClean="0"/>
              <a:t>Lösen von Gleichungen mit dem Waagemodell</a:t>
            </a:r>
            <a:endParaRPr lang="de-DE" sz="2400" b="1" u="sng" dirty="0"/>
          </a:p>
        </p:txBody>
      </p:sp>
      <p:sp>
        <p:nvSpPr>
          <p:cNvPr id="39" name="Rechteck 38"/>
          <p:cNvSpPr/>
          <p:nvPr/>
        </p:nvSpPr>
        <p:spPr>
          <a:xfrm>
            <a:off x="2483768" y="1700808"/>
            <a:ext cx="481222" cy="369332"/>
          </a:xfrm>
          <a:prstGeom prst="rect">
            <a:avLst/>
          </a:prstGeom>
        </p:spPr>
        <p:txBody>
          <a:bodyPr wrap="none">
            <a:spAutoFit/>
          </a:bodyPr>
          <a:lstStyle/>
          <a:p>
            <a:r>
              <a:rPr lang="de-DE" b="1" dirty="0" smtClean="0">
                <a:solidFill>
                  <a:srgbClr val="FF0000"/>
                </a:solidFill>
              </a:rPr>
              <a:t>|-1</a:t>
            </a:r>
            <a:endParaRPr lang="de-DE" b="1" dirty="0"/>
          </a:p>
        </p:txBody>
      </p:sp>
      <p:sp>
        <p:nvSpPr>
          <p:cNvPr id="42" name="Rechteck 41"/>
          <p:cNvSpPr/>
          <p:nvPr/>
        </p:nvSpPr>
        <p:spPr>
          <a:xfrm>
            <a:off x="2555776" y="2132856"/>
            <a:ext cx="522900" cy="369332"/>
          </a:xfrm>
          <a:prstGeom prst="rect">
            <a:avLst/>
          </a:prstGeom>
        </p:spPr>
        <p:txBody>
          <a:bodyPr wrap="none">
            <a:spAutoFit/>
          </a:bodyPr>
          <a:lstStyle/>
          <a:p>
            <a:r>
              <a:rPr lang="de-DE" b="1" dirty="0" smtClean="0">
                <a:solidFill>
                  <a:srgbClr val="FF0000"/>
                </a:solidFill>
              </a:rPr>
              <a:t>|- x</a:t>
            </a:r>
            <a:endParaRPr lang="de-DE"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26"/>
                                        </p:tgtEl>
                                      </p:cBhvr>
                                      <p:by x="150000" y="150000"/>
                                    </p:animScale>
                                  </p:childTnLst>
                                </p:cTn>
                              </p:par>
                            </p:childTnLst>
                          </p:cTn>
                        </p:par>
                        <p:par>
                          <p:cTn id="7" fill="hold">
                            <p:stCondLst>
                              <p:cond delay="2000"/>
                            </p:stCondLst>
                            <p:childTnLst>
                              <p:par>
                                <p:cTn id="8" presetID="3" presetClass="entr" presetSubtype="10" fill="hold" grpId="0" nodeType="after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blinds(horizontal)">
                                      <p:cBhvr>
                                        <p:cTn id="10" dur="500"/>
                                        <p:tgtEl>
                                          <p:spTgt spid="28"/>
                                        </p:tgtEl>
                                      </p:cBhvr>
                                    </p:animEffect>
                                  </p:childTnLst>
                                </p:cTn>
                              </p:par>
                            </p:childTnLst>
                          </p:cTn>
                        </p:par>
                        <p:par>
                          <p:cTn id="11" fill="hold">
                            <p:stCondLst>
                              <p:cond delay="2500"/>
                            </p:stCondLst>
                            <p:childTnLst>
                              <p:par>
                                <p:cTn id="12" presetID="3" presetClass="entr" presetSubtype="10" fill="hold" grpId="0" nodeType="afterEffect">
                                  <p:stCondLst>
                                    <p:cond delay="0"/>
                                  </p:stCondLst>
                                  <p:childTnLst>
                                    <p:set>
                                      <p:cBhvr>
                                        <p:cTn id="13" dur="1" fill="hold">
                                          <p:stCondLst>
                                            <p:cond delay="0"/>
                                          </p:stCondLst>
                                        </p:cTn>
                                        <p:tgtEl>
                                          <p:spTgt spid="32"/>
                                        </p:tgtEl>
                                        <p:attrNameLst>
                                          <p:attrName>style.visibility</p:attrName>
                                        </p:attrNameLst>
                                      </p:cBhvr>
                                      <p:to>
                                        <p:strVal val="visible"/>
                                      </p:to>
                                    </p:set>
                                    <p:animEffect transition="in" filter="blinds(horizontal)">
                                      <p:cBhvr>
                                        <p:cTn id="14" dur="500"/>
                                        <p:tgtEl>
                                          <p:spTgt spid="32"/>
                                        </p:tgtEl>
                                      </p:cBhvr>
                                    </p:animEffect>
                                  </p:childTnLst>
                                </p:cTn>
                              </p:par>
                            </p:childTnLst>
                          </p:cTn>
                        </p:par>
                        <p:par>
                          <p:cTn id="15" fill="hold">
                            <p:stCondLst>
                              <p:cond delay="3000"/>
                            </p:stCondLst>
                            <p:childTnLst>
                              <p:par>
                                <p:cTn id="16" presetID="3" presetClass="entr" presetSubtype="10" fill="hold" grpId="0" nodeType="afterEffect">
                                  <p:stCondLst>
                                    <p:cond delay="0"/>
                                  </p:stCondLst>
                                  <p:childTnLst>
                                    <p:set>
                                      <p:cBhvr>
                                        <p:cTn id="17" dur="1" fill="hold">
                                          <p:stCondLst>
                                            <p:cond delay="0"/>
                                          </p:stCondLst>
                                        </p:cTn>
                                        <p:tgtEl>
                                          <p:spTgt spid="33"/>
                                        </p:tgtEl>
                                        <p:attrNameLst>
                                          <p:attrName>style.visibility</p:attrName>
                                        </p:attrNameLst>
                                      </p:cBhvr>
                                      <p:to>
                                        <p:strVal val="visible"/>
                                      </p:to>
                                    </p:set>
                                    <p:animEffect transition="in" filter="blinds(horizontal)">
                                      <p:cBhvr>
                                        <p:cTn id="18" dur="500"/>
                                        <p:tgtEl>
                                          <p:spTgt spid="33"/>
                                        </p:tgtEl>
                                      </p:cBhvr>
                                    </p:animEffect>
                                  </p:childTnLst>
                                </p:cTn>
                              </p:par>
                            </p:childTnLst>
                          </p:cTn>
                        </p:par>
                        <p:par>
                          <p:cTn id="19" fill="hold">
                            <p:stCondLst>
                              <p:cond delay="3500"/>
                            </p:stCondLst>
                            <p:childTnLst>
                              <p:par>
                                <p:cTn id="20" presetID="3" presetClass="entr" presetSubtype="10" fill="hold" grpId="0" nodeType="after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blinds(horizontal)">
                                      <p:cBhvr>
                                        <p:cTn id="22" dur="500"/>
                                        <p:tgtEl>
                                          <p:spTgt spid="34"/>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40"/>
                                        </p:tgtEl>
                                        <p:attrNameLst>
                                          <p:attrName>style.visibility</p:attrName>
                                        </p:attrNameLst>
                                      </p:cBhvr>
                                      <p:to>
                                        <p:strVal val="visible"/>
                                      </p:to>
                                    </p:set>
                                    <p:animEffect transition="in" filter="blinds(horizontal)">
                                      <p:cBhvr>
                                        <p:cTn id="27" dur="500"/>
                                        <p:tgtEl>
                                          <p:spTgt spid="40"/>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9"/>
                                        </p:tgtEl>
                                        <p:attrNameLst>
                                          <p:attrName>style.visibility</p:attrName>
                                        </p:attrNameLst>
                                      </p:cBhvr>
                                      <p:to>
                                        <p:strVal val="visible"/>
                                      </p:to>
                                    </p:set>
                                    <p:animEffect transition="in" filter="blinds(horizontal)">
                                      <p:cBhvr>
                                        <p:cTn id="32" dur="500"/>
                                        <p:tgtEl>
                                          <p:spTgt spid="39"/>
                                        </p:tgtEl>
                                      </p:cBhvr>
                                    </p:animEffect>
                                  </p:childTnLst>
                                </p:cTn>
                              </p:par>
                              <p:par>
                                <p:cTn id="33" presetID="6" presetClass="emph" presetSubtype="0" fill="hold" grpId="1" nodeType="withEffect">
                                  <p:stCondLst>
                                    <p:cond delay="0"/>
                                  </p:stCondLst>
                                  <p:childTnLst>
                                    <p:animScale>
                                      <p:cBhvr>
                                        <p:cTn id="34" dur="2000" fill="hold"/>
                                        <p:tgtEl>
                                          <p:spTgt spid="32"/>
                                        </p:tgtEl>
                                      </p:cBhvr>
                                      <p:by x="150000" y="150000"/>
                                    </p:animScale>
                                  </p:childTnLst>
                                </p:cTn>
                              </p:par>
                            </p:childTnLst>
                          </p:cTn>
                        </p:par>
                        <p:par>
                          <p:cTn id="35" fill="hold">
                            <p:stCondLst>
                              <p:cond delay="2000"/>
                            </p:stCondLst>
                            <p:childTnLst>
                              <p:par>
                                <p:cTn id="36" presetID="3" presetClass="entr" presetSubtype="10" fill="hold" grpId="0" nodeType="afterEffect">
                                  <p:stCondLst>
                                    <p:cond delay="0"/>
                                  </p:stCondLst>
                                  <p:childTnLst>
                                    <p:set>
                                      <p:cBhvr>
                                        <p:cTn id="37" dur="1" fill="hold">
                                          <p:stCondLst>
                                            <p:cond delay="0"/>
                                          </p:stCondLst>
                                        </p:cTn>
                                        <p:tgtEl>
                                          <p:spTgt spid="35"/>
                                        </p:tgtEl>
                                        <p:attrNameLst>
                                          <p:attrName>style.visibility</p:attrName>
                                        </p:attrNameLst>
                                      </p:cBhvr>
                                      <p:to>
                                        <p:strVal val="visible"/>
                                      </p:to>
                                    </p:set>
                                    <p:animEffect transition="in" filter="blinds(horizontal)">
                                      <p:cBhvr>
                                        <p:cTn id="38" dur="2000"/>
                                        <p:tgtEl>
                                          <p:spTgt spid="35"/>
                                        </p:tgtEl>
                                      </p:cBhvr>
                                    </p:animEffect>
                                  </p:childTnLst>
                                </p:cTn>
                              </p:par>
                            </p:childTnLst>
                          </p:cTn>
                        </p:par>
                        <p:par>
                          <p:cTn id="39" fill="hold">
                            <p:stCondLst>
                              <p:cond delay="4000"/>
                            </p:stCondLst>
                            <p:childTnLst>
                              <p:par>
                                <p:cTn id="40" presetID="3" presetClass="entr" presetSubtype="10" fill="hold" grpId="0" nodeType="afterEffect">
                                  <p:stCondLst>
                                    <p:cond delay="0"/>
                                  </p:stCondLst>
                                  <p:childTnLst>
                                    <p:set>
                                      <p:cBhvr>
                                        <p:cTn id="41" dur="1" fill="hold">
                                          <p:stCondLst>
                                            <p:cond delay="0"/>
                                          </p:stCondLst>
                                        </p:cTn>
                                        <p:tgtEl>
                                          <p:spTgt spid="38"/>
                                        </p:tgtEl>
                                        <p:attrNameLst>
                                          <p:attrName>style.visibility</p:attrName>
                                        </p:attrNameLst>
                                      </p:cBhvr>
                                      <p:to>
                                        <p:strVal val="visible"/>
                                      </p:to>
                                    </p:set>
                                    <p:animEffect transition="in" filter="blinds(horizontal)">
                                      <p:cBhvr>
                                        <p:cTn id="42" dur="2000"/>
                                        <p:tgtEl>
                                          <p:spTgt spid="38"/>
                                        </p:tgtEl>
                                      </p:cBhvr>
                                    </p:animEffect>
                                  </p:childTnLst>
                                </p:cTn>
                              </p:par>
                            </p:childTnLst>
                          </p:cTn>
                        </p:par>
                        <p:par>
                          <p:cTn id="43" fill="hold">
                            <p:stCondLst>
                              <p:cond delay="6000"/>
                            </p:stCondLst>
                            <p:childTnLst>
                              <p:par>
                                <p:cTn id="44" presetID="6" presetClass="emph" presetSubtype="0" fill="hold" grpId="0" nodeType="afterEffect">
                                  <p:stCondLst>
                                    <p:cond delay="0"/>
                                  </p:stCondLst>
                                  <p:childTnLst>
                                    <p:animScale>
                                      <p:cBhvr>
                                        <p:cTn id="45" dur="2000" fill="hold"/>
                                        <p:tgtEl>
                                          <p:spTgt spid="36"/>
                                        </p:tgtEl>
                                      </p:cBhvr>
                                      <p:by x="150000" y="150000"/>
                                    </p:animScale>
                                  </p:childTnLst>
                                </p:cTn>
                              </p:par>
                            </p:childTnLst>
                          </p:cTn>
                        </p:par>
                        <p:par>
                          <p:cTn id="46" fill="hold">
                            <p:stCondLst>
                              <p:cond delay="8000"/>
                            </p:stCondLst>
                            <p:childTnLst>
                              <p:par>
                                <p:cTn id="47" presetID="2" presetClass="exit" presetSubtype="4" fill="hold" grpId="0" nodeType="afterEffect">
                                  <p:stCondLst>
                                    <p:cond delay="0"/>
                                  </p:stCondLst>
                                  <p:childTnLst>
                                    <p:anim calcmode="lin" valueType="num">
                                      <p:cBhvr additive="base">
                                        <p:cTn id="48" dur="2000"/>
                                        <p:tgtEl>
                                          <p:spTgt spid="53"/>
                                        </p:tgtEl>
                                        <p:attrNameLst>
                                          <p:attrName>ppt_x</p:attrName>
                                        </p:attrNameLst>
                                      </p:cBhvr>
                                      <p:tavLst>
                                        <p:tav tm="0">
                                          <p:val>
                                            <p:strVal val="ppt_x"/>
                                          </p:val>
                                        </p:tav>
                                        <p:tav tm="100000">
                                          <p:val>
                                            <p:strVal val="ppt_x"/>
                                          </p:val>
                                        </p:tav>
                                      </p:tavLst>
                                    </p:anim>
                                    <p:anim calcmode="lin" valueType="num">
                                      <p:cBhvr additive="base">
                                        <p:cTn id="49" dur="2000"/>
                                        <p:tgtEl>
                                          <p:spTgt spid="53"/>
                                        </p:tgtEl>
                                        <p:attrNameLst>
                                          <p:attrName>ppt_y</p:attrName>
                                        </p:attrNameLst>
                                      </p:cBhvr>
                                      <p:tavLst>
                                        <p:tav tm="0">
                                          <p:val>
                                            <p:strVal val="ppt_y"/>
                                          </p:val>
                                        </p:tav>
                                        <p:tav tm="100000">
                                          <p:val>
                                            <p:strVal val="1+ppt_h/2"/>
                                          </p:val>
                                        </p:tav>
                                      </p:tavLst>
                                    </p:anim>
                                    <p:set>
                                      <p:cBhvr>
                                        <p:cTn id="50" dur="1" fill="hold">
                                          <p:stCondLst>
                                            <p:cond delay="1999"/>
                                          </p:stCondLst>
                                        </p:cTn>
                                        <p:tgtEl>
                                          <p:spTgt spid="53"/>
                                        </p:tgtEl>
                                        <p:attrNameLst>
                                          <p:attrName>style.visibility</p:attrName>
                                        </p:attrNameLst>
                                      </p:cBhvr>
                                      <p:to>
                                        <p:strVal val="hidden"/>
                                      </p:to>
                                    </p:set>
                                  </p:childTnLst>
                                </p:cTn>
                              </p:par>
                            </p:childTnLst>
                          </p:cTn>
                        </p:par>
                        <p:par>
                          <p:cTn id="51" fill="hold">
                            <p:stCondLst>
                              <p:cond delay="10000"/>
                            </p:stCondLst>
                            <p:childTnLst>
                              <p:par>
                                <p:cTn id="52" presetID="2" presetClass="exit" presetSubtype="4" fill="hold" grpId="0" nodeType="afterEffect">
                                  <p:stCondLst>
                                    <p:cond delay="0"/>
                                  </p:stCondLst>
                                  <p:childTnLst>
                                    <p:anim calcmode="lin" valueType="num">
                                      <p:cBhvr additive="base">
                                        <p:cTn id="53" dur="2000"/>
                                        <p:tgtEl>
                                          <p:spTgt spid="58"/>
                                        </p:tgtEl>
                                        <p:attrNameLst>
                                          <p:attrName>ppt_x</p:attrName>
                                        </p:attrNameLst>
                                      </p:cBhvr>
                                      <p:tavLst>
                                        <p:tav tm="0">
                                          <p:val>
                                            <p:strVal val="ppt_x"/>
                                          </p:val>
                                        </p:tav>
                                        <p:tav tm="100000">
                                          <p:val>
                                            <p:strVal val="ppt_x"/>
                                          </p:val>
                                        </p:tav>
                                      </p:tavLst>
                                    </p:anim>
                                    <p:anim calcmode="lin" valueType="num">
                                      <p:cBhvr additive="base">
                                        <p:cTn id="54" dur="2000"/>
                                        <p:tgtEl>
                                          <p:spTgt spid="58"/>
                                        </p:tgtEl>
                                        <p:attrNameLst>
                                          <p:attrName>ppt_y</p:attrName>
                                        </p:attrNameLst>
                                      </p:cBhvr>
                                      <p:tavLst>
                                        <p:tav tm="0">
                                          <p:val>
                                            <p:strVal val="ppt_y"/>
                                          </p:val>
                                        </p:tav>
                                        <p:tav tm="100000">
                                          <p:val>
                                            <p:strVal val="1+ppt_h/2"/>
                                          </p:val>
                                        </p:tav>
                                      </p:tavLst>
                                    </p:anim>
                                    <p:set>
                                      <p:cBhvr>
                                        <p:cTn id="55" dur="1" fill="hold">
                                          <p:stCondLst>
                                            <p:cond delay="1999"/>
                                          </p:stCondLst>
                                        </p:cTn>
                                        <p:tgtEl>
                                          <p:spTgt spid="58"/>
                                        </p:tgtEl>
                                        <p:attrNameLst>
                                          <p:attrName>style.visibility</p:attrName>
                                        </p:attrNameLst>
                                      </p:cBhvr>
                                      <p:to>
                                        <p:strVal val="hidden"/>
                                      </p:to>
                                    </p:set>
                                  </p:childTnLst>
                                </p:cTn>
                              </p:par>
                            </p:childTnLst>
                          </p:cTn>
                        </p:par>
                        <p:par>
                          <p:cTn id="56" fill="hold">
                            <p:stCondLst>
                              <p:cond delay="12000"/>
                            </p:stCondLst>
                            <p:childTnLst>
                              <p:par>
                                <p:cTn id="57" presetID="3" presetClass="entr" presetSubtype="10" fill="hold" grpId="0" nodeType="afterEffect">
                                  <p:stCondLst>
                                    <p:cond delay="0"/>
                                  </p:stCondLst>
                                  <p:childTnLst>
                                    <p:set>
                                      <p:cBhvr>
                                        <p:cTn id="58" dur="1" fill="hold">
                                          <p:stCondLst>
                                            <p:cond delay="0"/>
                                          </p:stCondLst>
                                        </p:cTn>
                                        <p:tgtEl>
                                          <p:spTgt spid="41"/>
                                        </p:tgtEl>
                                        <p:attrNameLst>
                                          <p:attrName>style.visibility</p:attrName>
                                        </p:attrNameLst>
                                      </p:cBhvr>
                                      <p:to>
                                        <p:strVal val="visible"/>
                                      </p:to>
                                    </p:set>
                                    <p:animEffect transition="in" filter="blinds(horizontal)">
                                      <p:cBhvr>
                                        <p:cTn id="59" dur="2000"/>
                                        <p:tgtEl>
                                          <p:spTgt spid="41"/>
                                        </p:tgtEl>
                                      </p:cBhvr>
                                    </p:animEffect>
                                  </p:childTnLst>
                                </p:cTn>
                              </p:par>
                            </p:childTnLst>
                          </p:cTn>
                        </p:par>
                      </p:childTnLst>
                    </p:cTn>
                  </p:par>
                  <p:par>
                    <p:cTn id="60" fill="hold">
                      <p:stCondLst>
                        <p:cond delay="indefinite"/>
                      </p:stCondLst>
                      <p:childTnLst>
                        <p:par>
                          <p:cTn id="61" fill="hold">
                            <p:stCondLst>
                              <p:cond delay="0"/>
                            </p:stCondLst>
                            <p:childTnLst>
                              <p:par>
                                <p:cTn id="62" presetID="3" presetClass="entr" presetSubtype="10" fill="hold" grpId="0" nodeType="clickEffect">
                                  <p:stCondLst>
                                    <p:cond delay="0"/>
                                  </p:stCondLst>
                                  <p:childTnLst>
                                    <p:set>
                                      <p:cBhvr>
                                        <p:cTn id="63" dur="1" fill="hold">
                                          <p:stCondLst>
                                            <p:cond delay="0"/>
                                          </p:stCondLst>
                                        </p:cTn>
                                        <p:tgtEl>
                                          <p:spTgt spid="42"/>
                                        </p:tgtEl>
                                        <p:attrNameLst>
                                          <p:attrName>style.visibility</p:attrName>
                                        </p:attrNameLst>
                                      </p:cBhvr>
                                      <p:to>
                                        <p:strVal val="visible"/>
                                      </p:to>
                                    </p:set>
                                    <p:animEffect transition="in" filter="blinds(horizontal)">
                                      <p:cBhvr>
                                        <p:cTn id="64" dur="500"/>
                                        <p:tgtEl>
                                          <p:spTgt spid="42"/>
                                        </p:tgtEl>
                                      </p:cBhvr>
                                    </p:animEffect>
                                  </p:childTnLst>
                                </p:cTn>
                              </p:par>
                            </p:childTnLst>
                          </p:cTn>
                        </p:par>
                        <p:par>
                          <p:cTn id="65" fill="hold">
                            <p:stCondLst>
                              <p:cond delay="500"/>
                            </p:stCondLst>
                            <p:childTnLst>
                              <p:par>
                                <p:cTn id="66" presetID="3" presetClass="entr" presetSubtype="10" fill="hold" grpId="0" nodeType="afterEffect">
                                  <p:stCondLst>
                                    <p:cond delay="0"/>
                                  </p:stCondLst>
                                  <p:childTnLst>
                                    <p:set>
                                      <p:cBhvr>
                                        <p:cTn id="67" dur="1" fill="hold">
                                          <p:stCondLst>
                                            <p:cond delay="0"/>
                                          </p:stCondLst>
                                        </p:cTn>
                                        <p:tgtEl>
                                          <p:spTgt spid="43"/>
                                        </p:tgtEl>
                                        <p:attrNameLst>
                                          <p:attrName>style.visibility</p:attrName>
                                        </p:attrNameLst>
                                      </p:cBhvr>
                                      <p:to>
                                        <p:strVal val="visible"/>
                                      </p:to>
                                    </p:set>
                                    <p:animEffect transition="in" filter="blinds(horizontal)">
                                      <p:cBhvr>
                                        <p:cTn id="68" dur="500"/>
                                        <p:tgtEl>
                                          <p:spTgt spid="43"/>
                                        </p:tgtEl>
                                      </p:cBhvr>
                                    </p:animEffect>
                                  </p:childTnLst>
                                </p:cTn>
                              </p:par>
                            </p:childTnLst>
                          </p:cTn>
                        </p:par>
                        <p:par>
                          <p:cTn id="69" fill="hold">
                            <p:stCondLst>
                              <p:cond delay="1000"/>
                            </p:stCondLst>
                            <p:childTnLst>
                              <p:par>
                                <p:cTn id="70" presetID="3" presetClass="entr" presetSubtype="10" fill="hold" grpId="0" nodeType="afterEffect">
                                  <p:stCondLst>
                                    <p:cond delay="0"/>
                                  </p:stCondLst>
                                  <p:childTnLst>
                                    <p:set>
                                      <p:cBhvr>
                                        <p:cTn id="71" dur="1" fill="hold">
                                          <p:stCondLst>
                                            <p:cond delay="0"/>
                                          </p:stCondLst>
                                        </p:cTn>
                                        <p:tgtEl>
                                          <p:spTgt spid="44"/>
                                        </p:tgtEl>
                                        <p:attrNameLst>
                                          <p:attrName>style.visibility</p:attrName>
                                        </p:attrNameLst>
                                      </p:cBhvr>
                                      <p:to>
                                        <p:strVal val="visible"/>
                                      </p:to>
                                    </p:set>
                                    <p:animEffect transition="in" filter="blinds(horizontal)">
                                      <p:cBhvr>
                                        <p:cTn id="72" dur="500"/>
                                        <p:tgtEl>
                                          <p:spTgt spid="44"/>
                                        </p:tgtEl>
                                      </p:cBhvr>
                                    </p:animEffect>
                                  </p:childTnLst>
                                </p:cTn>
                              </p:par>
                              <p:par>
                                <p:cTn id="73" presetID="3" presetClass="exit" presetSubtype="10" fill="hold" grpId="1" nodeType="withEffect">
                                  <p:stCondLst>
                                    <p:cond delay="0"/>
                                  </p:stCondLst>
                                  <p:childTnLst>
                                    <p:animEffect transition="out" filter="blinds(horizontal)">
                                      <p:cBhvr>
                                        <p:cTn id="74" dur="500"/>
                                        <p:tgtEl>
                                          <p:spTgt spid="38"/>
                                        </p:tgtEl>
                                      </p:cBhvr>
                                    </p:animEffect>
                                    <p:set>
                                      <p:cBhvr>
                                        <p:cTn id="75" dur="1" fill="hold">
                                          <p:stCondLst>
                                            <p:cond delay="499"/>
                                          </p:stCondLst>
                                        </p:cTn>
                                        <p:tgtEl>
                                          <p:spTgt spid="38"/>
                                        </p:tgtEl>
                                        <p:attrNameLst>
                                          <p:attrName>style.visibility</p:attrName>
                                        </p:attrNameLst>
                                      </p:cBhvr>
                                      <p:to>
                                        <p:strVal val="hidden"/>
                                      </p:to>
                                    </p:set>
                                  </p:childTnLst>
                                </p:cTn>
                              </p:par>
                            </p:childTnLst>
                          </p:cTn>
                        </p:par>
                        <p:par>
                          <p:cTn id="76" fill="hold">
                            <p:stCondLst>
                              <p:cond delay="1500"/>
                            </p:stCondLst>
                            <p:childTnLst>
                              <p:par>
                                <p:cTn id="77" presetID="2" presetClass="exit" presetSubtype="4" fill="hold" grpId="0" nodeType="afterEffect">
                                  <p:stCondLst>
                                    <p:cond delay="0"/>
                                  </p:stCondLst>
                                  <p:childTnLst>
                                    <p:anim calcmode="lin" valueType="num">
                                      <p:cBhvr additive="base">
                                        <p:cTn id="78" dur="2000"/>
                                        <p:tgtEl>
                                          <p:spTgt spid="47"/>
                                        </p:tgtEl>
                                        <p:attrNameLst>
                                          <p:attrName>ppt_x</p:attrName>
                                        </p:attrNameLst>
                                      </p:cBhvr>
                                      <p:tavLst>
                                        <p:tav tm="0">
                                          <p:val>
                                            <p:strVal val="ppt_x"/>
                                          </p:val>
                                        </p:tav>
                                        <p:tav tm="100000">
                                          <p:val>
                                            <p:strVal val="ppt_x"/>
                                          </p:val>
                                        </p:tav>
                                      </p:tavLst>
                                    </p:anim>
                                    <p:anim calcmode="lin" valueType="num">
                                      <p:cBhvr additive="base">
                                        <p:cTn id="79" dur="2000"/>
                                        <p:tgtEl>
                                          <p:spTgt spid="47"/>
                                        </p:tgtEl>
                                        <p:attrNameLst>
                                          <p:attrName>ppt_y</p:attrName>
                                        </p:attrNameLst>
                                      </p:cBhvr>
                                      <p:tavLst>
                                        <p:tav tm="0">
                                          <p:val>
                                            <p:strVal val="ppt_y"/>
                                          </p:val>
                                        </p:tav>
                                        <p:tav tm="100000">
                                          <p:val>
                                            <p:strVal val="1+ppt_h/2"/>
                                          </p:val>
                                        </p:tav>
                                      </p:tavLst>
                                    </p:anim>
                                    <p:set>
                                      <p:cBhvr>
                                        <p:cTn id="80" dur="1" fill="hold">
                                          <p:stCondLst>
                                            <p:cond delay="1999"/>
                                          </p:stCondLst>
                                        </p:cTn>
                                        <p:tgtEl>
                                          <p:spTgt spid="47"/>
                                        </p:tgtEl>
                                        <p:attrNameLst>
                                          <p:attrName>style.visibility</p:attrName>
                                        </p:attrNameLst>
                                      </p:cBhvr>
                                      <p:to>
                                        <p:strVal val="hidden"/>
                                      </p:to>
                                    </p:set>
                                  </p:childTnLst>
                                </p:cTn>
                              </p:par>
                            </p:childTnLst>
                          </p:cTn>
                        </p:par>
                        <p:par>
                          <p:cTn id="81" fill="hold">
                            <p:stCondLst>
                              <p:cond delay="3500"/>
                            </p:stCondLst>
                            <p:childTnLst>
                              <p:par>
                                <p:cTn id="82" presetID="2" presetClass="exit" presetSubtype="4" fill="hold" grpId="0" nodeType="afterEffect">
                                  <p:stCondLst>
                                    <p:cond delay="0"/>
                                  </p:stCondLst>
                                  <p:childTnLst>
                                    <p:anim calcmode="lin" valueType="num">
                                      <p:cBhvr additive="base">
                                        <p:cTn id="83" dur="2000"/>
                                        <p:tgtEl>
                                          <p:spTgt spid="46"/>
                                        </p:tgtEl>
                                        <p:attrNameLst>
                                          <p:attrName>ppt_x</p:attrName>
                                        </p:attrNameLst>
                                      </p:cBhvr>
                                      <p:tavLst>
                                        <p:tav tm="0">
                                          <p:val>
                                            <p:strVal val="ppt_x"/>
                                          </p:val>
                                        </p:tav>
                                        <p:tav tm="100000">
                                          <p:val>
                                            <p:strVal val="ppt_x"/>
                                          </p:val>
                                        </p:tav>
                                      </p:tavLst>
                                    </p:anim>
                                    <p:anim calcmode="lin" valueType="num">
                                      <p:cBhvr additive="base">
                                        <p:cTn id="84" dur="2000"/>
                                        <p:tgtEl>
                                          <p:spTgt spid="46"/>
                                        </p:tgtEl>
                                        <p:attrNameLst>
                                          <p:attrName>ppt_y</p:attrName>
                                        </p:attrNameLst>
                                      </p:cBhvr>
                                      <p:tavLst>
                                        <p:tav tm="0">
                                          <p:val>
                                            <p:strVal val="ppt_y"/>
                                          </p:val>
                                        </p:tav>
                                        <p:tav tm="100000">
                                          <p:val>
                                            <p:strVal val="1+ppt_h/2"/>
                                          </p:val>
                                        </p:tav>
                                      </p:tavLst>
                                    </p:anim>
                                    <p:set>
                                      <p:cBhvr>
                                        <p:cTn id="85" dur="1" fill="hold">
                                          <p:stCondLst>
                                            <p:cond delay="1999"/>
                                          </p:stCondLst>
                                        </p:cTn>
                                        <p:tgtEl>
                                          <p:spTgt spid="46"/>
                                        </p:tgtEl>
                                        <p:attrNameLst>
                                          <p:attrName>style.visibility</p:attrName>
                                        </p:attrNameLst>
                                      </p:cBhvr>
                                      <p:to>
                                        <p:strVal val="hidden"/>
                                      </p:to>
                                    </p:set>
                                  </p:childTnLst>
                                </p:cTn>
                              </p:par>
                            </p:childTnLst>
                          </p:cTn>
                        </p:par>
                        <p:par>
                          <p:cTn id="86" fill="hold">
                            <p:stCondLst>
                              <p:cond delay="5500"/>
                            </p:stCondLst>
                            <p:childTnLst>
                              <p:par>
                                <p:cTn id="87" presetID="3" presetClass="entr" presetSubtype="10" fill="hold" grpId="0" nodeType="afterEffect">
                                  <p:stCondLst>
                                    <p:cond delay="0"/>
                                  </p:stCondLst>
                                  <p:childTnLst>
                                    <p:set>
                                      <p:cBhvr>
                                        <p:cTn id="88" dur="1" fill="hold">
                                          <p:stCondLst>
                                            <p:cond delay="0"/>
                                          </p:stCondLst>
                                        </p:cTn>
                                        <p:tgtEl>
                                          <p:spTgt spid="45"/>
                                        </p:tgtEl>
                                        <p:attrNameLst>
                                          <p:attrName>style.visibility</p:attrName>
                                        </p:attrNameLst>
                                      </p:cBhvr>
                                      <p:to>
                                        <p:strVal val="visible"/>
                                      </p:to>
                                    </p:set>
                                    <p:animEffect transition="in" filter="blinds(horizontal)">
                                      <p:cBhvr>
                                        <p:cTn id="89" dur="2000"/>
                                        <p:tgtEl>
                                          <p:spTgt spid="45"/>
                                        </p:tgtEl>
                                      </p:cBhvr>
                                    </p:animEffect>
                                  </p:childTnLst>
                                </p:cTn>
                              </p:par>
                            </p:childTnLst>
                          </p:cTn>
                        </p:par>
                        <p:par>
                          <p:cTn id="90" fill="hold">
                            <p:stCondLst>
                              <p:cond delay="7500"/>
                            </p:stCondLst>
                            <p:childTnLst>
                              <p:par>
                                <p:cTn id="91" presetID="0" presetClass="path" presetSubtype="0" accel="50000" decel="50000" fill="hold" grpId="0" nodeType="afterEffect">
                                  <p:stCondLst>
                                    <p:cond delay="0"/>
                                  </p:stCondLst>
                                  <p:childTnLst>
                                    <p:animMotion origin="layout" path="M 0 0 L 0 0.04186 " pathEditMode="relative" ptsTypes="AA">
                                      <p:cBhvr>
                                        <p:cTn id="92" dur="2000" fill="hold"/>
                                        <p:tgtEl>
                                          <p:spTgt spid="54"/>
                                        </p:tgtEl>
                                        <p:attrNameLst>
                                          <p:attrName>ppt_x</p:attrName>
                                          <p:attrName>ppt_y</p:attrName>
                                        </p:attrNameLst>
                                      </p:cBhvr>
                                    </p:animMotion>
                                  </p:childTnLst>
                                </p:cTn>
                              </p:par>
                            </p:childTnLst>
                          </p:cTn>
                        </p:par>
                        <p:par>
                          <p:cTn id="93" fill="hold">
                            <p:stCondLst>
                              <p:cond delay="9500"/>
                            </p:stCondLst>
                            <p:childTnLst>
                              <p:par>
                                <p:cTn id="94" presetID="0" presetClass="path" presetSubtype="0" accel="50000" decel="50000" fill="hold" grpId="0" nodeType="afterEffect">
                                  <p:stCondLst>
                                    <p:cond delay="0"/>
                                  </p:stCondLst>
                                  <p:childTnLst>
                                    <p:animMotion origin="layout" path="M 0 0 L 0 0.04186 " pathEditMode="relative" ptsTypes="AA">
                                      <p:cBhvr>
                                        <p:cTn id="95" dur="2000" fill="hold"/>
                                        <p:tgtEl>
                                          <p:spTgt spid="55"/>
                                        </p:tgtEl>
                                        <p:attrNameLst>
                                          <p:attrName>ppt_x</p:attrName>
                                          <p:attrName>ppt_y</p:attrName>
                                        </p:attrNameLst>
                                      </p:cBhvr>
                                    </p:animMotion>
                                  </p:childTnLst>
                                </p:cTn>
                              </p:par>
                              <p:par>
                                <p:cTn id="96" presetID="0" presetClass="path" presetSubtype="0" accel="50000" decel="50000" fill="hold" grpId="0" nodeType="withEffect">
                                  <p:stCondLst>
                                    <p:cond delay="0"/>
                                  </p:stCondLst>
                                  <p:childTnLst>
                                    <p:animMotion origin="layout" path="M 0 0 L 0 0.04186 " pathEditMode="relative" ptsTypes="AA">
                                      <p:cBhvr>
                                        <p:cTn id="97" dur="2000" fill="hold"/>
                                        <p:tgtEl>
                                          <p:spTgt spid="56"/>
                                        </p:tgtEl>
                                        <p:attrNameLst>
                                          <p:attrName>ppt_x</p:attrName>
                                          <p:attrName>ppt_y</p:attrName>
                                        </p:attrNameLst>
                                      </p:cBhvr>
                                    </p:animMotion>
                                  </p:childTnLst>
                                </p:cTn>
                              </p:par>
                              <p:par>
                                <p:cTn id="98" presetID="0" presetClass="path" presetSubtype="0" accel="50000" decel="50000" fill="hold" grpId="0" nodeType="withEffect">
                                  <p:stCondLst>
                                    <p:cond delay="0"/>
                                  </p:stCondLst>
                                  <p:childTnLst>
                                    <p:animMotion origin="layout" path="M 0 0 L 0 0.04186 " pathEditMode="relative" ptsTypes="AA">
                                      <p:cBhvr>
                                        <p:cTn id="99" dur="2000" fill="hold"/>
                                        <p:tgtEl>
                                          <p:spTgt spid="57"/>
                                        </p:tgtEl>
                                        <p:attrNameLst>
                                          <p:attrName>ppt_x</p:attrName>
                                          <p:attrName>ppt_y</p:attrName>
                                        </p:attrNameLst>
                                      </p:cBhvr>
                                    </p:animMotion>
                                  </p:childTnLst>
                                </p:cTn>
                              </p:par>
                              <p:par>
                                <p:cTn id="100" presetID="0" presetClass="path" presetSubtype="0" accel="50000" decel="50000" fill="hold" grpId="1" nodeType="withEffect">
                                  <p:stCondLst>
                                    <p:cond delay="0"/>
                                  </p:stCondLst>
                                  <p:childTnLst>
                                    <p:animMotion origin="layout" path="M 0 0 L 0 0.04186 " pathEditMode="relative" ptsTypes="AA">
                                      <p:cBhvr>
                                        <p:cTn id="101" dur="2000" fill="hold"/>
                                        <p:tgtEl>
                                          <p:spTgt spid="58"/>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P spid="53" grpId="0" animBg="1"/>
      <p:bldP spid="54" grpId="0" animBg="1"/>
      <p:bldP spid="55" grpId="0" animBg="1"/>
      <p:bldP spid="56" grpId="0" animBg="1"/>
      <p:bldP spid="57" grpId="0" animBg="1"/>
      <p:bldP spid="58" grpId="0" animBg="1"/>
      <p:bldP spid="58" grpId="1" animBg="1"/>
      <p:bldP spid="26" grpId="0" animBg="1"/>
      <p:bldP spid="28" grpId="0" animBg="1"/>
      <p:bldP spid="32" grpId="0" animBg="1"/>
      <p:bldP spid="32" grpId="1" animBg="1"/>
      <p:bldP spid="33" grpId="0" animBg="1"/>
      <p:bldP spid="34" grpId="0" animBg="1"/>
      <p:bldP spid="35" grpId="0"/>
      <p:bldP spid="36" grpId="0" animBg="1"/>
      <p:bldP spid="38" grpId="0" animBg="1"/>
      <p:bldP spid="38" grpId="1" animBg="1"/>
      <p:bldP spid="40" grpId="0"/>
      <p:bldP spid="41" grpId="0"/>
      <p:bldP spid="43" grpId="0"/>
      <p:bldP spid="44" grpId="0" animBg="1"/>
      <p:bldP spid="45" grpId="0"/>
      <p:bldP spid="39" grpId="0"/>
      <p:bldP spid="4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26" name="AutoShape 2"/>
          <p:cNvCxnSpPr>
            <a:cxnSpLocks noChangeShapeType="1"/>
          </p:cNvCxnSpPr>
          <p:nvPr/>
        </p:nvCxnSpPr>
        <p:spPr bwMode="auto">
          <a:xfrm>
            <a:off x="899592" y="5301902"/>
            <a:ext cx="0" cy="317500"/>
          </a:xfrm>
          <a:prstGeom prst="straightConnector1">
            <a:avLst/>
          </a:prstGeom>
          <a:noFill/>
          <a:ln w="57150">
            <a:solidFill>
              <a:srgbClr val="000000"/>
            </a:solidFill>
            <a:round/>
            <a:headEnd/>
            <a:tailEnd/>
          </a:ln>
        </p:spPr>
      </p:cxnSp>
      <p:cxnSp>
        <p:nvCxnSpPr>
          <p:cNvPr id="1027" name="AutoShape 3"/>
          <p:cNvCxnSpPr>
            <a:cxnSpLocks noChangeShapeType="1"/>
          </p:cNvCxnSpPr>
          <p:nvPr/>
        </p:nvCxnSpPr>
        <p:spPr bwMode="auto">
          <a:xfrm>
            <a:off x="899592" y="5589240"/>
            <a:ext cx="2152650" cy="0"/>
          </a:xfrm>
          <a:prstGeom prst="straightConnector1">
            <a:avLst/>
          </a:prstGeom>
          <a:noFill/>
          <a:ln w="57150">
            <a:solidFill>
              <a:srgbClr val="000000"/>
            </a:solidFill>
            <a:round/>
            <a:headEnd/>
            <a:tailEnd/>
          </a:ln>
        </p:spPr>
      </p:cxnSp>
      <p:cxnSp>
        <p:nvCxnSpPr>
          <p:cNvPr id="1028" name="AutoShape 4"/>
          <p:cNvCxnSpPr>
            <a:cxnSpLocks noChangeShapeType="1"/>
          </p:cNvCxnSpPr>
          <p:nvPr/>
        </p:nvCxnSpPr>
        <p:spPr bwMode="auto">
          <a:xfrm>
            <a:off x="3052242" y="5373340"/>
            <a:ext cx="0" cy="246062"/>
          </a:xfrm>
          <a:prstGeom prst="straightConnector1">
            <a:avLst/>
          </a:prstGeom>
          <a:noFill/>
          <a:ln w="57150">
            <a:solidFill>
              <a:srgbClr val="000000"/>
            </a:solidFill>
            <a:round/>
            <a:headEnd/>
            <a:tailEnd/>
          </a:ln>
        </p:spPr>
      </p:cxnSp>
      <p:sp>
        <p:nvSpPr>
          <p:cNvPr id="1029" name="AutoShape 5"/>
          <p:cNvSpPr>
            <a:spLocks noChangeArrowheads="1"/>
          </p:cNvSpPr>
          <p:nvPr/>
        </p:nvSpPr>
        <p:spPr bwMode="auto">
          <a:xfrm>
            <a:off x="1833042" y="5589240"/>
            <a:ext cx="360363" cy="179387"/>
          </a:xfrm>
          <a:prstGeom prst="triangle">
            <a:avLst>
              <a:gd name="adj" fmla="val 50000"/>
            </a:avLst>
          </a:prstGeom>
          <a:solidFill>
            <a:srgbClr val="00000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de-DE"/>
          </a:p>
        </p:txBody>
      </p:sp>
      <p:sp>
        <p:nvSpPr>
          <p:cNvPr id="1030" name="Rectangle 6"/>
          <p:cNvSpPr>
            <a:spLocks noChangeArrowheads="1"/>
          </p:cNvSpPr>
          <p:nvPr/>
        </p:nvSpPr>
        <p:spPr bwMode="auto">
          <a:xfrm>
            <a:off x="507480" y="5301902"/>
            <a:ext cx="722312" cy="71438"/>
          </a:xfrm>
          <a:prstGeom prst="rect">
            <a:avLst/>
          </a:prstGeom>
          <a:solidFill>
            <a:srgbClr val="00000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de-DE"/>
          </a:p>
        </p:txBody>
      </p:sp>
      <p:sp>
        <p:nvSpPr>
          <p:cNvPr id="1031" name="Rectangle 7"/>
          <p:cNvSpPr>
            <a:spLocks noChangeArrowheads="1"/>
          </p:cNvSpPr>
          <p:nvPr/>
        </p:nvSpPr>
        <p:spPr bwMode="auto">
          <a:xfrm>
            <a:off x="2671242" y="5301902"/>
            <a:ext cx="722313" cy="71438"/>
          </a:xfrm>
          <a:prstGeom prst="rect">
            <a:avLst/>
          </a:prstGeom>
          <a:solidFill>
            <a:srgbClr val="00000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de-DE"/>
          </a:p>
        </p:txBody>
      </p:sp>
      <p:sp>
        <p:nvSpPr>
          <p:cNvPr id="29" name="Textfeld 28"/>
          <p:cNvSpPr txBox="1"/>
          <p:nvPr/>
        </p:nvSpPr>
        <p:spPr>
          <a:xfrm>
            <a:off x="1187624" y="1700808"/>
            <a:ext cx="1475656" cy="369332"/>
          </a:xfrm>
          <a:prstGeom prst="rect">
            <a:avLst/>
          </a:prstGeom>
          <a:noFill/>
        </p:spPr>
        <p:txBody>
          <a:bodyPr wrap="square" rtlCol="0">
            <a:spAutoFit/>
          </a:bodyPr>
          <a:lstStyle/>
          <a:p>
            <a:r>
              <a:rPr lang="de-DE" b="1" dirty="0" smtClean="0"/>
              <a:t>3x + 1 = x + 5</a:t>
            </a:r>
            <a:endParaRPr lang="de-DE" b="1" dirty="0"/>
          </a:p>
        </p:txBody>
      </p:sp>
      <p:sp>
        <p:nvSpPr>
          <p:cNvPr id="30" name="Rechteck 29"/>
          <p:cNvSpPr/>
          <p:nvPr/>
        </p:nvSpPr>
        <p:spPr>
          <a:xfrm>
            <a:off x="251520" y="1700808"/>
            <a:ext cx="3600400" cy="4752528"/>
          </a:xfrm>
          <a:prstGeom prst="rect">
            <a:avLst/>
          </a:prstGeom>
          <a:no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1" name="Textfeld 30"/>
          <p:cNvSpPr txBox="1"/>
          <p:nvPr/>
        </p:nvSpPr>
        <p:spPr>
          <a:xfrm>
            <a:off x="4067944" y="1628800"/>
            <a:ext cx="4536504" cy="646331"/>
          </a:xfrm>
          <a:prstGeom prst="rect">
            <a:avLst/>
          </a:prstGeom>
          <a:noFill/>
        </p:spPr>
        <p:txBody>
          <a:bodyPr wrap="square" rtlCol="0">
            <a:spAutoFit/>
          </a:bodyPr>
          <a:lstStyle/>
          <a:p>
            <a:r>
              <a:rPr lang="de-DE" dirty="0" smtClean="0"/>
              <a:t>Halbiert man das Gewicht auf beiden Seiten der Waage, ist man am Ziel.</a:t>
            </a:r>
          </a:p>
        </p:txBody>
      </p:sp>
      <p:sp>
        <p:nvSpPr>
          <p:cNvPr id="48" name="Rectangle 9"/>
          <p:cNvSpPr>
            <a:spLocks noChangeArrowheads="1"/>
          </p:cNvSpPr>
          <p:nvPr/>
        </p:nvSpPr>
        <p:spPr bwMode="auto">
          <a:xfrm>
            <a:off x="539552" y="4725144"/>
            <a:ext cx="648072" cy="288032"/>
          </a:xfrm>
          <a:prstGeom prst="rect">
            <a:avLst/>
          </a:prstGeom>
          <a:solidFill>
            <a:srgbClr val="00B0F0"/>
          </a:solidFill>
          <a:ln w="9525">
            <a:solidFill>
              <a:srgbClr val="000000"/>
            </a:solidFill>
            <a:miter lim="800000"/>
            <a:headEnd/>
            <a:tailEnd/>
          </a:ln>
        </p:spPr>
        <p:txBody>
          <a:bodyPr vert="horz" wrap="square" lIns="54000" tIns="36000" rIns="54000" bIns="7200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de-DE" sz="1400" b="1" i="0" u="none" strike="noStrike" cap="none" normalizeH="0" baseline="0" dirty="0" smtClean="0">
                <a:ln>
                  <a:noFill/>
                </a:ln>
                <a:solidFill>
                  <a:schemeClr val="bg1"/>
                </a:solidFill>
                <a:effectLst/>
                <a:latin typeface="Calibri" pitchFamily="34" charset="0"/>
                <a:cs typeface="Arial" pitchFamily="34" charset="0"/>
              </a:rPr>
              <a:t>x</a:t>
            </a:r>
            <a:endParaRPr kumimoji="0" lang="de-DE" sz="1400" b="1" i="0" u="none" strike="noStrike" cap="none" normalizeH="0" baseline="0" dirty="0" smtClean="0">
              <a:ln>
                <a:noFill/>
              </a:ln>
              <a:solidFill>
                <a:schemeClr val="bg1"/>
              </a:solidFill>
              <a:effectLst/>
              <a:latin typeface="Arial" pitchFamily="34" charset="0"/>
              <a:cs typeface="Arial" pitchFamily="34" charset="0"/>
            </a:endParaRPr>
          </a:p>
        </p:txBody>
      </p:sp>
      <p:sp>
        <p:nvSpPr>
          <p:cNvPr id="49" name="Rectangle 9"/>
          <p:cNvSpPr>
            <a:spLocks noChangeArrowheads="1"/>
          </p:cNvSpPr>
          <p:nvPr/>
        </p:nvSpPr>
        <p:spPr bwMode="auto">
          <a:xfrm>
            <a:off x="539552" y="5013176"/>
            <a:ext cx="648072" cy="288032"/>
          </a:xfrm>
          <a:prstGeom prst="rect">
            <a:avLst/>
          </a:prstGeom>
          <a:solidFill>
            <a:srgbClr val="00B0F0"/>
          </a:solidFill>
          <a:ln w="9525">
            <a:solidFill>
              <a:srgbClr val="000000"/>
            </a:solidFill>
            <a:miter lim="800000"/>
            <a:headEnd/>
            <a:tailEnd/>
          </a:ln>
        </p:spPr>
        <p:txBody>
          <a:bodyPr vert="horz" wrap="square" lIns="54000" tIns="36000" rIns="54000" bIns="7200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de-DE" sz="1400" b="1" i="0" u="none" strike="noStrike" cap="none" normalizeH="0" baseline="0" dirty="0" smtClean="0">
                <a:ln>
                  <a:noFill/>
                </a:ln>
                <a:solidFill>
                  <a:schemeClr val="bg1"/>
                </a:solidFill>
                <a:effectLst/>
                <a:latin typeface="Calibri" pitchFamily="34" charset="0"/>
                <a:cs typeface="Arial" pitchFamily="34" charset="0"/>
              </a:rPr>
              <a:t>x</a:t>
            </a:r>
            <a:endParaRPr kumimoji="0" lang="de-DE" sz="1400" b="1" i="0" u="none" strike="noStrike" cap="none" normalizeH="0" baseline="0" dirty="0" smtClean="0">
              <a:ln>
                <a:noFill/>
              </a:ln>
              <a:solidFill>
                <a:schemeClr val="bg1"/>
              </a:solidFill>
              <a:effectLst/>
              <a:latin typeface="Arial" pitchFamily="34" charset="0"/>
              <a:cs typeface="Arial" pitchFamily="34" charset="0"/>
            </a:endParaRPr>
          </a:p>
        </p:txBody>
      </p:sp>
      <p:sp>
        <p:nvSpPr>
          <p:cNvPr id="55" name="Rectangle 11"/>
          <p:cNvSpPr>
            <a:spLocks noChangeArrowheads="1"/>
          </p:cNvSpPr>
          <p:nvPr/>
        </p:nvSpPr>
        <p:spPr bwMode="auto">
          <a:xfrm>
            <a:off x="2915816" y="5085184"/>
            <a:ext cx="214313" cy="215900"/>
          </a:xfrm>
          <a:prstGeom prst="rect">
            <a:avLst/>
          </a:prstGeom>
          <a:solidFill>
            <a:srgbClr val="FDE9D9"/>
          </a:solidFill>
          <a:ln w="9525">
            <a:solidFill>
              <a:srgbClr val="000000"/>
            </a:solidFill>
            <a:miter lim="800000"/>
            <a:headEnd/>
            <a:tailEnd/>
          </a:ln>
        </p:spPr>
        <p:txBody>
          <a:bodyPr vert="horz" wrap="square" lIns="54000" tIns="10800" rIns="54000" bIns="1080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de-DE" sz="1100" b="1" i="0" u="none" strike="noStrike" cap="none" normalizeH="0" baseline="0" smtClean="0">
                <a:ln>
                  <a:noFill/>
                </a:ln>
                <a:solidFill>
                  <a:schemeClr val="tx1"/>
                </a:solidFill>
                <a:effectLst/>
                <a:latin typeface="Calibri" pitchFamily="34" charset="0"/>
                <a:cs typeface="Arial" pitchFamily="34" charset="0"/>
              </a:rPr>
              <a:t>1</a:t>
            </a:r>
            <a:endParaRPr kumimoji="0" lang="de-DE" sz="1800" b="0" i="0" u="none" strike="noStrike" cap="none" normalizeH="0" baseline="0" smtClean="0">
              <a:ln>
                <a:noFill/>
              </a:ln>
              <a:solidFill>
                <a:schemeClr val="tx1"/>
              </a:solidFill>
              <a:effectLst/>
              <a:latin typeface="Arial" pitchFamily="34" charset="0"/>
              <a:cs typeface="Arial" pitchFamily="34" charset="0"/>
            </a:endParaRPr>
          </a:p>
        </p:txBody>
      </p:sp>
      <p:sp>
        <p:nvSpPr>
          <p:cNvPr id="56" name="Rectangle 11"/>
          <p:cNvSpPr>
            <a:spLocks noChangeArrowheads="1"/>
          </p:cNvSpPr>
          <p:nvPr/>
        </p:nvSpPr>
        <p:spPr bwMode="auto">
          <a:xfrm>
            <a:off x="3131840" y="5085184"/>
            <a:ext cx="214313" cy="215900"/>
          </a:xfrm>
          <a:prstGeom prst="rect">
            <a:avLst/>
          </a:prstGeom>
          <a:solidFill>
            <a:srgbClr val="FDE9D9"/>
          </a:solidFill>
          <a:ln w="9525">
            <a:solidFill>
              <a:srgbClr val="000000"/>
            </a:solidFill>
            <a:miter lim="800000"/>
            <a:headEnd/>
            <a:tailEnd/>
          </a:ln>
        </p:spPr>
        <p:txBody>
          <a:bodyPr vert="horz" wrap="square" lIns="54000" tIns="10800" rIns="54000" bIns="1080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de-DE" sz="1100" b="1" i="0" u="none" strike="noStrike" cap="none" normalizeH="0" baseline="0" smtClean="0">
                <a:ln>
                  <a:noFill/>
                </a:ln>
                <a:solidFill>
                  <a:schemeClr val="tx1"/>
                </a:solidFill>
                <a:effectLst/>
                <a:latin typeface="Calibri" pitchFamily="34" charset="0"/>
                <a:cs typeface="Arial" pitchFamily="34" charset="0"/>
              </a:rPr>
              <a:t>1</a:t>
            </a:r>
            <a:endParaRPr kumimoji="0" lang="de-DE" sz="1800" b="0" i="0" u="none" strike="noStrike" cap="none" normalizeH="0" baseline="0" smtClean="0">
              <a:ln>
                <a:noFill/>
              </a:ln>
              <a:solidFill>
                <a:schemeClr val="tx1"/>
              </a:solidFill>
              <a:effectLst/>
              <a:latin typeface="Arial" pitchFamily="34" charset="0"/>
              <a:cs typeface="Arial" pitchFamily="34" charset="0"/>
            </a:endParaRPr>
          </a:p>
        </p:txBody>
      </p:sp>
      <p:sp>
        <p:nvSpPr>
          <p:cNvPr id="57" name="Rectangle 11"/>
          <p:cNvSpPr>
            <a:spLocks noChangeArrowheads="1"/>
          </p:cNvSpPr>
          <p:nvPr/>
        </p:nvSpPr>
        <p:spPr bwMode="auto">
          <a:xfrm>
            <a:off x="3131840" y="4869160"/>
            <a:ext cx="214313" cy="215900"/>
          </a:xfrm>
          <a:prstGeom prst="rect">
            <a:avLst/>
          </a:prstGeom>
          <a:solidFill>
            <a:srgbClr val="FDE9D9"/>
          </a:solidFill>
          <a:ln w="9525">
            <a:solidFill>
              <a:srgbClr val="000000"/>
            </a:solidFill>
            <a:miter lim="800000"/>
            <a:headEnd/>
            <a:tailEnd/>
          </a:ln>
        </p:spPr>
        <p:txBody>
          <a:bodyPr vert="horz" wrap="square" lIns="54000" tIns="10800" rIns="54000" bIns="1080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de-DE" sz="1100" b="1" i="0" u="none" strike="noStrike" cap="none" normalizeH="0" baseline="0" dirty="0" smtClean="0">
                <a:ln>
                  <a:noFill/>
                </a:ln>
                <a:solidFill>
                  <a:schemeClr val="tx1"/>
                </a:solidFill>
                <a:effectLst/>
                <a:latin typeface="Calibri" pitchFamily="34" charset="0"/>
                <a:cs typeface="Arial" pitchFamily="34" charset="0"/>
              </a:rPr>
              <a:t>1</a:t>
            </a:r>
            <a:endParaRPr kumimoji="0" lang="de-DE"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58" name="Rectangle 11"/>
          <p:cNvSpPr>
            <a:spLocks noChangeArrowheads="1"/>
          </p:cNvSpPr>
          <p:nvPr/>
        </p:nvSpPr>
        <p:spPr bwMode="auto">
          <a:xfrm>
            <a:off x="2915816" y="4869160"/>
            <a:ext cx="214313" cy="215900"/>
          </a:xfrm>
          <a:prstGeom prst="rect">
            <a:avLst/>
          </a:prstGeom>
          <a:solidFill>
            <a:srgbClr val="FDE9D9"/>
          </a:solidFill>
          <a:ln w="9525">
            <a:solidFill>
              <a:srgbClr val="000000"/>
            </a:solidFill>
            <a:miter lim="800000"/>
            <a:headEnd/>
            <a:tailEnd/>
          </a:ln>
        </p:spPr>
        <p:txBody>
          <a:bodyPr vert="horz" wrap="square" lIns="54000" tIns="10800" rIns="54000" bIns="1080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de-DE" sz="1100" b="1" i="0" u="none" strike="noStrike" cap="none" normalizeH="0" baseline="0" dirty="0" smtClean="0">
                <a:ln>
                  <a:noFill/>
                </a:ln>
                <a:solidFill>
                  <a:schemeClr val="tx1"/>
                </a:solidFill>
                <a:effectLst/>
                <a:latin typeface="Calibri" pitchFamily="34" charset="0"/>
                <a:cs typeface="Arial" pitchFamily="34" charset="0"/>
              </a:rPr>
              <a:t>1</a:t>
            </a:r>
            <a:endParaRPr kumimoji="0" lang="de-DE"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7" name="Rechteck 26"/>
          <p:cNvSpPr/>
          <p:nvPr/>
        </p:nvSpPr>
        <p:spPr>
          <a:xfrm>
            <a:off x="899592" y="2060848"/>
            <a:ext cx="2232248" cy="1080120"/>
          </a:xfrm>
          <a:prstGeom prst="rect">
            <a:avLst/>
          </a:prstGeom>
          <a:no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8" name="Textfeld 27"/>
          <p:cNvSpPr txBox="1"/>
          <p:nvPr/>
        </p:nvSpPr>
        <p:spPr>
          <a:xfrm>
            <a:off x="1259632" y="3244334"/>
            <a:ext cx="300082" cy="369332"/>
          </a:xfrm>
          <a:prstGeom prst="rect">
            <a:avLst/>
          </a:prstGeom>
          <a:noFill/>
          <a:ln>
            <a:solidFill>
              <a:schemeClr val="tx1"/>
            </a:solidFill>
          </a:ln>
        </p:spPr>
        <p:txBody>
          <a:bodyPr wrap="none" rtlCol="0">
            <a:spAutoFit/>
          </a:bodyPr>
          <a:lstStyle/>
          <a:p>
            <a:r>
              <a:rPr lang="de-DE" dirty="0" smtClean="0"/>
              <a:t>+</a:t>
            </a:r>
            <a:endParaRPr lang="de-DE" dirty="0"/>
          </a:p>
        </p:txBody>
      </p:sp>
      <p:sp>
        <p:nvSpPr>
          <p:cNvPr id="32" name="Textfeld 31"/>
          <p:cNvSpPr txBox="1"/>
          <p:nvPr/>
        </p:nvSpPr>
        <p:spPr>
          <a:xfrm>
            <a:off x="1691680" y="3244334"/>
            <a:ext cx="255198" cy="369332"/>
          </a:xfrm>
          <a:prstGeom prst="rect">
            <a:avLst/>
          </a:prstGeom>
          <a:noFill/>
          <a:ln>
            <a:solidFill>
              <a:schemeClr val="tx1"/>
            </a:solidFill>
          </a:ln>
        </p:spPr>
        <p:txBody>
          <a:bodyPr wrap="none" rtlCol="0">
            <a:spAutoFit/>
          </a:bodyPr>
          <a:lstStyle/>
          <a:p>
            <a:r>
              <a:rPr lang="de-DE" dirty="0" smtClean="0"/>
              <a:t>-</a:t>
            </a:r>
            <a:endParaRPr lang="de-DE" dirty="0"/>
          </a:p>
        </p:txBody>
      </p:sp>
      <p:sp>
        <p:nvSpPr>
          <p:cNvPr id="33" name="Textfeld 32"/>
          <p:cNvSpPr txBox="1"/>
          <p:nvPr/>
        </p:nvSpPr>
        <p:spPr>
          <a:xfrm>
            <a:off x="2051720" y="3244334"/>
            <a:ext cx="284052" cy="369332"/>
          </a:xfrm>
          <a:prstGeom prst="rect">
            <a:avLst/>
          </a:prstGeom>
          <a:noFill/>
          <a:ln>
            <a:solidFill>
              <a:schemeClr val="tx1"/>
            </a:solidFill>
          </a:ln>
        </p:spPr>
        <p:txBody>
          <a:bodyPr wrap="none" rtlCol="0">
            <a:spAutoFit/>
          </a:bodyPr>
          <a:lstStyle/>
          <a:p>
            <a:r>
              <a:rPr lang="de-DE" dirty="0" smtClean="0"/>
              <a:t>x</a:t>
            </a:r>
            <a:endParaRPr lang="de-DE" dirty="0"/>
          </a:p>
        </p:txBody>
      </p:sp>
      <p:sp>
        <p:nvSpPr>
          <p:cNvPr id="34" name="Textfeld 33"/>
          <p:cNvSpPr txBox="1"/>
          <p:nvPr/>
        </p:nvSpPr>
        <p:spPr>
          <a:xfrm>
            <a:off x="2411760" y="3244334"/>
            <a:ext cx="247184" cy="369332"/>
          </a:xfrm>
          <a:prstGeom prst="rect">
            <a:avLst/>
          </a:prstGeom>
          <a:noFill/>
          <a:ln>
            <a:solidFill>
              <a:schemeClr val="tx1"/>
            </a:solidFill>
          </a:ln>
        </p:spPr>
        <p:txBody>
          <a:bodyPr wrap="none" rtlCol="0">
            <a:spAutoFit/>
          </a:bodyPr>
          <a:lstStyle/>
          <a:p>
            <a:r>
              <a:rPr lang="de-DE" dirty="0" smtClean="0"/>
              <a:t>:</a:t>
            </a:r>
            <a:endParaRPr lang="de-DE" dirty="0"/>
          </a:p>
        </p:txBody>
      </p:sp>
      <p:sp>
        <p:nvSpPr>
          <p:cNvPr id="35" name="Textfeld 34"/>
          <p:cNvSpPr txBox="1"/>
          <p:nvPr/>
        </p:nvSpPr>
        <p:spPr>
          <a:xfrm>
            <a:off x="1115616" y="3645024"/>
            <a:ext cx="1364476" cy="261610"/>
          </a:xfrm>
          <a:prstGeom prst="rect">
            <a:avLst/>
          </a:prstGeom>
          <a:noFill/>
          <a:ln>
            <a:noFill/>
          </a:ln>
        </p:spPr>
        <p:txBody>
          <a:bodyPr wrap="none" rtlCol="0">
            <a:spAutoFit/>
          </a:bodyPr>
          <a:lstStyle/>
          <a:p>
            <a:r>
              <a:rPr lang="de-DE" sz="1100" b="1" dirty="0" err="1" smtClean="0"/>
              <a:t>Divide</a:t>
            </a:r>
            <a:r>
              <a:rPr lang="de-DE" sz="1100" b="1" dirty="0" smtClean="0"/>
              <a:t> </a:t>
            </a:r>
            <a:r>
              <a:rPr lang="de-DE" sz="1100" b="1" dirty="0" err="1" smtClean="0"/>
              <a:t>both</a:t>
            </a:r>
            <a:r>
              <a:rPr lang="de-DE" sz="1100" b="1" dirty="0" smtClean="0"/>
              <a:t> </a:t>
            </a:r>
            <a:r>
              <a:rPr lang="de-DE" sz="1100" b="1" dirty="0" err="1" smtClean="0"/>
              <a:t>sides</a:t>
            </a:r>
            <a:r>
              <a:rPr lang="de-DE" sz="1100" b="1" dirty="0" smtClean="0"/>
              <a:t> </a:t>
            </a:r>
            <a:r>
              <a:rPr lang="de-DE" sz="1100" b="1" dirty="0" err="1" smtClean="0"/>
              <a:t>by</a:t>
            </a:r>
            <a:endParaRPr lang="de-DE" sz="1100" b="1" dirty="0"/>
          </a:p>
        </p:txBody>
      </p:sp>
      <p:sp>
        <p:nvSpPr>
          <p:cNvPr id="36" name="Textfeld 35"/>
          <p:cNvSpPr txBox="1"/>
          <p:nvPr/>
        </p:nvSpPr>
        <p:spPr>
          <a:xfrm>
            <a:off x="3275856" y="3645024"/>
            <a:ext cx="396262" cy="261610"/>
          </a:xfrm>
          <a:prstGeom prst="rect">
            <a:avLst/>
          </a:prstGeom>
          <a:noFill/>
          <a:ln>
            <a:solidFill>
              <a:schemeClr val="tx1"/>
            </a:solidFill>
          </a:ln>
        </p:spPr>
        <p:txBody>
          <a:bodyPr wrap="none" rtlCol="0">
            <a:spAutoFit/>
          </a:bodyPr>
          <a:lstStyle/>
          <a:p>
            <a:r>
              <a:rPr lang="de-DE" sz="1100" b="1" dirty="0" smtClean="0"/>
              <a:t>Go!</a:t>
            </a:r>
            <a:endParaRPr lang="de-DE" sz="1100" b="1" dirty="0"/>
          </a:p>
        </p:txBody>
      </p:sp>
      <p:sp>
        <p:nvSpPr>
          <p:cNvPr id="37" name="Textfeld 36"/>
          <p:cNvSpPr txBox="1"/>
          <p:nvPr/>
        </p:nvSpPr>
        <p:spPr>
          <a:xfrm>
            <a:off x="2771800" y="3573016"/>
            <a:ext cx="432048" cy="369332"/>
          </a:xfrm>
          <a:prstGeom prst="rect">
            <a:avLst/>
          </a:prstGeom>
          <a:noFill/>
          <a:ln>
            <a:solidFill>
              <a:schemeClr val="tx1"/>
            </a:solidFill>
          </a:ln>
        </p:spPr>
        <p:txBody>
          <a:bodyPr wrap="square" rtlCol="0">
            <a:spAutoFit/>
          </a:bodyPr>
          <a:lstStyle/>
          <a:p>
            <a:endParaRPr lang="de-DE" dirty="0"/>
          </a:p>
        </p:txBody>
      </p:sp>
      <p:sp>
        <p:nvSpPr>
          <p:cNvPr id="38" name="Textfeld 37"/>
          <p:cNvSpPr txBox="1"/>
          <p:nvPr/>
        </p:nvSpPr>
        <p:spPr>
          <a:xfrm>
            <a:off x="2771800" y="3573016"/>
            <a:ext cx="432048" cy="369332"/>
          </a:xfrm>
          <a:prstGeom prst="rect">
            <a:avLst/>
          </a:prstGeom>
          <a:noFill/>
          <a:ln>
            <a:solidFill>
              <a:schemeClr val="tx1"/>
            </a:solidFill>
          </a:ln>
        </p:spPr>
        <p:txBody>
          <a:bodyPr wrap="square" rtlCol="0">
            <a:spAutoFit/>
          </a:bodyPr>
          <a:lstStyle/>
          <a:p>
            <a:pPr algn="ctr"/>
            <a:r>
              <a:rPr lang="de-DE" dirty="0" smtClean="0"/>
              <a:t>2</a:t>
            </a:r>
            <a:endParaRPr lang="de-DE" dirty="0"/>
          </a:p>
        </p:txBody>
      </p:sp>
      <p:sp>
        <p:nvSpPr>
          <p:cNvPr id="41" name="Textfeld 40"/>
          <p:cNvSpPr txBox="1"/>
          <p:nvPr/>
        </p:nvSpPr>
        <p:spPr>
          <a:xfrm>
            <a:off x="1259632" y="2132856"/>
            <a:ext cx="1475656" cy="369332"/>
          </a:xfrm>
          <a:prstGeom prst="rect">
            <a:avLst/>
          </a:prstGeom>
          <a:noFill/>
        </p:spPr>
        <p:txBody>
          <a:bodyPr wrap="square" rtlCol="0">
            <a:spAutoFit/>
          </a:bodyPr>
          <a:lstStyle/>
          <a:p>
            <a:r>
              <a:rPr lang="de-DE" b="1" dirty="0" smtClean="0"/>
              <a:t>3x       = x + 4</a:t>
            </a:r>
            <a:endParaRPr lang="de-DE" b="1" dirty="0"/>
          </a:p>
        </p:txBody>
      </p:sp>
      <p:sp>
        <p:nvSpPr>
          <p:cNvPr id="45" name="Textfeld 44"/>
          <p:cNvSpPr txBox="1"/>
          <p:nvPr/>
        </p:nvSpPr>
        <p:spPr>
          <a:xfrm>
            <a:off x="1259632" y="2420888"/>
            <a:ext cx="1475656" cy="369332"/>
          </a:xfrm>
          <a:prstGeom prst="rect">
            <a:avLst/>
          </a:prstGeom>
          <a:noFill/>
        </p:spPr>
        <p:txBody>
          <a:bodyPr wrap="square" rtlCol="0">
            <a:spAutoFit/>
          </a:bodyPr>
          <a:lstStyle/>
          <a:p>
            <a:r>
              <a:rPr lang="de-DE" b="1" dirty="0" smtClean="0"/>
              <a:t>2x       =      4</a:t>
            </a:r>
            <a:endParaRPr lang="de-DE" b="1" dirty="0"/>
          </a:p>
        </p:txBody>
      </p:sp>
      <p:cxnSp>
        <p:nvCxnSpPr>
          <p:cNvPr id="50" name="Gerade Verbindung 49"/>
          <p:cNvCxnSpPr/>
          <p:nvPr/>
        </p:nvCxnSpPr>
        <p:spPr>
          <a:xfrm>
            <a:off x="323528" y="5013176"/>
            <a:ext cx="100811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1" name="Gerade Verbindung 50"/>
          <p:cNvCxnSpPr/>
          <p:nvPr/>
        </p:nvCxnSpPr>
        <p:spPr>
          <a:xfrm>
            <a:off x="2627784" y="5085184"/>
            <a:ext cx="100811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52" name="Textfeld 51"/>
          <p:cNvSpPr txBox="1"/>
          <p:nvPr/>
        </p:nvSpPr>
        <p:spPr>
          <a:xfrm>
            <a:off x="1259632" y="2708920"/>
            <a:ext cx="1475656" cy="369332"/>
          </a:xfrm>
          <a:prstGeom prst="rect">
            <a:avLst/>
          </a:prstGeom>
          <a:noFill/>
        </p:spPr>
        <p:txBody>
          <a:bodyPr wrap="square" rtlCol="0">
            <a:spAutoFit/>
          </a:bodyPr>
          <a:lstStyle/>
          <a:p>
            <a:r>
              <a:rPr lang="de-DE" b="1" dirty="0" smtClean="0"/>
              <a:t>x         =      2</a:t>
            </a:r>
            <a:endParaRPr lang="de-DE" b="1" dirty="0"/>
          </a:p>
        </p:txBody>
      </p:sp>
      <p:sp>
        <p:nvSpPr>
          <p:cNvPr id="60" name="Rechteck 59"/>
          <p:cNvSpPr/>
          <p:nvPr/>
        </p:nvSpPr>
        <p:spPr>
          <a:xfrm>
            <a:off x="4139952" y="2348880"/>
            <a:ext cx="3423373" cy="646331"/>
          </a:xfrm>
          <a:prstGeom prst="rect">
            <a:avLst/>
          </a:prstGeom>
        </p:spPr>
        <p:txBody>
          <a:bodyPr wrap="none">
            <a:spAutoFit/>
          </a:bodyPr>
          <a:lstStyle/>
          <a:p>
            <a:r>
              <a:rPr lang="de-DE" dirty="0" smtClean="0"/>
              <a:t>Die Schachtel wiegt 2 kg, </a:t>
            </a:r>
          </a:p>
          <a:p>
            <a:r>
              <a:rPr lang="de-DE" dirty="0" smtClean="0"/>
              <a:t>die Lösung der Gleichung ist  x = 2.</a:t>
            </a:r>
          </a:p>
        </p:txBody>
      </p:sp>
      <p:sp>
        <p:nvSpPr>
          <p:cNvPr id="62" name="Textfeld 61"/>
          <p:cNvSpPr txBox="1"/>
          <p:nvPr/>
        </p:nvSpPr>
        <p:spPr>
          <a:xfrm>
            <a:off x="1835696" y="188640"/>
            <a:ext cx="6090322" cy="461665"/>
          </a:xfrm>
          <a:prstGeom prst="rect">
            <a:avLst/>
          </a:prstGeom>
          <a:noFill/>
        </p:spPr>
        <p:txBody>
          <a:bodyPr wrap="none" rtlCol="0">
            <a:spAutoFit/>
          </a:bodyPr>
          <a:lstStyle/>
          <a:p>
            <a:r>
              <a:rPr lang="de-DE" sz="2400" b="1" u="sng" dirty="0" smtClean="0"/>
              <a:t>Lösen von Gleichungen mit dem Waagemodell</a:t>
            </a:r>
            <a:endParaRPr lang="de-DE" sz="2400" b="1" u="sng" dirty="0"/>
          </a:p>
        </p:txBody>
      </p:sp>
      <p:sp>
        <p:nvSpPr>
          <p:cNvPr id="39" name="Rechteck 38"/>
          <p:cNvSpPr/>
          <p:nvPr/>
        </p:nvSpPr>
        <p:spPr>
          <a:xfrm>
            <a:off x="2548761" y="2459029"/>
            <a:ext cx="474810" cy="369332"/>
          </a:xfrm>
          <a:prstGeom prst="rect">
            <a:avLst/>
          </a:prstGeom>
        </p:spPr>
        <p:txBody>
          <a:bodyPr wrap="none">
            <a:spAutoFit/>
          </a:bodyPr>
          <a:lstStyle/>
          <a:p>
            <a:r>
              <a:rPr lang="de-DE" b="1" dirty="0" smtClean="0">
                <a:solidFill>
                  <a:srgbClr val="FF0000"/>
                </a:solidFill>
              </a:rPr>
              <a:t>|:2</a:t>
            </a:r>
            <a:endParaRPr lang="de-DE" b="1" dirty="0"/>
          </a:p>
        </p:txBody>
      </p:sp>
      <p:sp>
        <p:nvSpPr>
          <p:cNvPr id="40" name="Rechteck 39"/>
          <p:cNvSpPr/>
          <p:nvPr/>
        </p:nvSpPr>
        <p:spPr>
          <a:xfrm>
            <a:off x="2555776" y="1700808"/>
            <a:ext cx="481222" cy="369332"/>
          </a:xfrm>
          <a:prstGeom prst="rect">
            <a:avLst/>
          </a:prstGeom>
        </p:spPr>
        <p:txBody>
          <a:bodyPr wrap="none">
            <a:spAutoFit/>
          </a:bodyPr>
          <a:lstStyle/>
          <a:p>
            <a:r>
              <a:rPr lang="de-DE" b="1" dirty="0" smtClean="0">
                <a:solidFill>
                  <a:srgbClr val="FF0000"/>
                </a:solidFill>
              </a:rPr>
              <a:t>|-1</a:t>
            </a:r>
            <a:endParaRPr lang="de-DE" b="1" dirty="0"/>
          </a:p>
        </p:txBody>
      </p:sp>
      <p:sp>
        <p:nvSpPr>
          <p:cNvPr id="42" name="Rechteck 41"/>
          <p:cNvSpPr/>
          <p:nvPr/>
        </p:nvSpPr>
        <p:spPr>
          <a:xfrm>
            <a:off x="2555776" y="2132856"/>
            <a:ext cx="481222" cy="369332"/>
          </a:xfrm>
          <a:prstGeom prst="rect">
            <a:avLst/>
          </a:prstGeom>
        </p:spPr>
        <p:txBody>
          <a:bodyPr wrap="none">
            <a:spAutoFit/>
          </a:bodyPr>
          <a:lstStyle/>
          <a:p>
            <a:r>
              <a:rPr lang="de-DE" b="1" dirty="0" smtClean="0">
                <a:solidFill>
                  <a:srgbClr val="FF0000"/>
                </a:solidFill>
              </a:rPr>
              <a:t>|-x</a:t>
            </a:r>
            <a:endParaRPr lang="de-DE"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21600000">
                                      <p:cBhvr>
                                        <p:cTn id="6" dur="2000" fill="hold"/>
                                        <p:tgtEl>
                                          <p:spTgt spid="34"/>
                                        </p:tgtEl>
                                        <p:attrNameLst>
                                          <p:attrName>r</p:attrName>
                                        </p:attrNameLst>
                                      </p:cBhvr>
                                    </p:animRot>
                                  </p:childTnLst>
                                </p:cTn>
                              </p:par>
                            </p:childTnLst>
                          </p:cTn>
                        </p:par>
                        <p:par>
                          <p:cTn id="7" fill="hold">
                            <p:stCondLst>
                              <p:cond delay="2000"/>
                            </p:stCondLst>
                            <p:childTnLst>
                              <p:par>
                                <p:cTn id="8" presetID="3" presetClass="entr" presetSubtype="10" fill="hold" grpId="0" nodeType="afterEffect">
                                  <p:stCondLst>
                                    <p:cond delay="0"/>
                                  </p:stCondLst>
                                  <p:childTnLst>
                                    <p:set>
                                      <p:cBhvr>
                                        <p:cTn id="9" dur="1" fill="hold">
                                          <p:stCondLst>
                                            <p:cond delay="0"/>
                                          </p:stCondLst>
                                        </p:cTn>
                                        <p:tgtEl>
                                          <p:spTgt spid="35"/>
                                        </p:tgtEl>
                                        <p:attrNameLst>
                                          <p:attrName>style.visibility</p:attrName>
                                        </p:attrNameLst>
                                      </p:cBhvr>
                                      <p:to>
                                        <p:strVal val="visible"/>
                                      </p:to>
                                    </p:set>
                                    <p:animEffect transition="in" filter="blinds(horizontal)">
                                      <p:cBhvr>
                                        <p:cTn id="10" dur="500"/>
                                        <p:tgtEl>
                                          <p:spTgt spid="35"/>
                                        </p:tgtEl>
                                      </p:cBhvr>
                                    </p:animEffect>
                                  </p:childTnLst>
                                </p:cTn>
                              </p:par>
                            </p:childTnLst>
                          </p:cTn>
                        </p:par>
                        <p:par>
                          <p:cTn id="11" fill="hold">
                            <p:stCondLst>
                              <p:cond delay="2500"/>
                            </p:stCondLst>
                            <p:childTnLst>
                              <p:par>
                                <p:cTn id="12" presetID="3" presetClass="entr" presetSubtype="10" fill="hold" grpId="0" nodeType="afterEffect">
                                  <p:stCondLst>
                                    <p:cond delay="0"/>
                                  </p:stCondLst>
                                  <p:childTnLst>
                                    <p:set>
                                      <p:cBhvr>
                                        <p:cTn id="13" dur="1" fill="hold">
                                          <p:stCondLst>
                                            <p:cond delay="0"/>
                                          </p:stCondLst>
                                        </p:cTn>
                                        <p:tgtEl>
                                          <p:spTgt spid="39"/>
                                        </p:tgtEl>
                                        <p:attrNameLst>
                                          <p:attrName>style.visibility</p:attrName>
                                        </p:attrNameLst>
                                      </p:cBhvr>
                                      <p:to>
                                        <p:strVal val="visible"/>
                                      </p:to>
                                    </p:set>
                                    <p:animEffect transition="in" filter="blinds(horizontal)">
                                      <p:cBhvr>
                                        <p:cTn id="14" dur="500"/>
                                        <p:tgtEl>
                                          <p:spTgt spid="39"/>
                                        </p:tgtEl>
                                      </p:cBhvr>
                                    </p:animEffect>
                                  </p:childTnLst>
                                </p:cTn>
                              </p:par>
                            </p:childTnLst>
                          </p:cTn>
                        </p:par>
                        <p:par>
                          <p:cTn id="15" fill="hold">
                            <p:stCondLst>
                              <p:cond delay="3000"/>
                            </p:stCondLst>
                            <p:childTnLst>
                              <p:par>
                                <p:cTn id="16" presetID="3" presetClass="entr" presetSubtype="10" fill="hold" grpId="0" nodeType="afterEffect">
                                  <p:stCondLst>
                                    <p:cond delay="0"/>
                                  </p:stCondLst>
                                  <p:childTnLst>
                                    <p:set>
                                      <p:cBhvr>
                                        <p:cTn id="17" dur="1" fill="hold">
                                          <p:stCondLst>
                                            <p:cond delay="0"/>
                                          </p:stCondLst>
                                        </p:cTn>
                                        <p:tgtEl>
                                          <p:spTgt spid="38"/>
                                        </p:tgtEl>
                                        <p:attrNameLst>
                                          <p:attrName>style.visibility</p:attrName>
                                        </p:attrNameLst>
                                      </p:cBhvr>
                                      <p:to>
                                        <p:strVal val="visible"/>
                                      </p:to>
                                    </p:set>
                                    <p:animEffect transition="in" filter="blinds(horizontal)">
                                      <p:cBhvr>
                                        <p:cTn id="18" dur="500"/>
                                        <p:tgtEl>
                                          <p:spTgt spid="38"/>
                                        </p:tgtEl>
                                      </p:cBhvr>
                                    </p:animEffect>
                                  </p:childTnLst>
                                </p:cTn>
                              </p:par>
                            </p:childTnLst>
                          </p:cTn>
                        </p:par>
                        <p:par>
                          <p:cTn id="19" fill="hold">
                            <p:stCondLst>
                              <p:cond delay="3500"/>
                            </p:stCondLst>
                            <p:childTnLst>
                              <p:par>
                                <p:cTn id="20" presetID="8" presetClass="emph" presetSubtype="0" fill="hold" grpId="0" nodeType="afterEffect">
                                  <p:stCondLst>
                                    <p:cond delay="0"/>
                                  </p:stCondLst>
                                  <p:childTnLst>
                                    <p:animRot by="21600000">
                                      <p:cBhvr>
                                        <p:cTn id="21" dur="2000" fill="hold"/>
                                        <p:tgtEl>
                                          <p:spTgt spid="36"/>
                                        </p:tgtEl>
                                        <p:attrNameLst>
                                          <p:attrName>r</p:attrName>
                                        </p:attrNameLst>
                                      </p:cBhvr>
                                    </p:animRot>
                                  </p:childTnLst>
                                </p:cTn>
                              </p:par>
                            </p:childTnLst>
                          </p:cTn>
                        </p:par>
                        <p:par>
                          <p:cTn id="22" fill="hold">
                            <p:stCondLst>
                              <p:cond delay="5500"/>
                            </p:stCondLst>
                            <p:childTnLst>
                              <p:par>
                                <p:cTn id="23" presetID="17" presetClass="entr" presetSubtype="8" fill="hold" nodeType="afterEffect">
                                  <p:stCondLst>
                                    <p:cond delay="0"/>
                                  </p:stCondLst>
                                  <p:childTnLst>
                                    <p:set>
                                      <p:cBhvr>
                                        <p:cTn id="24" dur="1" fill="hold">
                                          <p:stCondLst>
                                            <p:cond delay="0"/>
                                          </p:stCondLst>
                                        </p:cTn>
                                        <p:tgtEl>
                                          <p:spTgt spid="50"/>
                                        </p:tgtEl>
                                        <p:attrNameLst>
                                          <p:attrName>style.visibility</p:attrName>
                                        </p:attrNameLst>
                                      </p:cBhvr>
                                      <p:to>
                                        <p:strVal val="visible"/>
                                      </p:to>
                                    </p:set>
                                    <p:anim calcmode="lin" valueType="num">
                                      <p:cBhvr>
                                        <p:cTn id="25" dur="500" fill="hold"/>
                                        <p:tgtEl>
                                          <p:spTgt spid="50"/>
                                        </p:tgtEl>
                                        <p:attrNameLst>
                                          <p:attrName>ppt_x</p:attrName>
                                        </p:attrNameLst>
                                      </p:cBhvr>
                                      <p:tavLst>
                                        <p:tav tm="0">
                                          <p:val>
                                            <p:strVal val="#ppt_x-#ppt_w/2"/>
                                          </p:val>
                                        </p:tav>
                                        <p:tav tm="100000">
                                          <p:val>
                                            <p:strVal val="#ppt_x"/>
                                          </p:val>
                                        </p:tav>
                                      </p:tavLst>
                                    </p:anim>
                                    <p:anim calcmode="lin" valueType="num">
                                      <p:cBhvr>
                                        <p:cTn id="26" dur="500" fill="hold"/>
                                        <p:tgtEl>
                                          <p:spTgt spid="50"/>
                                        </p:tgtEl>
                                        <p:attrNameLst>
                                          <p:attrName>ppt_y</p:attrName>
                                        </p:attrNameLst>
                                      </p:cBhvr>
                                      <p:tavLst>
                                        <p:tav tm="0">
                                          <p:val>
                                            <p:strVal val="#ppt_y"/>
                                          </p:val>
                                        </p:tav>
                                        <p:tav tm="100000">
                                          <p:val>
                                            <p:strVal val="#ppt_y"/>
                                          </p:val>
                                        </p:tav>
                                      </p:tavLst>
                                    </p:anim>
                                    <p:anim calcmode="lin" valueType="num">
                                      <p:cBhvr>
                                        <p:cTn id="27" dur="500" fill="hold"/>
                                        <p:tgtEl>
                                          <p:spTgt spid="50"/>
                                        </p:tgtEl>
                                        <p:attrNameLst>
                                          <p:attrName>ppt_w</p:attrName>
                                        </p:attrNameLst>
                                      </p:cBhvr>
                                      <p:tavLst>
                                        <p:tav tm="0">
                                          <p:val>
                                            <p:fltVal val="0"/>
                                          </p:val>
                                        </p:tav>
                                        <p:tav tm="100000">
                                          <p:val>
                                            <p:strVal val="#ppt_w"/>
                                          </p:val>
                                        </p:tav>
                                      </p:tavLst>
                                    </p:anim>
                                    <p:anim calcmode="lin" valueType="num">
                                      <p:cBhvr>
                                        <p:cTn id="28" dur="500" fill="hold"/>
                                        <p:tgtEl>
                                          <p:spTgt spid="50"/>
                                        </p:tgtEl>
                                        <p:attrNameLst>
                                          <p:attrName>ppt_h</p:attrName>
                                        </p:attrNameLst>
                                      </p:cBhvr>
                                      <p:tavLst>
                                        <p:tav tm="0">
                                          <p:val>
                                            <p:strVal val="#ppt_h"/>
                                          </p:val>
                                        </p:tav>
                                        <p:tav tm="100000">
                                          <p:val>
                                            <p:strVal val="#ppt_h"/>
                                          </p:val>
                                        </p:tav>
                                      </p:tavLst>
                                    </p:anim>
                                  </p:childTnLst>
                                </p:cTn>
                              </p:par>
                            </p:childTnLst>
                          </p:cTn>
                        </p:par>
                        <p:par>
                          <p:cTn id="29" fill="hold">
                            <p:stCondLst>
                              <p:cond delay="6000"/>
                            </p:stCondLst>
                            <p:childTnLst>
                              <p:par>
                                <p:cTn id="30" presetID="17" presetClass="entr" presetSubtype="8" fill="hold" nodeType="afterEffect">
                                  <p:stCondLst>
                                    <p:cond delay="0"/>
                                  </p:stCondLst>
                                  <p:childTnLst>
                                    <p:set>
                                      <p:cBhvr>
                                        <p:cTn id="31" dur="1" fill="hold">
                                          <p:stCondLst>
                                            <p:cond delay="0"/>
                                          </p:stCondLst>
                                        </p:cTn>
                                        <p:tgtEl>
                                          <p:spTgt spid="51"/>
                                        </p:tgtEl>
                                        <p:attrNameLst>
                                          <p:attrName>style.visibility</p:attrName>
                                        </p:attrNameLst>
                                      </p:cBhvr>
                                      <p:to>
                                        <p:strVal val="visible"/>
                                      </p:to>
                                    </p:set>
                                    <p:anim calcmode="lin" valueType="num">
                                      <p:cBhvr>
                                        <p:cTn id="32" dur="1000" fill="hold"/>
                                        <p:tgtEl>
                                          <p:spTgt spid="51"/>
                                        </p:tgtEl>
                                        <p:attrNameLst>
                                          <p:attrName>ppt_x</p:attrName>
                                        </p:attrNameLst>
                                      </p:cBhvr>
                                      <p:tavLst>
                                        <p:tav tm="0">
                                          <p:val>
                                            <p:strVal val="#ppt_x-#ppt_w/2"/>
                                          </p:val>
                                        </p:tav>
                                        <p:tav tm="100000">
                                          <p:val>
                                            <p:strVal val="#ppt_x"/>
                                          </p:val>
                                        </p:tav>
                                      </p:tavLst>
                                    </p:anim>
                                    <p:anim calcmode="lin" valueType="num">
                                      <p:cBhvr>
                                        <p:cTn id="33" dur="1000" fill="hold"/>
                                        <p:tgtEl>
                                          <p:spTgt spid="51"/>
                                        </p:tgtEl>
                                        <p:attrNameLst>
                                          <p:attrName>ppt_y</p:attrName>
                                        </p:attrNameLst>
                                      </p:cBhvr>
                                      <p:tavLst>
                                        <p:tav tm="0">
                                          <p:val>
                                            <p:strVal val="#ppt_y"/>
                                          </p:val>
                                        </p:tav>
                                        <p:tav tm="100000">
                                          <p:val>
                                            <p:strVal val="#ppt_y"/>
                                          </p:val>
                                        </p:tav>
                                      </p:tavLst>
                                    </p:anim>
                                    <p:anim calcmode="lin" valueType="num">
                                      <p:cBhvr>
                                        <p:cTn id="34" dur="1000" fill="hold"/>
                                        <p:tgtEl>
                                          <p:spTgt spid="51"/>
                                        </p:tgtEl>
                                        <p:attrNameLst>
                                          <p:attrName>ppt_w</p:attrName>
                                        </p:attrNameLst>
                                      </p:cBhvr>
                                      <p:tavLst>
                                        <p:tav tm="0">
                                          <p:val>
                                            <p:fltVal val="0"/>
                                          </p:val>
                                        </p:tav>
                                        <p:tav tm="100000">
                                          <p:val>
                                            <p:strVal val="#ppt_w"/>
                                          </p:val>
                                        </p:tav>
                                      </p:tavLst>
                                    </p:anim>
                                    <p:anim calcmode="lin" valueType="num">
                                      <p:cBhvr>
                                        <p:cTn id="35" dur="1000" fill="hold"/>
                                        <p:tgtEl>
                                          <p:spTgt spid="51"/>
                                        </p:tgtEl>
                                        <p:attrNameLst>
                                          <p:attrName>ppt_h</p:attrName>
                                        </p:attrNameLst>
                                      </p:cBhvr>
                                      <p:tavLst>
                                        <p:tav tm="0">
                                          <p:val>
                                            <p:strVal val="#ppt_h"/>
                                          </p:val>
                                        </p:tav>
                                        <p:tav tm="100000">
                                          <p:val>
                                            <p:strVal val="#ppt_h"/>
                                          </p:val>
                                        </p:tav>
                                      </p:tavLst>
                                    </p:anim>
                                  </p:childTnLst>
                                </p:cTn>
                              </p:par>
                            </p:childTnLst>
                          </p:cTn>
                        </p:par>
                        <p:par>
                          <p:cTn id="36" fill="hold">
                            <p:stCondLst>
                              <p:cond delay="7000"/>
                            </p:stCondLst>
                            <p:childTnLst>
                              <p:par>
                                <p:cTn id="37" presetID="2" presetClass="exit" presetSubtype="4" fill="hold" grpId="0" nodeType="afterEffect">
                                  <p:stCondLst>
                                    <p:cond delay="0"/>
                                  </p:stCondLst>
                                  <p:childTnLst>
                                    <p:anim calcmode="lin" valueType="num">
                                      <p:cBhvr additive="base">
                                        <p:cTn id="38" dur="500"/>
                                        <p:tgtEl>
                                          <p:spTgt spid="48"/>
                                        </p:tgtEl>
                                        <p:attrNameLst>
                                          <p:attrName>ppt_x</p:attrName>
                                        </p:attrNameLst>
                                      </p:cBhvr>
                                      <p:tavLst>
                                        <p:tav tm="0">
                                          <p:val>
                                            <p:strVal val="ppt_x"/>
                                          </p:val>
                                        </p:tav>
                                        <p:tav tm="100000">
                                          <p:val>
                                            <p:strVal val="ppt_x"/>
                                          </p:val>
                                        </p:tav>
                                      </p:tavLst>
                                    </p:anim>
                                    <p:anim calcmode="lin" valueType="num">
                                      <p:cBhvr additive="base">
                                        <p:cTn id="39" dur="500"/>
                                        <p:tgtEl>
                                          <p:spTgt spid="48"/>
                                        </p:tgtEl>
                                        <p:attrNameLst>
                                          <p:attrName>ppt_y</p:attrName>
                                        </p:attrNameLst>
                                      </p:cBhvr>
                                      <p:tavLst>
                                        <p:tav tm="0">
                                          <p:val>
                                            <p:strVal val="ppt_y"/>
                                          </p:val>
                                        </p:tav>
                                        <p:tav tm="100000">
                                          <p:val>
                                            <p:strVal val="1+ppt_h/2"/>
                                          </p:val>
                                        </p:tav>
                                      </p:tavLst>
                                    </p:anim>
                                    <p:set>
                                      <p:cBhvr>
                                        <p:cTn id="40" dur="1" fill="hold">
                                          <p:stCondLst>
                                            <p:cond delay="499"/>
                                          </p:stCondLst>
                                        </p:cTn>
                                        <p:tgtEl>
                                          <p:spTgt spid="48"/>
                                        </p:tgtEl>
                                        <p:attrNameLst>
                                          <p:attrName>style.visibility</p:attrName>
                                        </p:attrNameLst>
                                      </p:cBhvr>
                                      <p:to>
                                        <p:strVal val="hidden"/>
                                      </p:to>
                                    </p:set>
                                  </p:childTnLst>
                                </p:cTn>
                              </p:par>
                            </p:childTnLst>
                          </p:cTn>
                        </p:par>
                        <p:par>
                          <p:cTn id="41" fill="hold">
                            <p:stCondLst>
                              <p:cond delay="7500"/>
                            </p:stCondLst>
                            <p:childTnLst>
                              <p:par>
                                <p:cTn id="42" presetID="2" presetClass="exit" presetSubtype="4" fill="hold" grpId="0" nodeType="afterEffect">
                                  <p:stCondLst>
                                    <p:cond delay="0"/>
                                  </p:stCondLst>
                                  <p:childTnLst>
                                    <p:anim calcmode="lin" valueType="num">
                                      <p:cBhvr additive="base">
                                        <p:cTn id="43" dur="500"/>
                                        <p:tgtEl>
                                          <p:spTgt spid="57"/>
                                        </p:tgtEl>
                                        <p:attrNameLst>
                                          <p:attrName>ppt_x</p:attrName>
                                        </p:attrNameLst>
                                      </p:cBhvr>
                                      <p:tavLst>
                                        <p:tav tm="0">
                                          <p:val>
                                            <p:strVal val="ppt_x"/>
                                          </p:val>
                                        </p:tav>
                                        <p:tav tm="100000">
                                          <p:val>
                                            <p:strVal val="ppt_x"/>
                                          </p:val>
                                        </p:tav>
                                      </p:tavLst>
                                    </p:anim>
                                    <p:anim calcmode="lin" valueType="num">
                                      <p:cBhvr additive="base">
                                        <p:cTn id="44" dur="500"/>
                                        <p:tgtEl>
                                          <p:spTgt spid="57"/>
                                        </p:tgtEl>
                                        <p:attrNameLst>
                                          <p:attrName>ppt_y</p:attrName>
                                        </p:attrNameLst>
                                      </p:cBhvr>
                                      <p:tavLst>
                                        <p:tav tm="0">
                                          <p:val>
                                            <p:strVal val="ppt_y"/>
                                          </p:val>
                                        </p:tav>
                                        <p:tav tm="100000">
                                          <p:val>
                                            <p:strVal val="1+ppt_h/2"/>
                                          </p:val>
                                        </p:tav>
                                      </p:tavLst>
                                    </p:anim>
                                    <p:set>
                                      <p:cBhvr>
                                        <p:cTn id="45" dur="1" fill="hold">
                                          <p:stCondLst>
                                            <p:cond delay="499"/>
                                          </p:stCondLst>
                                        </p:cTn>
                                        <p:tgtEl>
                                          <p:spTgt spid="57"/>
                                        </p:tgtEl>
                                        <p:attrNameLst>
                                          <p:attrName>style.visibility</p:attrName>
                                        </p:attrNameLst>
                                      </p:cBhvr>
                                      <p:to>
                                        <p:strVal val="hidden"/>
                                      </p:to>
                                    </p:set>
                                  </p:childTnLst>
                                </p:cTn>
                              </p:par>
                            </p:childTnLst>
                          </p:cTn>
                        </p:par>
                        <p:par>
                          <p:cTn id="46" fill="hold">
                            <p:stCondLst>
                              <p:cond delay="8000"/>
                            </p:stCondLst>
                            <p:childTnLst>
                              <p:par>
                                <p:cTn id="47" presetID="2" presetClass="exit" presetSubtype="4" fill="hold" grpId="0" nodeType="afterEffect">
                                  <p:stCondLst>
                                    <p:cond delay="0"/>
                                  </p:stCondLst>
                                  <p:childTnLst>
                                    <p:anim calcmode="lin" valueType="num">
                                      <p:cBhvr additive="base">
                                        <p:cTn id="48" dur="500"/>
                                        <p:tgtEl>
                                          <p:spTgt spid="58"/>
                                        </p:tgtEl>
                                        <p:attrNameLst>
                                          <p:attrName>ppt_x</p:attrName>
                                        </p:attrNameLst>
                                      </p:cBhvr>
                                      <p:tavLst>
                                        <p:tav tm="0">
                                          <p:val>
                                            <p:strVal val="ppt_x"/>
                                          </p:val>
                                        </p:tav>
                                        <p:tav tm="100000">
                                          <p:val>
                                            <p:strVal val="ppt_x"/>
                                          </p:val>
                                        </p:tav>
                                      </p:tavLst>
                                    </p:anim>
                                    <p:anim calcmode="lin" valueType="num">
                                      <p:cBhvr additive="base">
                                        <p:cTn id="49" dur="500"/>
                                        <p:tgtEl>
                                          <p:spTgt spid="58"/>
                                        </p:tgtEl>
                                        <p:attrNameLst>
                                          <p:attrName>ppt_y</p:attrName>
                                        </p:attrNameLst>
                                      </p:cBhvr>
                                      <p:tavLst>
                                        <p:tav tm="0">
                                          <p:val>
                                            <p:strVal val="ppt_y"/>
                                          </p:val>
                                        </p:tav>
                                        <p:tav tm="100000">
                                          <p:val>
                                            <p:strVal val="1+ppt_h/2"/>
                                          </p:val>
                                        </p:tav>
                                      </p:tavLst>
                                    </p:anim>
                                    <p:set>
                                      <p:cBhvr>
                                        <p:cTn id="50" dur="1" fill="hold">
                                          <p:stCondLst>
                                            <p:cond delay="499"/>
                                          </p:stCondLst>
                                        </p:cTn>
                                        <p:tgtEl>
                                          <p:spTgt spid="58"/>
                                        </p:tgtEl>
                                        <p:attrNameLst>
                                          <p:attrName>style.visibility</p:attrName>
                                        </p:attrNameLst>
                                      </p:cBhvr>
                                      <p:to>
                                        <p:strVal val="hidden"/>
                                      </p:to>
                                    </p:set>
                                  </p:childTnLst>
                                </p:cTn>
                              </p:par>
                            </p:childTnLst>
                          </p:cTn>
                        </p:par>
                        <p:par>
                          <p:cTn id="51" fill="hold">
                            <p:stCondLst>
                              <p:cond delay="8500"/>
                            </p:stCondLst>
                            <p:childTnLst>
                              <p:par>
                                <p:cTn id="52" presetID="2" presetClass="exit" presetSubtype="4" fill="hold" nodeType="afterEffect">
                                  <p:stCondLst>
                                    <p:cond delay="0"/>
                                  </p:stCondLst>
                                  <p:childTnLst>
                                    <p:anim calcmode="lin" valueType="num">
                                      <p:cBhvr additive="base">
                                        <p:cTn id="53" dur="500"/>
                                        <p:tgtEl>
                                          <p:spTgt spid="50"/>
                                        </p:tgtEl>
                                        <p:attrNameLst>
                                          <p:attrName>ppt_x</p:attrName>
                                        </p:attrNameLst>
                                      </p:cBhvr>
                                      <p:tavLst>
                                        <p:tav tm="0">
                                          <p:val>
                                            <p:strVal val="ppt_x"/>
                                          </p:val>
                                        </p:tav>
                                        <p:tav tm="100000">
                                          <p:val>
                                            <p:strVal val="ppt_x"/>
                                          </p:val>
                                        </p:tav>
                                      </p:tavLst>
                                    </p:anim>
                                    <p:anim calcmode="lin" valueType="num">
                                      <p:cBhvr additive="base">
                                        <p:cTn id="54" dur="500"/>
                                        <p:tgtEl>
                                          <p:spTgt spid="50"/>
                                        </p:tgtEl>
                                        <p:attrNameLst>
                                          <p:attrName>ppt_y</p:attrName>
                                        </p:attrNameLst>
                                      </p:cBhvr>
                                      <p:tavLst>
                                        <p:tav tm="0">
                                          <p:val>
                                            <p:strVal val="ppt_y"/>
                                          </p:val>
                                        </p:tav>
                                        <p:tav tm="100000">
                                          <p:val>
                                            <p:strVal val="1+ppt_h/2"/>
                                          </p:val>
                                        </p:tav>
                                      </p:tavLst>
                                    </p:anim>
                                    <p:set>
                                      <p:cBhvr>
                                        <p:cTn id="55" dur="1" fill="hold">
                                          <p:stCondLst>
                                            <p:cond delay="499"/>
                                          </p:stCondLst>
                                        </p:cTn>
                                        <p:tgtEl>
                                          <p:spTgt spid="50"/>
                                        </p:tgtEl>
                                        <p:attrNameLst>
                                          <p:attrName>style.visibility</p:attrName>
                                        </p:attrNameLst>
                                      </p:cBhvr>
                                      <p:to>
                                        <p:strVal val="hidden"/>
                                      </p:to>
                                    </p:set>
                                  </p:childTnLst>
                                </p:cTn>
                              </p:par>
                            </p:childTnLst>
                          </p:cTn>
                        </p:par>
                        <p:par>
                          <p:cTn id="56" fill="hold">
                            <p:stCondLst>
                              <p:cond delay="9000"/>
                            </p:stCondLst>
                            <p:childTnLst>
                              <p:par>
                                <p:cTn id="57" presetID="2" presetClass="exit" presetSubtype="4" fill="hold" nodeType="afterEffect">
                                  <p:stCondLst>
                                    <p:cond delay="0"/>
                                  </p:stCondLst>
                                  <p:childTnLst>
                                    <p:anim calcmode="lin" valueType="num">
                                      <p:cBhvr additive="base">
                                        <p:cTn id="58" dur="500"/>
                                        <p:tgtEl>
                                          <p:spTgt spid="51"/>
                                        </p:tgtEl>
                                        <p:attrNameLst>
                                          <p:attrName>ppt_x</p:attrName>
                                        </p:attrNameLst>
                                      </p:cBhvr>
                                      <p:tavLst>
                                        <p:tav tm="0">
                                          <p:val>
                                            <p:strVal val="ppt_x"/>
                                          </p:val>
                                        </p:tav>
                                        <p:tav tm="100000">
                                          <p:val>
                                            <p:strVal val="ppt_x"/>
                                          </p:val>
                                        </p:tav>
                                      </p:tavLst>
                                    </p:anim>
                                    <p:anim calcmode="lin" valueType="num">
                                      <p:cBhvr additive="base">
                                        <p:cTn id="59" dur="500"/>
                                        <p:tgtEl>
                                          <p:spTgt spid="51"/>
                                        </p:tgtEl>
                                        <p:attrNameLst>
                                          <p:attrName>ppt_y</p:attrName>
                                        </p:attrNameLst>
                                      </p:cBhvr>
                                      <p:tavLst>
                                        <p:tav tm="0">
                                          <p:val>
                                            <p:strVal val="ppt_y"/>
                                          </p:val>
                                        </p:tav>
                                        <p:tav tm="100000">
                                          <p:val>
                                            <p:strVal val="1+ppt_h/2"/>
                                          </p:val>
                                        </p:tav>
                                      </p:tavLst>
                                    </p:anim>
                                    <p:set>
                                      <p:cBhvr>
                                        <p:cTn id="60" dur="1" fill="hold">
                                          <p:stCondLst>
                                            <p:cond delay="499"/>
                                          </p:stCondLst>
                                        </p:cTn>
                                        <p:tgtEl>
                                          <p:spTgt spid="51"/>
                                        </p:tgtEl>
                                        <p:attrNameLst>
                                          <p:attrName>style.visibility</p:attrName>
                                        </p:attrNameLst>
                                      </p:cBhvr>
                                      <p:to>
                                        <p:strVal val="hidden"/>
                                      </p:to>
                                    </p:set>
                                  </p:childTnLst>
                                </p:cTn>
                              </p:par>
                            </p:childTnLst>
                          </p:cTn>
                        </p:par>
                        <p:par>
                          <p:cTn id="61" fill="hold">
                            <p:stCondLst>
                              <p:cond delay="9500"/>
                            </p:stCondLst>
                            <p:childTnLst>
                              <p:par>
                                <p:cTn id="62" presetID="3" presetClass="entr" presetSubtype="10" fill="hold" grpId="0" nodeType="afterEffect">
                                  <p:stCondLst>
                                    <p:cond delay="0"/>
                                  </p:stCondLst>
                                  <p:childTnLst>
                                    <p:set>
                                      <p:cBhvr>
                                        <p:cTn id="63" dur="1" fill="hold">
                                          <p:stCondLst>
                                            <p:cond delay="0"/>
                                          </p:stCondLst>
                                        </p:cTn>
                                        <p:tgtEl>
                                          <p:spTgt spid="52"/>
                                        </p:tgtEl>
                                        <p:attrNameLst>
                                          <p:attrName>style.visibility</p:attrName>
                                        </p:attrNameLst>
                                      </p:cBhvr>
                                      <p:to>
                                        <p:strVal val="visible"/>
                                      </p:to>
                                    </p:set>
                                    <p:animEffect transition="in" filter="blinds(horizontal)">
                                      <p:cBhvr>
                                        <p:cTn id="64" dur="500"/>
                                        <p:tgtEl>
                                          <p:spTgt spid="52"/>
                                        </p:tgtEl>
                                      </p:cBhvr>
                                    </p:animEffect>
                                  </p:childTnLst>
                                </p:cTn>
                              </p:par>
                            </p:childTnLst>
                          </p:cTn>
                        </p:par>
                        <p:par>
                          <p:cTn id="65" fill="hold">
                            <p:stCondLst>
                              <p:cond delay="10000"/>
                            </p:stCondLst>
                            <p:childTnLst>
                              <p:par>
                                <p:cTn id="66" presetID="3" presetClass="entr" presetSubtype="10" fill="hold" grpId="0" nodeType="afterEffect">
                                  <p:stCondLst>
                                    <p:cond delay="0"/>
                                  </p:stCondLst>
                                  <p:childTnLst>
                                    <p:set>
                                      <p:cBhvr>
                                        <p:cTn id="67" dur="1" fill="hold">
                                          <p:stCondLst>
                                            <p:cond delay="0"/>
                                          </p:stCondLst>
                                        </p:cTn>
                                        <p:tgtEl>
                                          <p:spTgt spid="60"/>
                                        </p:tgtEl>
                                        <p:attrNameLst>
                                          <p:attrName>style.visibility</p:attrName>
                                        </p:attrNameLst>
                                      </p:cBhvr>
                                      <p:to>
                                        <p:strVal val="visible"/>
                                      </p:to>
                                    </p:set>
                                    <p:animEffect transition="in" filter="blinds(horizontal)">
                                      <p:cBhvr>
                                        <p:cTn id="68"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57" grpId="0" animBg="1"/>
      <p:bldP spid="58" grpId="0" animBg="1"/>
      <p:bldP spid="34" grpId="0" animBg="1"/>
      <p:bldP spid="35" grpId="0"/>
      <p:bldP spid="36" grpId="0" animBg="1"/>
      <p:bldP spid="38" grpId="0" animBg="1"/>
      <p:bldP spid="52" grpId="0"/>
      <p:bldP spid="60" grpId="0"/>
      <p:bldP spid="39" grpId="0"/>
    </p:bldLst>
  </p:timing>
</p:sld>
</file>

<file path=ppt/theme/theme1.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488</Words>
  <Application>Microsoft Office PowerPoint</Application>
  <PresentationFormat>Bildschirmpräsentation (4:3)</PresentationFormat>
  <Paragraphs>107</Paragraphs>
  <Slides>5</Slides>
  <Notes>0</Notes>
  <HiddenSlides>0</HiddenSlides>
  <MMClips>0</MMClips>
  <ScaleCrop>false</ScaleCrop>
  <HeadingPairs>
    <vt:vector size="4" baseType="variant">
      <vt:variant>
        <vt:lpstr>Design</vt:lpstr>
      </vt:variant>
      <vt:variant>
        <vt:i4>1</vt:i4>
      </vt:variant>
      <vt:variant>
        <vt:lpstr>Folientitel</vt:lpstr>
      </vt:variant>
      <vt:variant>
        <vt:i4>5</vt:i4>
      </vt:variant>
    </vt:vector>
  </HeadingPairs>
  <TitlesOfParts>
    <vt:vector size="6" baseType="lpstr">
      <vt:lpstr>Larissa-Design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horst</dc:creator>
  <cp:lastModifiedBy>Lost, Horst Günter (LS)</cp:lastModifiedBy>
  <cp:revision>31</cp:revision>
  <dcterms:created xsi:type="dcterms:W3CDTF">2012-07-01T12:25:42Z</dcterms:created>
  <dcterms:modified xsi:type="dcterms:W3CDTF">2012-07-10T09:19:59Z</dcterms:modified>
</cp:coreProperties>
</file>