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261" r:id="rId3"/>
    <p:sldId id="258" r:id="rId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84" d="100"/>
          <a:sy n="84" d="100"/>
        </p:scale>
        <p:origin x="-90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4EE6A-8DDD-44ED-BFDF-B794167D1591}" type="datetimeFigureOut">
              <a:rPr lang="de-DE" smtClean="0"/>
              <a:pPr/>
              <a:t>20.02.2013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67E7ED-BAF9-466A-8346-8A2E97A3212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7E7ED-BAF9-466A-8346-8A2E97A32129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20.02.2013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20.02.2013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20.02.2013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20.02.2013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20.02.2013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20.02.2013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20.02.2013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20.02.2013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20.02.2013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20.02.2013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20.02.2013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89A5E-729F-43FD-8385-F56382820ED4}" type="datetimeFigureOut">
              <a:rPr lang="de-DE" smtClean="0"/>
              <a:pPr/>
              <a:t>20.02.2013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58390" y="188640"/>
            <a:ext cx="8027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u="sng" dirty="0" smtClean="0"/>
              <a:t>Die </a:t>
            </a:r>
            <a:r>
              <a:rPr lang="de-DE" sz="2000" b="1" u="sng" dirty="0" err="1" smtClean="0"/>
              <a:t>Herleitung</a:t>
            </a:r>
            <a:r>
              <a:rPr lang="de-DE" sz="2000" b="1" u="sng" dirty="0" smtClean="0"/>
              <a:t> der Lösungsformel für gemischt quadratische </a:t>
            </a:r>
            <a:r>
              <a:rPr lang="de-DE" sz="2000" b="1" u="sng" dirty="0" smtClean="0"/>
              <a:t>Gleichungen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95536" y="764704"/>
            <a:ext cx="805464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/>
              <a:t>Die Lösungsschritte bei quadratischen Gleichungen der Form x² + </a:t>
            </a:r>
            <a:r>
              <a:rPr lang="de-DE" sz="2000" dirty="0" err="1" smtClean="0">
                <a:solidFill>
                  <a:srgbClr val="FF0000"/>
                </a:solidFill>
              </a:rPr>
              <a:t>p</a:t>
            </a:r>
            <a:r>
              <a:rPr lang="de-DE" sz="2000" dirty="0" err="1" smtClean="0"/>
              <a:t>x</a:t>
            </a:r>
            <a:r>
              <a:rPr lang="de-DE" sz="2000" dirty="0" smtClean="0"/>
              <a:t> + </a:t>
            </a:r>
            <a:r>
              <a:rPr lang="de-DE" sz="2000" dirty="0" smtClean="0">
                <a:solidFill>
                  <a:srgbClr val="00B0F0"/>
                </a:solidFill>
              </a:rPr>
              <a:t>q</a:t>
            </a:r>
            <a:r>
              <a:rPr lang="de-DE" sz="2000" dirty="0" smtClean="0"/>
              <a:t> = 0 </a:t>
            </a:r>
          </a:p>
          <a:p>
            <a:r>
              <a:rPr lang="de-DE" sz="2000" dirty="0" smtClean="0"/>
              <a:t>lassen sich zu einer Formel zusammenfassen.</a:t>
            </a:r>
          </a:p>
          <a:p>
            <a:endParaRPr lang="de-DE" sz="2000" dirty="0" smtClean="0"/>
          </a:p>
          <a:p>
            <a:r>
              <a:rPr lang="de-DE" sz="2000" dirty="0" smtClean="0"/>
              <a:t>Beispiel: für </a:t>
            </a:r>
            <a:r>
              <a:rPr lang="de-DE" sz="2000" dirty="0" smtClean="0">
                <a:solidFill>
                  <a:srgbClr val="FF0000"/>
                </a:solidFill>
              </a:rPr>
              <a:t>p = 8 </a:t>
            </a:r>
            <a:r>
              <a:rPr lang="de-DE" sz="2000" dirty="0" smtClean="0"/>
              <a:t>und </a:t>
            </a:r>
            <a:r>
              <a:rPr lang="de-DE" sz="2000" dirty="0" smtClean="0">
                <a:solidFill>
                  <a:srgbClr val="00B0F0"/>
                </a:solidFill>
              </a:rPr>
              <a:t>q = 7</a:t>
            </a:r>
            <a:r>
              <a:rPr lang="de-DE" sz="2000" dirty="0" smtClean="0"/>
              <a:t>		Allgemein</a:t>
            </a:r>
          </a:p>
          <a:p>
            <a:endParaRPr lang="de-DE" sz="2000" dirty="0" smtClean="0"/>
          </a:p>
          <a:p>
            <a:r>
              <a:rPr lang="de-DE" sz="2000" dirty="0" smtClean="0"/>
              <a:t>x² + </a:t>
            </a:r>
            <a:r>
              <a:rPr lang="de-DE" sz="2000" dirty="0" smtClean="0">
                <a:solidFill>
                  <a:srgbClr val="FF0000"/>
                </a:solidFill>
              </a:rPr>
              <a:t>8</a:t>
            </a:r>
            <a:r>
              <a:rPr lang="de-DE" sz="2000" dirty="0" smtClean="0"/>
              <a:t>x </a:t>
            </a:r>
            <a:r>
              <a:rPr lang="de-DE" sz="2000" dirty="0" smtClean="0"/>
              <a:t>+ </a:t>
            </a:r>
            <a:r>
              <a:rPr lang="de-DE" sz="2000" dirty="0" smtClean="0">
                <a:solidFill>
                  <a:srgbClr val="00B0F0"/>
                </a:solidFill>
              </a:rPr>
              <a:t>7</a:t>
            </a:r>
            <a:r>
              <a:rPr lang="de-DE" sz="2000" dirty="0" smtClean="0"/>
              <a:t> </a:t>
            </a:r>
            <a:r>
              <a:rPr lang="de-DE" sz="2000" dirty="0" smtClean="0"/>
              <a:t>= </a:t>
            </a:r>
            <a:r>
              <a:rPr lang="de-DE" sz="2000" dirty="0" smtClean="0"/>
              <a:t>0				</a:t>
            </a:r>
            <a:r>
              <a:rPr lang="de-DE" sz="2000" dirty="0" smtClean="0"/>
              <a:t> x² + </a:t>
            </a:r>
            <a:r>
              <a:rPr lang="de-DE" sz="2000" dirty="0" err="1" smtClean="0">
                <a:solidFill>
                  <a:srgbClr val="FF0000"/>
                </a:solidFill>
              </a:rPr>
              <a:t>p</a:t>
            </a:r>
            <a:r>
              <a:rPr lang="de-DE" sz="2000" dirty="0" err="1" smtClean="0"/>
              <a:t>x</a:t>
            </a:r>
            <a:r>
              <a:rPr lang="de-DE" sz="2000" dirty="0" smtClean="0"/>
              <a:t> + </a:t>
            </a:r>
            <a:r>
              <a:rPr lang="de-DE" sz="2000" dirty="0" smtClean="0">
                <a:solidFill>
                  <a:srgbClr val="00B0F0"/>
                </a:solidFill>
              </a:rPr>
              <a:t>q</a:t>
            </a:r>
            <a:r>
              <a:rPr lang="de-DE" sz="2000" dirty="0" smtClean="0"/>
              <a:t> = 0 </a:t>
            </a:r>
            <a:endParaRPr lang="de-DE" sz="2000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2699792" y="3059668"/>
            <a:ext cx="3829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1. Schritt: Die Quadratische Ergänzung</a:t>
            </a:r>
            <a:endParaRPr lang="de-DE" b="1" u="sng" dirty="0"/>
          </a:p>
        </p:txBody>
      </p:sp>
      <p:sp>
        <p:nvSpPr>
          <p:cNvPr id="5" name="Rechteck 4"/>
          <p:cNvSpPr/>
          <p:nvPr/>
        </p:nvSpPr>
        <p:spPr>
          <a:xfrm>
            <a:off x="539552" y="3645024"/>
            <a:ext cx="6840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 smtClean="0"/>
              <a:t>x² + </a:t>
            </a:r>
            <a:r>
              <a:rPr lang="de-DE" sz="2000" dirty="0" smtClean="0">
                <a:solidFill>
                  <a:srgbClr val="FF0000"/>
                </a:solidFill>
              </a:rPr>
              <a:t>8</a:t>
            </a:r>
            <a:r>
              <a:rPr lang="de-DE" sz="2000" dirty="0" smtClean="0"/>
              <a:t>x + </a:t>
            </a:r>
            <a:r>
              <a:rPr lang="de-DE" sz="2000" dirty="0" smtClean="0">
                <a:solidFill>
                  <a:srgbClr val="00B0F0"/>
                </a:solidFill>
              </a:rPr>
              <a:t>7</a:t>
            </a:r>
            <a:r>
              <a:rPr lang="de-DE" sz="2000" dirty="0" smtClean="0"/>
              <a:t> = 0				 x² + </a:t>
            </a:r>
            <a:r>
              <a:rPr lang="de-DE" sz="2000" dirty="0" err="1" smtClean="0">
                <a:solidFill>
                  <a:srgbClr val="FF0000"/>
                </a:solidFill>
              </a:rPr>
              <a:t>p</a:t>
            </a:r>
            <a:r>
              <a:rPr lang="de-DE" sz="2000" dirty="0" err="1" smtClean="0"/>
              <a:t>x</a:t>
            </a:r>
            <a:r>
              <a:rPr lang="de-DE" sz="2000" dirty="0" smtClean="0"/>
              <a:t> + </a:t>
            </a:r>
            <a:r>
              <a:rPr lang="de-DE" sz="2000" dirty="0" smtClean="0">
                <a:solidFill>
                  <a:srgbClr val="00B0F0"/>
                </a:solidFill>
              </a:rPr>
              <a:t>q</a:t>
            </a:r>
            <a:r>
              <a:rPr lang="de-DE" sz="2000" dirty="0" smtClean="0"/>
              <a:t> = 0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627784" y="364502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| + 4² </a:t>
            </a:r>
            <a:endParaRPr lang="de-DE" b="1" dirty="0"/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7812360" y="3573016"/>
          <a:ext cx="395288" cy="506412"/>
        </p:xfrm>
        <a:graphic>
          <a:graphicData uri="http://schemas.openxmlformats.org/presentationml/2006/ole">
            <p:oleObj spid="_x0000_s21506" name="Formel" r:id="rId3" imgW="355320" imgH="457200" progId="Equation.3">
              <p:embed/>
            </p:oleObj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7452320" y="364502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| +</a:t>
            </a:r>
            <a:endParaRPr lang="de-DE" b="1" dirty="0"/>
          </a:p>
        </p:txBody>
      </p:sp>
      <p:sp>
        <p:nvSpPr>
          <p:cNvPr id="9" name="Rechteck 8"/>
          <p:cNvSpPr/>
          <p:nvPr/>
        </p:nvSpPr>
        <p:spPr>
          <a:xfrm>
            <a:off x="467544" y="4221088"/>
            <a:ext cx="684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 smtClean="0"/>
              <a:t>x² + </a:t>
            </a:r>
            <a:r>
              <a:rPr lang="de-DE" sz="2000" dirty="0" smtClean="0">
                <a:solidFill>
                  <a:srgbClr val="FF0000"/>
                </a:solidFill>
              </a:rPr>
              <a:t>8</a:t>
            </a:r>
            <a:r>
              <a:rPr lang="de-DE" sz="2000" dirty="0" smtClean="0"/>
              <a:t>x </a:t>
            </a:r>
            <a:r>
              <a:rPr lang="de-DE" sz="2000" dirty="0" smtClean="0"/>
              <a:t> + 16 + </a:t>
            </a:r>
            <a:r>
              <a:rPr lang="de-DE" sz="2000" dirty="0" smtClean="0">
                <a:solidFill>
                  <a:srgbClr val="00B0F0"/>
                </a:solidFill>
              </a:rPr>
              <a:t>7</a:t>
            </a:r>
            <a:r>
              <a:rPr lang="de-DE" sz="2000" dirty="0" smtClean="0"/>
              <a:t> = </a:t>
            </a:r>
            <a:r>
              <a:rPr lang="de-DE" sz="2000" dirty="0" smtClean="0"/>
              <a:t>16</a:t>
            </a:r>
            <a:r>
              <a:rPr lang="de-DE" sz="2000" dirty="0" smtClean="0"/>
              <a:t>			</a:t>
            </a:r>
            <a:r>
              <a:rPr lang="de-DE" sz="2000" dirty="0" smtClean="0"/>
              <a:t>x² </a:t>
            </a:r>
            <a:r>
              <a:rPr lang="de-DE" sz="2000" dirty="0" smtClean="0"/>
              <a:t>+ </a:t>
            </a:r>
            <a:r>
              <a:rPr lang="de-DE" sz="2000" dirty="0" err="1" smtClean="0">
                <a:solidFill>
                  <a:srgbClr val="FF0000"/>
                </a:solidFill>
              </a:rPr>
              <a:t>p</a:t>
            </a:r>
            <a:r>
              <a:rPr lang="de-DE" sz="2000" dirty="0" err="1" smtClean="0"/>
              <a:t>x</a:t>
            </a:r>
            <a:r>
              <a:rPr lang="de-DE" sz="2000" dirty="0" smtClean="0"/>
              <a:t> + </a:t>
            </a:r>
            <a:r>
              <a:rPr lang="de-DE" sz="2000" dirty="0" smtClean="0"/>
              <a:t>      + </a:t>
            </a:r>
            <a:r>
              <a:rPr lang="de-DE" sz="2000" dirty="0" smtClean="0">
                <a:solidFill>
                  <a:srgbClr val="00B0F0"/>
                </a:solidFill>
              </a:rPr>
              <a:t>q</a:t>
            </a:r>
            <a:r>
              <a:rPr lang="de-DE" sz="2000" dirty="0" smtClean="0"/>
              <a:t> </a:t>
            </a:r>
            <a:r>
              <a:rPr lang="de-DE" sz="2000" dirty="0" smtClean="0"/>
              <a:t>= </a:t>
            </a:r>
            <a:endParaRPr lang="de-DE" sz="2000" dirty="0" smtClean="0"/>
          </a:p>
          <a:p>
            <a:r>
              <a:rPr lang="de-DE" sz="2000" dirty="0" smtClean="0"/>
              <a:t> </a:t>
            </a:r>
            <a:endParaRPr lang="de-DE" sz="2000" dirty="0" smtClean="0"/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6012160" y="4149080"/>
          <a:ext cx="395288" cy="506412"/>
        </p:xfrm>
        <a:graphic>
          <a:graphicData uri="http://schemas.openxmlformats.org/presentationml/2006/ole">
            <p:oleObj spid="_x0000_s21507" name="Formel" r:id="rId4" imgW="355320" imgH="457200" progId="Equation.3">
              <p:embed/>
            </p:oleObj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7020272" y="4175932"/>
          <a:ext cx="395288" cy="506412"/>
        </p:xfrm>
        <a:graphic>
          <a:graphicData uri="http://schemas.openxmlformats.org/presentationml/2006/ole">
            <p:oleObj spid="_x0000_s21508" name="Formel" r:id="rId5" imgW="355320" imgH="457200" progId="Equation.3">
              <p:embed/>
            </p:oleObj>
          </a:graphicData>
        </a:graphic>
      </p:graphicFrame>
      <p:sp>
        <p:nvSpPr>
          <p:cNvPr id="14" name="Rechteck 13"/>
          <p:cNvSpPr/>
          <p:nvPr/>
        </p:nvSpPr>
        <p:spPr>
          <a:xfrm>
            <a:off x="467544" y="5013176"/>
            <a:ext cx="684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 smtClean="0"/>
              <a:t>( x + 4 )² + </a:t>
            </a:r>
            <a:r>
              <a:rPr lang="de-DE" sz="2000" dirty="0" smtClean="0">
                <a:solidFill>
                  <a:srgbClr val="00B0F0"/>
                </a:solidFill>
              </a:rPr>
              <a:t>7</a:t>
            </a:r>
            <a:r>
              <a:rPr lang="de-DE" sz="2000" dirty="0" smtClean="0"/>
              <a:t> = </a:t>
            </a:r>
            <a:r>
              <a:rPr lang="de-DE" sz="2000" dirty="0" smtClean="0"/>
              <a:t>16</a:t>
            </a:r>
            <a:r>
              <a:rPr lang="de-DE" sz="2000" dirty="0" smtClean="0"/>
              <a:t>			</a:t>
            </a:r>
            <a:r>
              <a:rPr lang="de-DE" sz="2000" dirty="0" smtClean="0"/>
              <a:t>	( x </a:t>
            </a:r>
            <a:r>
              <a:rPr lang="de-DE" sz="2000" dirty="0" smtClean="0"/>
              <a:t>+ </a:t>
            </a:r>
            <a:r>
              <a:rPr lang="de-DE" sz="2000" dirty="0" smtClean="0">
                <a:solidFill>
                  <a:srgbClr val="FF0000"/>
                </a:solidFill>
              </a:rPr>
              <a:t>     </a:t>
            </a:r>
            <a:r>
              <a:rPr lang="de-DE" sz="2000" dirty="0" smtClean="0"/>
              <a:t>)²       + </a:t>
            </a:r>
            <a:r>
              <a:rPr lang="de-DE" sz="2000" dirty="0" smtClean="0">
                <a:solidFill>
                  <a:srgbClr val="00B0F0"/>
                </a:solidFill>
              </a:rPr>
              <a:t>q</a:t>
            </a:r>
            <a:r>
              <a:rPr lang="de-DE" sz="2000" dirty="0" smtClean="0"/>
              <a:t> </a:t>
            </a:r>
            <a:r>
              <a:rPr lang="de-DE" sz="2000" dirty="0" smtClean="0"/>
              <a:t>= </a:t>
            </a:r>
            <a:endParaRPr lang="de-DE" sz="2000" dirty="0" smtClean="0"/>
          </a:p>
          <a:p>
            <a:r>
              <a:rPr lang="de-DE" sz="2000" dirty="0" smtClean="0"/>
              <a:t> </a:t>
            </a:r>
            <a:endParaRPr lang="de-DE" sz="2000" dirty="0" smtClean="0"/>
          </a:p>
        </p:txBody>
      </p:sp>
      <p:graphicFrame>
        <p:nvGraphicFramePr>
          <p:cNvPr id="15" name="Object 2"/>
          <p:cNvGraphicFramePr>
            <a:graphicFrameLocks noChangeAspect="1"/>
          </p:cNvGraphicFramePr>
          <p:nvPr/>
        </p:nvGraphicFramePr>
        <p:xfrm>
          <a:off x="5652120" y="5013176"/>
          <a:ext cx="168275" cy="436563"/>
        </p:xfrm>
        <a:graphic>
          <a:graphicData uri="http://schemas.openxmlformats.org/presentationml/2006/ole">
            <p:oleObj spid="_x0000_s21509" name="Formel" r:id="rId6" imgW="152280" imgH="393480" progId="Equation.3">
              <p:embed/>
            </p:oleObj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/>
        </p:nvGraphicFramePr>
        <p:xfrm>
          <a:off x="7092280" y="4941168"/>
          <a:ext cx="395288" cy="506412"/>
        </p:xfrm>
        <a:graphic>
          <a:graphicData uri="http://schemas.openxmlformats.org/presentationml/2006/ole">
            <p:oleObj spid="_x0000_s21510" name="Formel" r:id="rId7" imgW="355320" imgH="457200" progId="Equation.3">
              <p:embed/>
            </p:oleObj>
          </a:graphicData>
        </a:graphic>
      </p:graphicFrame>
      <p:sp>
        <p:nvSpPr>
          <p:cNvPr id="17" name="Textfeld 16"/>
          <p:cNvSpPr txBox="1"/>
          <p:nvPr/>
        </p:nvSpPr>
        <p:spPr>
          <a:xfrm>
            <a:off x="3131840" y="4653136"/>
            <a:ext cx="2195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2. Schritt: Umformen</a:t>
            </a:r>
            <a:endParaRPr lang="de-DE" b="1" u="sng" dirty="0"/>
          </a:p>
        </p:txBody>
      </p:sp>
      <p:sp>
        <p:nvSpPr>
          <p:cNvPr id="18" name="Textfeld 17"/>
          <p:cNvSpPr txBox="1"/>
          <p:nvPr/>
        </p:nvSpPr>
        <p:spPr>
          <a:xfrm>
            <a:off x="2627784" y="501317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B0F0"/>
                </a:solidFill>
              </a:rPr>
              <a:t>| - 7 </a:t>
            </a:r>
            <a:endParaRPr lang="de-DE" b="1" dirty="0">
              <a:solidFill>
                <a:srgbClr val="00B0F0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596336" y="501317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B0F0"/>
                </a:solidFill>
              </a:rPr>
              <a:t>| - q </a:t>
            </a:r>
            <a:endParaRPr lang="de-DE" b="1" dirty="0">
              <a:solidFill>
                <a:srgbClr val="00B0F0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467544" y="5517232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 smtClean="0"/>
              <a:t>( x + 4 )²      =  9</a:t>
            </a:r>
            <a:r>
              <a:rPr lang="de-DE" sz="2000" dirty="0" smtClean="0"/>
              <a:t>			</a:t>
            </a:r>
            <a:r>
              <a:rPr lang="de-DE" sz="2000" dirty="0" smtClean="0"/>
              <a:t>	( x </a:t>
            </a:r>
            <a:r>
              <a:rPr lang="de-DE" sz="2000" dirty="0" smtClean="0"/>
              <a:t>+ </a:t>
            </a:r>
            <a:r>
              <a:rPr lang="de-DE" sz="2000" dirty="0" smtClean="0">
                <a:solidFill>
                  <a:srgbClr val="FF0000"/>
                </a:solidFill>
              </a:rPr>
              <a:t>     </a:t>
            </a:r>
            <a:r>
              <a:rPr lang="de-DE" sz="2000" dirty="0" smtClean="0"/>
              <a:t>)²             =       </a:t>
            </a:r>
            <a:r>
              <a:rPr lang="de-DE" sz="2000" dirty="0" smtClean="0">
                <a:solidFill>
                  <a:srgbClr val="00B0F0"/>
                </a:solidFill>
              </a:rPr>
              <a:t>- q </a:t>
            </a:r>
          </a:p>
          <a:p>
            <a:r>
              <a:rPr lang="de-DE" sz="2000" dirty="0" smtClean="0"/>
              <a:t> </a:t>
            </a:r>
            <a:endParaRPr lang="de-DE" sz="2000" dirty="0" smtClean="0"/>
          </a:p>
        </p:txBody>
      </p:sp>
      <p:graphicFrame>
        <p:nvGraphicFramePr>
          <p:cNvPr id="21" name="Object 2"/>
          <p:cNvGraphicFramePr>
            <a:graphicFrameLocks noChangeAspect="1"/>
          </p:cNvGraphicFramePr>
          <p:nvPr/>
        </p:nvGraphicFramePr>
        <p:xfrm>
          <a:off x="5652120" y="5517232"/>
          <a:ext cx="168275" cy="436563"/>
        </p:xfrm>
        <a:graphic>
          <a:graphicData uri="http://schemas.openxmlformats.org/presentationml/2006/ole">
            <p:oleObj spid="_x0000_s21511" name="Formel" r:id="rId8" imgW="152280" imgH="393480" progId="Equation.3">
              <p:embed/>
            </p:oleObj>
          </a:graphicData>
        </a:graphic>
      </p:graphicFrame>
      <p:graphicFrame>
        <p:nvGraphicFramePr>
          <p:cNvPr id="22" name="Object 2"/>
          <p:cNvGraphicFramePr>
            <a:graphicFrameLocks noChangeAspect="1"/>
          </p:cNvGraphicFramePr>
          <p:nvPr/>
        </p:nvGraphicFramePr>
        <p:xfrm>
          <a:off x="6993420" y="5467802"/>
          <a:ext cx="395288" cy="506412"/>
        </p:xfrm>
        <a:graphic>
          <a:graphicData uri="http://schemas.openxmlformats.org/presentationml/2006/ole">
            <p:oleObj spid="_x0000_s21512" name="Formel" r:id="rId9" imgW="355320" imgH="457200" progId="Equation.3">
              <p:embed/>
            </p:oleObj>
          </a:graphicData>
        </a:graphic>
      </p:graphicFrame>
      <p:sp>
        <p:nvSpPr>
          <p:cNvPr id="23" name="Textfeld 22"/>
          <p:cNvSpPr txBox="1"/>
          <p:nvPr/>
        </p:nvSpPr>
        <p:spPr>
          <a:xfrm>
            <a:off x="1583874" y="6093296"/>
            <a:ext cx="5976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3. Schritt: Auf beiden Seiten der Gleichung die Wurzel ziehen</a:t>
            </a:r>
            <a:endParaRPr lang="de-DE" b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4" grpId="0"/>
      <p:bldP spid="17" grpId="0"/>
      <p:bldP spid="18" grpId="0"/>
      <p:bldP spid="19" grpId="0"/>
      <p:bldP spid="20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58390" y="188640"/>
            <a:ext cx="8027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u="sng" dirty="0" smtClean="0"/>
              <a:t>Die </a:t>
            </a:r>
            <a:r>
              <a:rPr lang="de-DE" sz="2000" b="1" u="sng" dirty="0" err="1" smtClean="0"/>
              <a:t>Herleitung</a:t>
            </a:r>
            <a:r>
              <a:rPr lang="de-DE" sz="2000" b="1" u="sng" dirty="0" smtClean="0"/>
              <a:t> der Lösungsformel für gemischt </a:t>
            </a:r>
            <a:r>
              <a:rPr lang="de-DE" sz="2000" b="1" u="sng" dirty="0" smtClean="0"/>
              <a:t>quadratischen Gleichungen</a:t>
            </a:r>
          </a:p>
        </p:txBody>
      </p:sp>
      <p:sp>
        <p:nvSpPr>
          <p:cNvPr id="20" name="Rechteck 19"/>
          <p:cNvSpPr/>
          <p:nvPr/>
        </p:nvSpPr>
        <p:spPr>
          <a:xfrm>
            <a:off x="395536" y="1484784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 smtClean="0"/>
              <a:t>( x + 4 )²      =     9</a:t>
            </a:r>
            <a:r>
              <a:rPr lang="de-DE" sz="2000" dirty="0" smtClean="0"/>
              <a:t>			</a:t>
            </a:r>
            <a:r>
              <a:rPr lang="de-DE" sz="2000" dirty="0" smtClean="0"/>
              <a:t>	( x </a:t>
            </a:r>
            <a:r>
              <a:rPr lang="de-DE" sz="2000" dirty="0" smtClean="0"/>
              <a:t>+ </a:t>
            </a:r>
            <a:r>
              <a:rPr lang="de-DE" sz="2000" dirty="0" smtClean="0">
                <a:solidFill>
                  <a:srgbClr val="FF0000"/>
                </a:solidFill>
              </a:rPr>
              <a:t>     </a:t>
            </a:r>
            <a:r>
              <a:rPr lang="de-DE" sz="2000" dirty="0" smtClean="0"/>
              <a:t>)²   =                 </a:t>
            </a:r>
            <a:r>
              <a:rPr lang="de-DE" sz="2000" dirty="0" smtClean="0">
                <a:solidFill>
                  <a:srgbClr val="00B0F0"/>
                </a:solidFill>
              </a:rPr>
              <a:t>- q </a:t>
            </a:r>
          </a:p>
          <a:p>
            <a:r>
              <a:rPr lang="de-DE" sz="2000" dirty="0" smtClean="0"/>
              <a:t> </a:t>
            </a:r>
            <a:endParaRPr lang="de-DE" sz="2000" dirty="0" smtClean="0"/>
          </a:p>
        </p:txBody>
      </p:sp>
      <p:graphicFrame>
        <p:nvGraphicFramePr>
          <p:cNvPr id="21" name="Object 2"/>
          <p:cNvGraphicFramePr>
            <a:graphicFrameLocks noChangeAspect="1"/>
          </p:cNvGraphicFramePr>
          <p:nvPr/>
        </p:nvGraphicFramePr>
        <p:xfrm>
          <a:off x="5584386" y="1484784"/>
          <a:ext cx="168275" cy="436563"/>
        </p:xfrm>
        <a:graphic>
          <a:graphicData uri="http://schemas.openxmlformats.org/presentationml/2006/ole">
            <p:oleObj spid="_x0000_s22535" name="Formel" r:id="rId3" imgW="152280" imgH="393480" progId="Equation.3">
              <p:embed/>
            </p:oleObj>
          </a:graphicData>
        </a:graphic>
      </p:graphicFrame>
      <p:graphicFrame>
        <p:nvGraphicFramePr>
          <p:cNvPr id="22" name="Object 2"/>
          <p:cNvGraphicFramePr>
            <a:graphicFrameLocks noChangeAspect="1"/>
          </p:cNvGraphicFramePr>
          <p:nvPr/>
        </p:nvGraphicFramePr>
        <p:xfrm>
          <a:off x="6876256" y="1484784"/>
          <a:ext cx="395288" cy="506412"/>
        </p:xfrm>
        <a:graphic>
          <a:graphicData uri="http://schemas.openxmlformats.org/presentationml/2006/ole">
            <p:oleObj spid="_x0000_s22536" name="Formel" r:id="rId4" imgW="355320" imgH="457200" progId="Equation.3">
              <p:embed/>
            </p:oleObj>
          </a:graphicData>
        </a:graphic>
      </p:graphicFrame>
      <p:sp>
        <p:nvSpPr>
          <p:cNvPr id="23" name="Textfeld 22"/>
          <p:cNvSpPr txBox="1"/>
          <p:nvPr/>
        </p:nvSpPr>
        <p:spPr>
          <a:xfrm>
            <a:off x="1583874" y="836712"/>
            <a:ext cx="5976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3. Schritt: Auf beiden Seiten der Gleichung die Wurzel ziehen</a:t>
            </a:r>
            <a:endParaRPr lang="de-DE" b="1" u="sng" dirty="0"/>
          </a:p>
        </p:txBody>
      </p:sp>
      <p:grpSp>
        <p:nvGrpSpPr>
          <p:cNvPr id="71" name="Gruppieren 70"/>
          <p:cNvGrpSpPr/>
          <p:nvPr/>
        </p:nvGrpSpPr>
        <p:grpSpPr>
          <a:xfrm>
            <a:off x="179512" y="1484784"/>
            <a:ext cx="1224136" cy="360040"/>
            <a:chOff x="179512" y="1484784"/>
            <a:chExt cx="1224136" cy="360040"/>
          </a:xfrm>
        </p:grpSpPr>
        <p:cxnSp>
          <p:nvCxnSpPr>
            <p:cNvPr id="30" name="Gerade Verbindung 29"/>
            <p:cNvCxnSpPr/>
            <p:nvPr/>
          </p:nvCxnSpPr>
          <p:spPr>
            <a:xfrm flipH="1">
              <a:off x="467546" y="1484784"/>
              <a:ext cx="9361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30"/>
            <p:cNvCxnSpPr/>
            <p:nvPr/>
          </p:nvCxnSpPr>
          <p:spPr>
            <a:xfrm flipH="1">
              <a:off x="323528" y="1484784"/>
              <a:ext cx="144016" cy="3600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31"/>
            <p:cNvCxnSpPr/>
            <p:nvPr/>
          </p:nvCxnSpPr>
          <p:spPr>
            <a:xfrm flipH="1" flipV="1">
              <a:off x="251520" y="1556792"/>
              <a:ext cx="72008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32"/>
            <p:cNvCxnSpPr/>
            <p:nvPr/>
          </p:nvCxnSpPr>
          <p:spPr>
            <a:xfrm flipH="1">
              <a:off x="179512" y="1556792"/>
              <a:ext cx="720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uppieren 74"/>
          <p:cNvGrpSpPr/>
          <p:nvPr/>
        </p:nvGrpSpPr>
        <p:grpSpPr>
          <a:xfrm>
            <a:off x="1763688" y="1484784"/>
            <a:ext cx="504056" cy="360040"/>
            <a:chOff x="1763688" y="1484784"/>
            <a:chExt cx="504056" cy="360040"/>
          </a:xfrm>
        </p:grpSpPr>
        <p:cxnSp>
          <p:nvCxnSpPr>
            <p:cNvPr id="48" name="Gerade Verbindung 47"/>
            <p:cNvCxnSpPr/>
            <p:nvPr/>
          </p:nvCxnSpPr>
          <p:spPr>
            <a:xfrm flipH="1">
              <a:off x="2051722" y="1484784"/>
              <a:ext cx="21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48"/>
            <p:cNvCxnSpPr/>
            <p:nvPr/>
          </p:nvCxnSpPr>
          <p:spPr>
            <a:xfrm flipH="1">
              <a:off x="1907704" y="1484784"/>
              <a:ext cx="144016" cy="3600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 flipH="1" flipV="1">
              <a:off x="1835696" y="1556792"/>
              <a:ext cx="72008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50"/>
            <p:cNvCxnSpPr/>
            <p:nvPr/>
          </p:nvCxnSpPr>
          <p:spPr>
            <a:xfrm flipH="1">
              <a:off x="1763688" y="1556792"/>
              <a:ext cx="720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uppieren 76"/>
          <p:cNvGrpSpPr/>
          <p:nvPr/>
        </p:nvGrpSpPr>
        <p:grpSpPr>
          <a:xfrm>
            <a:off x="4788024" y="1484784"/>
            <a:ext cx="1224136" cy="360040"/>
            <a:chOff x="4788024" y="1484784"/>
            <a:chExt cx="1224136" cy="360040"/>
          </a:xfrm>
        </p:grpSpPr>
        <p:cxnSp>
          <p:nvCxnSpPr>
            <p:cNvPr id="53" name="Gerade Verbindung 52"/>
            <p:cNvCxnSpPr/>
            <p:nvPr/>
          </p:nvCxnSpPr>
          <p:spPr>
            <a:xfrm flipH="1">
              <a:off x="5076058" y="1484784"/>
              <a:ext cx="9361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 Verbindung 53"/>
            <p:cNvCxnSpPr/>
            <p:nvPr/>
          </p:nvCxnSpPr>
          <p:spPr>
            <a:xfrm flipH="1">
              <a:off x="4932040" y="1484784"/>
              <a:ext cx="144016" cy="3600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 Verbindung 54"/>
            <p:cNvCxnSpPr/>
            <p:nvPr/>
          </p:nvCxnSpPr>
          <p:spPr>
            <a:xfrm flipH="1" flipV="1">
              <a:off x="4860032" y="1556792"/>
              <a:ext cx="72008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 Verbindung 55"/>
            <p:cNvCxnSpPr/>
            <p:nvPr/>
          </p:nvCxnSpPr>
          <p:spPr>
            <a:xfrm flipH="1">
              <a:off x="4788024" y="1556792"/>
              <a:ext cx="720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pieren 78"/>
          <p:cNvGrpSpPr/>
          <p:nvPr/>
        </p:nvGrpSpPr>
        <p:grpSpPr>
          <a:xfrm>
            <a:off x="6588224" y="1412776"/>
            <a:ext cx="1008112" cy="648072"/>
            <a:chOff x="6588224" y="1412776"/>
            <a:chExt cx="1008112" cy="648072"/>
          </a:xfrm>
        </p:grpSpPr>
        <p:cxnSp>
          <p:nvCxnSpPr>
            <p:cNvPr id="58" name="Gerade Verbindung 57"/>
            <p:cNvCxnSpPr/>
            <p:nvPr/>
          </p:nvCxnSpPr>
          <p:spPr>
            <a:xfrm flipH="1">
              <a:off x="6876258" y="1412776"/>
              <a:ext cx="72007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 Verbindung 58"/>
            <p:cNvCxnSpPr/>
            <p:nvPr/>
          </p:nvCxnSpPr>
          <p:spPr>
            <a:xfrm flipH="1">
              <a:off x="6732240" y="1412776"/>
              <a:ext cx="144016" cy="6480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59"/>
            <p:cNvCxnSpPr/>
            <p:nvPr/>
          </p:nvCxnSpPr>
          <p:spPr>
            <a:xfrm flipH="1" flipV="1">
              <a:off x="6660232" y="1542390"/>
              <a:ext cx="72008" cy="51845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 Verbindung 60"/>
            <p:cNvCxnSpPr/>
            <p:nvPr/>
          </p:nvCxnSpPr>
          <p:spPr>
            <a:xfrm flipH="1">
              <a:off x="6588224" y="1542390"/>
              <a:ext cx="720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Rechteck 79"/>
          <p:cNvSpPr/>
          <p:nvPr/>
        </p:nvSpPr>
        <p:spPr>
          <a:xfrm>
            <a:off x="467544" y="2204864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 smtClean="0"/>
              <a:t> x + 4       =    </a:t>
            </a:r>
            <a:r>
              <a:rPr lang="de-DE" sz="2000" u="sng" dirty="0" smtClean="0">
                <a:solidFill>
                  <a:srgbClr val="FF0000"/>
                </a:solidFill>
              </a:rPr>
              <a:t>+</a:t>
            </a:r>
            <a:r>
              <a:rPr lang="de-DE" sz="2000" dirty="0" smtClean="0"/>
              <a:t> 3</a:t>
            </a:r>
            <a:r>
              <a:rPr lang="de-DE" sz="2000" dirty="0" smtClean="0"/>
              <a:t>			</a:t>
            </a:r>
            <a:r>
              <a:rPr lang="de-DE" sz="2000" dirty="0" smtClean="0"/>
              <a:t>	 x </a:t>
            </a:r>
            <a:r>
              <a:rPr lang="de-DE" sz="2000" dirty="0" smtClean="0"/>
              <a:t>+ </a:t>
            </a:r>
            <a:r>
              <a:rPr lang="de-DE" sz="2000" dirty="0" smtClean="0">
                <a:solidFill>
                  <a:srgbClr val="FF0000"/>
                </a:solidFill>
              </a:rPr>
              <a:t>     </a:t>
            </a:r>
            <a:r>
              <a:rPr lang="de-DE" sz="2000" dirty="0" smtClean="0"/>
              <a:t>   =      </a:t>
            </a:r>
            <a:r>
              <a:rPr lang="de-DE" sz="2000" u="sng" dirty="0" smtClean="0">
                <a:solidFill>
                  <a:srgbClr val="FF0000"/>
                </a:solidFill>
              </a:rPr>
              <a:t>+</a:t>
            </a:r>
            <a:r>
              <a:rPr lang="de-DE" sz="2000" dirty="0" smtClean="0"/>
              <a:t>           </a:t>
            </a:r>
            <a:r>
              <a:rPr lang="de-DE" sz="2000" dirty="0" smtClean="0">
                <a:solidFill>
                  <a:srgbClr val="00B0F0"/>
                </a:solidFill>
              </a:rPr>
              <a:t>- q </a:t>
            </a:r>
          </a:p>
          <a:p>
            <a:r>
              <a:rPr lang="de-DE" sz="2000" dirty="0" smtClean="0"/>
              <a:t> </a:t>
            </a:r>
            <a:endParaRPr lang="de-DE" sz="2000" dirty="0" smtClean="0"/>
          </a:p>
        </p:txBody>
      </p:sp>
      <p:grpSp>
        <p:nvGrpSpPr>
          <p:cNvPr id="81" name="Gruppieren 80"/>
          <p:cNvGrpSpPr/>
          <p:nvPr/>
        </p:nvGrpSpPr>
        <p:grpSpPr>
          <a:xfrm>
            <a:off x="6543068" y="1988840"/>
            <a:ext cx="1008112" cy="648072"/>
            <a:chOff x="6588224" y="1412776"/>
            <a:chExt cx="1008112" cy="648072"/>
          </a:xfrm>
        </p:grpSpPr>
        <p:cxnSp>
          <p:nvCxnSpPr>
            <p:cNvPr id="82" name="Gerade Verbindung 81"/>
            <p:cNvCxnSpPr/>
            <p:nvPr/>
          </p:nvCxnSpPr>
          <p:spPr>
            <a:xfrm flipH="1">
              <a:off x="6876258" y="1412776"/>
              <a:ext cx="72007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/>
          </p:nvCxnSpPr>
          <p:spPr>
            <a:xfrm flipH="1">
              <a:off x="6732240" y="1412776"/>
              <a:ext cx="144016" cy="6480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/>
          </p:nvCxnSpPr>
          <p:spPr>
            <a:xfrm flipH="1" flipV="1">
              <a:off x="6660232" y="1542390"/>
              <a:ext cx="72008" cy="51845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/>
          </p:nvCxnSpPr>
          <p:spPr>
            <a:xfrm flipH="1">
              <a:off x="6588224" y="1542390"/>
              <a:ext cx="720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6" name="Object 2"/>
          <p:cNvGraphicFramePr>
            <a:graphicFrameLocks noChangeAspect="1"/>
          </p:cNvGraphicFramePr>
          <p:nvPr/>
        </p:nvGraphicFramePr>
        <p:xfrm>
          <a:off x="6774655" y="2132856"/>
          <a:ext cx="395288" cy="506412"/>
        </p:xfrm>
        <a:graphic>
          <a:graphicData uri="http://schemas.openxmlformats.org/presentationml/2006/ole">
            <p:oleObj spid="_x0000_s22542" name="Formel" r:id="rId5" imgW="355320" imgH="457200" progId="Equation.3">
              <p:embed/>
            </p:oleObj>
          </a:graphicData>
        </a:graphic>
      </p:graphicFrame>
      <p:graphicFrame>
        <p:nvGraphicFramePr>
          <p:cNvPr id="87" name="Object 2"/>
          <p:cNvGraphicFramePr>
            <a:graphicFrameLocks noChangeAspect="1"/>
          </p:cNvGraphicFramePr>
          <p:nvPr/>
        </p:nvGraphicFramePr>
        <p:xfrm>
          <a:off x="5580112" y="2204864"/>
          <a:ext cx="168275" cy="436563"/>
        </p:xfrm>
        <a:graphic>
          <a:graphicData uri="http://schemas.openxmlformats.org/presentationml/2006/ole">
            <p:oleObj spid="_x0000_s22543" name="Formel" r:id="rId6" imgW="152280" imgH="393480" progId="Equation.3">
              <p:embed/>
            </p:oleObj>
          </a:graphicData>
        </a:graphic>
      </p:graphicFrame>
      <p:sp>
        <p:nvSpPr>
          <p:cNvPr id="88" name="Textfeld 87"/>
          <p:cNvSpPr txBox="1"/>
          <p:nvPr/>
        </p:nvSpPr>
        <p:spPr>
          <a:xfrm>
            <a:off x="2267744" y="2852936"/>
            <a:ext cx="3490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4. Schritt: Nach x</a:t>
            </a:r>
            <a:r>
              <a:rPr lang="de-DE" b="1" u="sng" baseline="-25000" dirty="0" smtClean="0"/>
              <a:t>1</a:t>
            </a:r>
            <a:r>
              <a:rPr lang="de-DE" b="1" u="sng" dirty="0" smtClean="0"/>
              <a:t> und x</a:t>
            </a:r>
            <a:r>
              <a:rPr lang="de-DE" b="1" u="sng" baseline="-25000" dirty="0" smtClean="0"/>
              <a:t>2</a:t>
            </a:r>
            <a:r>
              <a:rPr lang="de-DE" b="1" u="sng" dirty="0" smtClean="0"/>
              <a:t> auflösen</a:t>
            </a:r>
            <a:endParaRPr lang="de-DE" b="1" u="sng" dirty="0"/>
          </a:p>
        </p:txBody>
      </p:sp>
      <p:sp>
        <p:nvSpPr>
          <p:cNvPr id="89" name="Textfeld 88"/>
          <p:cNvSpPr txBox="1"/>
          <p:nvPr/>
        </p:nvSpPr>
        <p:spPr>
          <a:xfrm>
            <a:off x="2339752" y="2204864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| - 4</a:t>
            </a:r>
            <a:endParaRPr lang="de-DE" b="1" dirty="0"/>
          </a:p>
        </p:txBody>
      </p:sp>
      <p:sp>
        <p:nvSpPr>
          <p:cNvPr id="90" name="Textfeld 89"/>
          <p:cNvSpPr txBox="1"/>
          <p:nvPr/>
        </p:nvSpPr>
        <p:spPr>
          <a:xfrm>
            <a:off x="8028384" y="2204864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| - </a:t>
            </a:r>
            <a:endParaRPr lang="de-DE" b="1" dirty="0"/>
          </a:p>
        </p:txBody>
      </p:sp>
      <p:graphicFrame>
        <p:nvGraphicFramePr>
          <p:cNvPr id="91" name="Object 2"/>
          <p:cNvGraphicFramePr>
            <a:graphicFrameLocks noChangeAspect="1"/>
          </p:cNvGraphicFramePr>
          <p:nvPr/>
        </p:nvGraphicFramePr>
        <p:xfrm>
          <a:off x="8388424" y="2204864"/>
          <a:ext cx="168275" cy="436563"/>
        </p:xfrm>
        <a:graphic>
          <a:graphicData uri="http://schemas.openxmlformats.org/presentationml/2006/ole">
            <p:oleObj spid="_x0000_s22544" name="Formel" r:id="rId7" imgW="152280" imgH="393480" progId="Equation.3">
              <p:embed/>
            </p:oleObj>
          </a:graphicData>
        </a:graphic>
      </p:graphicFrame>
      <p:sp>
        <p:nvSpPr>
          <p:cNvPr id="92" name="Rechteck 91"/>
          <p:cNvSpPr/>
          <p:nvPr/>
        </p:nvSpPr>
        <p:spPr>
          <a:xfrm>
            <a:off x="539552" y="3429000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 smtClean="0"/>
              <a:t> x</a:t>
            </a:r>
            <a:r>
              <a:rPr lang="de-DE" sz="2000" baseline="-25000" dirty="0" smtClean="0"/>
              <a:t>1;2</a:t>
            </a:r>
            <a:r>
              <a:rPr lang="de-DE" sz="2000" dirty="0" smtClean="0"/>
              <a:t>  =  - 4  </a:t>
            </a:r>
            <a:r>
              <a:rPr lang="de-DE" sz="2000" u="sng" dirty="0" smtClean="0">
                <a:solidFill>
                  <a:srgbClr val="FF0000"/>
                </a:solidFill>
              </a:rPr>
              <a:t>+</a:t>
            </a:r>
            <a:r>
              <a:rPr lang="de-DE" sz="2000" dirty="0" smtClean="0"/>
              <a:t> 3</a:t>
            </a:r>
            <a:r>
              <a:rPr lang="de-DE" sz="2000" dirty="0" smtClean="0"/>
              <a:t>			</a:t>
            </a:r>
            <a:r>
              <a:rPr lang="de-DE" sz="2000" dirty="0" smtClean="0"/>
              <a:t>	 x</a:t>
            </a:r>
            <a:r>
              <a:rPr lang="de-DE" sz="2000" baseline="-25000" dirty="0" smtClean="0"/>
              <a:t>1;2</a:t>
            </a:r>
            <a:r>
              <a:rPr lang="de-DE" sz="2000" dirty="0" smtClean="0"/>
              <a:t> =  -        </a:t>
            </a:r>
            <a:r>
              <a:rPr lang="de-DE" sz="2000" u="sng" dirty="0" smtClean="0">
                <a:solidFill>
                  <a:srgbClr val="FF0000"/>
                </a:solidFill>
              </a:rPr>
              <a:t>+</a:t>
            </a:r>
            <a:r>
              <a:rPr lang="de-DE" sz="2000" dirty="0" smtClean="0"/>
              <a:t>           </a:t>
            </a:r>
            <a:r>
              <a:rPr lang="de-DE" sz="2000" dirty="0" smtClean="0">
                <a:solidFill>
                  <a:srgbClr val="00B0F0"/>
                </a:solidFill>
              </a:rPr>
              <a:t>- q </a:t>
            </a:r>
          </a:p>
          <a:p>
            <a:r>
              <a:rPr lang="de-DE" sz="2000" dirty="0" smtClean="0"/>
              <a:t> </a:t>
            </a:r>
            <a:endParaRPr lang="de-DE" sz="2000" dirty="0" smtClean="0"/>
          </a:p>
        </p:txBody>
      </p:sp>
      <p:graphicFrame>
        <p:nvGraphicFramePr>
          <p:cNvPr id="93" name="Object 2"/>
          <p:cNvGraphicFramePr>
            <a:graphicFrameLocks noChangeAspect="1"/>
          </p:cNvGraphicFramePr>
          <p:nvPr/>
        </p:nvGraphicFramePr>
        <p:xfrm>
          <a:off x="6059909" y="3429000"/>
          <a:ext cx="168275" cy="436563"/>
        </p:xfrm>
        <a:graphic>
          <a:graphicData uri="http://schemas.openxmlformats.org/presentationml/2006/ole">
            <p:oleObj spid="_x0000_s22545" name="Formel" r:id="rId8" imgW="152280" imgH="393480" progId="Equation.3">
              <p:embed/>
            </p:oleObj>
          </a:graphicData>
        </a:graphic>
      </p:graphicFrame>
      <p:grpSp>
        <p:nvGrpSpPr>
          <p:cNvPr id="94" name="Gruppieren 93"/>
          <p:cNvGrpSpPr/>
          <p:nvPr/>
        </p:nvGrpSpPr>
        <p:grpSpPr>
          <a:xfrm>
            <a:off x="6516216" y="3284984"/>
            <a:ext cx="1008112" cy="648072"/>
            <a:chOff x="6588224" y="1412776"/>
            <a:chExt cx="1008112" cy="648072"/>
          </a:xfrm>
        </p:grpSpPr>
        <p:cxnSp>
          <p:nvCxnSpPr>
            <p:cNvPr id="95" name="Gerade Verbindung 94"/>
            <p:cNvCxnSpPr/>
            <p:nvPr/>
          </p:nvCxnSpPr>
          <p:spPr>
            <a:xfrm flipH="1">
              <a:off x="6876258" y="1412776"/>
              <a:ext cx="72007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 Verbindung 95"/>
            <p:cNvCxnSpPr/>
            <p:nvPr/>
          </p:nvCxnSpPr>
          <p:spPr>
            <a:xfrm flipH="1">
              <a:off x="6732240" y="1412776"/>
              <a:ext cx="144016" cy="6480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 Verbindung 96"/>
            <p:cNvCxnSpPr/>
            <p:nvPr/>
          </p:nvCxnSpPr>
          <p:spPr>
            <a:xfrm flipH="1" flipV="1">
              <a:off x="6660232" y="1542390"/>
              <a:ext cx="72008" cy="51845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 Verbindung 97"/>
            <p:cNvCxnSpPr/>
            <p:nvPr/>
          </p:nvCxnSpPr>
          <p:spPr>
            <a:xfrm flipH="1">
              <a:off x="6588224" y="1542390"/>
              <a:ext cx="720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9" name="Object 2"/>
          <p:cNvGraphicFramePr>
            <a:graphicFrameLocks noChangeAspect="1"/>
          </p:cNvGraphicFramePr>
          <p:nvPr/>
        </p:nvGraphicFramePr>
        <p:xfrm>
          <a:off x="6811263" y="3361266"/>
          <a:ext cx="395288" cy="506412"/>
        </p:xfrm>
        <a:graphic>
          <a:graphicData uri="http://schemas.openxmlformats.org/presentationml/2006/ole">
            <p:oleObj spid="_x0000_s22546" name="Formel" r:id="rId9" imgW="355320" imgH="457200" progId="Equation.3">
              <p:embed/>
            </p:oleObj>
          </a:graphicData>
        </a:graphic>
      </p:graphicFrame>
      <p:sp>
        <p:nvSpPr>
          <p:cNvPr id="101" name="Rechteck 100"/>
          <p:cNvSpPr/>
          <p:nvPr/>
        </p:nvSpPr>
        <p:spPr>
          <a:xfrm>
            <a:off x="539552" y="4005064"/>
            <a:ext cx="806489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 smtClean="0"/>
              <a:t>x</a:t>
            </a:r>
            <a:r>
              <a:rPr lang="de-DE" sz="2000" baseline="-25000" dirty="0" smtClean="0"/>
              <a:t>1</a:t>
            </a:r>
            <a:r>
              <a:rPr lang="de-DE" sz="2000" dirty="0" smtClean="0"/>
              <a:t>  =  - 4  </a:t>
            </a:r>
            <a:r>
              <a:rPr lang="de-DE" sz="2000" dirty="0" smtClean="0">
                <a:solidFill>
                  <a:srgbClr val="FF0000"/>
                </a:solidFill>
              </a:rPr>
              <a:t>+</a:t>
            </a:r>
            <a:r>
              <a:rPr lang="de-DE" sz="2000" dirty="0" smtClean="0"/>
              <a:t> 3 = - 1</a:t>
            </a:r>
            <a:r>
              <a:rPr lang="de-DE" sz="2000" dirty="0" smtClean="0"/>
              <a:t>	</a:t>
            </a:r>
            <a:endParaRPr lang="de-DE" sz="2000" dirty="0" smtClean="0"/>
          </a:p>
          <a:p>
            <a:r>
              <a:rPr lang="de-DE" sz="2000" dirty="0" smtClean="0"/>
              <a:t>x</a:t>
            </a:r>
            <a:r>
              <a:rPr lang="de-DE" sz="2000" baseline="-25000" dirty="0" smtClean="0"/>
              <a:t>2</a:t>
            </a:r>
            <a:r>
              <a:rPr lang="de-DE" sz="2000" dirty="0" smtClean="0"/>
              <a:t>  </a:t>
            </a:r>
            <a:r>
              <a:rPr lang="de-DE" sz="2000" dirty="0" smtClean="0"/>
              <a:t>=  - 4  </a:t>
            </a:r>
            <a:r>
              <a:rPr lang="de-DE" sz="2000" dirty="0" smtClean="0">
                <a:solidFill>
                  <a:srgbClr val="FF0000"/>
                </a:solidFill>
              </a:rPr>
              <a:t>- </a:t>
            </a:r>
            <a:r>
              <a:rPr lang="de-DE" sz="2000" dirty="0" smtClean="0"/>
              <a:t> </a:t>
            </a:r>
            <a:r>
              <a:rPr lang="de-DE" sz="2000" dirty="0" smtClean="0"/>
              <a:t>3 = - </a:t>
            </a:r>
            <a:r>
              <a:rPr lang="de-DE" sz="2000" dirty="0" smtClean="0"/>
              <a:t>7				Die Werte für p und q in die</a:t>
            </a:r>
          </a:p>
          <a:p>
            <a:r>
              <a:rPr lang="de-DE" sz="2000" dirty="0" smtClean="0"/>
              <a:t>	</a:t>
            </a:r>
            <a:r>
              <a:rPr lang="de-DE" sz="2000" dirty="0" smtClean="0"/>
              <a:t>				Lösungsformel einsetzen! </a:t>
            </a:r>
            <a:r>
              <a:rPr lang="de-DE" sz="2000" dirty="0" smtClean="0"/>
              <a:t>		</a:t>
            </a:r>
            <a:r>
              <a:rPr lang="de-DE" sz="2000" dirty="0" smtClean="0"/>
              <a:t>	</a:t>
            </a:r>
            <a:endParaRPr lang="de-DE" sz="2000" dirty="0" smtClean="0">
              <a:solidFill>
                <a:srgbClr val="00B0F0"/>
              </a:solidFill>
            </a:endParaRPr>
          </a:p>
          <a:p>
            <a:r>
              <a:rPr lang="de-DE" sz="2000" dirty="0" smtClean="0"/>
              <a:t> </a:t>
            </a:r>
            <a:endParaRPr lang="de-DE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80" grpId="0"/>
      <p:bldP spid="88" grpId="0"/>
      <p:bldP spid="89" grpId="0"/>
      <p:bldP spid="90" grpId="0"/>
      <p:bldP spid="92" grpId="0"/>
      <p:bldP spid="10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829901" y="188640"/>
            <a:ext cx="7484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u="sng" dirty="0" smtClean="0"/>
              <a:t>Die </a:t>
            </a:r>
            <a:r>
              <a:rPr lang="de-DE" sz="2000" b="1" u="sng" dirty="0" smtClean="0">
                <a:solidFill>
                  <a:srgbClr val="FF0000"/>
                </a:solidFill>
              </a:rPr>
              <a:t>quadratische Ergänzung </a:t>
            </a:r>
            <a:r>
              <a:rPr lang="de-DE" sz="2000" b="1" u="sng" dirty="0" smtClean="0"/>
              <a:t>bei gemischt quadratischen Gleichungen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984832" y="764704"/>
            <a:ext cx="65294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Jetzt können wir quadratische Gleichungen der Form x² + </a:t>
            </a:r>
            <a:r>
              <a:rPr lang="de-DE" dirty="0" err="1" smtClean="0"/>
              <a:t>px</a:t>
            </a:r>
            <a:r>
              <a:rPr lang="de-DE" dirty="0" smtClean="0"/>
              <a:t> + q = 0 </a:t>
            </a:r>
          </a:p>
          <a:p>
            <a:r>
              <a:rPr lang="de-DE" dirty="0" smtClean="0"/>
              <a:t>mithilfe der Lösungsformel lösen.</a:t>
            </a:r>
          </a:p>
        </p:txBody>
      </p:sp>
      <p:sp>
        <p:nvSpPr>
          <p:cNvPr id="59" name="Rechteck 58"/>
          <p:cNvSpPr/>
          <p:nvPr/>
        </p:nvSpPr>
        <p:spPr>
          <a:xfrm>
            <a:off x="3046333" y="1484784"/>
            <a:ext cx="2403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b="1" dirty="0" smtClean="0"/>
              <a:t>Beispiel:  x² + </a:t>
            </a:r>
            <a:r>
              <a:rPr lang="de-DE" b="1" dirty="0" smtClean="0"/>
              <a:t>8x + 7 </a:t>
            </a:r>
            <a:r>
              <a:rPr lang="de-DE" b="1" dirty="0" smtClean="0"/>
              <a:t>= 0</a:t>
            </a:r>
          </a:p>
        </p:txBody>
      </p:sp>
      <p:sp>
        <p:nvSpPr>
          <p:cNvPr id="60" name="Rechteck 59"/>
          <p:cNvSpPr/>
          <p:nvPr/>
        </p:nvSpPr>
        <p:spPr>
          <a:xfrm>
            <a:off x="1763688" y="2924944"/>
            <a:ext cx="16412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b="1" dirty="0" smtClean="0"/>
              <a:t>Lösungsformel:</a:t>
            </a:r>
          </a:p>
        </p:txBody>
      </p:sp>
      <p:graphicFrame>
        <p:nvGraphicFramePr>
          <p:cNvPr id="63" name="Objekt 62"/>
          <p:cNvGraphicFramePr>
            <a:graphicFrameLocks noChangeAspect="1"/>
          </p:cNvGraphicFramePr>
          <p:nvPr/>
        </p:nvGraphicFramePr>
        <p:xfrm>
          <a:off x="3594381" y="2742952"/>
          <a:ext cx="1955237" cy="686048"/>
        </p:xfrm>
        <a:graphic>
          <a:graphicData uri="http://schemas.openxmlformats.org/presentationml/2006/ole">
            <p:oleObj spid="_x0000_s15375" name="Formel" r:id="rId4" imgW="1447560" imgH="507960" progId="Equation.3">
              <p:embed/>
            </p:oleObj>
          </a:graphicData>
        </a:graphic>
      </p:graphicFrame>
      <p:sp>
        <p:nvSpPr>
          <p:cNvPr id="72" name="Rechteck 71"/>
          <p:cNvSpPr/>
          <p:nvPr/>
        </p:nvSpPr>
        <p:spPr>
          <a:xfrm>
            <a:off x="5796136" y="1772816"/>
            <a:ext cx="27875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i="1" dirty="0" smtClean="0"/>
              <a:t>Wir setzen die Zahlenwerte</a:t>
            </a:r>
          </a:p>
          <a:p>
            <a:pPr algn="ctr"/>
            <a:r>
              <a:rPr lang="de-DE" i="1" dirty="0" smtClean="0"/>
              <a:t>für p und q in die</a:t>
            </a:r>
          </a:p>
          <a:p>
            <a:pPr algn="ctr"/>
            <a:r>
              <a:rPr lang="de-DE" i="1" dirty="0" smtClean="0"/>
              <a:t>Lösungsformel ein</a:t>
            </a:r>
          </a:p>
        </p:txBody>
      </p:sp>
      <p:sp>
        <p:nvSpPr>
          <p:cNvPr id="73" name="Textfeld 72"/>
          <p:cNvSpPr txBox="1"/>
          <p:nvPr/>
        </p:nvSpPr>
        <p:spPr>
          <a:xfrm>
            <a:off x="3851920" y="1988840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 = </a:t>
            </a:r>
            <a:r>
              <a:rPr lang="de-DE" dirty="0" smtClean="0"/>
              <a:t>8 </a:t>
            </a:r>
            <a:r>
              <a:rPr lang="de-DE" dirty="0" smtClean="0"/>
              <a:t>und q = </a:t>
            </a:r>
            <a:r>
              <a:rPr lang="de-DE" dirty="0" smtClean="0"/>
              <a:t>7</a:t>
            </a:r>
            <a:endParaRPr lang="de-DE" dirty="0"/>
          </a:p>
        </p:txBody>
      </p:sp>
      <p:cxnSp>
        <p:nvCxnSpPr>
          <p:cNvPr id="75" name="Gerade Verbindung mit Pfeil 74"/>
          <p:cNvCxnSpPr/>
          <p:nvPr/>
        </p:nvCxnSpPr>
        <p:spPr>
          <a:xfrm flipH="1">
            <a:off x="4067944" y="1772816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mit Pfeil 75"/>
          <p:cNvCxnSpPr/>
          <p:nvPr/>
        </p:nvCxnSpPr>
        <p:spPr>
          <a:xfrm>
            <a:off x="4932040" y="177281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Objekt 78"/>
          <p:cNvGraphicFramePr>
            <a:graphicFrameLocks noChangeAspect="1"/>
          </p:cNvGraphicFramePr>
          <p:nvPr/>
        </p:nvGraphicFramePr>
        <p:xfrm>
          <a:off x="3594100" y="3644900"/>
          <a:ext cx="1955800" cy="685800"/>
        </p:xfrm>
        <a:graphic>
          <a:graphicData uri="http://schemas.openxmlformats.org/presentationml/2006/ole">
            <p:oleObj spid="_x0000_s15376" name="Formel" r:id="rId5" imgW="1447560" imgH="507960" progId="Equation.3">
              <p:embed/>
            </p:oleObj>
          </a:graphicData>
        </a:graphic>
      </p:graphicFrame>
      <p:graphicFrame>
        <p:nvGraphicFramePr>
          <p:cNvPr id="80" name="Objekt 79"/>
          <p:cNvGraphicFramePr>
            <a:graphicFrameLocks noChangeAspect="1"/>
          </p:cNvGraphicFramePr>
          <p:nvPr/>
        </p:nvGraphicFramePr>
        <p:xfrm>
          <a:off x="3740150" y="4608513"/>
          <a:ext cx="1665288" cy="342900"/>
        </p:xfrm>
        <a:graphic>
          <a:graphicData uri="http://schemas.openxmlformats.org/presentationml/2006/ole">
            <p:oleObj spid="_x0000_s15377" name="Formel" r:id="rId6" imgW="1231560" imgH="253800" progId="Equation.3">
              <p:embed/>
            </p:oleObj>
          </a:graphicData>
        </a:graphic>
      </p:graphicFrame>
      <p:graphicFrame>
        <p:nvGraphicFramePr>
          <p:cNvPr id="81" name="Objekt 80"/>
          <p:cNvGraphicFramePr>
            <a:graphicFrameLocks noChangeAspect="1"/>
          </p:cNvGraphicFramePr>
          <p:nvPr/>
        </p:nvGraphicFramePr>
        <p:xfrm>
          <a:off x="3857625" y="5118100"/>
          <a:ext cx="1427163" cy="274638"/>
        </p:xfrm>
        <a:graphic>
          <a:graphicData uri="http://schemas.openxmlformats.org/presentationml/2006/ole">
            <p:oleObj spid="_x0000_s15378" name="Formel" r:id="rId7" imgW="1054080" imgH="203040" progId="Equation.3">
              <p:embed/>
            </p:oleObj>
          </a:graphicData>
        </a:graphic>
      </p:graphicFrame>
      <p:graphicFrame>
        <p:nvGraphicFramePr>
          <p:cNvPr id="82" name="Objekt 81"/>
          <p:cNvGraphicFramePr>
            <a:graphicFrameLocks noChangeAspect="1"/>
          </p:cNvGraphicFramePr>
          <p:nvPr/>
        </p:nvGraphicFramePr>
        <p:xfrm>
          <a:off x="3833813" y="5622925"/>
          <a:ext cx="1476375" cy="274638"/>
        </p:xfrm>
        <a:graphic>
          <a:graphicData uri="http://schemas.openxmlformats.org/presentationml/2006/ole">
            <p:oleObj spid="_x0000_s15379" name="Formel" r:id="rId8" imgW="1091880" imgH="203040" progId="Equation.3">
              <p:embed/>
            </p:oleObj>
          </a:graphicData>
        </a:graphic>
      </p:graphicFrame>
      <p:sp>
        <p:nvSpPr>
          <p:cNvPr id="83" name="Textfeld 82"/>
          <p:cNvSpPr txBox="1"/>
          <p:nvPr/>
        </p:nvSpPr>
        <p:spPr>
          <a:xfrm>
            <a:off x="3985140" y="6021288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L </a:t>
            </a:r>
            <a:r>
              <a:rPr lang="de-DE" dirty="0" smtClean="0"/>
              <a:t>={-1; -7 </a:t>
            </a:r>
            <a:r>
              <a:rPr lang="de-DE" dirty="0" smtClean="0"/>
              <a:t>}</a:t>
            </a:r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899592" y="4437112"/>
            <a:ext cx="1689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u="sng" dirty="0" smtClean="0"/>
              <a:t>Probe für </a:t>
            </a:r>
            <a:r>
              <a:rPr lang="de-DE" i="1" u="sng" dirty="0" smtClean="0">
                <a:solidFill>
                  <a:srgbClr val="00B0F0"/>
                </a:solidFill>
              </a:rPr>
              <a:t>x</a:t>
            </a:r>
            <a:r>
              <a:rPr lang="de-DE" i="1" u="sng" baseline="-25000" dirty="0" smtClean="0">
                <a:solidFill>
                  <a:srgbClr val="00B0F0"/>
                </a:solidFill>
              </a:rPr>
              <a:t>1</a:t>
            </a:r>
            <a:r>
              <a:rPr lang="de-DE" i="1" u="sng" dirty="0" smtClean="0">
                <a:solidFill>
                  <a:srgbClr val="00B0F0"/>
                </a:solidFill>
              </a:rPr>
              <a:t> = </a:t>
            </a:r>
            <a:r>
              <a:rPr lang="de-DE" i="1" u="sng" dirty="0" smtClean="0">
                <a:solidFill>
                  <a:srgbClr val="00B0F0"/>
                </a:solidFill>
              </a:rPr>
              <a:t>-1</a:t>
            </a:r>
            <a:endParaRPr lang="de-DE" i="1" u="sng" dirty="0" smtClean="0">
              <a:solidFill>
                <a:srgbClr val="00B0F0"/>
              </a:solidFill>
            </a:endParaRPr>
          </a:p>
          <a:p>
            <a:r>
              <a:rPr lang="de-DE" dirty="0" smtClean="0"/>
              <a:t>x² + </a:t>
            </a:r>
            <a:r>
              <a:rPr lang="de-DE" dirty="0" smtClean="0"/>
              <a:t>8x + 7= </a:t>
            </a:r>
            <a:r>
              <a:rPr lang="de-DE" dirty="0" smtClean="0"/>
              <a:t>0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899592" y="5085184"/>
            <a:ext cx="1709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-1</a:t>
            </a:r>
            <a:r>
              <a:rPr lang="de-DE" dirty="0" smtClean="0"/>
              <a:t>² </a:t>
            </a:r>
            <a:r>
              <a:rPr lang="de-DE" dirty="0" smtClean="0"/>
              <a:t>+ </a:t>
            </a:r>
            <a:r>
              <a:rPr lang="de-DE" dirty="0" smtClean="0"/>
              <a:t>8∙</a:t>
            </a:r>
            <a:r>
              <a:rPr lang="de-DE" dirty="0" smtClean="0">
                <a:solidFill>
                  <a:srgbClr val="00B0F0"/>
                </a:solidFill>
              </a:rPr>
              <a:t>-1</a:t>
            </a:r>
            <a:r>
              <a:rPr lang="de-DE" dirty="0" smtClean="0"/>
              <a:t> + 7 </a:t>
            </a:r>
            <a:r>
              <a:rPr lang="de-DE" dirty="0" smtClean="0"/>
              <a:t>= 0</a:t>
            </a:r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1115616" y="5445224"/>
            <a:ext cx="155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1</a:t>
            </a:r>
            <a:r>
              <a:rPr lang="de-DE" dirty="0" smtClean="0"/>
              <a:t> - 8 + 7 </a:t>
            </a:r>
            <a:r>
              <a:rPr lang="de-DE" dirty="0" smtClean="0"/>
              <a:t>= 0 </a:t>
            </a:r>
            <a:r>
              <a:rPr lang="de-DE" dirty="0" smtClean="0">
                <a:sym typeface="Wingdings"/>
              </a:rPr>
              <a:t>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6660232" y="4437112"/>
            <a:ext cx="1728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u="sng" dirty="0" smtClean="0"/>
              <a:t>Probe für </a:t>
            </a:r>
            <a:r>
              <a:rPr lang="de-DE" i="1" u="sng" dirty="0" smtClean="0">
                <a:solidFill>
                  <a:srgbClr val="00B0F0"/>
                </a:solidFill>
              </a:rPr>
              <a:t>x</a:t>
            </a:r>
            <a:r>
              <a:rPr lang="de-DE" i="1" u="sng" baseline="-25000" dirty="0" smtClean="0">
                <a:solidFill>
                  <a:srgbClr val="00B0F0"/>
                </a:solidFill>
              </a:rPr>
              <a:t>2</a:t>
            </a:r>
            <a:r>
              <a:rPr lang="de-DE" i="1" u="sng" dirty="0" smtClean="0">
                <a:solidFill>
                  <a:srgbClr val="00B0F0"/>
                </a:solidFill>
              </a:rPr>
              <a:t> = </a:t>
            </a:r>
            <a:r>
              <a:rPr lang="de-DE" i="1" u="sng" dirty="0" smtClean="0">
                <a:solidFill>
                  <a:srgbClr val="00B0F0"/>
                </a:solidFill>
              </a:rPr>
              <a:t>-7</a:t>
            </a:r>
            <a:endParaRPr lang="de-DE" i="1" u="sng" dirty="0" smtClean="0">
              <a:solidFill>
                <a:srgbClr val="00B0F0"/>
              </a:solidFill>
            </a:endParaRPr>
          </a:p>
          <a:p>
            <a:r>
              <a:rPr lang="de-DE" dirty="0" smtClean="0"/>
              <a:t>x² + </a:t>
            </a:r>
            <a:r>
              <a:rPr lang="de-DE" dirty="0" smtClean="0"/>
              <a:t>8x </a:t>
            </a:r>
            <a:r>
              <a:rPr lang="de-DE" dirty="0" smtClean="0"/>
              <a:t>+ 7 = </a:t>
            </a:r>
            <a:r>
              <a:rPr lang="de-DE" dirty="0" smtClean="0"/>
              <a:t>0</a:t>
            </a:r>
            <a:endParaRPr lang="de-DE" dirty="0"/>
          </a:p>
        </p:txBody>
      </p:sp>
      <p:sp>
        <p:nvSpPr>
          <p:cNvPr id="20" name="Textfeld 19"/>
          <p:cNvSpPr txBox="1"/>
          <p:nvPr/>
        </p:nvSpPr>
        <p:spPr>
          <a:xfrm>
            <a:off x="6300192" y="5085184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-7</a:t>
            </a:r>
            <a:r>
              <a:rPr lang="de-DE" dirty="0" smtClean="0"/>
              <a:t>² </a:t>
            </a:r>
            <a:r>
              <a:rPr lang="de-DE" dirty="0" smtClean="0"/>
              <a:t>+ </a:t>
            </a:r>
            <a:r>
              <a:rPr lang="de-DE" dirty="0" smtClean="0"/>
              <a:t>8∙</a:t>
            </a:r>
            <a:r>
              <a:rPr lang="de-DE" dirty="0" smtClean="0">
                <a:solidFill>
                  <a:srgbClr val="00B0F0"/>
                </a:solidFill>
              </a:rPr>
              <a:t>(-7)</a:t>
            </a:r>
            <a:r>
              <a:rPr lang="de-DE" dirty="0" smtClean="0"/>
              <a:t> </a:t>
            </a:r>
            <a:r>
              <a:rPr lang="de-DE" dirty="0" smtClean="0"/>
              <a:t>+ 7 = </a:t>
            </a:r>
            <a:r>
              <a:rPr lang="de-DE" dirty="0" smtClean="0"/>
              <a:t>0</a:t>
            </a:r>
            <a:endParaRPr lang="de-DE" dirty="0"/>
          </a:p>
        </p:txBody>
      </p:sp>
      <p:sp>
        <p:nvSpPr>
          <p:cNvPr id="21" name="Textfeld 20"/>
          <p:cNvSpPr txBox="1"/>
          <p:nvPr/>
        </p:nvSpPr>
        <p:spPr>
          <a:xfrm>
            <a:off x="6588224" y="5445224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49</a:t>
            </a:r>
            <a:r>
              <a:rPr lang="de-DE" dirty="0" smtClean="0"/>
              <a:t> </a:t>
            </a:r>
            <a:r>
              <a:rPr lang="de-DE" dirty="0" smtClean="0"/>
              <a:t>– </a:t>
            </a:r>
            <a:r>
              <a:rPr lang="de-DE" dirty="0" smtClean="0"/>
              <a:t>56 </a:t>
            </a:r>
            <a:r>
              <a:rPr lang="de-DE" dirty="0" smtClean="0"/>
              <a:t>+ 7 = </a:t>
            </a:r>
            <a:r>
              <a:rPr lang="de-DE" dirty="0" smtClean="0"/>
              <a:t>0 </a:t>
            </a:r>
            <a:r>
              <a:rPr lang="de-DE" dirty="0" smtClean="0">
                <a:sym typeface="Wingdings"/>
              </a:rPr>
              <a:t>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83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</Words>
  <Application>Microsoft Office PowerPoint</Application>
  <PresentationFormat>Bildschirmpräsentation (4:3)</PresentationFormat>
  <Paragraphs>55</Paragraphs>
  <Slides>3</Slides>
  <Notes>1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3</vt:i4>
      </vt:variant>
    </vt:vector>
  </HeadingPairs>
  <TitlesOfParts>
    <vt:vector size="6" baseType="lpstr">
      <vt:lpstr>Larissa-Design</vt:lpstr>
      <vt:lpstr>Formel</vt:lpstr>
      <vt:lpstr>Microsoft Formel-Editor 3.0</vt:lpstr>
      <vt:lpstr>Folie 1</vt:lpstr>
      <vt:lpstr>Folie 2</vt:lpstr>
      <vt:lpstr>Folie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horst</dc:creator>
  <cp:lastModifiedBy>horst</cp:lastModifiedBy>
  <cp:revision>22</cp:revision>
  <dcterms:created xsi:type="dcterms:W3CDTF">2013-01-17T13:30:36Z</dcterms:created>
  <dcterms:modified xsi:type="dcterms:W3CDTF">2013-02-20T09:50:24Z</dcterms:modified>
</cp:coreProperties>
</file>