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1" r:id="rId4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84" d="100"/>
          <a:sy n="84" d="100"/>
        </p:scale>
        <p:origin x="-126" y="-3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89A5E-729F-43FD-8385-F56382820ED4}" type="datetimeFigureOut">
              <a:rPr lang="de-DE" smtClean="0"/>
              <a:pPr/>
              <a:t>03.02.2013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1293E-EFA5-4678-9EA9-C9434E8C7EA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89A5E-729F-43FD-8385-F56382820ED4}" type="datetimeFigureOut">
              <a:rPr lang="de-DE" smtClean="0"/>
              <a:pPr/>
              <a:t>03.02.2013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1293E-EFA5-4678-9EA9-C9434E8C7EA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89A5E-729F-43FD-8385-F56382820ED4}" type="datetimeFigureOut">
              <a:rPr lang="de-DE" smtClean="0"/>
              <a:pPr/>
              <a:t>03.02.2013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1293E-EFA5-4678-9EA9-C9434E8C7EA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89A5E-729F-43FD-8385-F56382820ED4}" type="datetimeFigureOut">
              <a:rPr lang="de-DE" smtClean="0"/>
              <a:pPr/>
              <a:t>03.02.2013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1293E-EFA5-4678-9EA9-C9434E8C7EA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89A5E-729F-43FD-8385-F56382820ED4}" type="datetimeFigureOut">
              <a:rPr lang="de-DE" smtClean="0"/>
              <a:pPr/>
              <a:t>03.02.2013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1293E-EFA5-4678-9EA9-C9434E8C7EA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89A5E-729F-43FD-8385-F56382820ED4}" type="datetimeFigureOut">
              <a:rPr lang="de-DE" smtClean="0"/>
              <a:pPr/>
              <a:t>03.02.2013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1293E-EFA5-4678-9EA9-C9434E8C7EA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89A5E-729F-43FD-8385-F56382820ED4}" type="datetimeFigureOut">
              <a:rPr lang="de-DE" smtClean="0"/>
              <a:pPr/>
              <a:t>03.02.2013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1293E-EFA5-4678-9EA9-C9434E8C7EA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89A5E-729F-43FD-8385-F56382820ED4}" type="datetimeFigureOut">
              <a:rPr lang="de-DE" smtClean="0"/>
              <a:pPr/>
              <a:t>03.02.2013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1293E-EFA5-4678-9EA9-C9434E8C7EA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89A5E-729F-43FD-8385-F56382820ED4}" type="datetimeFigureOut">
              <a:rPr lang="de-DE" smtClean="0"/>
              <a:pPr/>
              <a:t>03.02.2013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1293E-EFA5-4678-9EA9-C9434E8C7EA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89A5E-729F-43FD-8385-F56382820ED4}" type="datetimeFigureOut">
              <a:rPr lang="de-DE" smtClean="0"/>
              <a:pPr/>
              <a:t>03.02.2013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1293E-EFA5-4678-9EA9-C9434E8C7EA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89A5E-729F-43FD-8385-F56382820ED4}" type="datetimeFigureOut">
              <a:rPr lang="de-DE" smtClean="0"/>
              <a:pPr/>
              <a:t>03.02.2013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1293E-EFA5-4678-9EA9-C9434E8C7EA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B89A5E-729F-43FD-8385-F56382820ED4}" type="datetimeFigureOut">
              <a:rPr lang="de-DE" smtClean="0"/>
              <a:pPr/>
              <a:t>03.02.2013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21293E-EFA5-4678-9EA9-C9434E8C7EA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360363" y="1989138"/>
            <a:ext cx="1439862" cy="1439862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fr-FR">
              <a:solidFill>
                <a:srgbClr val="FFFFFF"/>
              </a:solidFill>
            </a:endParaRPr>
          </a:p>
        </p:txBody>
      </p:sp>
      <p:sp>
        <p:nvSpPr>
          <p:cNvPr id="3" name="Textfeld 7"/>
          <p:cNvSpPr txBox="1">
            <a:spLocks noChangeArrowheads="1"/>
          </p:cNvSpPr>
          <p:nvPr/>
        </p:nvSpPr>
        <p:spPr bwMode="auto">
          <a:xfrm flipH="1">
            <a:off x="0" y="2492375"/>
            <a:ext cx="3143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>
                <a:solidFill>
                  <a:schemeClr val="tx2"/>
                </a:solidFill>
                <a:latin typeface="Calibri" pitchFamily="34" charset="0"/>
              </a:rPr>
              <a:t>a</a:t>
            </a:r>
          </a:p>
        </p:txBody>
      </p:sp>
      <p:sp>
        <p:nvSpPr>
          <p:cNvPr id="4" name="Textfeld 8"/>
          <p:cNvSpPr txBox="1">
            <a:spLocks noChangeArrowheads="1"/>
          </p:cNvSpPr>
          <p:nvPr/>
        </p:nvSpPr>
        <p:spPr bwMode="auto">
          <a:xfrm flipH="1">
            <a:off x="936625" y="1557338"/>
            <a:ext cx="3143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>
                <a:solidFill>
                  <a:schemeClr val="tx2"/>
                </a:solidFill>
                <a:latin typeface="Calibri" pitchFamily="34" charset="0"/>
              </a:rPr>
              <a:t>a</a:t>
            </a:r>
          </a:p>
        </p:txBody>
      </p:sp>
      <p:sp>
        <p:nvSpPr>
          <p:cNvPr id="7" name="Textfeld 11"/>
          <p:cNvSpPr txBox="1">
            <a:spLocks noChangeArrowheads="1"/>
          </p:cNvSpPr>
          <p:nvPr/>
        </p:nvSpPr>
        <p:spPr bwMode="auto">
          <a:xfrm flipH="1">
            <a:off x="936625" y="2416175"/>
            <a:ext cx="6477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3200" dirty="0">
                <a:solidFill>
                  <a:schemeClr val="tx2"/>
                </a:solidFill>
                <a:latin typeface="Calibri" pitchFamily="34" charset="0"/>
              </a:rPr>
              <a:t>a²</a:t>
            </a:r>
          </a:p>
        </p:txBody>
      </p:sp>
      <p:sp>
        <p:nvSpPr>
          <p:cNvPr id="8" name="Rechteck 12"/>
          <p:cNvSpPr>
            <a:spLocks noChangeArrowheads="1"/>
          </p:cNvSpPr>
          <p:nvPr/>
        </p:nvSpPr>
        <p:spPr bwMode="auto">
          <a:xfrm>
            <a:off x="5364088" y="1772816"/>
            <a:ext cx="116522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de-DE" sz="3200" b="1">
                <a:solidFill>
                  <a:schemeClr val="tx2"/>
                </a:solidFill>
                <a:latin typeface="Calibri" pitchFamily="34" charset="0"/>
              </a:rPr>
              <a:t>A = a²</a:t>
            </a:r>
            <a:endParaRPr lang="de-DE" sz="3200" b="1">
              <a:latin typeface="Calibri" pitchFamily="34" charset="0"/>
            </a:endParaRPr>
          </a:p>
        </p:txBody>
      </p:sp>
      <p:cxnSp>
        <p:nvCxnSpPr>
          <p:cNvPr id="9" name="Gerade Verbindung 8"/>
          <p:cNvCxnSpPr/>
          <p:nvPr/>
        </p:nvCxnSpPr>
        <p:spPr>
          <a:xfrm>
            <a:off x="1800225" y="1989138"/>
            <a:ext cx="216058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9"/>
          <p:cNvCxnSpPr/>
          <p:nvPr/>
        </p:nvCxnSpPr>
        <p:spPr>
          <a:xfrm>
            <a:off x="360363" y="3429000"/>
            <a:ext cx="0" cy="21605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feld 10"/>
          <p:cNvSpPr txBox="1">
            <a:spLocks noChangeArrowheads="1"/>
          </p:cNvSpPr>
          <p:nvPr/>
        </p:nvSpPr>
        <p:spPr bwMode="auto">
          <a:xfrm flipH="1">
            <a:off x="2736850" y="1557338"/>
            <a:ext cx="3143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dirty="0" smtClean="0">
                <a:solidFill>
                  <a:srgbClr val="FF0000"/>
                </a:solidFill>
                <a:latin typeface="Calibri" pitchFamily="34" charset="0"/>
              </a:rPr>
              <a:t>3</a:t>
            </a:r>
            <a:endParaRPr lang="de-DE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12" name="Textfeld 11"/>
          <p:cNvSpPr txBox="1">
            <a:spLocks noChangeArrowheads="1"/>
          </p:cNvSpPr>
          <p:nvPr/>
        </p:nvSpPr>
        <p:spPr bwMode="auto">
          <a:xfrm flipH="1">
            <a:off x="71438" y="4365625"/>
            <a:ext cx="3143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dirty="0" smtClean="0">
                <a:solidFill>
                  <a:srgbClr val="FF0000"/>
                </a:solidFill>
                <a:latin typeface="Calibri" pitchFamily="34" charset="0"/>
              </a:rPr>
              <a:t>3</a:t>
            </a:r>
            <a:endParaRPr lang="de-DE" dirty="0">
              <a:solidFill>
                <a:srgbClr val="FF0000"/>
              </a:solidFill>
              <a:latin typeface="Calibri" pitchFamily="34" charset="0"/>
            </a:endParaRPr>
          </a:p>
        </p:txBody>
      </p:sp>
      <p:cxnSp>
        <p:nvCxnSpPr>
          <p:cNvPr id="13" name="Gerade Verbindung 12"/>
          <p:cNvCxnSpPr/>
          <p:nvPr/>
        </p:nvCxnSpPr>
        <p:spPr>
          <a:xfrm>
            <a:off x="360363" y="5589588"/>
            <a:ext cx="1439862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feld 13"/>
          <p:cNvSpPr txBox="1">
            <a:spLocks noChangeArrowheads="1"/>
          </p:cNvSpPr>
          <p:nvPr/>
        </p:nvSpPr>
        <p:spPr bwMode="auto">
          <a:xfrm flipH="1">
            <a:off x="936625" y="5589588"/>
            <a:ext cx="3143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>
                <a:solidFill>
                  <a:schemeClr val="tx2"/>
                </a:solidFill>
                <a:latin typeface="Calibri" pitchFamily="34" charset="0"/>
              </a:rPr>
              <a:t>a</a:t>
            </a:r>
          </a:p>
        </p:txBody>
      </p:sp>
      <p:cxnSp>
        <p:nvCxnSpPr>
          <p:cNvPr id="15" name="Gerade Verbindung 14"/>
          <p:cNvCxnSpPr/>
          <p:nvPr/>
        </p:nvCxnSpPr>
        <p:spPr>
          <a:xfrm>
            <a:off x="1800225" y="5589588"/>
            <a:ext cx="216058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feld 15"/>
          <p:cNvSpPr txBox="1">
            <a:spLocks noChangeArrowheads="1"/>
          </p:cNvSpPr>
          <p:nvPr/>
        </p:nvSpPr>
        <p:spPr bwMode="auto">
          <a:xfrm flipH="1">
            <a:off x="2592388" y="5589588"/>
            <a:ext cx="3143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dirty="0" smtClean="0">
                <a:solidFill>
                  <a:srgbClr val="FF0000"/>
                </a:solidFill>
                <a:latin typeface="Calibri" pitchFamily="34" charset="0"/>
              </a:rPr>
              <a:t>3</a:t>
            </a:r>
            <a:endParaRPr lang="de-DE" dirty="0">
              <a:solidFill>
                <a:srgbClr val="FF0000"/>
              </a:solidFill>
              <a:latin typeface="Calibri" pitchFamily="34" charset="0"/>
            </a:endParaRPr>
          </a:p>
        </p:txBody>
      </p:sp>
      <p:cxnSp>
        <p:nvCxnSpPr>
          <p:cNvPr id="17" name="Gerade Verbindung 16"/>
          <p:cNvCxnSpPr/>
          <p:nvPr/>
        </p:nvCxnSpPr>
        <p:spPr>
          <a:xfrm>
            <a:off x="3960813" y="3429000"/>
            <a:ext cx="0" cy="21605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feld 17"/>
          <p:cNvSpPr txBox="1">
            <a:spLocks noChangeArrowheads="1"/>
          </p:cNvSpPr>
          <p:nvPr/>
        </p:nvSpPr>
        <p:spPr bwMode="auto">
          <a:xfrm flipH="1">
            <a:off x="3960813" y="4365625"/>
            <a:ext cx="3143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dirty="0" smtClean="0">
                <a:solidFill>
                  <a:srgbClr val="FF0000"/>
                </a:solidFill>
                <a:latin typeface="Calibri" pitchFamily="34" charset="0"/>
              </a:rPr>
              <a:t>3</a:t>
            </a:r>
            <a:endParaRPr lang="de-DE" dirty="0">
              <a:solidFill>
                <a:srgbClr val="FF0000"/>
              </a:solidFill>
              <a:latin typeface="Calibri" pitchFamily="34" charset="0"/>
            </a:endParaRPr>
          </a:p>
        </p:txBody>
      </p:sp>
      <p:cxnSp>
        <p:nvCxnSpPr>
          <p:cNvPr id="19" name="Gerade Verbindung 18"/>
          <p:cNvCxnSpPr/>
          <p:nvPr/>
        </p:nvCxnSpPr>
        <p:spPr>
          <a:xfrm>
            <a:off x="3960813" y="1989138"/>
            <a:ext cx="0" cy="1476375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feld 19"/>
          <p:cNvSpPr txBox="1">
            <a:spLocks noChangeArrowheads="1"/>
          </p:cNvSpPr>
          <p:nvPr/>
        </p:nvSpPr>
        <p:spPr bwMode="auto">
          <a:xfrm flipH="1">
            <a:off x="3960813" y="2524125"/>
            <a:ext cx="3143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dirty="0">
                <a:solidFill>
                  <a:schemeClr val="tx2"/>
                </a:solidFill>
                <a:latin typeface="Calibri" pitchFamily="34" charset="0"/>
              </a:rPr>
              <a:t>a</a:t>
            </a:r>
          </a:p>
        </p:txBody>
      </p:sp>
      <p:sp>
        <p:nvSpPr>
          <p:cNvPr id="21" name="Rechteck 20"/>
          <p:cNvSpPr>
            <a:spLocks noChangeArrowheads="1"/>
          </p:cNvSpPr>
          <p:nvPr/>
        </p:nvSpPr>
        <p:spPr bwMode="auto">
          <a:xfrm>
            <a:off x="5364088" y="2493541"/>
            <a:ext cx="22177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de-DE" sz="3200" b="1" dirty="0">
                <a:solidFill>
                  <a:schemeClr val="tx2"/>
                </a:solidFill>
                <a:latin typeface="Calibri" pitchFamily="34" charset="0"/>
              </a:rPr>
              <a:t>A = ( a + </a:t>
            </a:r>
            <a:r>
              <a:rPr lang="de-DE" sz="3200" b="1" dirty="0" smtClean="0">
                <a:solidFill>
                  <a:srgbClr val="FF0000"/>
                </a:solidFill>
                <a:latin typeface="Calibri" pitchFamily="34" charset="0"/>
              </a:rPr>
              <a:t>3</a:t>
            </a:r>
            <a:r>
              <a:rPr lang="de-DE" sz="3200" b="1" dirty="0" smtClean="0">
                <a:solidFill>
                  <a:schemeClr val="tx2"/>
                </a:solidFill>
                <a:latin typeface="Calibri" pitchFamily="34" charset="0"/>
              </a:rPr>
              <a:t> </a:t>
            </a:r>
            <a:r>
              <a:rPr lang="de-DE" sz="3200" b="1" dirty="0">
                <a:solidFill>
                  <a:schemeClr val="tx2"/>
                </a:solidFill>
                <a:latin typeface="Calibri" pitchFamily="34" charset="0"/>
              </a:rPr>
              <a:t>)²</a:t>
            </a:r>
            <a:endParaRPr lang="de-DE" sz="3200" b="1" dirty="0">
              <a:latin typeface="Calibri" pitchFamily="34" charset="0"/>
            </a:endParaRPr>
          </a:p>
        </p:txBody>
      </p:sp>
      <p:sp>
        <p:nvSpPr>
          <p:cNvPr id="22" name="Rechteck 21"/>
          <p:cNvSpPr>
            <a:spLocks noChangeArrowheads="1"/>
          </p:cNvSpPr>
          <p:nvPr/>
        </p:nvSpPr>
        <p:spPr bwMode="auto">
          <a:xfrm>
            <a:off x="5364088" y="3285703"/>
            <a:ext cx="35194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de-DE" sz="3200" b="1" dirty="0">
                <a:solidFill>
                  <a:schemeClr val="tx2"/>
                </a:solidFill>
                <a:latin typeface="Calibri" pitchFamily="34" charset="0"/>
              </a:rPr>
              <a:t>A = ( a + </a:t>
            </a:r>
            <a:r>
              <a:rPr lang="de-DE" sz="3200" b="1" dirty="0" smtClean="0">
                <a:solidFill>
                  <a:srgbClr val="FF0000"/>
                </a:solidFill>
                <a:latin typeface="Calibri" pitchFamily="34" charset="0"/>
              </a:rPr>
              <a:t>3</a:t>
            </a:r>
            <a:r>
              <a:rPr lang="de-DE" sz="3200" b="1" dirty="0" smtClean="0">
                <a:solidFill>
                  <a:schemeClr val="tx2"/>
                </a:solidFill>
                <a:latin typeface="Calibri" pitchFamily="34" charset="0"/>
              </a:rPr>
              <a:t> </a:t>
            </a:r>
            <a:r>
              <a:rPr lang="de-DE" sz="3200" b="1" dirty="0">
                <a:solidFill>
                  <a:schemeClr val="tx2"/>
                </a:solidFill>
                <a:latin typeface="Calibri" pitchFamily="34" charset="0"/>
              </a:rPr>
              <a:t>) ( a + </a:t>
            </a:r>
            <a:r>
              <a:rPr lang="de-DE" sz="3200" b="1" dirty="0" smtClean="0">
                <a:solidFill>
                  <a:srgbClr val="FF0000"/>
                </a:solidFill>
                <a:latin typeface="Calibri" pitchFamily="34" charset="0"/>
              </a:rPr>
              <a:t>3</a:t>
            </a:r>
            <a:r>
              <a:rPr lang="de-DE" sz="3200" b="1" dirty="0" smtClean="0">
                <a:solidFill>
                  <a:schemeClr val="tx2"/>
                </a:solidFill>
                <a:latin typeface="Calibri" pitchFamily="34" charset="0"/>
              </a:rPr>
              <a:t> </a:t>
            </a:r>
            <a:r>
              <a:rPr lang="de-DE" sz="3200" b="1" dirty="0">
                <a:solidFill>
                  <a:schemeClr val="tx2"/>
                </a:solidFill>
                <a:latin typeface="Calibri" pitchFamily="34" charset="0"/>
              </a:rPr>
              <a:t>) </a:t>
            </a:r>
            <a:endParaRPr lang="de-DE" sz="3200" b="1" dirty="0">
              <a:latin typeface="Calibri" pitchFamily="34" charset="0"/>
            </a:endParaRPr>
          </a:p>
        </p:txBody>
      </p:sp>
      <p:sp>
        <p:nvSpPr>
          <p:cNvPr id="23" name="Rechteck 22"/>
          <p:cNvSpPr>
            <a:spLocks noChangeArrowheads="1"/>
          </p:cNvSpPr>
          <p:nvPr/>
        </p:nvSpPr>
        <p:spPr bwMode="auto">
          <a:xfrm>
            <a:off x="5364088" y="4006428"/>
            <a:ext cx="7302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de-DE" sz="3200" b="1">
                <a:solidFill>
                  <a:schemeClr val="tx2"/>
                </a:solidFill>
                <a:latin typeface="Calibri" pitchFamily="34" charset="0"/>
              </a:rPr>
              <a:t>A =</a:t>
            </a:r>
            <a:endParaRPr lang="de-DE" sz="3200" b="1">
              <a:latin typeface="Calibri" pitchFamily="34" charset="0"/>
            </a:endParaRPr>
          </a:p>
        </p:txBody>
      </p:sp>
      <p:sp>
        <p:nvSpPr>
          <p:cNvPr id="24" name="Bogen 23"/>
          <p:cNvSpPr/>
          <p:nvPr/>
        </p:nvSpPr>
        <p:spPr>
          <a:xfrm>
            <a:off x="6372151" y="3214266"/>
            <a:ext cx="1366837" cy="503237"/>
          </a:xfrm>
          <a:prstGeom prst="arc">
            <a:avLst>
              <a:gd name="adj1" fmla="val 10684217"/>
              <a:gd name="adj2" fmla="val 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25" name="Rechteck 24"/>
          <p:cNvSpPr>
            <a:spLocks noChangeArrowheads="1"/>
          </p:cNvSpPr>
          <p:nvPr/>
        </p:nvSpPr>
        <p:spPr bwMode="auto">
          <a:xfrm>
            <a:off x="6083226" y="4006428"/>
            <a:ext cx="5270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de-DE" sz="3200" b="1">
                <a:solidFill>
                  <a:schemeClr val="tx2"/>
                </a:solidFill>
                <a:latin typeface="Calibri" pitchFamily="34" charset="0"/>
              </a:rPr>
              <a:t>a²</a:t>
            </a:r>
            <a:endParaRPr lang="de-DE" sz="3200" b="1">
              <a:latin typeface="Calibri" pitchFamily="34" charset="0"/>
            </a:endParaRPr>
          </a:p>
        </p:txBody>
      </p:sp>
      <p:sp>
        <p:nvSpPr>
          <p:cNvPr id="26" name="Bogen 25"/>
          <p:cNvSpPr/>
          <p:nvPr/>
        </p:nvSpPr>
        <p:spPr>
          <a:xfrm>
            <a:off x="6372151" y="3141241"/>
            <a:ext cx="1943100" cy="649287"/>
          </a:xfrm>
          <a:prstGeom prst="arc">
            <a:avLst>
              <a:gd name="adj1" fmla="val 10684217"/>
              <a:gd name="adj2" fmla="val 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27" name="Rechteck 26"/>
          <p:cNvSpPr>
            <a:spLocks noChangeArrowheads="1"/>
          </p:cNvSpPr>
          <p:nvPr/>
        </p:nvSpPr>
        <p:spPr bwMode="auto">
          <a:xfrm>
            <a:off x="6443588" y="4006428"/>
            <a:ext cx="9048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de-DE" sz="3200" b="1" dirty="0">
                <a:solidFill>
                  <a:schemeClr val="tx2"/>
                </a:solidFill>
                <a:latin typeface="Calibri" pitchFamily="34" charset="0"/>
              </a:rPr>
              <a:t>+ </a:t>
            </a:r>
            <a:r>
              <a:rPr lang="de-DE" sz="3200" b="1" dirty="0" smtClean="0">
                <a:solidFill>
                  <a:srgbClr val="FF0000"/>
                </a:solidFill>
                <a:latin typeface="Calibri" pitchFamily="34" charset="0"/>
              </a:rPr>
              <a:t>3</a:t>
            </a:r>
            <a:r>
              <a:rPr lang="de-DE" sz="3200" b="1" dirty="0" smtClean="0">
                <a:solidFill>
                  <a:schemeClr val="tx2"/>
                </a:solidFill>
                <a:latin typeface="Calibri" pitchFamily="34" charset="0"/>
              </a:rPr>
              <a:t>a</a:t>
            </a:r>
            <a:endParaRPr lang="de-DE" sz="3200" b="1" dirty="0">
              <a:latin typeface="Calibri" pitchFamily="34" charset="0"/>
            </a:endParaRPr>
          </a:p>
        </p:txBody>
      </p:sp>
      <p:cxnSp>
        <p:nvCxnSpPr>
          <p:cNvPr id="28" name="Gerade Verbindung 27"/>
          <p:cNvCxnSpPr/>
          <p:nvPr/>
        </p:nvCxnSpPr>
        <p:spPr>
          <a:xfrm>
            <a:off x="1800225" y="3429000"/>
            <a:ext cx="216058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hteck 28"/>
          <p:cNvSpPr>
            <a:spLocks noChangeArrowheads="1"/>
          </p:cNvSpPr>
          <p:nvPr/>
        </p:nvSpPr>
        <p:spPr bwMode="auto">
          <a:xfrm>
            <a:off x="2447925" y="2349500"/>
            <a:ext cx="9048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de-DE" sz="3200" b="1" dirty="0" smtClean="0">
                <a:solidFill>
                  <a:srgbClr val="FF0000"/>
                </a:solidFill>
                <a:latin typeface="Calibri" pitchFamily="34" charset="0"/>
              </a:rPr>
              <a:t>3</a:t>
            </a:r>
            <a:r>
              <a:rPr lang="de-DE" sz="3200" b="1" dirty="0" smtClean="0">
                <a:solidFill>
                  <a:schemeClr val="tx2"/>
                </a:solidFill>
                <a:latin typeface="Calibri" pitchFamily="34" charset="0"/>
              </a:rPr>
              <a:t>a</a:t>
            </a:r>
            <a:endParaRPr lang="de-DE" sz="3200" b="1" dirty="0">
              <a:latin typeface="Calibri" pitchFamily="34" charset="0"/>
            </a:endParaRPr>
          </a:p>
        </p:txBody>
      </p:sp>
      <p:sp>
        <p:nvSpPr>
          <p:cNvPr id="30" name="Bogen 29"/>
          <p:cNvSpPr/>
          <p:nvPr/>
        </p:nvSpPr>
        <p:spPr>
          <a:xfrm flipV="1">
            <a:off x="6946826" y="3501603"/>
            <a:ext cx="792162" cy="360363"/>
          </a:xfrm>
          <a:prstGeom prst="arc">
            <a:avLst>
              <a:gd name="adj1" fmla="val 10684217"/>
              <a:gd name="adj2" fmla="val 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31" name="Rechteck 30"/>
          <p:cNvSpPr>
            <a:spLocks noChangeArrowheads="1"/>
          </p:cNvSpPr>
          <p:nvPr/>
        </p:nvSpPr>
        <p:spPr bwMode="auto">
          <a:xfrm>
            <a:off x="7235751" y="4006428"/>
            <a:ext cx="9048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de-DE" sz="3200" b="1" dirty="0">
                <a:solidFill>
                  <a:schemeClr val="tx2"/>
                </a:solidFill>
                <a:latin typeface="Calibri" pitchFamily="34" charset="0"/>
              </a:rPr>
              <a:t>+ </a:t>
            </a:r>
            <a:r>
              <a:rPr lang="de-DE" sz="3200" b="1" dirty="0" smtClean="0">
                <a:solidFill>
                  <a:srgbClr val="FF0000"/>
                </a:solidFill>
                <a:latin typeface="Calibri" pitchFamily="34" charset="0"/>
              </a:rPr>
              <a:t>3</a:t>
            </a:r>
            <a:r>
              <a:rPr lang="de-DE" sz="3200" b="1" dirty="0" smtClean="0">
                <a:solidFill>
                  <a:schemeClr val="tx2"/>
                </a:solidFill>
                <a:latin typeface="Calibri" pitchFamily="34" charset="0"/>
              </a:rPr>
              <a:t>a</a:t>
            </a:r>
            <a:endParaRPr lang="de-DE" sz="3200" b="1" dirty="0">
              <a:latin typeface="Calibri" pitchFamily="34" charset="0"/>
            </a:endParaRPr>
          </a:p>
        </p:txBody>
      </p:sp>
      <p:cxnSp>
        <p:nvCxnSpPr>
          <p:cNvPr id="32" name="Gerade Verbindung 31"/>
          <p:cNvCxnSpPr/>
          <p:nvPr/>
        </p:nvCxnSpPr>
        <p:spPr>
          <a:xfrm>
            <a:off x="1800225" y="3429000"/>
            <a:ext cx="0" cy="21605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hteck 32"/>
          <p:cNvSpPr>
            <a:spLocks noChangeArrowheads="1"/>
          </p:cNvSpPr>
          <p:nvPr/>
        </p:nvSpPr>
        <p:spPr bwMode="auto">
          <a:xfrm>
            <a:off x="720725" y="4149725"/>
            <a:ext cx="71913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de-DE" sz="3200" b="1" dirty="0" smtClean="0">
                <a:solidFill>
                  <a:srgbClr val="FF0000"/>
                </a:solidFill>
                <a:latin typeface="Calibri" pitchFamily="34" charset="0"/>
              </a:rPr>
              <a:t>3</a:t>
            </a:r>
            <a:r>
              <a:rPr lang="de-DE" sz="3200" b="1" dirty="0" smtClean="0">
                <a:solidFill>
                  <a:schemeClr val="tx2"/>
                </a:solidFill>
                <a:latin typeface="Calibri" pitchFamily="34" charset="0"/>
              </a:rPr>
              <a:t>a</a:t>
            </a:r>
            <a:endParaRPr lang="de-DE" sz="3200" b="1" dirty="0">
              <a:latin typeface="Calibri" pitchFamily="34" charset="0"/>
            </a:endParaRPr>
          </a:p>
        </p:txBody>
      </p:sp>
      <p:sp>
        <p:nvSpPr>
          <p:cNvPr id="34" name="Bogen 33"/>
          <p:cNvSpPr/>
          <p:nvPr/>
        </p:nvSpPr>
        <p:spPr>
          <a:xfrm flipV="1">
            <a:off x="6946826" y="3501603"/>
            <a:ext cx="1368425" cy="504825"/>
          </a:xfrm>
          <a:prstGeom prst="arc">
            <a:avLst>
              <a:gd name="adj1" fmla="val 10684217"/>
              <a:gd name="adj2" fmla="val 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35" name="Rechteck 34"/>
          <p:cNvSpPr>
            <a:spLocks noChangeArrowheads="1"/>
          </p:cNvSpPr>
          <p:nvPr/>
        </p:nvSpPr>
        <p:spPr bwMode="auto">
          <a:xfrm>
            <a:off x="8027913" y="4006428"/>
            <a:ext cx="9048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de-DE" sz="3200" b="1" dirty="0">
                <a:solidFill>
                  <a:schemeClr val="tx2"/>
                </a:solidFill>
                <a:latin typeface="Calibri" pitchFamily="34" charset="0"/>
              </a:rPr>
              <a:t>+ </a:t>
            </a:r>
            <a:r>
              <a:rPr lang="de-DE" sz="3200" b="1" dirty="0" smtClean="0">
                <a:solidFill>
                  <a:srgbClr val="FF0000"/>
                </a:solidFill>
                <a:latin typeface="Calibri" pitchFamily="34" charset="0"/>
              </a:rPr>
              <a:t>3²</a:t>
            </a:r>
            <a:endParaRPr lang="de-DE" sz="3200" b="1" dirty="0">
              <a:latin typeface="Calibri" pitchFamily="34" charset="0"/>
            </a:endParaRPr>
          </a:p>
        </p:txBody>
      </p:sp>
      <p:sp>
        <p:nvSpPr>
          <p:cNvPr id="36" name="Rechteck 35"/>
          <p:cNvSpPr>
            <a:spLocks noChangeArrowheads="1"/>
          </p:cNvSpPr>
          <p:nvPr/>
        </p:nvSpPr>
        <p:spPr bwMode="auto">
          <a:xfrm>
            <a:off x="2663825" y="4149725"/>
            <a:ext cx="6492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de-DE" sz="3200" b="1" dirty="0" smtClean="0">
                <a:solidFill>
                  <a:srgbClr val="FF0000"/>
                </a:solidFill>
                <a:latin typeface="Calibri" pitchFamily="34" charset="0"/>
              </a:rPr>
              <a:t>3²</a:t>
            </a:r>
            <a:endParaRPr lang="de-DE" sz="3200" b="1" dirty="0">
              <a:latin typeface="Calibri" pitchFamily="34" charset="0"/>
            </a:endParaRPr>
          </a:p>
        </p:txBody>
      </p:sp>
      <p:sp>
        <p:nvSpPr>
          <p:cNvPr id="37" name="Rechteck 36"/>
          <p:cNvSpPr>
            <a:spLocks noChangeArrowheads="1"/>
          </p:cNvSpPr>
          <p:nvPr/>
        </p:nvSpPr>
        <p:spPr bwMode="auto">
          <a:xfrm>
            <a:off x="5435526" y="4654128"/>
            <a:ext cx="32400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de-DE" sz="3200" b="1" dirty="0">
                <a:solidFill>
                  <a:schemeClr val="tx2"/>
                </a:solidFill>
                <a:latin typeface="Calibri" pitchFamily="34" charset="0"/>
              </a:rPr>
              <a:t>A =  a² +  </a:t>
            </a:r>
            <a:r>
              <a:rPr lang="de-DE" sz="3200" b="1" dirty="0" smtClean="0">
                <a:solidFill>
                  <a:schemeClr val="tx2"/>
                </a:solidFill>
                <a:latin typeface="Calibri" pitchFamily="34" charset="0"/>
              </a:rPr>
              <a:t>2∙</a:t>
            </a:r>
            <a:r>
              <a:rPr lang="de-DE" sz="3200" b="1" dirty="0" smtClean="0">
                <a:solidFill>
                  <a:srgbClr val="FF0000"/>
                </a:solidFill>
                <a:latin typeface="Calibri" pitchFamily="34" charset="0"/>
              </a:rPr>
              <a:t>3</a:t>
            </a:r>
            <a:r>
              <a:rPr lang="de-DE" sz="3200" b="1" dirty="0" smtClean="0">
                <a:solidFill>
                  <a:schemeClr val="tx2"/>
                </a:solidFill>
                <a:latin typeface="Calibri" pitchFamily="34" charset="0"/>
              </a:rPr>
              <a:t>a </a:t>
            </a:r>
            <a:r>
              <a:rPr lang="de-DE" sz="3200" b="1" dirty="0">
                <a:solidFill>
                  <a:schemeClr val="tx2"/>
                </a:solidFill>
                <a:latin typeface="Calibri" pitchFamily="34" charset="0"/>
              </a:rPr>
              <a:t>+ </a:t>
            </a:r>
            <a:r>
              <a:rPr lang="de-DE" sz="3200" b="1" dirty="0" smtClean="0">
                <a:solidFill>
                  <a:srgbClr val="FF0000"/>
                </a:solidFill>
                <a:latin typeface="Calibri" pitchFamily="34" charset="0"/>
              </a:rPr>
              <a:t>3²</a:t>
            </a:r>
            <a:endParaRPr lang="de-DE" sz="3200" b="1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38" name="Geschweifte Klammer links 37"/>
          <p:cNvSpPr/>
          <p:nvPr/>
        </p:nvSpPr>
        <p:spPr>
          <a:xfrm rot="16200000">
            <a:off x="7235750" y="3933404"/>
            <a:ext cx="360363" cy="1223962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 lang="fr-FR"/>
          </a:p>
        </p:txBody>
      </p:sp>
      <p:sp>
        <p:nvSpPr>
          <p:cNvPr id="39" name="Rechteck 38"/>
          <p:cNvSpPr>
            <a:spLocks noChangeArrowheads="1"/>
          </p:cNvSpPr>
          <p:nvPr/>
        </p:nvSpPr>
        <p:spPr bwMode="auto">
          <a:xfrm>
            <a:off x="4356026" y="5301828"/>
            <a:ext cx="4319587" cy="5842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r>
              <a:rPr lang="de-DE" sz="3200" b="1" dirty="0">
                <a:solidFill>
                  <a:schemeClr val="tx2"/>
                </a:solidFill>
                <a:latin typeface="Calibri" pitchFamily="34" charset="0"/>
              </a:rPr>
              <a:t>( a + </a:t>
            </a:r>
            <a:r>
              <a:rPr lang="de-DE" sz="3200" b="1" dirty="0" smtClean="0">
                <a:solidFill>
                  <a:srgbClr val="FF0000"/>
                </a:solidFill>
                <a:latin typeface="Calibri" pitchFamily="34" charset="0"/>
              </a:rPr>
              <a:t>3</a:t>
            </a:r>
            <a:r>
              <a:rPr lang="de-DE" sz="3200" b="1" dirty="0" smtClean="0">
                <a:solidFill>
                  <a:schemeClr val="tx2"/>
                </a:solidFill>
                <a:latin typeface="Calibri" pitchFamily="34" charset="0"/>
              </a:rPr>
              <a:t> </a:t>
            </a:r>
            <a:r>
              <a:rPr lang="de-DE" sz="3200" b="1" dirty="0">
                <a:solidFill>
                  <a:schemeClr val="tx2"/>
                </a:solidFill>
                <a:latin typeface="Calibri" pitchFamily="34" charset="0"/>
              </a:rPr>
              <a:t>)² =  a² +  </a:t>
            </a:r>
            <a:r>
              <a:rPr lang="de-DE" sz="3200" b="1" dirty="0" smtClean="0">
                <a:solidFill>
                  <a:schemeClr val="tx2"/>
                </a:solidFill>
                <a:latin typeface="Calibri" pitchFamily="34" charset="0"/>
              </a:rPr>
              <a:t>6a </a:t>
            </a:r>
            <a:r>
              <a:rPr lang="de-DE" sz="3200" b="1" dirty="0">
                <a:solidFill>
                  <a:schemeClr val="tx2"/>
                </a:solidFill>
                <a:latin typeface="Calibri" pitchFamily="34" charset="0"/>
              </a:rPr>
              <a:t>+ </a:t>
            </a:r>
            <a:r>
              <a:rPr lang="de-DE" sz="3200" b="1" dirty="0" smtClean="0">
                <a:solidFill>
                  <a:srgbClr val="FF0000"/>
                </a:solidFill>
                <a:latin typeface="Calibri" pitchFamily="34" charset="0"/>
              </a:rPr>
              <a:t>9</a:t>
            </a:r>
            <a:endParaRPr lang="de-DE" sz="3200" b="1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40" name="Textfeld 39"/>
          <p:cNvSpPr txBox="1"/>
          <p:nvPr/>
        </p:nvSpPr>
        <p:spPr>
          <a:xfrm>
            <a:off x="667886" y="692696"/>
            <a:ext cx="78082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Quadriert man eine Summe, zum Beispiel </a:t>
            </a:r>
            <a:r>
              <a:rPr lang="de-DE" dirty="0" smtClean="0">
                <a:solidFill>
                  <a:srgbClr val="0070C0"/>
                </a:solidFill>
              </a:rPr>
              <a:t>a</a:t>
            </a:r>
            <a:r>
              <a:rPr lang="de-DE" dirty="0" smtClean="0"/>
              <a:t> + </a:t>
            </a:r>
            <a:r>
              <a:rPr lang="de-DE" dirty="0" smtClean="0">
                <a:solidFill>
                  <a:srgbClr val="FF0000"/>
                </a:solidFill>
              </a:rPr>
              <a:t>3</a:t>
            </a:r>
            <a:r>
              <a:rPr lang="de-DE" dirty="0" smtClean="0"/>
              <a:t> , dann hat das Ergebnis immer die</a:t>
            </a:r>
          </a:p>
          <a:p>
            <a:r>
              <a:rPr lang="de-DE" dirty="0" smtClean="0"/>
              <a:t>gleiche Form, daher der </a:t>
            </a:r>
            <a:r>
              <a:rPr lang="de-DE" smtClean="0"/>
              <a:t>Begriff binomische </a:t>
            </a:r>
            <a:r>
              <a:rPr lang="de-DE" dirty="0" smtClean="0"/>
              <a:t>„Formel“.</a:t>
            </a:r>
            <a:endParaRPr lang="de-DE" dirty="0"/>
          </a:p>
        </p:txBody>
      </p:sp>
      <p:sp>
        <p:nvSpPr>
          <p:cNvPr id="41" name="Textfeld 40"/>
          <p:cNvSpPr txBox="1"/>
          <p:nvPr/>
        </p:nvSpPr>
        <p:spPr>
          <a:xfrm>
            <a:off x="704105" y="188640"/>
            <a:ext cx="77358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b="1" u="sng" dirty="0" smtClean="0"/>
              <a:t>Die </a:t>
            </a:r>
            <a:r>
              <a:rPr lang="de-DE" sz="2000" b="1" u="sng" dirty="0" smtClean="0">
                <a:solidFill>
                  <a:srgbClr val="FF0000"/>
                </a:solidFill>
              </a:rPr>
              <a:t>quadratische Ergänzung </a:t>
            </a:r>
            <a:r>
              <a:rPr lang="de-DE" sz="2000" b="1" u="sng" dirty="0" smtClean="0"/>
              <a:t>- Wiederholung der 1. binomischen Formel</a:t>
            </a:r>
          </a:p>
        </p:txBody>
      </p:sp>
      <p:sp>
        <p:nvSpPr>
          <p:cNvPr id="42" name="Textfeld 41"/>
          <p:cNvSpPr txBox="1"/>
          <p:nvPr/>
        </p:nvSpPr>
        <p:spPr>
          <a:xfrm>
            <a:off x="683568" y="1340768"/>
            <a:ext cx="2657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/>
              <a:t>Geometrische Darstellung</a:t>
            </a:r>
            <a:endParaRPr lang="de-DE" b="1" dirty="0"/>
          </a:p>
        </p:txBody>
      </p:sp>
      <p:sp>
        <p:nvSpPr>
          <p:cNvPr id="43" name="Textfeld 42"/>
          <p:cNvSpPr txBox="1"/>
          <p:nvPr/>
        </p:nvSpPr>
        <p:spPr>
          <a:xfrm>
            <a:off x="5292080" y="1340768"/>
            <a:ext cx="2106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/>
              <a:t>Formale Darstellung</a:t>
            </a:r>
            <a:endParaRPr lang="de-DE" b="1" dirty="0"/>
          </a:p>
        </p:txBody>
      </p:sp>
      <p:sp>
        <p:nvSpPr>
          <p:cNvPr id="44" name="Textfeld 43"/>
          <p:cNvSpPr txBox="1"/>
          <p:nvPr/>
        </p:nvSpPr>
        <p:spPr>
          <a:xfrm>
            <a:off x="683568" y="6165304"/>
            <a:ext cx="6871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Man nennt diesen Teil der binomischen Formel das </a:t>
            </a:r>
            <a:r>
              <a:rPr lang="de-DE" dirty="0" smtClean="0">
                <a:solidFill>
                  <a:srgbClr val="00B050"/>
                </a:solidFill>
              </a:rPr>
              <a:t>„Doppelte Produkt“</a:t>
            </a:r>
            <a:endParaRPr lang="de-DE" dirty="0">
              <a:solidFill>
                <a:srgbClr val="00B050"/>
              </a:solidFill>
            </a:endParaRPr>
          </a:p>
        </p:txBody>
      </p:sp>
      <p:sp>
        <p:nvSpPr>
          <p:cNvPr id="46" name="Ellipse 45"/>
          <p:cNvSpPr/>
          <p:nvPr/>
        </p:nvSpPr>
        <p:spPr>
          <a:xfrm>
            <a:off x="6948264" y="5373216"/>
            <a:ext cx="648072" cy="432048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7" name="Ellipse 46"/>
          <p:cNvSpPr/>
          <p:nvPr/>
        </p:nvSpPr>
        <p:spPr>
          <a:xfrm>
            <a:off x="6948264" y="4725144"/>
            <a:ext cx="936104" cy="432048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8" name="Ellipse 47"/>
          <p:cNvSpPr/>
          <p:nvPr/>
        </p:nvSpPr>
        <p:spPr>
          <a:xfrm>
            <a:off x="6732240" y="4077072"/>
            <a:ext cx="1368152" cy="432048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00"/>
                            </p:stCondLst>
                            <p:childTnLst>
                              <p:par>
                                <p:cTn id="8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"/>
                            </p:stCondLst>
                            <p:childTnLst>
                              <p:par>
                                <p:cTn id="9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500"/>
                            </p:stCondLst>
                            <p:childTnLst>
                              <p:par>
                                <p:cTn id="10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12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1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500"/>
                            </p:stCondLst>
                            <p:childTnLst>
                              <p:par>
                                <p:cTn id="13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000"/>
                            </p:stCondLst>
                            <p:childTnLst>
                              <p:par>
                                <p:cTn id="135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1500"/>
                            </p:stCondLst>
                            <p:childTnLst>
                              <p:par>
                                <p:cTn id="14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500"/>
                            </p:stCondLst>
                            <p:childTnLst>
                              <p:par>
                                <p:cTn id="15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1000"/>
                            </p:stCondLst>
                            <p:childTnLst>
                              <p:par>
                                <p:cTn id="15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500"/>
                            </p:stCondLst>
                            <p:childTnLst>
                              <p:par>
                                <p:cTn id="16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1000"/>
                            </p:stCondLst>
                            <p:childTnLst>
                              <p:par>
                                <p:cTn id="17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500"/>
                            </p:stCondLst>
                            <p:childTnLst>
                              <p:par>
                                <p:cTn id="18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1000"/>
                            </p:stCondLst>
                            <p:childTnLst>
                              <p:par>
                                <p:cTn id="18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2" grpId="0"/>
      <p:bldP spid="14" grpId="0"/>
      <p:bldP spid="16" grpId="0"/>
      <p:bldP spid="18" grpId="0"/>
      <p:bldP spid="20" grpId="0"/>
      <p:bldP spid="21" grpId="0"/>
      <p:bldP spid="22" grpId="0"/>
      <p:bldP spid="23" grpId="0"/>
      <p:bldP spid="25" grpId="0"/>
      <p:bldP spid="27" grpId="0"/>
      <p:bldP spid="29" grpId="0"/>
      <p:bldP spid="31" grpId="0"/>
      <p:bldP spid="33" grpId="0"/>
      <p:bldP spid="35" grpId="0"/>
      <p:bldP spid="36" grpId="0"/>
      <p:bldP spid="37" grpId="0"/>
      <p:bldP spid="38" grpId="0" animBg="1"/>
      <p:bldP spid="39" grpId="0" animBg="1"/>
      <p:bldP spid="44" grpId="0"/>
      <p:bldP spid="46" grpId="0" animBg="1"/>
      <p:bldP spid="47" grpId="0" animBg="1"/>
      <p:bldP spid="4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360363" y="2420938"/>
            <a:ext cx="1439862" cy="1439862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fr-FR">
              <a:solidFill>
                <a:srgbClr val="FFFFFF"/>
              </a:solidFill>
            </a:endParaRPr>
          </a:p>
        </p:txBody>
      </p:sp>
      <p:sp>
        <p:nvSpPr>
          <p:cNvPr id="3" name="Textfeld 7"/>
          <p:cNvSpPr txBox="1">
            <a:spLocks noChangeArrowheads="1"/>
          </p:cNvSpPr>
          <p:nvPr/>
        </p:nvSpPr>
        <p:spPr bwMode="auto">
          <a:xfrm flipH="1">
            <a:off x="0" y="2924175"/>
            <a:ext cx="3143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>
                <a:solidFill>
                  <a:schemeClr val="tx2"/>
                </a:solidFill>
                <a:latin typeface="Calibri" pitchFamily="34" charset="0"/>
              </a:rPr>
              <a:t>a</a:t>
            </a:r>
          </a:p>
        </p:txBody>
      </p:sp>
      <p:sp>
        <p:nvSpPr>
          <p:cNvPr id="4" name="Textfeld 8"/>
          <p:cNvSpPr txBox="1">
            <a:spLocks noChangeArrowheads="1"/>
          </p:cNvSpPr>
          <p:nvPr/>
        </p:nvSpPr>
        <p:spPr bwMode="auto">
          <a:xfrm flipH="1">
            <a:off x="936625" y="1989138"/>
            <a:ext cx="3143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>
                <a:solidFill>
                  <a:schemeClr val="tx2"/>
                </a:solidFill>
                <a:latin typeface="Calibri" pitchFamily="34" charset="0"/>
              </a:rPr>
              <a:t>a</a:t>
            </a:r>
          </a:p>
        </p:txBody>
      </p:sp>
      <p:sp>
        <p:nvSpPr>
          <p:cNvPr id="7" name="Textfeld 11"/>
          <p:cNvSpPr txBox="1">
            <a:spLocks noChangeArrowheads="1"/>
          </p:cNvSpPr>
          <p:nvPr/>
        </p:nvSpPr>
        <p:spPr bwMode="auto">
          <a:xfrm flipH="1">
            <a:off x="936625" y="2847975"/>
            <a:ext cx="6477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3200">
                <a:solidFill>
                  <a:schemeClr val="tx2"/>
                </a:solidFill>
                <a:latin typeface="Calibri" pitchFamily="34" charset="0"/>
              </a:rPr>
              <a:t>a²</a:t>
            </a:r>
          </a:p>
        </p:txBody>
      </p:sp>
      <p:cxnSp>
        <p:nvCxnSpPr>
          <p:cNvPr id="9" name="Gerade Verbindung 8"/>
          <p:cNvCxnSpPr/>
          <p:nvPr/>
        </p:nvCxnSpPr>
        <p:spPr>
          <a:xfrm>
            <a:off x="1800225" y="2420938"/>
            <a:ext cx="216058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9"/>
          <p:cNvCxnSpPr/>
          <p:nvPr/>
        </p:nvCxnSpPr>
        <p:spPr>
          <a:xfrm>
            <a:off x="360363" y="3860800"/>
            <a:ext cx="0" cy="21605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feld 10"/>
          <p:cNvSpPr txBox="1">
            <a:spLocks noChangeArrowheads="1"/>
          </p:cNvSpPr>
          <p:nvPr/>
        </p:nvSpPr>
        <p:spPr bwMode="auto">
          <a:xfrm flipH="1">
            <a:off x="2736850" y="1989138"/>
            <a:ext cx="3143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dirty="0" smtClean="0">
                <a:solidFill>
                  <a:srgbClr val="FF0000"/>
                </a:solidFill>
                <a:latin typeface="Calibri" pitchFamily="34" charset="0"/>
              </a:rPr>
              <a:t>?</a:t>
            </a:r>
            <a:endParaRPr lang="de-DE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12" name="Textfeld 11"/>
          <p:cNvSpPr txBox="1">
            <a:spLocks noChangeArrowheads="1"/>
          </p:cNvSpPr>
          <p:nvPr/>
        </p:nvSpPr>
        <p:spPr bwMode="auto">
          <a:xfrm flipH="1">
            <a:off x="71438" y="4797425"/>
            <a:ext cx="3143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dirty="0" smtClean="0">
                <a:solidFill>
                  <a:srgbClr val="FF0000"/>
                </a:solidFill>
                <a:latin typeface="Calibri" pitchFamily="34" charset="0"/>
              </a:rPr>
              <a:t>?</a:t>
            </a:r>
            <a:endParaRPr lang="de-DE" dirty="0">
              <a:solidFill>
                <a:srgbClr val="FF0000"/>
              </a:solidFill>
              <a:latin typeface="Calibri" pitchFamily="34" charset="0"/>
            </a:endParaRPr>
          </a:p>
        </p:txBody>
      </p:sp>
      <p:cxnSp>
        <p:nvCxnSpPr>
          <p:cNvPr id="13" name="Gerade Verbindung 12"/>
          <p:cNvCxnSpPr/>
          <p:nvPr/>
        </p:nvCxnSpPr>
        <p:spPr>
          <a:xfrm>
            <a:off x="360363" y="6021388"/>
            <a:ext cx="1439862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feld 13"/>
          <p:cNvSpPr txBox="1">
            <a:spLocks noChangeArrowheads="1"/>
          </p:cNvSpPr>
          <p:nvPr/>
        </p:nvSpPr>
        <p:spPr bwMode="auto">
          <a:xfrm flipH="1">
            <a:off x="936625" y="6021388"/>
            <a:ext cx="3143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>
                <a:solidFill>
                  <a:schemeClr val="tx2"/>
                </a:solidFill>
                <a:latin typeface="Calibri" pitchFamily="34" charset="0"/>
              </a:rPr>
              <a:t>a</a:t>
            </a:r>
          </a:p>
        </p:txBody>
      </p:sp>
      <p:cxnSp>
        <p:nvCxnSpPr>
          <p:cNvPr id="15" name="Gerade Verbindung 14"/>
          <p:cNvCxnSpPr/>
          <p:nvPr/>
        </p:nvCxnSpPr>
        <p:spPr>
          <a:xfrm>
            <a:off x="1800225" y="6021388"/>
            <a:ext cx="216058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feld 15"/>
          <p:cNvSpPr txBox="1">
            <a:spLocks noChangeArrowheads="1"/>
          </p:cNvSpPr>
          <p:nvPr/>
        </p:nvSpPr>
        <p:spPr bwMode="auto">
          <a:xfrm flipH="1">
            <a:off x="2592388" y="6021388"/>
            <a:ext cx="3143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dirty="0" smtClean="0">
                <a:solidFill>
                  <a:srgbClr val="FF0000"/>
                </a:solidFill>
                <a:latin typeface="Calibri" pitchFamily="34" charset="0"/>
              </a:rPr>
              <a:t>?</a:t>
            </a:r>
            <a:endParaRPr lang="de-DE" dirty="0">
              <a:solidFill>
                <a:srgbClr val="FF0000"/>
              </a:solidFill>
              <a:latin typeface="Calibri" pitchFamily="34" charset="0"/>
            </a:endParaRPr>
          </a:p>
        </p:txBody>
      </p:sp>
      <p:cxnSp>
        <p:nvCxnSpPr>
          <p:cNvPr id="17" name="Gerade Verbindung 16"/>
          <p:cNvCxnSpPr/>
          <p:nvPr/>
        </p:nvCxnSpPr>
        <p:spPr>
          <a:xfrm>
            <a:off x="3960813" y="3860800"/>
            <a:ext cx="0" cy="21605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feld 17"/>
          <p:cNvSpPr txBox="1">
            <a:spLocks noChangeArrowheads="1"/>
          </p:cNvSpPr>
          <p:nvPr/>
        </p:nvSpPr>
        <p:spPr bwMode="auto">
          <a:xfrm flipH="1">
            <a:off x="3960813" y="4797425"/>
            <a:ext cx="3143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dirty="0" smtClean="0">
                <a:solidFill>
                  <a:srgbClr val="FF0000"/>
                </a:solidFill>
                <a:latin typeface="Calibri" pitchFamily="34" charset="0"/>
              </a:rPr>
              <a:t>?</a:t>
            </a:r>
            <a:endParaRPr lang="de-DE" dirty="0">
              <a:solidFill>
                <a:srgbClr val="FF0000"/>
              </a:solidFill>
              <a:latin typeface="Calibri" pitchFamily="34" charset="0"/>
            </a:endParaRPr>
          </a:p>
        </p:txBody>
      </p:sp>
      <p:cxnSp>
        <p:nvCxnSpPr>
          <p:cNvPr id="19" name="Gerade Verbindung 18"/>
          <p:cNvCxnSpPr/>
          <p:nvPr/>
        </p:nvCxnSpPr>
        <p:spPr>
          <a:xfrm>
            <a:off x="3960813" y="2420938"/>
            <a:ext cx="0" cy="1476375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feld 19"/>
          <p:cNvSpPr txBox="1">
            <a:spLocks noChangeArrowheads="1"/>
          </p:cNvSpPr>
          <p:nvPr/>
        </p:nvSpPr>
        <p:spPr bwMode="auto">
          <a:xfrm flipH="1">
            <a:off x="3960813" y="2955925"/>
            <a:ext cx="3143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dirty="0">
                <a:solidFill>
                  <a:schemeClr val="tx2"/>
                </a:solidFill>
                <a:latin typeface="Calibri" pitchFamily="34" charset="0"/>
              </a:rPr>
              <a:t>a</a:t>
            </a:r>
          </a:p>
        </p:txBody>
      </p:sp>
      <p:sp>
        <p:nvSpPr>
          <p:cNvPr id="21" name="Rechteck 20"/>
          <p:cNvSpPr>
            <a:spLocks noChangeArrowheads="1"/>
          </p:cNvSpPr>
          <p:nvPr/>
        </p:nvSpPr>
        <p:spPr bwMode="auto">
          <a:xfrm>
            <a:off x="5292080" y="2060848"/>
            <a:ext cx="218521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de-DE" sz="3200" b="1" dirty="0">
                <a:solidFill>
                  <a:schemeClr val="tx2"/>
                </a:solidFill>
                <a:latin typeface="Calibri" pitchFamily="34" charset="0"/>
              </a:rPr>
              <a:t>A = ( a + </a:t>
            </a:r>
            <a:r>
              <a:rPr lang="de-DE" sz="3200" b="1" dirty="0" smtClean="0">
                <a:solidFill>
                  <a:srgbClr val="FF0000"/>
                </a:solidFill>
                <a:latin typeface="Calibri" pitchFamily="34" charset="0"/>
              </a:rPr>
              <a:t>  </a:t>
            </a:r>
            <a:r>
              <a:rPr lang="de-DE" sz="3200" b="1" dirty="0" smtClean="0">
                <a:solidFill>
                  <a:schemeClr val="tx2"/>
                </a:solidFill>
                <a:latin typeface="Calibri" pitchFamily="34" charset="0"/>
              </a:rPr>
              <a:t> )</a:t>
            </a:r>
            <a:r>
              <a:rPr lang="de-DE" sz="3200" b="1" dirty="0">
                <a:solidFill>
                  <a:schemeClr val="tx2"/>
                </a:solidFill>
                <a:latin typeface="Calibri" pitchFamily="34" charset="0"/>
              </a:rPr>
              <a:t>²</a:t>
            </a:r>
            <a:endParaRPr lang="de-DE" sz="3200" b="1" dirty="0">
              <a:latin typeface="Calibri" pitchFamily="34" charset="0"/>
            </a:endParaRPr>
          </a:p>
        </p:txBody>
      </p:sp>
      <p:sp>
        <p:nvSpPr>
          <p:cNvPr id="22" name="Rechteck 21"/>
          <p:cNvSpPr>
            <a:spLocks noChangeArrowheads="1"/>
          </p:cNvSpPr>
          <p:nvPr/>
        </p:nvSpPr>
        <p:spPr bwMode="auto">
          <a:xfrm>
            <a:off x="5292080" y="2853010"/>
            <a:ext cx="34756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de-DE" sz="3200" b="1" dirty="0">
                <a:solidFill>
                  <a:schemeClr val="tx2"/>
                </a:solidFill>
                <a:latin typeface="Calibri" pitchFamily="34" charset="0"/>
              </a:rPr>
              <a:t>A = ( a + </a:t>
            </a:r>
            <a:r>
              <a:rPr lang="de-DE" sz="3200" b="1" dirty="0" smtClean="0">
                <a:solidFill>
                  <a:srgbClr val="FF0000"/>
                </a:solidFill>
                <a:latin typeface="Calibri" pitchFamily="34" charset="0"/>
              </a:rPr>
              <a:t>  </a:t>
            </a:r>
            <a:r>
              <a:rPr lang="de-DE" sz="3200" b="1" dirty="0" smtClean="0">
                <a:solidFill>
                  <a:schemeClr val="tx2"/>
                </a:solidFill>
                <a:latin typeface="Calibri" pitchFamily="34" charset="0"/>
              </a:rPr>
              <a:t> ) </a:t>
            </a:r>
            <a:r>
              <a:rPr lang="de-DE" sz="3200" b="1" dirty="0">
                <a:solidFill>
                  <a:schemeClr val="tx2"/>
                </a:solidFill>
                <a:latin typeface="Calibri" pitchFamily="34" charset="0"/>
              </a:rPr>
              <a:t>( a + </a:t>
            </a:r>
            <a:r>
              <a:rPr lang="de-DE" sz="3200" b="1" dirty="0" smtClean="0">
                <a:solidFill>
                  <a:srgbClr val="FF0000"/>
                </a:solidFill>
                <a:latin typeface="Calibri" pitchFamily="34" charset="0"/>
              </a:rPr>
              <a:t>  </a:t>
            </a:r>
            <a:r>
              <a:rPr lang="de-DE" sz="3200" b="1" dirty="0" smtClean="0">
                <a:solidFill>
                  <a:schemeClr val="tx2"/>
                </a:solidFill>
                <a:latin typeface="Calibri" pitchFamily="34" charset="0"/>
              </a:rPr>
              <a:t> </a:t>
            </a:r>
            <a:r>
              <a:rPr lang="de-DE" sz="3200" b="1" dirty="0">
                <a:solidFill>
                  <a:schemeClr val="tx2"/>
                </a:solidFill>
                <a:latin typeface="Calibri" pitchFamily="34" charset="0"/>
              </a:rPr>
              <a:t>) </a:t>
            </a:r>
            <a:endParaRPr lang="de-DE" sz="3200" b="1" dirty="0">
              <a:latin typeface="Calibri" pitchFamily="34" charset="0"/>
            </a:endParaRPr>
          </a:p>
        </p:txBody>
      </p:sp>
      <p:sp>
        <p:nvSpPr>
          <p:cNvPr id="23" name="Rechteck 22"/>
          <p:cNvSpPr>
            <a:spLocks noChangeArrowheads="1"/>
          </p:cNvSpPr>
          <p:nvPr/>
        </p:nvSpPr>
        <p:spPr bwMode="auto">
          <a:xfrm>
            <a:off x="5292080" y="3573735"/>
            <a:ext cx="7302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de-DE" sz="3200" b="1">
                <a:solidFill>
                  <a:schemeClr val="tx2"/>
                </a:solidFill>
                <a:latin typeface="Calibri" pitchFamily="34" charset="0"/>
              </a:rPr>
              <a:t>A =</a:t>
            </a:r>
            <a:endParaRPr lang="de-DE" sz="3200" b="1">
              <a:latin typeface="Calibri" pitchFamily="34" charset="0"/>
            </a:endParaRPr>
          </a:p>
        </p:txBody>
      </p:sp>
      <p:sp>
        <p:nvSpPr>
          <p:cNvPr id="24" name="Bogen 23"/>
          <p:cNvSpPr/>
          <p:nvPr/>
        </p:nvSpPr>
        <p:spPr>
          <a:xfrm>
            <a:off x="6300143" y="2781573"/>
            <a:ext cx="1366837" cy="503237"/>
          </a:xfrm>
          <a:prstGeom prst="arc">
            <a:avLst>
              <a:gd name="adj1" fmla="val 10684217"/>
              <a:gd name="adj2" fmla="val 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25" name="Rechteck 24"/>
          <p:cNvSpPr>
            <a:spLocks noChangeArrowheads="1"/>
          </p:cNvSpPr>
          <p:nvPr/>
        </p:nvSpPr>
        <p:spPr bwMode="auto">
          <a:xfrm>
            <a:off x="6011218" y="3573735"/>
            <a:ext cx="5270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de-DE" sz="3200" b="1">
                <a:solidFill>
                  <a:schemeClr val="tx2"/>
                </a:solidFill>
                <a:latin typeface="Calibri" pitchFamily="34" charset="0"/>
              </a:rPr>
              <a:t>a²</a:t>
            </a:r>
            <a:endParaRPr lang="de-DE" sz="3200" b="1">
              <a:latin typeface="Calibri" pitchFamily="34" charset="0"/>
            </a:endParaRPr>
          </a:p>
        </p:txBody>
      </p:sp>
      <p:sp>
        <p:nvSpPr>
          <p:cNvPr id="26" name="Bogen 25"/>
          <p:cNvSpPr/>
          <p:nvPr/>
        </p:nvSpPr>
        <p:spPr>
          <a:xfrm>
            <a:off x="6300143" y="2708548"/>
            <a:ext cx="1943100" cy="649287"/>
          </a:xfrm>
          <a:prstGeom prst="arc">
            <a:avLst>
              <a:gd name="adj1" fmla="val 10684217"/>
              <a:gd name="adj2" fmla="val 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27" name="Rechteck 26"/>
          <p:cNvSpPr>
            <a:spLocks noChangeArrowheads="1"/>
          </p:cNvSpPr>
          <p:nvPr/>
        </p:nvSpPr>
        <p:spPr bwMode="auto">
          <a:xfrm>
            <a:off x="6371580" y="3573735"/>
            <a:ext cx="9048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de-DE" sz="3200" b="1" dirty="0">
                <a:solidFill>
                  <a:schemeClr val="tx2"/>
                </a:solidFill>
                <a:latin typeface="Calibri" pitchFamily="34" charset="0"/>
              </a:rPr>
              <a:t>+ </a:t>
            </a:r>
            <a:r>
              <a:rPr lang="de-DE" sz="3200" b="1" dirty="0" smtClean="0">
                <a:solidFill>
                  <a:srgbClr val="FF0000"/>
                </a:solidFill>
                <a:latin typeface="Calibri" pitchFamily="34" charset="0"/>
              </a:rPr>
              <a:t>  </a:t>
            </a:r>
            <a:r>
              <a:rPr lang="de-DE" sz="3200" b="1" dirty="0" smtClean="0">
                <a:solidFill>
                  <a:schemeClr val="tx2"/>
                </a:solidFill>
                <a:latin typeface="Calibri" pitchFamily="34" charset="0"/>
              </a:rPr>
              <a:t>a</a:t>
            </a:r>
            <a:endParaRPr lang="de-DE" sz="3200" b="1" dirty="0">
              <a:latin typeface="Calibri" pitchFamily="34" charset="0"/>
            </a:endParaRPr>
          </a:p>
        </p:txBody>
      </p:sp>
      <p:cxnSp>
        <p:nvCxnSpPr>
          <p:cNvPr id="28" name="Gerade Verbindung 27"/>
          <p:cNvCxnSpPr/>
          <p:nvPr/>
        </p:nvCxnSpPr>
        <p:spPr>
          <a:xfrm>
            <a:off x="1800225" y="3860800"/>
            <a:ext cx="216058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Bogen 29"/>
          <p:cNvSpPr/>
          <p:nvPr/>
        </p:nvSpPr>
        <p:spPr>
          <a:xfrm flipV="1">
            <a:off x="6874818" y="3068910"/>
            <a:ext cx="792162" cy="360363"/>
          </a:xfrm>
          <a:prstGeom prst="arc">
            <a:avLst>
              <a:gd name="adj1" fmla="val 10684217"/>
              <a:gd name="adj2" fmla="val 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31" name="Rechteck 30"/>
          <p:cNvSpPr>
            <a:spLocks noChangeArrowheads="1"/>
          </p:cNvSpPr>
          <p:nvPr/>
        </p:nvSpPr>
        <p:spPr bwMode="auto">
          <a:xfrm>
            <a:off x="7163743" y="3573735"/>
            <a:ext cx="9048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de-DE" sz="3200" b="1" dirty="0">
                <a:solidFill>
                  <a:schemeClr val="tx2"/>
                </a:solidFill>
                <a:latin typeface="Calibri" pitchFamily="34" charset="0"/>
              </a:rPr>
              <a:t>+ </a:t>
            </a:r>
            <a:r>
              <a:rPr lang="de-DE" sz="3200" b="1" dirty="0" smtClean="0">
                <a:solidFill>
                  <a:srgbClr val="FF0000"/>
                </a:solidFill>
                <a:latin typeface="Calibri" pitchFamily="34" charset="0"/>
              </a:rPr>
              <a:t>  </a:t>
            </a:r>
            <a:r>
              <a:rPr lang="de-DE" sz="3200" b="1" dirty="0" smtClean="0">
                <a:solidFill>
                  <a:schemeClr val="tx2"/>
                </a:solidFill>
                <a:latin typeface="Calibri" pitchFamily="34" charset="0"/>
              </a:rPr>
              <a:t>a</a:t>
            </a:r>
            <a:endParaRPr lang="de-DE" sz="3200" b="1" dirty="0">
              <a:latin typeface="Calibri" pitchFamily="34" charset="0"/>
            </a:endParaRPr>
          </a:p>
        </p:txBody>
      </p:sp>
      <p:cxnSp>
        <p:nvCxnSpPr>
          <p:cNvPr id="32" name="Gerade Verbindung 31"/>
          <p:cNvCxnSpPr/>
          <p:nvPr/>
        </p:nvCxnSpPr>
        <p:spPr>
          <a:xfrm>
            <a:off x="1800225" y="3860800"/>
            <a:ext cx="0" cy="21605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Bogen 33"/>
          <p:cNvSpPr/>
          <p:nvPr/>
        </p:nvSpPr>
        <p:spPr>
          <a:xfrm flipV="1">
            <a:off x="6874818" y="3068910"/>
            <a:ext cx="1368425" cy="504825"/>
          </a:xfrm>
          <a:prstGeom prst="arc">
            <a:avLst>
              <a:gd name="adj1" fmla="val 10684217"/>
              <a:gd name="adj2" fmla="val 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35" name="Rechteck 34"/>
          <p:cNvSpPr>
            <a:spLocks noChangeArrowheads="1"/>
          </p:cNvSpPr>
          <p:nvPr/>
        </p:nvSpPr>
        <p:spPr bwMode="auto">
          <a:xfrm>
            <a:off x="7955905" y="3573735"/>
            <a:ext cx="9048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de-DE" sz="3200" b="1" dirty="0">
                <a:solidFill>
                  <a:schemeClr val="tx2"/>
                </a:solidFill>
                <a:latin typeface="Calibri" pitchFamily="34" charset="0"/>
              </a:rPr>
              <a:t>+ </a:t>
            </a:r>
            <a:r>
              <a:rPr lang="de-DE" sz="3200" b="1" dirty="0" smtClean="0">
                <a:solidFill>
                  <a:srgbClr val="FF0000"/>
                </a:solidFill>
                <a:latin typeface="Calibri" pitchFamily="34" charset="0"/>
              </a:rPr>
              <a:t>  ²</a:t>
            </a:r>
            <a:endParaRPr lang="de-DE" sz="3200" b="1" dirty="0">
              <a:latin typeface="Calibri" pitchFamily="34" charset="0"/>
            </a:endParaRPr>
          </a:p>
        </p:txBody>
      </p:sp>
      <p:sp>
        <p:nvSpPr>
          <p:cNvPr id="37" name="Rechteck 36"/>
          <p:cNvSpPr>
            <a:spLocks noChangeArrowheads="1"/>
          </p:cNvSpPr>
          <p:nvPr/>
        </p:nvSpPr>
        <p:spPr bwMode="auto">
          <a:xfrm>
            <a:off x="5363518" y="4221435"/>
            <a:ext cx="3240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de-DE" sz="3200" b="1" dirty="0">
                <a:solidFill>
                  <a:schemeClr val="tx2"/>
                </a:solidFill>
                <a:latin typeface="Calibri" pitchFamily="34" charset="0"/>
              </a:rPr>
              <a:t>A =  a² +  </a:t>
            </a:r>
            <a:r>
              <a:rPr lang="de-DE" sz="3200" b="1" dirty="0" smtClean="0">
                <a:solidFill>
                  <a:schemeClr val="tx2"/>
                </a:solidFill>
                <a:latin typeface="Calibri" pitchFamily="34" charset="0"/>
              </a:rPr>
              <a:t>2∙</a:t>
            </a:r>
            <a:r>
              <a:rPr lang="de-DE" sz="3200" b="1" dirty="0" smtClean="0">
                <a:solidFill>
                  <a:srgbClr val="FF0000"/>
                </a:solidFill>
                <a:latin typeface="Calibri" pitchFamily="34" charset="0"/>
              </a:rPr>
              <a:t>  </a:t>
            </a:r>
            <a:r>
              <a:rPr lang="de-DE" sz="3200" b="1" dirty="0" smtClean="0">
                <a:solidFill>
                  <a:schemeClr val="tx2"/>
                </a:solidFill>
                <a:latin typeface="Calibri" pitchFamily="34" charset="0"/>
              </a:rPr>
              <a:t>a </a:t>
            </a:r>
            <a:r>
              <a:rPr lang="de-DE" sz="3200" b="1" dirty="0">
                <a:solidFill>
                  <a:schemeClr val="tx2"/>
                </a:solidFill>
                <a:latin typeface="Calibri" pitchFamily="34" charset="0"/>
              </a:rPr>
              <a:t>+ </a:t>
            </a:r>
            <a:r>
              <a:rPr lang="de-DE" sz="3200" b="1" dirty="0" smtClean="0">
                <a:solidFill>
                  <a:srgbClr val="FF0000"/>
                </a:solidFill>
                <a:latin typeface="Calibri" pitchFamily="34" charset="0"/>
              </a:rPr>
              <a:t>  ²</a:t>
            </a:r>
            <a:endParaRPr lang="de-DE" sz="3200" b="1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38" name="Geschweifte Klammer links 37"/>
          <p:cNvSpPr/>
          <p:nvPr/>
        </p:nvSpPr>
        <p:spPr>
          <a:xfrm rot="16200000">
            <a:off x="7163742" y="3500711"/>
            <a:ext cx="360363" cy="1223962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 lang="fr-FR"/>
          </a:p>
        </p:txBody>
      </p:sp>
      <p:sp>
        <p:nvSpPr>
          <p:cNvPr id="39" name="Rechteck 38"/>
          <p:cNvSpPr>
            <a:spLocks noChangeArrowheads="1"/>
          </p:cNvSpPr>
          <p:nvPr/>
        </p:nvSpPr>
        <p:spPr bwMode="auto">
          <a:xfrm>
            <a:off x="4284018" y="4869135"/>
            <a:ext cx="4319587" cy="5842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r>
              <a:rPr lang="de-DE" sz="3200" b="1" dirty="0">
                <a:solidFill>
                  <a:schemeClr val="tx2"/>
                </a:solidFill>
                <a:latin typeface="Calibri" pitchFamily="34" charset="0"/>
              </a:rPr>
              <a:t>( a + </a:t>
            </a:r>
            <a:r>
              <a:rPr lang="de-DE" sz="3200" b="1" dirty="0" smtClean="0">
                <a:solidFill>
                  <a:srgbClr val="FF0000"/>
                </a:solidFill>
                <a:latin typeface="Calibri" pitchFamily="34" charset="0"/>
              </a:rPr>
              <a:t>  </a:t>
            </a:r>
            <a:r>
              <a:rPr lang="de-DE" sz="3200" b="1" dirty="0" smtClean="0">
                <a:solidFill>
                  <a:schemeClr val="tx2"/>
                </a:solidFill>
                <a:latin typeface="Calibri" pitchFamily="34" charset="0"/>
              </a:rPr>
              <a:t> </a:t>
            </a:r>
            <a:r>
              <a:rPr lang="de-DE" sz="3200" b="1" dirty="0">
                <a:solidFill>
                  <a:schemeClr val="tx2"/>
                </a:solidFill>
                <a:latin typeface="Calibri" pitchFamily="34" charset="0"/>
              </a:rPr>
              <a:t>)² =  a² +  </a:t>
            </a:r>
            <a:r>
              <a:rPr lang="de-DE" sz="3200" b="1" dirty="0" smtClean="0">
                <a:solidFill>
                  <a:schemeClr val="tx2"/>
                </a:solidFill>
                <a:latin typeface="Calibri" pitchFamily="34" charset="0"/>
              </a:rPr>
              <a:t>14a </a:t>
            </a:r>
            <a:r>
              <a:rPr lang="de-DE" sz="3200" b="1" dirty="0">
                <a:solidFill>
                  <a:schemeClr val="tx2"/>
                </a:solidFill>
                <a:latin typeface="Calibri" pitchFamily="34" charset="0"/>
              </a:rPr>
              <a:t>+ </a:t>
            </a:r>
            <a:r>
              <a:rPr lang="de-DE" sz="3200" b="1" dirty="0" smtClean="0">
                <a:solidFill>
                  <a:srgbClr val="FF0000"/>
                </a:solidFill>
                <a:latin typeface="Calibri" pitchFamily="34" charset="0"/>
              </a:rPr>
              <a:t>  </a:t>
            </a:r>
            <a:endParaRPr lang="de-DE" sz="3200" b="1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40" name="Textfeld 39"/>
          <p:cNvSpPr txBox="1"/>
          <p:nvPr/>
        </p:nvSpPr>
        <p:spPr>
          <a:xfrm>
            <a:off x="179512" y="620688"/>
            <a:ext cx="70424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Kennt man die Form, kann man leicht fehlende Teile der Formel ergänzen.</a:t>
            </a:r>
            <a:endParaRPr lang="de-DE" dirty="0"/>
          </a:p>
        </p:txBody>
      </p:sp>
      <p:sp>
        <p:nvSpPr>
          <p:cNvPr id="41" name="Textfeld 40"/>
          <p:cNvSpPr txBox="1"/>
          <p:nvPr/>
        </p:nvSpPr>
        <p:spPr>
          <a:xfrm>
            <a:off x="1366945" y="188640"/>
            <a:ext cx="64101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b="1" u="sng" dirty="0" smtClean="0"/>
              <a:t>Die </a:t>
            </a:r>
            <a:r>
              <a:rPr lang="de-DE" sz="2000" b="1" u="sng" dirty="0" smtClean="0">
                <a:solidFill>
                  <a:srgbClr val="FF0000"/>
                </a:solidFill>
              </a:rPr>
              <a:t>quadratische Ergänzung </a:t>
            </a:r>
            <a:r>
              <a:rPr lang="de-DE" sz="2000" b="1" u="sng" dirty="0" smtClean="0"/>
              <a:t>bei der 1. binomischen Formel</a:t>
            </a:r>
          </a:p>
        </p:txBody>
      </p:sp>
      <p:sp>
        <p:nvSpPr>
          <p:cNvPr id="44" name="Textfeld 43"/>
          <p:cNvSpPr txBox="1"/>
          <p:nvPr/>
        </p:nvSpPr>
        <p:spPr>
          <a:xfrm>
            <a:off x="107504" y="980728"/>
            <a:ext cx="40631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Wir kennen, das „Doppelte Produkt“ 14a.</a:t>
            </a:r>
            <a:endParaRPr lang="de-DE" dirty="0"/>
          </a:p>
        </p:txBody>
      </p:sp>
      <p:sp>
        <p:nvSpPr>
          <p:cNvPr id="45" name="Ellipse 44"/>
          <p:cNvSpPr/>
          <p:nvPr/>
        </p:nvSpPr>
        <p:spPr>
          <a:xfrm>
            <a:off x="6876256" y="4941168"/>
            <a:ext cx="864096" cy="50405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47" name="Gerade Verbindung mit Pfeil 46"/>
          <p:cNvCxnSpPr/>
          <p:nvPr/>
        </p:nvCxnSpPr>
        <p:spPr>
          <a:xfrm flipV="1">
            <a:off x="7380312" y="4653136"/>
            <a:ext cx="0" cy="36004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feld 48"/>
          <p:cNvSpPr txBox="1"/>
          <p:nvPr/>
        </p:nvSpPr>
        <p:spPr>
          <a:xfrm>
            <a:off x="4067944" y="980728"/>
            <a:ext cx="47014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Dann kennen, wir auch das einfache Produkt </a:t>
            </a:r>
            <a:r>
              <a:rPr lang="de-DE" dirty="0" smtClean="0">
                <a:solidFill>
                  <a:srgbClr val="FF0000"/>
                </a:solidFill>
              </a:rPr>
              <a:t>7</a:t>
            </a:r>
            <a:r>
              <a:rPr lang="de-DE" dirty="0" smtClean="0"/>
              <a:t>a.</a:t>
            </a:r>
            <a:endParaRPr lang="de-DE" dirty="0"/>
          </a:p>
        </p:txBody>
      </p:sp>
      <p:sp>
        <p:nvSpPr>
          <p:cNvPr id="50" name="Textfeld 49"/>
          <p:cNvSpPr txBox="1"/>
          <p:nvPr/>
        </p:nvSpPr>
        <p:spPr>
          <a:xfrm>
            <a:off x="7213718" y="4274792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 smtClean="0">
                <a:solidFill>
                  <a:srgbClr val="FF0000"/>
                </a:solidFill>
              </a:rPr>
              <a:t>7</a:t>
            </a:r>
            <a:endParaRPr lang="de-DE" sz="2800" b="1" dirty="0">
              <a:solidFill>
                <a:srgbClr val="FF0000"/>
              </a:solidFill>
            </a:endParaRPr>
          </a:p>
        </p:txBody>
      </p:sp>
      <p:sp>
        <p:nvSpPr>
          <p:cNvPr id="51" name="Textfeld 50"/>
          <p:cNvSpPr txBox="1"/>
          <p:nvPr/>
        </p:nvSpPr>
        <p:spPr>
          <a:xfrm>
            <a:off x="7956376" y="4308659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 smtClean="0">
                <a:solidFill>
                  <a:srgbClr val="FF0000"/>
                </a:solidFill>
              </a:rPr>
              <a:t>7</a:t>
            </a:r>
            <a:endParaRPr lang="de-DE" sz="2400" b="1" dirty="0">
              <a:solidFill>
                <a:srgbClr val="FF0000"/>
              </a:solidFill>
            </a:endParaRPr>
          </a:p>
        </p:txBody>
      </p:sp>
      <p:sp>
        <p:nvSpPr>
          <p:cNvPr id="52" name="Textfeld 51"/>
          <p:cNvSpPr txBox="1"/>
          <p:nvPr/>
        </p:nvSpPr>
        <p:spPr>
          <a:xfrm>
            <a:off x="2627784" y="2967335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 smtClean="0">
                <a:solidFill>
                  <a:srgbClr val="FF0000"/>
                </a:solidFill>
              </a:rPr>
              <a:t>7</a:t>
            </a:r>
            <a:r>
              <a:rPr lang="de-DE" sz="2400" b="1" dirty="0" smtClean="0">
                <a:solidFill>
                  <a:schemeClr val="accent1"/>
                </a:solidFill>
              </a:rPr>
              <a:t>a</a:t>
            </a:r>
            <a:endParaRPr lang="de-DE" sz="2400" b="1" dirty="0">
              <a:solidFill>
                <a:schemeClr val="accent1"/>
              </a:solidFill>
            </a:endParaRPr>
          </a:p>
        </p:txBody>
      </p:sp>
      <p:sp>
        <p:nvSpPr>
          <p:cNvPr id="53" name="Textfeld 52"/>
          <p:cNvSpPr txBox="1"/>
          <p:nvPr/>
        </p:nvSpPr>
        <p:spPr>
          <a:xfrm>
            <a:off x="755576" y="4653136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 smtClean="0">
                <a:solidFill>
                  <a:srgbClr val="FF0000"/>
                </a:solidFill>
              </a:rPr>
              <a:t>7</a:t>
            </a:r>
            <a:r>
              <a:rPr lang="de-DE" sz="2400" b="1" dirty="0" smtClean="0">
                <a:solidFill>
                  <a:schemeClr val="accent1"/>
                </a:solidFill>
              </a:rPr>
              <a:t>a</a:t>
            </a:r>
            <a:endParaRPr lang="de-DE" sz="2400" b="1" dirty="0">
              <a:solidFill>
                <a:schemeClr val="accent1"/>
              </a:solidFill>
            </a:endParaRPr>
          </a:p>
        </p:txBody>
      </p:sp>
      <p:sp>
        <p:nvSpPr>
          <p:cNvPr id="54" name="Textfeld 53"/>
          <p:cNvSpPr txBox="1"/>
          <p:nvPr/>
        </p:nvSpPr>
        <p:spPr>
          <a:xfrm>
            <a:off x="107504" y="1340768"/>
            <a:ext cx="82093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So können wir auch das fehlende Quadrat ergänzen, also die </a:t>
            </a:r>
            <a:r>
              <a:rPr lang="de-DE" b="1" u="sng" dirty="0" smtClean="0">
                <a:solidFill>
                  <a:srgbClr val="FF0000"/>
                </a:solidFill>
              </a:rPr>
              <a:t>quadratische Ergänzung </a:t>
            </a:r>
          </a:p>
          <a:p>
            <a:r>
              <a:rPr lang="de-DE" dirty="0" smtClean="0"/>
              <a:t>durchführen.</a:t>
            </a:r>
            <a:endParaRPr lang="de-DE" dirty="0"/>
          </a:p>
        </p:txBody>
      </p:sp>
      <p:sp>
        <p:nvSpPr>
          <p:cNvPr id="55" name="Textfeld 54"/>
          <p:cNvSpPr txBox="1"/>
          <p:nvPr/>
        </p:nvSpPr>
        <p:spPr>
          <a:xfrm>
            <a:off x="8172400" y="3717032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 smtClean="0">
                <a:solidFill>
                  <a:srgbClr val="FF0000"/>
                </a:solidFill>
              </a:rPr>
              <a:t>7</a:t>
            </a:r>
            <a:endParaRPr lang="de-DE" sz="2400" b="1" dirty="0">
              <a:solidFill>
                <a:srgbClr val="FF0000"/>
              </a:solidFill>
            </a:endParaRPr>
          </a:p>
        </p:txBody>
      </p:sp>
      <p:sp>
        <p:nvSpPr>
          <p:cNvPr id="56" name="Textfeld 55"/>
          <p:cNvSpPr txBox="1"/>
          <p:nvPr/>
        </p:nvSpPr>
        <p:spPr>
          <a:xfrm>
            <a:off x="6732240" y="2967335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 smtClean="0">
                <a:solidFill>
                  <a:srgbClr val="FF0000"/>
                </a:solidFill>
              </a:rPr>
              <a:t>7</a:t>
            </a:r>
            <a:endParaRPr lang="de-DE" sz="2400" b="1" dirty="0">
              <a:solidFill>
                <a:srgbClr val="FF0000"/>
              </a:solidFill>
            </a:endParaRPr>
          </a:p>
        </p:txBody>
      </p:sp>
      <p:sp>
        <p:nvSpPr>
          <p:cNvPr id="57" name="Textfeld 56"/>
          <p:cNvSpPr txBox="1"/>
          <p:nvPr/>
        </p:nvSpPr>
        <p:spPr>
          <a:xfrm>
            <a:off x="8028384" y="2967335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 smtClean="0">
                <a:solidFill>
                  <a:srgbClr val="FF0000"/>
                </a:solidFill>
              </a:rPr>
              <a:t>7</a:t>
            </a:r>
            <a:endParaRPr lang="de-DE" sz="2400" b="1" dirty="0">
              <a:solidFill>
                <a:srgbClr val="FF0000"/>
              </a:solidFill>
            </a:endParaRPr>
          </a:p>
        </p:txBody>
      </p:sp>
      <p:sp>
        <p:nvSpPr>
          <p:cNvPr id="58" name="Textfeld 57"/>
          <p:cNvSpPr txBox="1"/>
          <p:nvPr/>
        </p:nvSpPr>
        <p:spPr>
          <a:xfrm>
            <a:off x="6732240" y="2132856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 smtClean="0">
                <a:solidFill>
                  <a:srgbClr val="FF0000"/>
                </a:solidFill>
              </a:rPr>
              <a:t>7</a:t>
            </a:r>
            <a:endParaRPr lang="de-DE" sz="2400" b="1" dirty="0">
              <a:solidFill>
                <a:srgbClr val="FF0000"/>
              </a:solidFill>
            </a:endParaRPr>
          </a:p>
        </p:txBody>
      </p:sp>
      <p:sp>
        <p:nvSpPr>
          <p:cNvPr id="59" name="Textfeld 58"/>
          <p:cNvSpPr txBox="1"/>
          <p:nvPr/>
        </p:nvSpPr>
        <p:spPr>
          <a:xfrm>
            <a:off x="2627784" y="4581128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 smtClean="0">
                <a:solidFill>
                  <a:srgbClr val="FF0000"/>
                </a:solidFill>
              </a:rPr>
              <a:t>49</a:t>
            </a:r>
            <a:endParaRPr lang="de-DE" sz="2800" b="1" dirty="0">
              <a:solidFill>
                <a:srgbClr val="FF0000"/>
              </a:solidFill>
            </a:endParaRPr>
          </a:p>
        </p:txBody>
      </p:sp>
      <p:sp>
        <p:nvSpPr>
          <p:cNvPr id="60" name="Textfeld 59"/>
          <p:cNvSpPr txBox="1"/>
          <p:nvPr/>
        </p:nvSpPr>
        <p:spPr>
          <a:xfrm>
            <a:off x="7956376" y="4918590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 smtClean="0">
                <a:solidFill>
                  <a:srgbClr val="FF0000"/>
                </a:solidFill>
              </a:rPr>
              <a:t>49</a:t>
            </a:r>
            <a:endParaRPr lang="de-DE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 animBg="1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feld 40"/>
          <p:cNvSpPr txBox="1"/>
          <p:nvPr/>
        </p:nvSpPr>
        <p:spPr>
          <a:xfrm>
            <a:off x="1366945" y="188640"/>
            <a:ext cx="64101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b="1" u="sng" dirty="0" smtClean="0"/>
              <a:t>Die </a:t>
            </a:r>
            <a:r>
              <a:rPr lang="de-DE" sz="2000" b="1" u="sng" dirty="0" smtClean="0">
                <a:solidFill>
                  <a:srgbClr val="FF0000"/>
                </a:solidFill>
              </a:rPr>
              <a:t>quadratische Ergänzung </a:t>
            </a:r>
            <a:r>
              <a:rPr lang="de-DE" sz="2000" b="1" u="sng" dirty="0" smtClean="0"/>
              <a:t>bei der 1. binomischen Formel</a:t>
            </a:r>
          </a:p>
        </p:txBody>
      </p:sp>
      <p:sp>
        <p:nvSpPr>
          <p:cNvPr id="49" name="Textfeld 48"/>
          <p:cNvSpPr txBox="1"/>
          <p:nvPr/>
        </p:nvSpPr>
        <p:spPr>
          <a:xfrm>
            <a:off x="251520" y="836712"/>
            <a:ext cx="89631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Jetzt nochmal ohne geometrische Darstellung: x² + 18x  ist ein Teil der 1. binomischen Formel.</a:t>
            </a:r>
          </a:p>
          <a:p>
            <a:r>
              <a:rPr lang="de-DE" dirty="0" smtClean="0"/>
              <a:t>Das erste Quadrat ist x², das zweite „Quadrat“ fehlt, es soll ergänzt werden.</a:t>
            </a:r>
            <a:endParaRPr lang="de-DE" dirty="0"/>
          </a:p>
        </p:txBody>
      </p:sp>
      <p:sp>
        <p:nvSpPr>
          <p:cNvPr id="61" name="Textfeld 60"/>
          <p:cNvSpPr txBox="1"/>
          <p:nvPr/>
        </p:nvSpPr>
        <p:spPr>
          <a:xfrm>
            <a:off x="1763688" y="1700808"/>
            <a:ext cx="44823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 smtClean="0"/>
              <a:t>x² + 18x   +              = ( x +      )²</a:t>
            </a:r>
            <a:endParaRPr lang="de-DE" sz="2800" dirty="0"/>
          </a:p>
        </p:txBody>
      </p:sp>
      <p:sp>
        <p:nvSpPr>
          <p:cNvPr id="62" name="Textfeld 61"/>
          <p:cNvSpPr txBox="1"/>
          <p:nvPr/>
        </p:nvSpPr>
        <p:spPr>
          <a:xfrm>
            <a:off x="371747" y="3429000"/>
            <a:ext cx="87277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Ist 18x  das „</a:t>
            </a:r>
            <a:r>
              <a:rPr lang="de-DE" dirty="0" smtClean="0">
                <a:solidFill>
                  <a:srgbClr val="00B050"/>
                </a:solidFill>
              </a:rPr>
              <a:t>Doppelte </a:t>
            </a:r>
            <a:r>
              <a:rPr lang="de-DE" dirty="0" smtClean="0">
                <a:solidFill>
                  <a:srgbClr val="00B0F0"/>
                </a:solidFill>
              </a:rPr>
              <a:t>Produkt</a:t>
            </a:r>
            <a:r>
              <a:rPr lang="de-DE" dirty="0" smtClean="0"/>
              <a:t>“ dann gilt: </a:t>
            </a:r>
            <a:r>
              <a:rPr lang="de-DE" dirty="0" smtClean="0">
                <a:solidFill>
                  <a:srgbClr val="00B050"/>
                </a:solidFill>
              </a:rPr>
              <a:t>2 </a:t>
            </a:r>
            <a:r>
              <a:rPr lang="de-DE" dirty="0" smtClean="0">
                <a:solidFill>
                  <a:srgbClr val="00B050"/>
                </a:solidFill>
                <a:sym typeface="Symbol"/>
              </a:rPr>
              <a:t>  </a:t>
            </a:r>
            <a:r>
              <a:rPr lang="de-DE" dirty="0" smtClean="0">
                <a:solidFill>
                  <a:srgbClr val="00B0F0"/>
                </a:solidFill>
                <a:sym typeface="Symbol"/>
              </a:rPr>
              <a:t>9x</a:t>
            </a:r>
            <a:r>
              <a:rPr lang="de-DE" dirty="0" smtClean="0">
                <a:sym typeface="Symbol"/>
              </a:rPr>
              <a:t> = 18x, also ist 9x das „Einfache Produkt“</a:t>
            </a:r>
          </a:p>
          <a:p>
            <a:r>
              <a:rPr lang="de-DE" dirty="0" smtClean="0">
                <a:sym typeface="Symbol"/>
              </a:rPr>
              <a:t>und die quadratische Ergänzung ist </a:t>
            </a:r>
            <a:r>
              <a:rPr lang="de-DE" dirty="0" smtClean="0">
                <a:solidFill>
                  <a:srgbClr val="FF0000"/>
                </a:solidFill>
                <a:sym typeface="Symbol"/>
              </a:rPr>
              <a:t>9²</a:t>
            </a:r>
            <a:r>
              <a:rPr lang="de-DE" dirty="0" smtClean="0">
                <a:sym typeface="Symbol"/>
              </a:rPr>
              <a:t>.</a:t>
            </a:r>
            <a:endParaRPr lang="de-DE" dirty="0"/>
          </a:p>
        </p:txBody>
      </p:sp>
      <p:sp>
        <p:nvSpPr>
          <p:cNvPr id="64" name="Rechteck 63"/>
          <p:cNvSpPr/>
          <p:nvPr/>
        </p:nvSpPr>
        <p:spPr>
          <a:xfrm>
            <a:off x="5436096" y="1700808"/>
            <a:ext cx="3674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800" dirty="0" smtClean="0"/>
              <a:t>9</a:t>
            </a:r>
          </a:p>
        </p:txBody>
      </p:sp>
      <p:sp>
        <p:nvSpPr>
          <p:cNvPr id="65" name="Rechteck 64"/>
          <p:cNvSpPr/>
          <p:nvPr/>
        </p:nvSpPr>
        <p:spPr>
          <a:xfrm>
            <a:off x="3563888" y="1700808"/>
            <a:ext cx="5501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800" dirty="0" smtClean="0">
                <a:solidFill>
                  <a:srgbClr val="FF0000"/>
                </a:solidFill>
              </a:rPr>
              <a:t>81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343086" y="4221088"/>
            <a:ext cx="88431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Ist 5x  das „Doppelte Produkt“ dann gilt: 2 </a:t>
            </a:r>
            <a:r>
              <a:rPr lang="de-DE" dirty="0" smtClean="0">
                <a:sym typeface="Symbol"/>
              </a:rPr>
              <a:t>  2,5x = 5x, also ist 2,5x das „Einfache Produkt“</a:t>
            </a:r>
          </a:p>
          <a:p>
            <a:r>
              <a:rPr lang="de-DE" dirty="0" smtClean="0">
                <a:sym typeface="Symbol"/>
              </a:rPr>
              <a:t>und die Quadratische Ergänzung ist </a:t>
            </a:r>
            <a:r>
              <a:rPr lang="de-DE" dirty="0" smtClean="0">
                <a:solidFill>
                  <a:srgbClr val="FF0000"/>
                </a:solidFill>
                <a:sym typeface="Symbol"/>
              </a:rPr>
              <a:t>2,5²</a:t>
            </a:r>
            <a:r>
              <a:rPr lang="de-DE" dirty="0" smtClean="0">
                <a:sym typeface="Symbol"/>
              </a:rPr>
              <a:t>.</a:t>
            </a:r>
            <a:endParaRPr lang="de-DE" dirty="0"/>
          </a:p>
        </p:txBody>
      </p:sp>
      <p:sp>
        <p:nvSpPr>
          <p:cNvPr id="9" name="Textfeld 8"/>
          <p:cNvSpPr txBox="1"/>
          <p:nvPr/>
        </p:nvSpPr>
        <p:spPr>
          <a:xfrm>
            <a:off x="1691680" y="2276872"/>
            <a:ext cx="46265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 smtClean="0"/>
              <a:t>x² + 5x   +              = ( x +          )²</a:t>
            </a:r>
            <a:endParaRPr lang="de-DE" sz="2800" dirty="0"/>
          </a:p>
        </p:txBody>
      </p:sp>
      <p:sp>
        <p:nvSpPr>
          <p:cNvPr id="10" name="Rechteck 9"/>
          <p:cNvSpPr/>
          <p:nvPr/>
        </p:nvSpPr>
        <p:spPr>
          <a:xfrm>
            <a:off x="5364088" y="2276872"/>
            <a:ext cx="6399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800" dirty="0" smtClean="0"/>
              <a:t>2,5</a:t>
            </a:r>
          </a:p>
        </p:txBody>
      </p:sp>
      <p:sp>
        <p:nvSpPr>
          <p:cNvPr id="11" name="Rechteck 10"/>
          <p:cNvSpPr/>
          <p:nvPr/>
        </p:nvSpPr>
        <p:spPr>
          <a:xfrm>
            <a:off x="3491880" y="2276872"/>
            <a:ext cx="8226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800" dirty="0" smtClean="0">
                <a:solidFill>
                  <a:srgbClr val="FF0000"/>
                </a:solidFill>
              </a:rPr>
              <a:t>6,25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61" grpId="0"/>
      <p:bldP spid="62" grpId="0"/>
      <p:bldP spid="64" grpId="0"/>
      <p:bldP spid="65" grpId="0"/>
      <p:bldP spid="8" grpId="0"/>
      <p:bldP spid="9" grpId="0"/>
      <p:bldP spid="10" grpId="0"/>
      <p:bldP spid="11" grpId="0"/>
    </p:bld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371</Words>
  <Application>Microsoft Office PowerPoint</Application>
  <PresentationFormat>Bildschirmpräsentation (4:3)</PresentationFormat>
  <Paragraphs>75</Paragraphs>
  <Slides>3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4" baseType="lpstr">
      <vt:lpstr>Larissa-Design</vt:lpstr>
      <vt:lpstr>Folie 1</vt:lpstr>
      <vt:lpstr>Folie 2</vt:lpstr>
      <vt:lpstr>Folie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horst</dc:creator>
  <cp:lastModifiedBy>horst</cp:lastModifiedBy>
  <cp:revision>21</cp:revision>
  <dcterms:created xsi:type="dcterms:W3CDTF">2013-01-17T13:30:36Z</dcterms:created>
  <dcterms:modified xsi:type="dcterms:W3CDTF">2013-02-03T15:27:11Z</dcterms:modified>
</cp:coreProperties>
</file>