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4" d="100"/>
          <a:sy n="84" d="100"/>
        </p:scale>
        <p:origin x="-90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89A5E-729F-43FD-8385-F56382820ED4}" type="datetimeFigureOut">
              <a:rPr lang="de-DE" smtClean="0"/>
              <a:pPr/>
              <a:t>01.02.2013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39552" y="692696"/>
            <a:ext cx="84118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Auch gemischt </a:t>
            </a:r>
            <a:r>
              <a:rPr lang="de-DE" dirty="0" smtClean="0"/>
              <a:t>quadratischen </a:t>
            </a:r>
            <a:r>
              <a:rPr lang="de-DE" dirty="0" smtClean="0"/>
              <a:t>Gleichungen der Form </a:t>
            </a:r>
            <a:r>
              <a:rPr lang="de-DE" b="1" dirty="0" smtClean="0"/>
              <a:t>( x + d )² = </a:t>
            </a:r>
            <a:r>
              <a:rPr lang="de-DE" b="1" dirty="0" smtClean="0"/>
              <a:t>c </a:t>
            </a:r>
            <a:r>
              <a:rPr lang="de-DE" dirty="0" smtClean="0"/>
              <a:t>können gelöst werden,</a:t>
            </a:r>
          </a:p>
          <a:p>
            <a:r>
              <a:rPr lang="de-DE" dirty="0" smtClean="0"/>
              <a:t>indem man auf beiden Seiten der Gleichung die Wurzel zieht</a:t>
            </a:r>
            <a:endParaRPr lang="de-DE" dirty="0" smtClean="0"/>
          </a:p>
          <a:p>
            <a:endParaRPr lang="de-DE" dirty="0" smtClean="0"/>
          </a:p>
          <a:p>
            <a:pPr algn="ctr"/>
            <a:r>
              <a:rPr lang="de-DE" b="1" dirty="0" smtClean="0"/>
              <a:t>Beispiel:  </a:t>
            </a:r>
            <a:r>
              <a:rPr lang="de-DE" b="1" dirty="0" smtClean="0"/>
              <a:t>( x </a:t>
            </a:r>
            <a:r>
              <a:rPr lang="de-DE" b="1" dirty="0" smtClean="0"/>
              <a:t>+ </a:t>
            </a:r>
            <a:r>
              <a:rPr lang="de-DE" b="1" dirty="0" smtClean="0"/>
              <a:t>5 )² </a:t>
            </a:r>
            <a:r>
              <a:rPr lang="de-DE" b="1" dirty="0" smtClean="0"/>
              <a:t>= </a:t>
            </a:r>
            <a:r>
              <a:rPr lang="de-DE" b="1" dirty="0" smtClean="0"/>
              <a:t>64</a:t>
            </a:r>
            <a:endParaRPr lang="de-DE" b="1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829901" y="188640"/>
            <a:ext cx="7484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smtClean="0">
                <a:solidFill>
                  <a:srgbClr val="FF0000"/>
                </a:solidFill>
              </a:rPr>
              <a:t>quadratische Ergänzung </a:t>
            </a:r>
            <a:r>
              <a:rPr lang="de-DE" sz="2000" b="1" u="sng" dirty="0" smtClean="0"/>
              <a:t>bei gemischt quadratischen Gleichungen</a:t>
            </a:r>
          </a:p>
        </p:txBody>
      </p:sp>
      <p:sp>
        <p:nvSpPr>
          <p:cNvPr id="10" name="Rechteck 9"/>
          <p:cNvSpPr/>
          <p:nvPr/>
        </p:nvSpPr>
        <p:spPr>
          <a:xfrm>
            <a:off x="467544" y="2276872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( x + 5 )² = 64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3131840" y="2276872"/>
            <a:ext cx="37370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de-DE" dirty="0" smtClean="0"/>
              <a:t>Auf beiden Seiten die Wurzel ziehen </a:t>
            </a:r>
          </a:p>
          <a:p>
            <a:pPr marL="342900" indent="-342900"/>
            <a:r>
              <a:rPr lang="de-DE" dirty="0" smtClean="0"/>
              <a:t>und beachten, dass es </a:t>
            </a:r>
            <a:r>
              <a:rPr lang="de-DE" dirty="0" smtClean="0">
                <a:solidFill>
                  <a:srgbClr val="00B0F0"/>
                </a:solidFill>
              </a:rPr>
              <a:t>zwei Lösungen </a:t>
            </a:r>
          </a:p>
          <a:p>
            <a:pPr marL="342900" indent="-342900"/>
            <a:r>
              <a:rPr lang="de-DE" dirty="0" smtClean="0"/>
              <a:t>geben kann.</a:t>
            </a:r>
            <a:endParaRPr lang="de-DE" dirty="0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/>
        </p:nvGraphicFramePr>
        <p:xfrm>
          <a:off x="1907704" y="2348880"/>
          <a:ext cx="304800" cy="266700"/>
        </p:xfrm>
        <a:graphic>
          <a:graphicData uri="http://schemas.openxmlformats.org/presentationml/2006/ole">
            <p:oleObj spid="_x0000_s1026" name="Formel" r:id="rId3" imgW="304560" imgH="26640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/>
        </p:nvGraphicFramePr>
        <p:xfrm>
          <a:off x="6804248" y="2348880"/>
          <a:ext cx="1584176" cy="720080"/>
        </p:xfrm>
        <a:graphic>
          <a:graphicData uri="http://schemas.openxmlformats.org/presentationml/2006/ole">
            <p:oleObj spid="_x0000_s1027" name="Formel" r:id="rId4" imgW="1117440" imgH="507960" progId="Equation.3">
              <p:embed/>
            </p:oleObj>
          </a:graphicData>
        </a:graphic>
      </p:graphicFrame>
      <p:sp>
        <p:nvSpPr>
          <p:cNvPr id="14" name="Rechteck 13"/>
          <p:cNvSpPr/>
          <p:nvPr/>
        </p:nvSpPr>
        <p:spPr>
          <a:xfrm>
            <a:off x="683568" y="2708920"/>
            <a:ext cx="124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 </a:t>
            </a:r>
            <a:r>
              <a:rPr lang="de-DE" b="1" dirty="0" smtClean="0"/>
              <a:t>x + 5 </a:t>
            </a:r>
            <a:r>
              <a:rPr lang="de-DE" b="1" dirty="0" smtClean="0"/>
              <a:t> </a:t>
            </a:r>
            <a:r>
              <a:rPr lang="de-DE" b="1" dirty="0" smtClean="0"/>
              <a:t>= </a:t>
            </a:r>
            <a:r>
              <a:rPr lang="de-DE" b="1" u="sng" dirty="0" smtClean="0">
                <a:solidFill>
                  <a:srgbClr val="00B0F0"/>
                </a:solidFill>
              </a:rPr>
              <a:t>+</a:t>
            </a:r>
            <a:r>
              <a:rPr lang="de-DE" b="1" dirty="0" smtClean="0"/>
              <a:t> 8</a:t>
            </a:r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638412" y="3059668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 x</a:t>
            </a:r>
            <a:r>
              <a:rPr lang="de-DE" b="1" baseline="-25000" dirty="0" smtClean="0"/>
              <a:t>1</a:t>
            </a:r>
            <a:r>
              <a:rPr lang="de-DE" b="1" dirty="0" smtClean="0"/>
              <a:t> </a:t>
            </a:r>
            <a:r>
              <a:rPr lang="de-DE" b="1" dirty="0" smtClean="0"/>
              <a:t>+ 5 </a:t>
            </a:r>
            <a:r>
              <a:rPr lang="de-DE" b="1" dirty="0" smtClean="0"/>
              <a:t> </a:t>
            </a:r>
            <a:r>
              <a:rPr lang="de-DE" b="1" dirty="0" smtClean="0"/>
              <a:t>= </a:t>
            </a:r>
            <a:r>
              <a:rPr lang="de-DE" b="1" dirty="0" smtClean="0">
                <a:solidFill>
                  <a:srgbClr val="00B0F0"/>
                </a:solidFill>
              </a:rPr>
              <a:t>+</a:t>
            </a:r>
            <a:r>
              <a:rPr lang="de-DE" b="1" dirty="0" smtClean="0"/>
              <a:t> 8  | -5</a:t>
            </a:r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971600" y="3429000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 x</a:t>
            </a:r>
            <a:r>
              <a:rPr lang="de-DE" b="1" baseline="-25000" dirty="0" smtClean="0"/>
              <a:t>1</a:t>
            </a:r>
            <a:r>
              <a:rPr lang="de-DE" b="1" dirty="0" smtClean="0"/>
              <a:t>   </a:t>
            </a:r>
            <a:r>
              <a:rPr lang="de-DE" b="1" dirty="0" smtClean="0"/>
              <a:t>= </a:t>
            </a:r>
            <a:r>
              <a:rPr lang="de-DE" b="1" dirty="0" smtClean="0">
                <a:solidFill>
                  <a:srgbClr val="00B0F0"/>
                </a:solidFill>
              </a:rPr>
              <a:t>+</a:t>
            </a:r>
            <a:r>
              <a:rPr lang="de-DE" b="1" dirty="0" smtClean="0"/>
              <a:t> 3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611560" y="3789040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 x</a:t>
            </a:r>
            <a:r>
              <a:rPr lang="de-DE" b="1" baseline="-25000" dirty="0" smtClean="0"/>
              <a:t>2</a:t>
            </a:r>
            <a:r>
              <a:rPr lang="de-DE" b="1" dirty="0" smtClean="0"/>
              <a:t> </a:t>
            </a:r>
            <a:r>
              <a:rPr lang="de-DE" b="1" dirty="0" smtClean="0"/>
              <a:t>+ 5 </a:t>
            </a:r>
            <a:r>
              <a:rPr lang="de-DE" b="1" dirty="0" smtClean="0"/>
              <a:t> </a:t>
            </a:r>
            <a:r>
              <a:rPr lang="de-DE" b="1" dirty="0" smtClean="0"/>
              <a:t>= </a:t>
            </a:r>
            <a:r>
              <a:rPr lang="de-DE" b="1" dirty="0" smtClean="0">
                <a:solidFill>
                  <a:srgbClr val="00B0F0"/>
                </a:solidFill>
              </a:rPr>
              <a:t>-</a:t>
            </a:r>
            <a:r>
              <a:rPr lang="de-DE" b="1" dirty="0" smtClean="0"/>
              <a:t> 8  | -5</a:t>
            </a:r>
            <a:endParaRPr lang="de-DE" dirty="0"/>
          </a:p>
        </p:txBody>
      </p:sp>
      <p:sp>
        <p:nvSpPr>
          <p:cNvPr id="18" name="Rechteck 17"/>
          <p:cNvSpPr/>
          <p:nvPr/>
        </p:nvSpPr>
        <p:spPr>
          <a:xfrm>
            <a:off x="971600" y="4149080"/>
            <a:ext cx="1106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 x</a:t>
            </a:r>
            <a:r>
              <a:rPr lang="de-DE" b="1" baseline="-25000" dirty="0" smtClean="0"/>
              <a:t>2</a:t>
            </a:r>
            <a:r>
              <a:rPr lang="de-DE" b="1" dirty="0" smtClean="0"/>
              <a:t>   </a:t>
            </a:r>
            <a:r>
              <a:rPr lang="de-DE" b="1" dirty="0" smtClean="0"/>
              <a:t>= </a:t>
            </a:r>
            <a:r>
              <a:rPr lang="de-DE" b="1" dirty="0" smtClean="0">
                <a:solidFill>
                  <a:srgbClr val="00B0F0"/>
                </a:solidFill>
              </a:rPr>
              <a:t>-</a:t>
            </a:r>
            <a:r>
              <a:rPr lang="de-DE" b="1" dirty="0" smtClean="0"/>
              <a:t> 13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827584" y="4581128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L = { 3 ; -13 }</a:t>
            </a:r>
            <a:endParaRPr lang="de-DE" b="1" dirty="0"/>
          </a:p>
        </p:txBody>
      </p:sp>
      <p:sp>
        <p:nvSpPr>
          <p:cNvPr id="20" name="Rechteck 19"/>
          <p:cNvSpPr/>
          <p:nvPr/>
        </p:nvSpPr>
        <p:spPr>
          <a:xfrm>
            <a:off x="3131840" y="3429000"/>
            <a:ext cx="3737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de-DE" dirty="0" smtClean="0"/>
              <a:t>Mithilfe von </a:t>
            </a:r>
            <a:r>
              <a:rPr lang="de-DE" dirty="0" err="1" smtClean="0"/>
              <a:t>Äquivalenzumformungen</a:t>
            </a:r>
            <a:endParaRPr lang="de-DE" dirty="0" smtClean="0"/>
          </a:p>
          <a:p>
            <a:pPr marL="342900" indent="-342900"/>
            <a:r>
              <a:rPr lang="de-DE" dirty="0" smtClean="0"/>
              <a:t>die </a:t>
            </a:r>
            <a:r>
              <a:rPr lang="de-DE" dirty="0" smtClean="0">
                <a:solidFill>
                  <a:srgbClr val="00B0F0"/>
                </a:solidFill>
              </a:rPr>
              <a:t>beiden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00B0F0"/>
                </a:solidFill>
              </a:rPr>
              <a:t>Lösungen </a:t>
            </a:r>
            <a:r>
              <a:rPr lang="de-DE" dirty="0" smtClean="0"/>
              <a:t>berechnen.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39552" y="692696"/>
            <a:ext cx="787574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Der Lösungsweg ist aufwendiger, wenn in einer gemischt quadratischen Gleichung</a:t>
            </a:r>
          </a:p>
          <a:p>
            <a:r>
              <a:rPr lang="de-DE" dirty="0" smtClean="0"/>
              <a:t>keine binomische Formel vorkommt:</a:t>
            </a:r>
            <a:endParaRPr lang="de-DE" dirty="0" smtClean="0"/>
          </a:p>
          <a:p>
            <a:pPr algn="ctr"/>
            <a:r>
              <a:rPr lang="de-DE" b="1" dirty="0" smtClean="0"/>
              <a:t>Beispiel</a:t>
            </a:r>
            <a:r>
              <a:rPr lang="de-DE" b="1" dirty="0" smtClean="0"/>
              <a:t>:  x² + 2x – 15 = 0</a:t>
            </a:r>
          </a:p>
          <a:p>
            <a:r>
              <a:rPr lang="de-DE" dirty="0" smtClean="0"/>
              <a:t>Bevor man hier auf beiden Seiten die Wurzel ziehen kann, muss man </a:t>
            </a:r>
            <a:r>
              <a:rPr lang="de-DE" dirty="0" smtClean="0"/>
              <a:t>die 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quadratische Ergänzung</a:t>
            </a:r>
            <a:r>
              <a:rPr lang="de-DE" dirty="0" smtClean="0"/>
              <a:t> </a:t>
            </a:r>
            <a:r>
              <a:rPr lang="de-DE" dirty="0" smtClean="0"/>
              <a:t>durchführen.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39552" y="2204864"/>
            <a:ext cx="63270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Diese </a:t>
            </a:r>
            <a:r>
              <a:rPr lang="de-DE" dirty="0" smtClean="0"/>
              <a:t>Gleichungen </a:t>
            </a:r>
            <a:r>
              <a:rPr lang="de-DE" dirty="0" smtClean="0"/>
              <a:t>enthält </a:t>
            </a:r>
            <a:r>
              <a:rPr lang="de-DE" dirty="0" smtClean="0">
                <a:solidFill>
                  <a:srgbClr val="00B0F0"/>
                </a:solidFill>
              </a:rPr>
              <a:t>einen </a:t>
            </a:r>
            <a:r>
              <a:rPr lang="de-DE" dirty="0" smtClean="0">
                <a:solidFill>
                  <a:srgbClr val="00B0F0"/>
                </a:solidFill>
              </a:rPr>
              <a:t>Teil einer binomischen Formel</a:t>
            </a:r>
          </a:p>
          <a:p>
            <a:pPr algn="ctr"/>
            <a:r>
              <a:rPr lang="de-DE" b="1" dirty="0" smtClean="0">
                <a:solidFill>
                  <a:srgbClr val="00B0F0"/>
                </a:solidFill>
              </a:rPr>
              <a:t>x² + 2x </a:t>
            </a:r>
            <a:r>
              <a:rPr lang="de-DE" b="1" dirty="0" smtClean="0"/>
              <a:t>– 15 = 0</a:t>
            </a:r>
          </a:p>
          <a:p>
            <a:r>
              <a:rPr lang="de-DE" dirty="0" smtClean="0"/>
              <a:t>Den fehlenden Teil der binomischen Formel </a:t>
            </a:r>
            <a:r>
              <a:rPr lang="de-DE" dirty="0" smtClean="0"/>
              <a:t>kann man </a:t>
            </a:r>
            <a:r>
              <a:rPr lang="de-DE" dirty="0" smtClean="0">
                <a:solidFill>
                  <a:srgbClr val="FF0000"/>
                </a:solidFill>
              </a:rPr>
              <a:t>ergänzen.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39552" y="3212976"/>
            <a:ext cx="6465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Der </a:t>
            </a:r>
            <a:r>
              <a:rPr lang="de-DE" dirty="0" smtClean="0"/>
              <a:t>fehlende </a:t>
            </a:r>
            <a:r>
              <a:rPr lang="de-DE" dirty="0" smtClean="0"/>
              <a:t>Teil der </a:t>
            </a:r>
            <a:r>
              <a:rPr lang="de-DE" dirty="0" smtClean="0">
                <a:solidFill>
                  <a:srgbClr val="00B0F0"/>
                </a:solidFill>
              </a:rPr>
              <a:t>binomischen Formel </a:t>
            </a:r>
            <a:r>
              <a:rPr lang="de-DE" dirty="0" smtClean="0"/>
              <a:t>in diesem Beispiel ist </a:t>
            </a:r>
            <a:r>
              <a:rPr lang="de-DE" b="1" dirty="0" smtClean="0">
                <a:solidFill>
                  <a:srgbClr val="FF0000"/>
                </a:solidFill>
              </a:rPr>
              <a:t>1</a:t>
            </a:r>
            <a:r>
              <a:rPr lang="de-DE" dirty="0" smtClean="0"/>
              <a:t>.</a:t>
            </a:r>
          </a:p>
          <a:p>
            <a:r>
              <a:rPr lang="de-DE" dirty="0" smtClean="0"/>
              <a:t>Wir addieren auf beiden Seiten der Gleichung die </a:t>
            </a:r>
            <a:r>
              <a:rPr lang="de-DE" b="1" dirty="0" smtClean="0">
                <a:solidFill>
                  <a:srgbClr val="FF0000"/>
                </a:solidFill>
              </a:rPr>
              <a:t>1</a:t>
            </a:r>
            <a:r>
              <a:rPr lang="de-DE" dirty="0" smtClean="0"/>
              <a:t>.</a:t>
            </a:r>
          </a:p>
          <a:p>
            <a:r>
              <a:rPr lang="de-DE" b="1" dirty="0" smtClean="0">
                <a:solidFill>
                  <a:srgbClr val="00B0F0"/>
                </a:solidFill>
              </a:rPr>
              <a:t>x² </a:t>
            </a:r>
            <a:r>
              <a:rPr lang="de-DE" b="1" dirty="0" smtClean="0">
                <a:solidFill>
                  <a:srgbClr val="00B0F0"/>
                </a:solidFill>
              </a:rPr>
              <a:t>+ 2x </a:t>
            </a:r>
            <a:r>
              <a:rPr lang="de-DE" b="1" dirty="0" smtClean="0"/>
              <a:t>– 15 </a:t>
            </a:r>
            <a:r>
              <a:rPr lang="de-DE" b="1" dirty="0" smtClean="0"/>
              <a:t>	=  0  </a:t>
            </a:r>
            <a:r>
              <a:rPr lang="de-DE" b="1" dirty="0" smtClean="0"/>
              <a:t>| </a:t>
            </a:r>
            <a:r>
              <a:rPr lang="de-DE" b="1" dirty="0" smtClean="0">
                <a:solidFill>
                  <a:srgbClr val="FF0000"/>
                </a:solidFill>
              </a:rPr>
              <a:t>+</a:t>
            </a:r>
            <a:r>
              <a:rPr lang="de-DE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de-DE" b="1" dirty="0" smtClean="0">
                <a:solidFill>
                  <a:srgbClr val="00B0F0"/>
                </a:solidFill>
              </a:rPr>
              <a:t>x² </a:t>
            </a:r>
            <a:r>
              <a:rPr lang="de-DE" b="1" dirty="0" smtClean="0">
                <a:solidFill>
                  <a:srgbClr val="00B0F0"/>
                </a:solidFill>
              </a:rPr>
              <a:t>+ 2x </a:t>
            </a:r>
            <a:r>
              <a:rPr lang="de-DE" b="1" dirty="0" smtClean="0">
                <a:solidFill>
                  <a:srgbClr val="FF0000"/>
                </a:solidFill>
              </a:rPr>
              <a:t>+1</a:t>
            </a:r>
            <a:r>
              <a:rPr lang="de-DE" b="1" dirty="0" smtClean="0">
                <a:solidFill>
                  <a:srgbClr val="00B0F0"/>
                </a:solidFill>
              </a:rPr>
              <a:t> </a:t>
            </a:r>
            <a:r>
              <a:rPr lang="de-DE" b="1" dirty="0" smtClean="0"/>
              <a:t>– 15 </a:t>
            </a:r>
            <a:r>
              <a:rPr lang="de-DE" b="1" dirty="0" smtClean="0"/>
              <a:t>	= </a:t>
            </a:r>
            <a:r>
              <a:rPr lang="de-DE" b="1" dirty="0" smtClean="0">
                <a:solidFill>
                  <a:srgbClr val="FF0000"/>
                </a:solidFill>
              </a:rPr>
              <a:t>+1</a:t>
            </a:r>
            <a:endParaRPr lang="de-DE" b="1" dirty="0" smtClean="0"/>
          </a:p>
        </p:txBody>
      </p:sp>
      <p:sp>
        <p:nvSpPr>
          <p:cNvPr id="7" name="Textfeld 6"/>
          <p:cNvSpPr txBox="1"/>
          <p:nvPr/>
        </p:nvSpPr>
        <p:spPr>
          <a:xfrm>
            <a:off x="594115" y="4509120"/>
            <a:ext cx="78313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Und notieren die </a:t>
            </a:r>
            <a:r>
              <a:rPr lang="de-DE" dirty="0" smtClean="0">
                <a:solidFill>
                  <a:srgbClr val="00B0F0"/>
                </a:solidFill>
              </a:rPr>
              <a:t>binomischen Formel </a:t>
            </a:r>
            <a:r>
              <a:rPr lang="de-DE" dirty="0" smtClean="0"/>
              <a:t>in Klammern.</a:t>
            </a:r>
          </a:p>
          <a:p>
            <a:pPr algn="ctr"/>
            <a:r>
              <a:rPr lang="de-DE" b="1" dirty="0" smtClean="0">
                <a:solidFill>
                  <a:srgbClr val="00B0F0"/>
                </a:solidFill>
              </a:rPr>
              <a:t>(x + 1)² </a:t>
            </a:r>
            <a:r>
              <a:rPr lang="de-DE" b="1" dirty="0" smtClean="0"/>
              <a:t>– 15 = </a:t>
            </a:r>
            <a:r>
              <a:rPr lang="de-DE" b="1" dirty="0" smtClean="0">
                <a:solidFill>
                  <a:srgbClr val="FF0000"/>
                </a:solidFill>
              </a:rPr>
              <a:t>+1</a:t>
            </a:r>
          </a:p>
          <a:p>
            <a:r>
              <a:rPr lang="de-DE" dirty="0" smtClean="0"/>
              <a:t>Wenn wir jetzt noch auf beiden Seiten 15 addieren, können wir die Wurzel ziehen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829901" y="188640"/>
            <a:ext cx="7484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smtClean="0">
                <a:solidFill>
                  <a:srgbClr val="FF0000"/>
                </a:solidFill>
              </a:rPr>
              <a:t>quadratische Ergänzung </a:t>
            </a:r>
            <a:r>
              <a:rPr lang="de-DE" sz="2000" b="1" u="sng" dirty="0" smtClean="0"/>
              <a:t>bei gemischt quadratischen Gleichungen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409664" y="5517232"/>
            <a:ext cx="23246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00B0F0"/>
                </a:solidFill>
              </a:rPr>
              <a:t>(x + 1)² </a:t>
            </a:r>
            <a:r>
              <a:rPr lang="de-DE" b="1" dirty="0" smtClean="0"/>
              <a:t>– 15 = </a:t>
            </a:r>
            <a:r>
              <a:rPr lang="de-DE" b="1" dirty="0" smtClean="0">
                <a:solidFill>
                  <a:srgbClr val="FF0000"/>
                </a:solidFill>
              </a:rPr>
              <a:t>+1 </a:t>
            </a:r>
            <a:r>
              <a:rPr lang="de-DE" b="1" dirty="0" smtClean="0"/>
              <a:t>|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+15</a:t>
            </a:r>
          </a:p>
          <a:p>
            <a:pPr algn="ctr"/>
            <a:endParaRPr lang="de-DE" b="1" dirty="0" smtClean="0"/>
          </a:p>
          <a:p>
            <a:pPr algn="ctr"/>
            <a:r>
              <a:rPr lang="de-DE" b="1" dirty="0" smtClean="0">
                <a:solidFill>
                  <a:srgbClr val="00B0F0"/>
                </a:solidFill>
              </a:rPr>
              <a:t>(x + 1)² </a:t>
            </a:r>
            <a:r>
              <a:rPr lang="de-DE" b="1" dirty="0" smtClean="0"/>
              <a:t> =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+16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829901" y="188640"/>
            <a:ext cx="7484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smtClean="0">
                <a:solidFill>
                  <a:srgbClr val="FF0000"/>
                </a:solidFill>
              </a:rPr>
              <a:t>quadratische Ergänzung </a:t>
            </a:r>
            <a:r>
              <a:rPr lang="de-DE" sz="2000" b="1" u="sng" dirty="0" smtClean="0"/>
              <a:t>bei gemischt quadratischen Gleichungen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554944" y="836712"/>
            <a:ext cx="1689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00B0F0"/>
                </a:solidFill>
              </a:rPr>
              <a:t>(x + 1)² </a:t>
            </a:r>
            <a:r>
              <a:rPr lang="de-DE" b="1" dirty="0" smtClean="0"/>
              <a:t> =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16 |√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83568" y="1268760"/>
            <a:ext cx="71743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Jetzt können wir auf beiden Seiten der Gleichung die Wurzel ziehen und </a:t>
            </a:r>
          </a:p>
          <a:p>
            <a:r>
              <a:rPr lang="de-DE" dirty="0" smtClean="0"/>
              <a:t>bedenken, dass eine quadratische Gleichung immer zwei, eine oder keine</a:t>
            </a:r>
          </a:p>
          <a:p>
            <a:r>
              <a:rPr lang="de-DE" dirty="0" smtClean="0"/>
              <a:t>Lösung(en) haben kann.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786367" y="2348880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00B0F0"/>
                </a:solidFill>
              </a:rPr>
              <a:t>(x + 1)² </a:t>
            </a:r>
            <a:r>
              <a:rPr lang="de-DE" b="1" dirty="0" smtClean="0"/>
              <a:t> = </a:t>
            </a:r>
            <a:r>
              <a:rPr lang="de-DE" b="1" dirty="0" smtClean="0">
                <a:solidFill>
                  <a:srgbClr val="FF0000"/>
                </a:solidFill>
              </a:rPr>
              <a:t>   </a:t>
            </a:r>
            <a:r>
              <a:rPr lang="de-DE" b="1" dirty="0" smtClean="0"/>
              <a:t>16 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658125" y="2924945"/>
            <a:ext cx="1827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00B0F0"/>
                </a:solidFill>
              </a:rPr>
              <a:t>x</a:t>
            </a:r>
            <a:r>
              <a:rPr lang="de-DE" b="1" baseline="-25000" dirty="0" smtClean="0">
                <a:solidFill>
                  <a:srgbClr val="00B0F0"/>
                </a:solidFill>
              </a:rPr>
              <a:t>1</a:t>
            </a:r>
            <a:r>
              <a:rPr lang="de-DE" b="1" dirty="0" smtClean="0">
                <a:solidFill>
                  <a:srgbClr val="00B0F0"/>
                </a:solidFill>
              </a:rPr>
              <a:t> + 1</a:t>
            </a:r>
            <a:r>
              <a:rPr lang="de-DE" b="1" dirty="0" smtClean="0"/>
              <a:t> =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/>
              <a:t> </a:t>
            </a:r>
            <a:r>
              <a:rPr lang="de-DE" b="1" dirty="0" smtClean="0"/>
              <a:t> + 4  | -1</a:t>
            </a:r>
          </a:p>
          <a:p>
            <a:pPr algn="ctr"/>
            <a:r>
              <a:rPr lang="de-DE" b="1" dirty="0" smtClean="0">
                <a:solidFill>
                  <a:srgbClr val="00B0F0"/>
                </a:solidFill>
              </a:rPr>
              <a:t>x</a:t>
            </a:r>
            <a:r>
              <a:rPr lang="de-DE" b="1" baseline="-25000" dirty="0" smtClean="0">
                <a:solidFill>
                  <a:srgbClr val="00B0F0"/>
                </a:solidFill>
              </a:rPr>
              <a:t>1</a:t>
            </a:r>
            <a:r>
              <a:rPr lang="de-DE" b="1" dirty="0" smtClean="0">
                <a:solidFill>
                  <a:srgbClr val="00B0F0"/>
                </a:solidFill>
              </a:rPr>
              <a:t> </a:t>
            </a:r>
            <a:r>
              <a:rPr lang="de-DE" b="1" dirty="0" smtClean="0"/>
              <a:t>=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    + 3 </a:t>
            </a:r>
          </a:p>
        </p:txBody>
      </p:sp>
      <p:grpSp>
        <p:nvGrpSpPr>
          <p:cNvPr id="21" name="Gruppieren 20"/>
          <p:cNvGrpSpPr/>
          <p:nvPr/>
        </p:nvGrpSpPr>
        <p:grpSpPr>
          <a:xfrm>
            <a:off x="3563888" y="2348880"/>
            <a:ext cx="1008111" cy="360040"/>
            <a:chOff x="3563888" y="2348880"/>
            <a:chExt cx="1008111" cy="360040"/>
          </a:xfrm>
        </p:grpSpPr>
        <p:cxnSp>
          <p:nvCxnSpPr>
            <p:cNvPr id="14" name="Gerade Verbindung 13"/>
            <p:cNvCxnSpPr>
              <a:stCxn id="11" idx="0"/>
            </p:cNvCxnSpPr>
            <p:nvPr/>
          </p:nvCxnSpPr>
          <p:spPr>
            <a:xfrm flipH="1">
              <a:off x="3851920" y="2348880"/>
              <a:ext cx="720079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flipH="1">
              <a:off x="3707904" y="2348880"/>
              <a:ext cx="144016" cy="36004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/>
          </p:nvCxnSpPr>
          <p:spPr>
            <a:xfrm flipH="1" flipV="1">
              <a:off x="3635896" y="2420888"/>
              <a:ext cx="72008" cy="288032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flipH="1">
              <a:off x="3563888" y="2420888"/>
              <a:ext cx="72008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/>
          <p:cNvGrpSpPr/>
          <p:nvPr/>
        </p:nvGrpSpPr>
        <p:grpSpPr>
          <a:xfrm>
            <a:off x="4716016" y="2348880"/>
            <a:ext cx="576064" cy="360040"/>
            <a:chOff x="4716016" y="2348880"/>
            <a:chExt cx="576064" cy="360040"/>
          </a:xfrm>
        </p:grpSpPr>
        <p:cxnSp>
          <p:nvCxnSpPr>
            <p:cNvPr id="23" name="Gerade Verbindung 22"/>
            <p:cNvCxnSpPr/>
            <p:nvPr/>
          </p:nvCxnSpPr>
          <p:spPr>
            <a:xfrm flipH="1">
              <a:off x="5004049" y="2348880"/>
              <a:ext cx="28803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/>
          </p:nvCxnSpPr>
          <p:spPr>
            <a:xfrm flipH="1">
              <a:off x="4860032" y="2348880"/>
              <a:ext cx="144016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/>
          </p:nvCxnSpPr>
          <p:spPr>
            <a:xfrm flipH="1" flipV="1">
              <a:off x="4788024" y="2420888"/>
              <a:ext cx="7200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H="1">
              <a:off x="4716016" y="2420888"/>
              <a:ext cx="720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feld 31"/>
          <p:cNvSpPr txBox="1"/>
          <p:nvPr/>
        </p:nvSpPr>
        <p:spPr>
          <a:xfrm>
            <a:off x="3658128" y="3645024"/>
            <a:ext cx="1827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00B0F0"/>
                </a:solidFill>
              </a:rPr>
              <a:t>x</a:t>
            </a:r>
            <a:r>
              <a:rPr lang="de-DE" b="1" baseline="-25000" dirty="0" smtClean="0">
                <a:solidFill>
                  <a:srgbClr val="00B0F0"/>
                </a:solidFill>
              </a:rPr>
              <a:t>2</a:t>
            </a:r>
            <a:r>
              <a:rPr lang="de-DE" b="1" dirty="0" smtClean="0">
                <a:solidFill>
                  <a:srgbClr val="00B0F0"/>
                </a:solidFill>
              </a:rPr>
              <a:t> + 1</a:t>
            </a:r>
            <a:r>
              <a:rPr lang="de-DE" b="1" dirty="0" smtClean="0"/>
              <a:t> =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/>
              <a:t> </a:t>
            </a:r>
            <a:r>
              <a:rPr lang="de-DE" b="1" dirty="0" smtClean="0"/>
              <a:t> - 4  | -1</a:t>
            </a:r>
          </a:p>
          <a:p>
            <a:pPr algn="ctr"/>
            <a:r>
              <a:rPr lang="de-DE" b="1" dirty="0" smtClean="0">
                <a:solidFill>
                  <a:srgbClr val="00B0F0"/>
                </a:solidFill>
              </a:rPr>
              <a:t>x</a:t>
            </a:r>
            <a:r>
              <a:rPr lang="de-DE" b="1" baseline="-25000" dirty="0" smtClean="0">
                <a:solidFill>
                  <a:srgbClr val="00B0F0"/>
                </a:solidFill>
              </a:rPr>
              <a:t>2</a:t>
            </a:r>
            <a:r>
              <a:rPr lang="de-DE" b="1" dirty="0" smtClean="0">
                <a:solidFill>
                  <a:srgbClr val="00B0F0"/>
                </a:solidFill>
              </a:rPr>
              <a:t> </a:t>
            </a:r>
            <a:r>
              <a:rPr lang="de-DE" b="1" dirty="0" smtClean="0"/>
              <a:t>=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    - 5 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3976324" y="4365104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L = { 3 ; -5}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251520" y="4437112"/>
            <a:ext cx="1657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u="sng" dirty="0" smtClean="0"/>
              <a:t>Probe für </a:t>
            </a:r>
            <a:r>
              <a:rPr lang="de-DE" i="1" u="sng" dirty="0" smtClean="0">
                <a:solidFill>
                  <a:srgbClr val="00B0F0"/>
                </a:solidFill>
              </a:rPr>
              <a:t>x</a:t>
            </a:r>
            <a:r>
              <a:rPr lang="de-DE" i="1" u="sng" baseline="-25000" dirty="0" smtClean="0">
                <a:solidFill>
                  <a:srgbClr val="00B0F0"/>
                </a:solidFill>
              </a:rPr>
              <a:t>1</a:t>
            </a:r>
            <a:r>
              <a:rPr lang="de-DE" i="1" u="sng" dirty="0" smtClean="0">
                <a:solidFill>
                  <a:srgbClr val="00B0F0"/>
                </a:solidFill>
              </a:rPr>
              <a:t> = 3</a:t>
            </a:r>
          </a:p>
          <a:p>
            <a:r>
              <a:rPr lang="de-DE" dirty="0" smtClean="0"/>
              <a:t>x² + 2x – 15 = 0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251520" y="5085184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² + 2∙</a:t>
            </a:r>
            <a:r>
              <a:rPr lang="de-DE" dirty="0">
                <a:solidFill>
                  <a:srgbClr val="00B0F0"/>
                </a:solidFill>
              </a:rPr>
              <a:t>3</a:t>
            </a:r>
            <a:r>
              <a:rPr lang="de-DE" dirty="0" smtClean="0"/>
              <a:t> – 15 = 0</a:t>
            </a:r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467544" y="5445224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9</a:t>
            </a:r>
            <a:r>
              <a:rPr lang="de-DE" dirty="0" smtClean="0"/>
              <a:t> + 6 – 15 = 0 </a:t>
            </a:r>
            <a:r>
              <a:rPr lang="de-DE" dirty="0" smtClean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37" name="Textfeld 36"/>
          <p:cNvSpPr txBox="1"/>
          <p:nvPr/>
        </p:nvSpPr>
        <p:spPr>
          <a:xfrm>
            <a:off x="6372200" y="4293096"/>
            <a:ext cx="1728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u="sng" dirty="0" smtClean="0"/>
              <a:t>Probe für </a:t>
            </a:r>
            <a:r>
              <a:rPr lang="de-DE" i="1" u="sng" dirty="0" smtClean="0">
                <a:solidFill>
                  <a:srgbClr val="00B0F0"/>
                </a:solidFill>
              </a:rPr>
              <a:t>x</a:t>
            </a:r>
            <a:r>
              <a:rPr lang="de-DE" i="1" u="sng" baseline="-25000" dirty="0" smtClean="0">
                <a:solidFill>
                  <a:srgbClr val="00B0F0"/>
                </a:solidFill>
              </a:rPr>
              <a:t>2</a:t>
            </a:r>
            <a:r>
              <a:rPr lang="de-DE" i="1" u="sng" dirty="0" smtClean="0">
                <a:solidFill>
                  <a:srgbClr val="00B0F0"/>
                </a:solidFill>
              </a:rPr>
              <a:t> = -5</a:t>
            </a:r>
          </a:p>
          <a:p>
            <a:r>
              <a:rPr lang="de-DE" dirty="0" smtClean="0"/>
              <a:t>x² + 2x – 15 = 0</a:t>
            </a:r>
            <a:endParaRPr lang="de-DE" dirty="0"/>
          </a:p>
        </p:txBody>
      </p:sp>
      <p:sp>
        <p:nvSpPr>
          <p:cNvPr id="38" name="Textfeld 37"/>
          <p:cNvSpPr txBox="1"/>
          <p:nvPr/>
        </p:nvSpPr>
        <p:spPr>
          <a:xfrm>
            <a:off x="6012160" y="4941168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-5</a:t>
            </a:r>
            <a:r>
              <a:rPr lang="de-DE" dirty="0" smtClean="0"/>
              <a:t>² + 2∙</a:t>
            </a:r>
            <a:r>
              <a:rPr lang="de-DE" dirty="0" smtClean="0">
                <a:solidFill>
                  <a:srgbClr val="00B0F0"/>
                </a:solidFill>
              </a:rPr>
              <a:t>(-5)</a:t>
            </a:r>
            <a:r>
              <a:rPr lang="de-DE" dirty="0" smtClean="0"/>
              <a:t> – 15 = 0</a:t>
            </a:r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6300192" y="5301208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25</a:t>
            </a:r>
            <a:r>
              <a:rPr lang="de-DE" dirty="0" smtClean="0"/>
              <a:t> – 10 – 15 = 0 </a:t>
            </a:r>
            <a:r>
              <a:rPr lang="de-DE" dirty="0" smtClean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371843" y="6093296"/>
            <a:ext cx="8400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Dieses Lösungsverfahren ist die Grundlage für die Lösungsformel (Mitternachtsformel)</a:t>
            </a:r>
            <a:endParaRPr lang="de-DE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Office PowerPoint</Application>
  <PresentationFormat>Bildschirmpräsentation (4:3)</PresentationFormat>
  <Paragraphs>56</Paragraphs>
  <Slides>3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5" baseType="lpstr">
      <vt:lpstr>Larissa-Design</vt:lpstr>
      <vt:lpstr>Microsoft Formel-Editor 3.0</vt:lpstr>
      <vt:lpstr>Folie 1</vt:lpstr>
      <vt:lpstr>Folie 2</vt:lpstr>
      <vt:lpstr>Folie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8</cp:revision>
  <dcterms:created xsi:type="dcterms:W3CDTF">2013-01-17T13:30:36Z</dcterms:created>
  <dcterms:modified xsi:type="dcterms:W3CDTF">2013-02-01T09:28:22Z</dcterms:modified>
</cp:coreProperties>
</file>