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9900"/>
    <a:srgbClr val="FF00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2787"/>
    <p:restoredTop sz="90939" autoAdjust="0"/>
  </p:normalViewPr>
  <p:slideViewPr>
    <p:cSldViewPr showGuides="1">
      <p:cViewPr varScale="1">
        <p:scale>
          <a:sx n="78" d="100"/>
          <a:sy n="78" d="100"/>
        </p:scale>
        <p:origin x="-90" y="-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F279B-361C-4130-96C8-FEDF2D96205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DF2A32-44A3-4EE5-B6FA-41332040DED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DCA773-D19A-4264-835E-793A3A20735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2A5B6D-571C-4F4D-8E8E-8FF62B48AF5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9A96A9-FC54-4781-8A0D-FB2AD397641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766AD-0896-4FC7-BDC3-206887DD378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C9AFE-D919-4F03-BFE3-373A64FC63A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8F49C-D57D-4564-A474-E562A36AF13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A63BD-7BB7-48F6-8FED-83267ABBE36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5FFCC-F35E-4B5A-ABE6-A01C6BA7EC6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ADA8EC-68EB-44FE-A7A3-7965CADF6F5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Hier klicken, um Master-Titelformat zu bearbeiten.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Hier klicken, um Master-Textformat zu bearbeiten.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C67138B5-B1B0-4138-A007-C219E7EEF0D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752600" y="152400"/>
            <a:ext cx="5273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/>
            <a:r>
              <a:rPr lang="de-DE" b="1" u="sng"/>
              <a:t>Einführung in die Prozentrechnung</a:t>
            </a:r>
            <a:endParaRPr lang="de-DE" b="1" u="sng">
              <a:solidFill>
                <a:schemeClr val="tx1"/>
              </a:solidFill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457200" y="838200"/>
            <a:ext cx="829468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/>
            <a:r>
              <a:rPr lang="de-DE" sz="2000"/>
              <a:t>Der Begriff </a:t>
            </a:r>
            <a:r>
              <a:rPr lang="de-DE" sz="2000" b="1">
                <a:solidFill>
                  <a:srgbClr val="FFFF00"/>
                </a:solidFill>
              </a:rPr>
              <a:t>Prozent</a:t>
            </a:r>
            <a:r>
              <a:rPr lang="de-DE" sz="2000"/>
              <a:t> kommt aus dem italienischen und bedeutet wörtlich </a:t>
            </a:r>
          </a:p>
          <a:p>
            <a:pPr defTabSz="762000"/>
            <a:r>
              <a:rPr lang="de-DE" sz="2000"/>
              <a:t>übersetzt “</a:t>
            </a:r>
            <a:r>
              <a:rPr lang="de-DE" sz="2000">
                <a:solidFill>
                  <a:srgbClr val="FFFF00"/>
                </a:solidFill>
              </a:rPr>
              <a:t>für</a:t>
            </a:r>
            <a:r>
              <a:rPr lang="de-DE" sz="2000"/>
              <a:t>” ( = </a:t>
            </a:r>
            <a:r>
              <a:rPr lang="de-DE" sz="2000">
                <a:solidFill>
                  <a:srgbClr val="FFFF00"/>
                </a:solidFill>
              </a:rPr>
              <a:t>pro</a:t>
            </a:r>
            <a:r>
              <a:rPr lang="de-DE" sz="2000"/>
              <a:t> ) “</a:t>
            </a:r>
            <a:r>
              <a:rPr lang="de-DE" sz="2000">
                <a:solidFill>
                  <a:srgbClr val="FFFF00"/>
                </a:solidFill>
              </a:rPr>
              <a:t>hundert</a:t>
            </a:r>
            <a:r>
              <a:rPr lang="de-DE" sz="2000"/>
              <a:t>” ( = </a:t>
            </a:r>
            <a:r>
              <a:rPr lang="de-DE" sz="2000">
                <a:solidFill>
                  <a:srgbClr val="FFFF00"/>
                </a:solidFill>
              </a:rPr>
              <a:t>cento</a:t>
            </a:r>
            <a:r>
              <a:rPr lang="de-DE" sz="2000"/>
              <a:t> ) und wird mit dem Zeichen</a:t>
            </a:r>
          </a:p>
          <a:p>
            <a:pPr defTabSz="762000"/>
            <a:r>
              <a:rPr lang="de-DE" b="1">
                <a:solidFill>
                  <a:srgbClr val="FFFF00"/>
                </a:solidFill>
              </a:rPr>
              <a:t>%</a:t>
            </a:r>
            <a:r>
              <a:rPr lang="de-DE" sz="2000"/>
              <a:t>  abgekürzt !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517525" y="2173288"/>
            <a:ext cx="79121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Bsp: 	Trifft ein Basketballspieler von 100 Würfen 80 mal,</a:t>
            </a:r>
          </a:p>
          <a:p>
            <a:r>
              <a:rPr lang="de-DE"/>
              <a:t> 	so ist seine Trefferquote </a:t>
            </a:r>
            <a:r>
              <a:rPr lang="de-DE">
                <a:solidFill>
                  <a:srgbClr val="FFFF00"/>
                </a:solidFill>
              </a:rPr>
              <a:t>80 von 100</a:t>
            </a:r>
            <a:r>
              <a:rPr lang="de-DE"/>
              <a:t> oder </a:t>
            </a:r>
            <a:r>
              <a:rPr lang="de-DE">
                <a:solidFill>
                  <a:srgbClr val="FFFF00"/>
                </a:solidFill>
              </a:rPr>
              <a:t>80%  !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utoUpdateAnimBg="0"/>
      <p:bldP spid="3076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752600" y="152400"/>
            <a:ext cx="5273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/>
            <a:r>
              <a:rPr lang="de-DE" b="1" u="sng"/>
              <a:t>Einführung in die Prozentrechnung</a:t>
            </a:r>
            <a:endParaRPr lang="de-DE" b="1" u="sng">
              <a:solidFill>
                <a:schemeClr val="tx1"/>
              </a:solidFill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593725" y="1106488"/>
            <a:ext cx="7708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Vergleiche die </a:t>
            </a:r>
            <a:r>
              <a:rPr lang="de-DE">
                <a:solidFill>
                  <a:srgbClr val="FFFF00"/>
                </a:solidFill>
              </a:rPr>
              <a:t>Trefferquote</a:t>
            </a:r>
            <a:r>
              <a:rPr lang="de-DE"/>
              <a:t> von 3 Spielern A , B und C !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5878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Spieler A hat von </a:t>
            </a:r>
            <a:r>
              <a:rPr lang="de-DE">
                <a:solidFill>
                  <a:srgbClr val="FF0000"/>
                </a:solidFill>
              </a:rPr>
              <a:t>80 Versuchen</a:t>
            </a:r>
            <a:r>
              <a:rPr lang="de-DE"/>
              <a:t> </a:t>
            </a:r>
            <a:r>
              <a:rPr lang="de-DE">
                <a:solidFill>
                  <a:schemeClr val="accent1"/>
                </a:solidFill>
              </a:rPr>
              <a:t>68 Treffer</a:t>
            </a:r>
            <a:endParaRPr lang="de-DE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219200" y="2362200"/>
            <a:ext cx="5878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Spieler B hat von </a:t>
            </a:r>
            <a:r>
              <a:rPr lang="de-DE">
                <a:solidFill>
                  <a:srgbClr val="FF0000"/>
                </a:solidFill>
              </a:rPr>
              <a:t>96 Versuchen</a:t>
            </a:r>
            <a:r>
              <a:rPr lang="de-DE"/>
              <a:t> </a:t>
            </a:r>
            <a:r>
              <a:rPr lang="de-DE">
                <a:solidFill>
                  <a:schemeClr val="accent1"/>
                </a:solidFill>
              </a:rPr>
              <a:t>72 Treffer</a:t>
            </a:r>
            <a:endParaRPr lang="de-DE"/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1143000" y="3048000"/>
            <a:ext cx="5895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Spieler C hat von </a:t>
            </a:r>
            <a:r>
              <a:rPr lang="de-DE">
                <a:solidFill>
                  <a:srgbClr val="FF0000"/>
                </a:solidFill>
              </a:rPr>
              <a:t>50 Versuchen</a:t>
            </a:r>
            <a:r>
              <a:rPr lang="de-DE"/>
              <a:t> </a:t>
            </a:r>
            <a:r>
              <a:rPr lang="de-DE">
                <a:solidFill>
                  <a:schemeClr val="accent1"/>
                </a:solidFill>
              </a:rPr>
              <a:t>41 Treffer</a:t>
            </a:r>
            <a:endParaRPr lang="de-DE"/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1752600" y="4114800"/>
            <a:ext cx="457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Wer hat die beste </a:t>
            </a:r>
            <a:r>
              <a:rPr lang="de-DE">
                <a:solidFill>
                  <a:srgbClr val="FFFF00"/>
                </a:solidFill>
              </a:rPr>
              <a:t>Trefferquote</a:t>
            </a:r>
            <a:r>
              <a:rPr lang="de-DE"/>
              <a:t>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utoUpdateAnimBg="0"/>
      <p:bldP spid="4100" grpId="0" autoUpdateAnimBg="0"/>
      <p:bldP spid="4101" grpId="0" autoUpdateAnimBg="0"/>
      <p:bldP spid="4102" grpId="0" autoUpdateAnimBg="0"/>
      <p:bldP spid="4103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683568" y="762000"/>
            <a:ext cx="7704856" cy="132343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 defTabSz="762000"/>
            <a:r>
              <a:rPr lang="de-DE" sz="2000" dirty="0" smtClean="0"/>
              <a:t>Vergleicht man die Anzahl der Treffer </a:t>
            </a:r>
          </a:p>
          <a:p>
            <a:pPr algn="ctr" defTabSz="762000"/>
            <a:r>
              <a:rPr lang="de-DE" sz="2000" dirty="0" smtClean="0"/>
              <a:t>im Verhältnis zu der Anzahl der Versuche , </a:t>
            </a:r>
          </a:p>
          <a:p>
            <a:pPr algn="ctr" defTabSz="762000"/>
            <a:r>
              <a:rPr lang="de-DE" sz="2000" dirty="0" smtClean="0"/>
              <a:t>erhält man </a:t>
            </a:r>
            <a:r>
              <a:rPr lang="de-DE" sz="2000" dirty="0">
                <a:solidFill>
                  <a:srgbClr val="FFFF00"/>
                </a:solidFill>
              </a:rPr>
              <a:t>Anteile</a:t>
            </a:r>
            <a:r>
              <a:rPr lang="de-DE" sz="2000" dirty="0" smtClean="0"/>
              <a:t>. </a:t>
            </a:r>
          </a:p>
          <a:p>
            <a:pPr algn="ctr" defTabSz="762000"/>
            <a:r>
              <a:rPr lang="de-DE" sz="2000" dirty="0" smtClean="0">
                <a:solidFill>
                  <a:srgbClr val="FFFF00"/>
                </a:solidFill>
              </a:rPr>
              <a:t>Anteile</a:t>
            </a:r>
            <a:r>
              <a:rPr lang="de-DE" sz="2000" dirty="0" smtClean="0"/>
              <a:t> werden </a:t>
            </a:r>
            <a:r>
              <a:rPr lang="de-DE" sz="2000" dirty="0"/>
              <a:t>mit Hilfe von </a:t>
            </a:r>
            <a:r>
              <a:rPr lang="de-DE" sz="2000" dirty="0" smtClean="0">
                <a:solidFill>
                  <a:srgbClr val="FFFF00"/>
                </a:solidFill>
              </a:rPr>
              <a:t>Bruchzahlen</a:t>
            </a:r>
            <a:r>
              <a:rPr lang="de-DE" sz="2000" dirty="0" smtClean="0"/>
              <a:t> </a:t>
            </a:r>
            <a:r>
              <a:rPr lang="de-DE" sz="2000" dirty="0"/>
              <a:t>beschrieben </a:t>
            </a:r>
            <a:r>
              <a:rPr lang="de-DE" sz="2000" dirty="0" smtClean="0"/>
              <a:t>!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52600" y="152400"/>
            <a:ext cx="5273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/>
            <a:r>
              <a:rPr lang="de-DE" b="1" u="sng"/>
              <a:t>Einführung in die Prozentrechnung</a:t>
            </a:r>
            <a:endParaRPr lang="de-DE" b="1" u="sng">
              <a:solidFill>
                <a:schemeClr val="tx1"/>
              </a:solidFill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914400" y="2590800"/>
            <a:ext cx="4048125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dirty="0">
                <a:solidFill>
                  <a:schemeClr val="accent1"/>
                </a:solidFill>
              </a:rPr>
              <a:t>68 Treffer</a:t>
            </a:r>
            <a:r>
              <a:rPr lang="de-DE" dirty="0"/>
              <a:t> von </a:t>
            </a:r>
            <a:r>
              <a:rPr lang="de-DE" dirty="0">
                <a:solidFill>
                  <a:srgbClr val="FF0000"/>
                </a:solidFill>
              </a:rPr>
              <a:t>80 Versuchen</a:t>
            </a:r>
          </a:p>
          <a:p>
            <a:endParaRPr lang="de-DE" dirty="0">
              <a:solidFill>
                <a:schemeClr val="accent1"/>
              </a:solidFill>
            </a:endParaRPr>
          </a:p>
          <a:p>
            <a:endParaRPr lang="de-DE" dirty="0">
              <a:solidFill>
                <a:schemeClr val="accent1"/>
              </a:solidFill>
            </a:endParaRPr>
          </a:p>
          <a:p>
            <a:r>
              <a:rPr lang="de-DE" dirty="0">
                <a:solidFill>
                  <a:schemeClr val="accent1"/>
                </a:solidFill>
              </a:rPr>
              <a:t>72 Treffer</a:t>
            </a:r>
            <a:r>
              <a:rPr lang="de-DE" dirty="0"/>
              <a:t> von</a:t>
            </a:r>
            <a:r>
              <a:rPr lang="de-DE" dirty="0">
                <a:solidFill>
                  <a:srgbClr val="FF0000"/>
                </a:solidFill>
              </a:rPr>
              <a:t> 96 Versuchen</a:t>
            </a:r>
          </a:p>
          <a:p>
            <a:endParaRPr lang="de-DE" dirty="0">
              <a:solidFill>
                <a:schemeClr val="accent1"/>
              </a:solidFill>
            </a:endParaRPr>
          </a:p>
          <a:p>
            <a:endParaRPr lang="de-DE" dirty="0">
              <a:solidFill>
                <a:schemeClr val="accent1"/>
              </a:solidFill>
            </a:endParaRPr>
          </a:p>
          <a:p>
            <a:r>
              <a:rPr lang="de-DE" dirty="0">
                <a:solidFill>
                  <a:schemeClr val="accent1"/>
                </a:solidFill>
              </a:rPr>
              <a:t>41 Treffer</a:t>
            </a:r>
            <a:r>
              <a:rPr lang="de-DE" dirty="0"/>
              <a:t> von </a:t>
            </a:r>
            <a:r>
              <a:rPr lang="de-DE" dirty="0">
                <a:solidFill>
                  <a:srgbClr val="FF0000"/>
                </a:solidFill>
              </a:rPr>
              <a:t>50 Versuchen</a:t>
            </a:r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5105400" y="2819400"/>
            <a:ext cx="15240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6858000" y="2438400"/>
            <a:ext cx="523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u="sng">
                <a:solidFill>
                  <a:schemeClr val="accent1"/>
                </a:solidFill>
              </a:rPr>
              <a:t>68</a:t>
            </a:r>
            <a:endParaRPr lang="de-DE"/>
          </a:p>
          <a:p>
            <a:r>
              <a:rPr lang="de-DE">
                <a:solidFill>
                  <a:srgbClr val="FF0000"/>
                </a:solidFill>
              </a:rPr>
              <a:t>80</a:t>
            </a:r>
            <a:endParaRPr lang="de-DE"/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>
            <a:off x="5105400" y="3962400"/>
            <a:ext cx="15240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6858000" y="3581400"/>
            <a:ext cx="523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u="sng">
                <a:solidFill>
                  <a:schemeClr val="accent1"/>
                </a:solidFill>
              </a:rPr>
              <a:t>72</a:t>
            </a:r>
            <a:endParaRPr lang="de-DE"/>
          </a:p>
          <a:p>
            <a:r>
              <a:rPr lang="de-DE">
                <a:solidFill>
                  <a:srgbClr val="FF0000"/>
                </a:solidFill>
              </a:rPr>
              <a:t>96</a:t>
            </a:r>
            <a:endParaRPr lang="de-DE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>
            <a:off x="5181600" y="5029200"/>
            <a:ext cx="15240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6865938" y="4648200"/>
            <a:ext cx="523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u="sng">
                <a:solidFill>
                  <a:schemeClr val="accent1"/>
                </a:solidFill>
              </a:rPr>
              <a:t>41</a:t>
            </a:r>
            <a:endParaRPr lang="de-DE"/>
          </a:p>
          <a:p>
            <a:pPr algn="ctr"/>
            <a:r>
              <a:rPr lang="de-DE">
                <a:solidFill>
                  <a:srgbClr val="FF0000"/>
                </a:solidFill>
              </a:rPr>
              <a:t>50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utoUpdateAnimBg="0"/>
      <p:bldP spid="5124" grpId="0" autoUpdateAnimBg="0"/>
      <p:bldP spid="5127" grpId="0" animBg="1"/>
      <p:bldP spid="5128" grpId="0" autoUpdateAnimBg="0"/>
      <p:bldP spid="5129" grpId="0" animBg="1"/>
      <p:bldP spid="5130" grpId="0" autoUpdateAnimBg="0"/>
      <p:bldP spid="5131" grpId="0" animBg="1"/>
      <p:bldP spid="5132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676400" y="762000"/>
            <a:ext cx="5943600" cy="7078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defTabSz="762000"/>
            <a:r>
              <a:rPr lang="de-DE" sz="2000" dirty="0" smtClean="0"/>
              <a:t>Um die Bruchzahlen vergleichen zu können, muss man sie auf einen gemeinsamen Nenner bringen.</a:t>
            </a:r>
            <a:endParaRPr lang="de-DE" sz="2000" dirty="0"/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752600" y="152400"/>
            <a:ext cx="5273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/>
            <a:r>
              <a:rPr lang="de-DE" b="1" u="sng"/>
              <a:t>Einführung in die Prozentrechnung</a:t>
            </a:r>
            <a:endParaRPr lang="de-DE" b="1" u="sng">
              <a:solidFill>
                <a:schemeClr val="tx1"/>
              </a:solidFill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228600" y="2282825"/>
            <a:ext cx="523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u="sng" dirty="0">
                <a:solidFill>
                  <a:schemeClr val="accent1"/>
                </a:solidFill>
              </a:rPr>
              <a:t>68</a:t>
            </a:r>
            <a:endParaRPr lang="de-DE" dirty="0"/>
          </a:p>
          <a:p>
            <a:r>
              <a:rPr lang="de-DE" dirty="0">
                <a:solidFill>
                  <a:srgbClr val="FF0000"/>
                </a:solidFill>
              </a:rPr>
              <a:t>80</a:t>
            </a:r>
            <a:endParaRPr lang="de-DE" dirty="0"/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228600" y="3810000"/>
            <a:ext cx="523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u="sng" dirty="0">
                <a:solidFill>
                  <a:schemeClr val="accent1"/>
                </a:solidFill>
              </a:rPr>
              <a:t>72</a:t>
            </a:r>
            <a:endParaRPr lang="de-DE" dirty="0"/>
          </a:p>
          <a:p>
            <a:r>
              <a:rPr lang="de-DE" dirty="0">
                <a:solidFill>
                  <a:srgbClr val="FF0000"/>
                </a:solidFill>
              </a:rPr>
              <a:t>96</a:t>
            </a:r>
            <a:endParaRPr lang="de-DE" dirty="0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312738" y="5410200"/>
            <a:ext cx="523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u="sng">
                <a:solidFill>
                  <a:schemeClr val="accent1"/>
                </a:solidFill>
              </a:rPr>
              <a:t>41</a:t>
            </a:r>
            <a:endParaRPr lang="de-DE"/>
          </a:p>
          <a:p>
            <a:pPr algn="ctr"/>
            <a:r>
              <a:rPr lang="de-DE">
                <a:solidFill>
                  <a:srgbClr val="FF0000"/>
                </a:solidFill>
              </a:rPr>
              <a:t>50</a:t>
            </a:r>
            <a:endParaRPr lang="de-DE"/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1600200" y="1524000"/>
            <a:ext cx="595227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000" dirty="0" smtClean="0"/>
              <a:t>Dazu muss man die Brüche kürzen oder erweitern.</a:t>
            </a:r>
            <a:endParaRPr lang="de-DE" sz="2000" dirty="0"/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533400" y="2057400"/>
            <a:ext cx="1709738" cy="1219200"/>
            <a:chOff x="336" y="1536"/>
            <a:chExt cx="1077" cy="768"/>
          </a:xfrm>
        </p:grpSpPr>
        <p:sp>
          <p:nvSpPr>
            <p:cNvPr id="7" name="Arc 14"/>
            <p:cNvSpPr>
              <a:spLocks/>
            </p:cNvSpPr>
            <p:nvPr/>
          </p:nvSpPr>
          <p:spPr bwMode="auto">
            <a:xfrm>
              <a:off x="336" y="1536"/>
              <a:ext cx="1077" cy="240"/>
            </a:xfrm>
            <a:custGeom>
              <a:avLst/>
              <a:gdLst>
                <a:gd name="T0" fmla="*/ 0 w 40880"/>
                <a:gd name="T1" fmla="*/ 159 h 21600"/>
                <a:gd name="T2" fmla="*/ 1077 w 40880"/>
                <a:gd name="T3" fmla="*/ 166 h 21600"/>
                <a:gd name="T4" fmla="*/ 535 w 40880"/>
                <a:gd name="T5" fmla="*/ 240 h 21600"/>
                <a:gd name="T6" fmla="*/ 0 60000 65536"/>
                <a:gd name="T7" fmla="*/ 0 60000 65536"/>
                <a:gd name="T8" fmla="*/ 0 60000 65536"/>
                <a:gd name="T9" fmla="*/ 0 w 40880"/>
                <a:gd name="T10" fmla="*/ 0 h 21600"/>
                <a:gd name="T11" fmla="*/ 40880 w 408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80" h="21600" fill="none" extrusionOk="0">
                  <a:moveTo>
                    <a:pt x="0" y="14274"/>
                  </a:moveTo>
                  <a:cubicBezTo>
                    <a:pt x="3088" y="5709"/>
                    <a:pt x="11215" y="-1"/>
                    <a:pt x="20320" y="0"/>
                  </a:cubicBezTo>
                  <a:cubicBezTo>
                    <a:pt x="29697" y="0"/>
                    <a:pt x="38004" y="6051"/>
                    <a:pt x="40879" y="14977"/>
                  </a:cubicBezTo>
                </a:path>
                <a:path w="40880" h="21600" stroke="0" extrusionOk="0">
                  <a:moveTo>
                    <a:pt x="0" y="14274"/>
                  </a:moveTo>
                  <a:cubicBezTo>
                    <a:pt x="3088" y="5709"/>
                    <a:pt x="11215" y="-1"/>
                    <a:pt x="20320" y="0"/>
                  </a:cubicBezTo>
                  <a:cubicBezTo>
                    <a:pt x="29697" y="0"/>
                    <a:pt x="38004" y="6051"/>
                    <a:pt x="40879" y="14977"/>
                  </a:cubicBezTo>
                  <a:lnTo>
                    <a:pt x="20320" y="2160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6179" name="Arc 17"/>
            <p:cNvSpPr>
              <a:spLocks/>
            </p:cNvSpPr>
            <p:nvPr/>
          </p:nvSpPr>
          <p:spPr bwMode="auto">
            <a:xfrm flipV="1">
              <a:off x="336" y="2112"/>
              <a:ext cx="1077" cy="192"/>
            </a:xfrm>
            <a:custGeom>
              <a:avLst/>
              <a:gdLst>
                <a:gd name="T0" fmla="*/ 0 w 40880"/>
                <a:gd name="T1" fmla="*/ 127 h 21600"/>
                <a:gd name="T2" fmla="*/ 1077 w 40880"/>
                <a:gd name="T3" fmla="*/ 133 h 21600"/>
                <a:gd name="T4" fmla="*/ 535 w 40880"/>
                <a:gd name="T5" fmla="*/ 192 h 21600"/>
                <a:gd name="T6" fmla="*/ 0 60000 65536"/>
                <a:gd name="T7" fmla="*/ 0 60000 65536"/>
                <a:gd name="T8" fmla="*/ 0 60000 65536"/>
                <a:gd name="T9" fmla="*/ 0 w 40880"/>
                <a:gd name="T10" fmla="*/ 0 h 21600"/>
                <a:gd name="T11" fmla="*/ 40880 w 408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80" h="21600" fill="none" extrusionOk="0">
                  <a:moveTo>
                    <a:pt x="0" y="14274"/>
                  </a:moveTo>
                  <a:cubicBezTo>
                    <a:pt x="3088" y="5709"/>
                    <a:pt x="11215" y="-1"/>
                    <a:pt x="20320" y="0"/>
                  </a:cubicBezTo>
                  <a:cubicBezTo>
                    <a:pt x="29697" y="0"/>
                    <a:pt x="38004" y="6051"/>
                    <a:pt x="40879" y="14977"/>
                  </a:cubicBezTo>
                </a:path>
                <a:path w="40880" h="21600" stroke="0" extrusionOk="0">
                  <a:moveTo>
                    <a:pt x="0" y="14274"/>
                  </a:moveTo>
                  <a:cubicBezTo>
                    <a:pt x="3088" y="5709"/>
                    <a:pt x="11215" y="-1"/>
                    <a:pt x="20320" y="0"/>
                  </a:cubicBezTo>
                  <a:cubicBezTo>
                    <a:pt x="29697" y="0"/>
                    <a:pt x="38004" y="6051"/>
                    <a:pt x="40879" y="14977"/>
                  </a:cubicBezTo>
                  <a:lnTo>
                    <a:pt x="20320" y="2160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6180" name="Text Box 19"/>
            <p:cNvSpPr txBox="1">
              <a:spLocks noChangeArrowheads="1"/>
            </p:cNvSpPr>
            <p:nvPr/>
          </p:nvSpPr>
          <p:spPr bwMode="auto">
            <a:xfrm>
              <a:off x="720" y="1536"/>
              <a:ext cx="2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800" b="1"/>
                <a:t>: 4</a:t>
              </a:r>
            </a:p>
          </p:txBody>
        </p:sp>
        <p:sp>
          <p:nvSpPr>
            <p:cNvPr id="6181" name="Text Box 20"/>
            <p:cNvSpPr txBox="1">
              <a:spLocks noChangeArrowheads="1"/>
            </p:cNvSpPr>
            <p:nvPr/>
          </p:nvSpPr>
          <p:spPr bwMode="auto">
            <a:xfrm>
              <a:off x="720" y="2016"/>
              <a:ext cx="2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800" b="1"/>
                <a:t>: 4</a:t>
              </a:r>
            </a:p>
          </p:txBody>
        </p:sp>
      </p:grpSp>
      <p:sp>
        <p:nvSpPr>
          <p:cNvPr id="6165" name="Text Box 21"/>
          <p:cNvSpPr txBox="1">
            <a:spLocks noChangeArrowheads="1"/>
          </p:cNvSpPr>
          <p:nvPr/>
        </p:nvSpPr>
        <p:spPr bwMode="auto">
          <a:xfrm>
            <a:off x="2057400" y="2286000"/>
            <a:ext cx="523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u="sng" dirty="0">
                <a:solidFill>
                  <a:schemeClr val="accent1"/>
                </a:solidFill>
              </a:rPr>
              <a:t>17</a:t>
            </a:r>
            <a:endParaRPr lang="de-DE" dirty="0"/>
          </a:p>
          <a:p>
            <a:pPr algn="ctr"/>
            <a:r>
              <a:rPr lang="de-DE" dirty="0">
                <a:solidFill>
                  <a:srgbClr val="FF0000"/>
                </a:solidFill>
              </a:rPr>
              <a:t>20</a:t>
            </a:r>
            <a:endParaRPr lang="de-DE" dirty="0"/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533400" y="3581400"/>
            <a:ext cx="1709738" cy="1219200"/>
            <a:chOff x="336" y="1536"/>
            <a:chExt cx="1077" cy="768"/>
          </a:xfrm>
        </p:grpSpPr>
        <p:sp>
          <p:nvSpPr>
            <p:cNvPr id="6174" name="Arc 24"/>
            <p:cNvSpPr>
              <a:spLocks/>
            </p:cNvSpPr>
            <p:nvPr/>
          </p:nvSpPr>
          <p:spPr bwMode="auto">
            <a:xfrm>
              <a:off x="336" y="1536"/>
              <a:ext cx="1077" cy="240"/>
            </a:xfrm>
            <a:custGeom>
              <a:avLst/>
              <a:gdLst>
                <a:gd name="T0" fmla="*/ 0 w 40880"/>
                <a:gd name="T1" fmla="*/ 159 h 21600"/>
                <a:gd name="T2" fmla="*/ 1077 w 40880"/>
                <a:gd name="T3" fmla="*/ 166 h 21600"/>
                <a:gd name="T4" fmla="*/ 535 w 40880"/>
                <a:gd name="T5" fmla="*/ 240 h 21600"/>
                <a:gd name="T6" fmla="*/ 0 60000 65536"/>
                <a:gd name="T7" fmla="*/ 0 60000 65536"/>
                <a:gd name="T8" fmla="*/ 0 60000 65536"/>
                <a:gd name="T9" fmla="*/ 0 w 40880"/>
                <a:gd name="T10" fmla="*/ 0 h 21600"/>
                <a:gd name="T11" fmla="*/ 40880 w 408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80" h="21600" fill="none" extrusionOk="0">
                  <a:moveTo>
                    <a:pt x="0" y="14274"/>
                  </a:moveTo>
                  <a:cubicBezTo>
                    <a:pt x="3088" y="5709"/>
                    <a:pt x="11215" y="-1"/>
                    <a:pt x="20320" y="0"/>
                  </a:cubicBezTo>
                  <a:cubicBezTo>
                    <a:pt x="29697" y="0"/>
                    <a:pt x="38004" y="6051"/>
                    <a:pt x="40879" y="14977"/>
                  </a:cubicBezTo>
                </a:path>
                <a:path w="40880" h="21600" stroke="0" extrusionOk="0">
                  <a:moveTo>
                    <a:pt x="0" y="14274"/>
                  </a:moveTo>
                  <a:cubicBezTo>
                    <a:pt x="3088" y="5709"/>
                    <a:pt x="11215" y="-1"/>
                    <a:pt x="20320" y="0"/>
                  </a:cubicBezTo>
                  <a:cubicBezTo>
                    <a:pt x="29697" y="0"/>
                    <a:pt x="38004" y="6051"/>
                    <a:pt x="40879" y="14977"/>
                  </a:cubicBezTo>
                  <a:lnTo>
                    <a:pt x="20320" y="2160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6175" name="Arc 25"/>
            <p:cNvSpPr>
              <a:spLocks/>
            </p:cNvSpPr>
            <p:nvPr/>
          </p:nvSpPr>
          <p:spPr bwMode="auto">
            <a:xfrm flipV="1">
              <a:off x="336" y="2112"/>
              <a:ext cx="1077" cy="192"/>
            </a:xfrm>
            <a:custGeom>
              <a:avLst/>
              <a:gdLst>
                <a:gd name="T0" fmla="*/ 0 w 40880"/>
                <a:gd name="T1" fmla="*/ 127 h 21600"/>
                <a:gd name="T2" fmla="*/ 1077 w 40880"/>
                <a:gd name="T3" fmla="*/ 133 h 21600"/>
                <a:gd name="T4" fmla="*/ 535 w 40880"/>
                <a:gd name="T5" fmla="*/ 192 h 21600"/>
                <a:gd name="T6" fmla="*/ 0 60000 65536"/>
                <a:gd name="T7" fmla="*/ 0 60000 65536"/>
                <a:gd name="T8" fmla="*/ 0 60000 65536"/>
                <a:gd name="T9" fmla="*/ 0 w 40880"/>
                <a:gd name="T10" fmla="*/ 0 h 21600"/>
                <a:gd name="T11" fmla="*/ 40880 w 408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80" h="21600" fill="none" extrusionOk="0">
                  <a:moveTo>
                    <a:pt x="0" y="14274"/>
                  </a:moveTo>
                  <a:cubicBezTo>
                    <a:pt x="3088" y="5709"/>
                    <a:pt x="11215" y="-1"/>
                    <a:pt x="20320" y="0"/>
                  </a:cubicBezTo>
                  <a:cubicBezTo>
                    <a:pt x="29697" y="0"/>
                    <a:pt x="38004" y="6051"/>
                    <a:pt x="40879" y="14977"/>
                  </a:cubicBezTo>
                </a:path>
                <a:path w="40880" h="21600" stroke="0" extrusionOk="0">
                  <a:moveTo>
                    <a:pt x="0" y="14274"/>
                  </a:moveTo>
                  <a:cubicBezTo>
                    <a:pt x="3088" y="5709"/>
                    <a:pt x="11215" y="-1"/>
                    <a:pt x="20320" y="0"/>
                  </a:cubicBezTo>
                  <a:cubicBezTo>
                    <a:pt x="29697" y="0"/>
                    <a:pt x="38004" y="6051"/>
                    <a:pt x="40879" y="14977"/>
                  </a:cubicBezTo>
                  <a:lnTo>
                    <a:pt x="20320" y="2160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6176" name="Text Box 26"/>
            <p:cNvSpPr txBox="1">
              <a:spLocks noChangeArrowheads="1"/>
            </p:cNvSpPr>
            <p:nvPr/>
          </p:nvSpPr>
          <p:spPr bwMode="auto">
            <a:xfrm>
              <a:off x="720" y="1536"/>
              <a:ext cx="3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800" b="1"/>
                <a:t>: 24</a:t>
              </a:r>
            </a:p>
          </p:txBody>
        </p:sp>
        <p:sp>
          <p:nvSpPr>
            <p:cNvPr id="6177" name="Text Box 27"/>
            <p:cNvSpPr txBox="1">
              <a:spLocks noChangeArrowheads="1"/>
            </p:cNvSpPr>
            <p:nvPr/>
          </p:nvSpPr>
          <p:spPr bwMode="auto">
            <a:xfrm>
              <a:off x="720" y="2016"/>
              <a:ext cx="3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800" b="1"/>
                <a:t>: 24</a:t>
              </a:r>
            </a:p>
          </p:txBody>
        </p:sp>
      </p:grpSp>
      <p:sp>
        <p:nvSpPr>
          <p:cNvPr id="6172" name="Text Box 28"/>
          <p:cNvSpPr txBox="1">
            <a:spLocks noChangeArrowheads="1"/>
          </p:cNvSpPr>
          <p:nvPr/>
        </p:nvSpPr>
        <p:spPr bwMode="auto">
          <a:xfrm>
            <a:off x="2057400" y="3810000"/>
            <a:ext cx="3540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u="sng">
                <a:solidFill>
                  <a:schemeClr val="accent1"/>
                </a:solidFill>
              </a:rPr>
              <a:t>3</a:t>
            </a:r>
            <a:endParaRPr lang="de-DE"/>
          </a:p>
          <a:p>
            <a:r>
              <a:rPr lang="de-DE">
                <a:solidFill>
                  <a:srgbClr val="FF0000"/>
                </a:solidFill>
              </a:rPr>
              <a:t>4</a:t>
            </a:r>
            <a:endParaRPr lang="de-DE"/>
          </a:p>
        </p:txBody>
      </p:sp>
      <p:sp>
        <p:nvSpPr>
          <p:cNvPr id="6178" name="Text Box 34"/>
          <p:cNvSpPr txBox="1">
            <a:spLocks noChangeArrowheads="1"/>
          </p:cNvSpPr>
          <p:nvPr/>
        </p:nvSpPr>
        <p:spPr bwMode="auto">
          <a:xfrm>
            <a:off x="1830388" y="5410200"/>
            <a:ext cx="6937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u="sng">
                <a:solidFill>
                  <a:schemeClr val="accent1"/>
                </a:solidFill>
              </a:rPr>
              <a:t>82</a:t>
            </a:r>
            <a:endParaRPr lang="de-DE"/>
          </a:p>
          <a:p>
            <a:pPr algn="ctr"/>
            <a:r>
              <a:rPr lang="de-DE">
                <a:solidFill>
                  <a:srgbClr val="FF0000"/>
                </a:solidFill>
              </a:rPr>
              <a:t>100</a:t>
            </a:r>
            <a:endParaRPr lang="de-DE"/>
          </a:p>
        </p:txBody>
      </p: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2209800" y="3581400"/>
            <a:ext cx="1709738" cy="1219200"/>
            <a:chOff x="336" y="1536"/>
            <a:chExt cx="1077" cy="768"/>
          </a:xfrm>
        </p:grpSpPr>
        <p:sp>
          <p:nvSpPr>
            <p:cNvPr id="6170" name="Arc 36"/>
            <p:cNvSpPr>
              <a:spLocks/>
            </p:cNvSpPr>
            <p:nvPr/>
          </p:nvSpPr>
          <p:spPr bwMode="auto">
            <a:xfrm>
              <a:off x="336" y="1536"/>
              <a:ext cx="1077" cy="240"/>
            </a:xfrm>
            <a:custGeom>
              <a:avLst/>
              <a:gdLst>
                <a:gd name="T0" fmla="*/ 0 w 40880"/>
                <a:gd name="T1" fmla="*/ 159 h 21600"/>
                <a:gd name="T2" fmla="*/ 1077 w 40880"/>
                <a:gd name="T3" fmla="*/ 166 h 21600"/>
                <a:gd name="T4" fmla="*/ 535 w 40880"/>
                <a:gd name="T5" fmla="*/ 240 h 21600"/>
                <a:gd name="T6" fmla="*/ 0 60000 65536"/>
                <a:gd name="T7" fmla="*/ 0 60000 65536"/>
                <a:gd name="T8" fmla="*/ 0 60000 65536"/>
                <a:gd name="T9" fmla="*/ 0 w 40880"/>
                <a:gd name="T10" fmla="*/ 0 h 21600"/>
                <a:gd name="T11" fmla="*/ 40880 w 408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80" h="21600" fill="none" extrusionOk="0">
                  <a:moveTo>
                    <a:pt x="0" y="14274"/>
                  </a:moveTo>
                  <a:cubicBezTo>
                    <a:pt x="3088" y="5709"/>
                    <a:pt x="11215" y="-1"/>
                    <a:pt x="20320" y="0"/>
                  </a:cubicBezTo>
                  <a:cubicBezTo>
                    <a:pt x="29697" y="0"/>
                    <a:pt x="38004" y="6051"/>
                    <a:pt x="40879" y="14977"/>
                  </a:cubicBezTo>
                </a:path>
                <a:path w="40880" h="21600" stroke="0" extrusionOk="0">
                  <a:moveTo>
                    <a:pt x="0" y="14274"/>
                  </a:moveTo>
                  <a:cubicBezTo>
                    <a:pt x="3088" y="5709"/>
                    <a:pt x="11215" y="-1"/>
                    <a:pt x="20320" y="0"/>
                  </a:cubicBezTo>
                  <a:cubicBezTo>
                    <a:pt x="29697" y="0"/>
                    <a:pt x="38004" y="6051"/>
                    <a:pt x="40879" y="14977"/>
                  </a:cubicBezTo>
                  <a:lnTo>
                    <a:pt x="20320" y="2160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6171" name="Arc 37"/>
            <p:cNvSpPr>
              <a:spLocks/>
            </p:cNvSpPr>
            <p:nvPr/>
          </p:nvSpPr>
          <p:spPr bwMode="auto">
            <a:xfrm flipV="1">
              <a:off x="336" y="2112"/>
              <a:ext cx="1077" cy="192"/>
            </a:xfrm>
            <a:custGeom>
              <a:avLst/>
              <a:gdLst>
                <a:gd name="T0" fmla="*/ 0 w 40880"/>
                <a:gd name="T1" fmla="*/ 127 h 21600"/>
                <a:gd name="T2" fmla="*/ 1077 w 40880"/>
                <a:gd name="T3" fmla="*/ 133 h 21600"/>
                <a:gd name="T4" fmla="*/ 535 w 40880"/>
                <a:gd name="T5" fmla="*/ 192 h 21600"/>
                <a:gd name="T6" fmla="*/ 0 60000 65536"/>
                <a:gd name="T7" fmla="*/ 0 60000 65536"/>
                <a:gd name="T8" fmla="*/ 0 60000 65536"/>
                <a:gd name="T9" fmla="*/ 0 w 40880"/>
                <a:gd name="T10" fmla="*/ 0 h 21600"/>
                <a:gd name="T11" fmla="*/ 40880 w 408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80" h="21600" fill="none" extrusionOk="0">
                  <a:moveTo>
                    <a:pt x="0" y="14274"/>
                  </a:moveTo>
                  <a:cubicBezTo>
                    <a:pt x="3088" y="5709"/>
                    <a:pt x="11215" y="-1"/>
                    <a:pt x="20320" y="0"/>
                  </a:cubicBezTo>
                  <a:cubicBezTo>
                    <a:pt x="29697" y="0"/>
                    <a:pt x="38004" y="6051"/>
                    <a:pt x="40879" y="14977"/>
                  </a:cubicBezTo>
                </a:path>
                <a:path w="40880" h="21600" stroke="0" extrusionOk="0">
                  <a:moveTo>
                    <a:pt x="0" y="14274"/>
                  </a:moveTo>
                  <a:cubicBezTo>
                    <a:pt x="3088" y="5709"/>
                    <a:pt x="11215" y="-1"/>
                    <a:pt x="20320" y="0"/>
                  </a:cubicBezTo>
                  <a:cubicBezTo>
                    <a:pt x="29697" y="0"/>
                    <a:pt x="38004" y="6051"/>
                    <a:pt x="40879" y="14977"/>
                  </a:cubicBezTo>
                  <a:lnTo>
                    <a:pt x="20320" y="2160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8" name="Text Box 38"/>
            <p:cNvSpPr txBox="1">
              <a:spLocks noChangeArrowheads="1"/>
            </p:cNvSpPr>
            <p:nvPr/>
          </p:nvSpPr>
          <p:spPr bwMode="auto">
            <a:xfrm>
              <a:off x="720" y="1536"/>
              <a:ext cx="36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800" b="1"/>
                <a:t>• 25</a:t>
              </a:r>
            </a:p>
          </p:txBody>
        </p:sp>
        <p:sp>
          <p:nvSpPr>
            <p:cNvPr id="6173" name="Text Box 39"/>
            <p:cNvSpPr txBox="1">
              <a:spLocks noChangeArrowheads="1"/>
            </p:cNvSpPr>
            <p:nvPr/>
          </p:nvSpPr>
          <p:spPr bwMode="auto">
            <a:xfrm>
              <a:off x="720" y="2016"/>
              <a:ext cx="36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800" b="1"/>
                <a:t>• 25</a:t>
              </a:r>
            </a:p>
          </p:txBody>
        </p:sp>
      </p:grpSp>
      <p:grpSp>
        <p:nvGrpSpPr>
          <p:cNvPr id="5" name="Group 41"/>
          <p:cNvGrpSpPr>
            <a:grpSpLocks/>
          </p:cNvGrpSpPr>
          <p:nvPr/>
        </p:nvGrpSpPr>
        <p:grpSpPr bwMode="auto">
          <a:xfrm>
            <a:off x="533400" y="5181600"/>
            <a:ext cx="1709738" cy="1219200"/>
            <a:chOff x="336" y="1536"/>
            <a:chExt cx="1077" cy="768"/>
          </a:xfrm>
        </p:grpSpPr>
        <p:sp>
          <p:nvSpPr>
            <p:cNvPr id="6166" name="Arc 42"/>
            <p:cNvSpPr>
              <a:spLocks/>
            </p:cNvSpPr>
            <p:nvPr/>
          </p:nvSpPr>
          <p:spPr bwMode="auto">
            <a:xfrm>
              <a:off x="336" y="1536"/>
              <a:ext cx="1077" cy="240"/>
            </a:xfrm>
            <a:custGeom>
              <a:avLst/>
              <a:gdLst>
                <a:gd name="T0" fmla="*/ 0 w 40880"/>
                <a:gd name="T1" fmla="*/ 159 h 21600"/>
                <a:gd name="T2" fmla="*/ 1077 w 40880"/>
                <a:gd name="T3" fmla="*/ 166 h 21600"/>
                <a:gd name="T4" fmla="*/ 535 w 40880"/>
                <a:gd name="T5" fmla="*/ 240 h 21600"/>
                <a:gd name="T6" fmla="*/ 0 60000 65536"/>
                <a:gd name="T7" fmla="*/ 0 60000 65536"/>
                <a:gd name="T8" fmla="*/ 0 60000 65536"/>
                <a:gd name="T9" fmla="*/ 0 w 40880"/>
                <a:gd name="T10" fmla="*/ 0 h 21600"/>
                <a:gd name="T11" fmla="*/ 40880 w 408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80" h="21600" fill="none" extrusionOk="0">
                  <a:moveTo>
                    <a:pt x="0" y="14274"/>
                  </a:moveTo>
                  <a:cubicBezTo>
                    <a:pt x="3088" y="5709"/>
                    <a:pt x="11215" y="-1"/>
                    <a:pt x="20320" y="0"/>
                  </a:cubicBezTo>
                  <a:cubicBezTo>
                    <a:pt x="29697" y="0"/>
                    <a:pt x="38004" y="6051"/>
                    <a:pt x="40879" y="14977"/>
                  </a:cubicBezTo>
                </a:path>
                <a:path w="40880" h="21600" stroke="0" extrusionOk="0">
                  <a:moveTo>
                    <a:pt x="0" y="14274"/>
                  </a:moveTo>
                  <a:cubicBezTo>
                    <a:pt x="3088" y="5709"/>
                    <a:pt x="11215" y="-1"/>
                    <a:pt x="20320" y="0"/>
                  </a:cubicBezTo>
                  <a:cubicBezTo>
                    <a:pt x="29697" y="0"/>
                    <a:pt x="38004" y="6051"/>
                    <a:pt x="40879" y="14977"/>
                  </a:cubicBezTo>
                  <a:lnTo>
                    <a:pt x="20320" y="2160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6167" name="Arc 43"/>
            <p:cNvSpPr>
              <a:spLocks/>
            </p:cNvSpPr>
            <p:nvPr/>
          </p:nvSpPr>
          <p:spPr bwMode="auto">
            <a:xfrm flipV="1">
              <a:off x="336" y="2112"/>
              <a:ext cx="1077" cy="192"/>
            </a:xfrm>
            <a:custGeom>
              <a:avLst/>
              <a:gdLst>
                <a:gd name="T0" fmla="*/ 0 w 40880"/>
                <a:gd name="T1" fmla="*/ 127 h 21600"/>
                <a:gd name="T2" fmla="*/ 1077 w 40880"/>
                <a:gd name="T3" fmla="*/ 133 h 21600"/>
                <a:gd name="T4" fmla="*/ 535 w 40880"/>
                <a:gd name="T5" fmla="*/ 192 h 21600"/>
                <a:gd name="T6" fmla="*/ 0 60000 65536"/>
                <a:gd name="T7" fmla="*/ 0 60000 65536"/>
                <a:gd name="T8" fmla="*/ 0 60000 65536"/>
                <a:gd name="T9" fmla="*/ 0 w 40880"/>
                <a:gd name="T10" fmla="*/ 0 h 21600"/>
                <a:gd name="T11" fmla="*/ 40880 w 408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80" h="21600" fill="none" extrusionOk="0">
                  <a:moveTo>
                    <a:pt x="0" y="14274"/>
                  </a:moveTo>
                  <a:cubicBezTo>
                    <a:pt x="3088" y="5709"/>
                    <a:pt x="11215" y="-1"/>
                    <a:pt x="20320" y="0"/>
                  </a:cubicBezTo>
                  <a:cubicBezTo>
                    <a:pt x="29697" y="0"/>
                    <a:pt x="38004" y="6051"/>
                    <a:pt x="40879" y="14977"/>
                  </a:cubicBezTo>
                </a:path>
                <a:path w="40880" h="21600" stroke="0" extrusionOk="0">
                  <a:moveTo>
                    <a:pt x="0" y="14274"/>
                  </a:moveTo>
                  <a:cubicBezTo>
                    <a:pt x="3088" y="5709"/>
                    <a:pt x="11215" y="-1"/>
                    <a:pt x="20320" y="0"/>
                  </a:cubicBezTo>
                  <a:cubicBezTo>
                    <a:pt x="29697" y="0"/>
                    <a:pt x="38004" y="6051"/>
                    <a:pt x="40879" y="14977"/>
                  </a:cubicBezTo>
                  <a:lnTo>
                    <a:pt x="20320" y="2160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6168" name="Text Box 44"/>
            <p:cNvSpPr txBox="1">
              <a:spLocks noChangeArrowheads="1"/>
            </p:cNvSpPr>
            <p:nvPr/>
          </p:nvSpPr>
          <p:spPr bwMode="auto">
            <a:xfrm>
              <a:off x="720" y="1536"/>
              <a:ext cx="2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800" b="1"/>
                <a:t>• 2</a:t>
              </a:r>
            </a:p>
          </p:txBody>
        </p:sp>
        <p:sp>
          <p:nvSpPr>
            <p:cNvPr id="6169" name="Text Box 45"/>
            <p:cNvSpPr txBox="1">
              <a:spLocks noChangeArrowheads="1"/>
            </p:cNvSpPr>
            <p:nvPr/>
          </p:nvSpPr>
          <p:spPr bwMode="auto">
            <a:xfrm>
              <a:off x="720" y="2016"/>
              <a:ext cx="2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800" b="1"/>
                <a:t>• 2</a:t>
              </a:r>
            </a:p>
          </p:txBody>
        </p:sp>
      </p:grpSp>
      <p:grpSp>
        <p:nvGrpSpPr>
          <p:cNvPr id="6" name="Group 60"/>
          <p:cNvGrpSpPr>
            <a:grpSpLocks/>
          </p:cNvGrpSpPr>
          <p:nvPr/>
        </p:nvGrpSpPr>
        <p:grpSpPr bwMode="auto">
          <a:xfrm>
            <a:off x="2362200" y="2057400"/>
            <a:ext cx="1709738" cy="1219200"/>
            <a:chOff x="336" y="1536"/>
            <a:chExt cx="1077" cy="768"/>
          </a:xfrm>
        </p:grpSpPr>
        <p:sp>
          <p:nvSpPr>
            <p:cNvPr id="6162" name="Arc 61"/>
            <p:cNvSpPr>
              <a:spLocks/>
            </p:cNvSpPr>
            <p:nvPr/>
          </p:nvSpPr>
          <p:spPr bwMode="auto">
            <a:xfrm>
              <a:off x="336" y="1536"/>
              <a:ext cx="1077" cy="240"/>
            </a:xfrm>
            <a:custGeom>
              <a:avLst/>
              <a:gdLst>
                <a:gd name="T0" fmla="*/ 0 w 40880"/>
                <a:gd name="T1" fmla="*/ 159 h 21600"/>
                <a:gd name="T2" fmla="*/ 1077 w 40880"/>
                <a:gd name="T3" fmla="*/ 166 h 21600"/>
                <a:gd name="T4" fmla="*/ 535 w 40880"/>
                <a:gd name="T5" fmla="*/ 240 h 21600"/>
                <a:gd name="T6" fmla="*/ 0 60000 65536"/>
                <a:gd name="T7" fmla="*/ 0 60000 65536"/>
                <a:gd name="T8" fmla="*/ 0 60000 65536"/>
                <a:gd name="T9" fmla="*/ 0 w 40880"/>
                <a:gd name="T10" fmla="*/ 0 h 21600"/>
                <a:gd name="T11" fmla="*/ 40880 w 408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80" h="21600" fill="none" extrusionOk="0">
                  <a:moveTo>
                    <a:pt x="0" y="14274"/>
                  </a:moveTo>
                  <a:cubicBezTo>
                    <a:pt x="3088" y="5709"/>
                    <a:pt x="11215" y="-1"/>
                    <a:pt x="20320" y="0"/>
                  </a:cubicBezTo>
                  <a:cubicBezTo>
                    <a:pt x="29697" y="0"/>
                    <a:pt x="38004" y="6051"/>
                    <a:pt x="40879" y="14977"/>
                  </a:cubicBezTo>
                </a:path>
                <a:path w="40880" h="21600" stroke="0" extrusionOk="0">
                  <a:moveTo>
                    <a:pt x="0" y="14274"/>
                  </a:moveTo>
                  <a:cubicBezTo>
                    <a:pt x="3088" y="5709"/>
                    <a:pt x="11215" y="-1"/>
                    <a:pt x="20320" y="0"/>
                  </a:cubicBezTo>
                  <a:cubicBezTo>
                    <a:pt x="29697" y="0"/>
                    <a:pt x="38004" y="6051"/>
                    <a:pt x="40879" y="14977"/>
                  </a:cubicBezTo>
                  <a:lnTo>
                    <a:pt x="20320" y="2160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6163" name="Arc 62"/>
            <p:cNvSpPr>
              <a:spLocks/>
            </p:cNvSpPr>
            <p:nvPr/>
          </p:nvSpPr>
          <p:spPr bwMode="auto">
            <a:xfrm flipV="1">
              <a:off x="336" y="2112"/>
              <a:ext cx="1077" cy="192"/>
            </a:xfrm>
            <a:custGeom>
              <a:avLst/>
              <a:gdLst>
                <a:gd name="T0" fmla="*/ 0 w 40880"/>
                <a:gd name="T1" fmla="*/ 127 h 21600"/>
                <a:gd name="T2" fmla="*/ 1077 w 40880"/>
                <a:gd name="T3" fmla="*/ 133 h 21600"/>
                <a:gd name="T4" fmla="*/ 535 w 40880"/>
                <a:gd name="T5" fmla="*/ 192 h 21600"/>
                <a:gd name="T6" fmla="*/ 0 60000 65536"/>
                <a:gd name="T7" fmla="*/ 0 60000 65536"/>
                <a:gd name="T8" fmla="*/ 0 60000 65536"/>
                <a:gd name="T9" fmla="*/ 0 w 40880"/>
                <a:gd name="T10" fmla="*/ 0 h 21600"/>
                <a:gd name="T11" fmla="*/ 40880 w 408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80" h="21600" fill="none" extrusionOk="0">
                  <a:moveTo>
                    <a:pt x="0" y="14274"/>
                  </a:moveTo>
                  <a:cubicBezTo>
                    <a:pt x="3088" y="5709"/>
                    <a:pt x="11215" y="-1"/>
                    <a:pt x="20320" y="0"/>
                  </a:cubicBezTo>
                  <a:cubicBezTo>
                    <a:pt x="29697" y="0"/>
                    <a:pt x="38004" y="6051"/>
                    <a:pt x="40879" y="14977"/>
                  </a:cubicBezTo>
                </a:path>
                <a:path w="40880" h="21600" stroke="0" extrusionOk="0">
                  <a:moveTo>
                    <a:pt x="0" y="14274"/>
                  </a:moveTo>
                  <a:cubicBezTo>
                    <a:pt x="3088" y="5709"/>
                    <a:pt x="11215" y="-1"/>
                    <a:pt x="20320" y="0"/>
                  </a:cubicBezTo>
                  <a:cubicBezTo>
                    <a:pt x="29697" y="0"/>
                    <a:pt x="38004" y="6051"/>
                    <a:pt x="40879" y="14977"/>
                  </a:cubicBezTo>
                  <a:lnTo>
                    <a:pt x="20320" y="2160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6164" name="Text Box 63"/>
            <p:cNvSpPr txBox="1">
              <a:spLocks noChangeArrowheads="1"/>
            </p:cNvSpPr>
            <p:nvPr/>
          </p:nvSpPr>
          <p:spPr bwMode="auto">
            <a:xfrm>
              <a:off x="720" y="1536"/>
              <a:ext cx="2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800" b="1"/>
                <a:t>• 5</a:t>
              </a:r>
            </a:p>
          </p:txBody>
        </p:sp>
        <p:sp>
          <p:nvSpPr>
            <p:cNvPr id="9" name="Text Box 64"/>
            <p:cNvSpPr txBox="1">
              <a:spLocks noChangeArrowheads="1"/>
            </p:cNvSpPr>
            <p:nvPr/>
          </p:nvSpPr>
          <p:spPr bwMode="auto">
            <a:xfrm>
              <a:off x="720" y="2016"/>
              <a:ext cx="2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800" b="1"/>
                <a:t>• 5</a:t>
              </a:r>
            </a:p>
          </p:txBody>
        </p:sp>
      </p:grpSp>
      <p:sp>
        <p:nvSpPr>
          <p:cNvPr id="6209" name="Text Box 65"/>
          <p:cNvSpPr txBox="1">
            <a:spLocks noChangeArrowheads="1"/>
          </p:cNvSpPr>
          <p:nvPr/>
        </p:nvSpPr>
        <p:spPr bwMode="auto">
          <a:xfrm>
            <a:off x="3725863" y="2286000"/>
            <a:ext cx="6937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u="sng">
                <a:solidFill>
                  <a:schemeClr val="accent1"/>
                </a:solidFill>
              </a:rPr>
              <a:t>85</a:t>
            </a:r>
            <a:endParaRPr lang="de-DE"/>
          </a:p>
          <a:p>
            <a:pPr algn="ctr"/>
            <a:r>
              <a:rPr lang="de-DE">
                <a:solidFill>
                  <a:srgbClr val="FF0000"/>
                </a:solidFill>
              </a:rPr>
              <a:t>100</a:t>
            </a:r>
            <a:endParaRPr lang="de-DE"/>
          </a:p>
        </p:txBody>
      </p:sp>
      <p:sp>
        <p:nvSpPr>
          <p:cNvPr id="6210" name="Text Box 66"/>
          <p:cNvSpPr txBox="1">
            <a:spLocks noChangeArrowheads="1"/>
          </p:cNvSpPr>
          <p:nvPr/>
        </p:nvSpPr>
        <p:spPr bwMode="auto">
          <a:xfrm>
            <a:off x="3581400" y="3810000"/>
            <a:ext cx="6937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u="sng">
                <a:solidFill>
                  <a:schemeClr val="accent1"/>
                </a:solidFill>
              </a:rPr>
              <a:t>75</a:t>
            </a:r>
            <a:endParaRPr lang="de-DE"/>
          </a:p>
          <a:p>
            <a:pPr algn="ctr"/>
            <a:r>
              <a:rPr lang="de-DE">
                <a:solidFill>
                  <a:srgbClr val="FF0000"/>
                </a:solidFill>
              </a:rPr>
              <a:t>100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  <p:bldP spid="6150" grpId="0" autoUpdateAnimBg="0"/>
      <p:bldP spid="6152" grpId="0" autoUpdateAnimBg="0"/>
      <p:bldP spid="6154" grpId="0" autoUpdateAnimBg="0"/>
      <p:bldP spid="6156" grpId="0" autoUpdateAnimBg="0"/>
      <p:bldP spid="6165" grpId="0" autoUpdateAnimBg="0"/>
      <p:bldP spid="6172" grpId="0" autoUpdateAnimBg="0"/>
      <p:bldP spid="6178" grpId="0" autoUpdateAnimBg="0"/>
      <p:bldP spid="6209" grpId="0" autoUpdateAnimBg="0"/>
      <p:bldP spid="621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752600" y="152400"/>
            <a:ext cx="5273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/>
            <a:r>
              <a:rPr lang="de-DE" b="1" u="sng"/>
              <a:t>Einführung in die Prozentrechnung</a:t>
            </a:r>
            <a:endParaRPr lang="de-DE" b="1" u="sng">
              <a:solidFill>
                <a:schemeClr val="tx1"/>
              </a:solidFill>
            </a:endParaRP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23528" y="692696"/>
            <a:ext cx="79415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dirty="0" smtClean="0"/>
              <a:t>Jetzt kann man die Leistungen der 4 Spieler vergleichen:</a:t>
            </a:r>
            <a:endParaRPr lang="de-DE" dirty="0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28600" y="1524000"/>
            <a:ext cx="5659438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dirty="0"/>
              <a:t>Der 1. Spieler hatte eine Quote von </a:t>
            </a:r>
            <a:r>
              <a:rPr lang="de-DE" dirty="0">
                <a:solidFill>
                  <a:srgbClr val="FFFF00"/>
                </a:solidFill>
              </a:rPr>
              <a:t>80%</a:t>
            </a:r>
            <a:endParaRPr lang="de-DE" dirty="0"/>
          </a:p>
          <a:p>
            <a:endParaRPr lang="de-DE" dirty="0"/>
          </a:p>
          <a:p>
            <a:r>
              <a:rPr lang="de-DE" dirty="0"/>
              <a:t>Spieler A hatte eine Quote von</a:t>
            </a:r>
          </a:p>
          <a:p>
            <a:endParaRPr lang="de-DE" dirty="0">
              <a:solidFill>
                <a:schemeClr val="accent1"/>
              </a:solidFill>
            </a:endParaRPr>
          </a:p>
          <a:p>
            <a:r>
              <a:rPr lang="de-DE" dirty="0"/>
              <a:t>Spieler B hatte eine Quote von</a:t>
            </a:r>
          </a:p>
          <a:p>
            <a:endParaRPr lang="de-DE" dirty="0">
              <a:solidFill>
                <a:schemeClr val="accent1"/>
              </a:solidFill>
            </a:endParaRPr>
          </a:p>
          <a:p>
            <a:r>
              <a:rPr lang="de-DE" dirty="0"/>
              <a:t>Spieler C hatte eine Quote von</a:t>
            </a:r>
            <a:endParaRPr lang="de-DE" dirty="0">
              <a:solidFill>
                <a:schemeClr val="accent1"/>
              </a:solidFill>
            </a:endParaRP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5029200" y="2133600"/>
            <a:ext cx="43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sz="1800" u="sng" dirty="0">
                <a:solidFill>
                  <a:schemeClr val="accent1"/>
                </a:solidFill>
              </a:rPr>
              <a:t>68</a:t>
            </a:r>
            <a:endParaRPr lang="de-DE" sz="1800" dirty="0"/>
          </a:p>
          <a:p>
            <a:pPr algn="ctr"/>
            <a:r>
              <a:rPr lang="de-DE" sz="1800" dirty="0">
                <a:solidFill>
                  <a:srgbClr val="FF0000"/>
                </a:solidFill>
              </a:rPr>
              <a:t>80</a:t>
            </a:r>
            <a:endParaRPr lang="de-DE" sz="1800" dirty="0"/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5029200" y="2895600"/>
            <a:ext cx="43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sz="1800" u="sng">
                <a:solidFill>
                  <a:schemeClr val="accent1"/>
                </a:solidFill>
              </a:rPr>
              <a:t>72</a:t>
            </a:r>
            <a:endParaRPr lang="de-DE" sz="1800"/>
          </a:p>
          <a:p>
            <a:pPr algn="ctr"/>
            <a:r>
              <a:rPr lang="de-DE" sz="1800">
                <a:solidFill>
                  <a:srgbClr val="FF0000"/>
                </a:solidFill>
              </a:rPr>
              <a:t>96</a:t>
            </a:r>
            <a:endParaRPr lang="de-DE" sz="1800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5029200" y="3581400"/>
            <a:ext cx="43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sz="1800" u="sng">
                <a:solidFill>
                  <a:schemeClr val="accent1"/>
                </a:solidFill>
              </a:rPr>
              <a:t>41</a:t>
            </a:r>
            <a:endParaRPr lang="de-DE" sz="1800"/>
          </a:p>
          <a:p>
            <a:pPr algn="ctr"/>
            <a:r>
              <a:rPr lang="de-DE" sz="1800">
                <a:solidFill>
                  <a:srgbClr val="FF0000"/>
                </a:solidFill>
              </a:rPr>
              <a:t>50</a:t>
            </a:r>
            <a:endParaRPr lang="de-DE" sz="1800"/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152400" y="4267200"/>
            <a:ext cx="83534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/>
            <a:r>
              <a:rPr lang="de-DE" sz="2800" b="1" dirty="0"/>
              <a:t>Für einen </a:t>
            </a:r>
            <a:r>
              <a:rPr lang="de-DE" sz="2800" b="1" dirty="0">
                <a:solidFill>
                  <a:srgbClr val="FFFF00"/>
                </a:solidFill>
              </a:rPr>
              <a:t>Bruch mit dem Nenner 100</a:t>
            </a:r>
            <a:r>
              <a:rPr lang="de-DE" sz="2800" b="1" dirty="0"/>
              <a:t> verwendet </a:t>
            </a:r>
          </a:p>
          <a:p>
            <a:pPr algn="ctr" defTabSz="762000"/>
            <a:r>
              <a:rPr lang="de-DE" sz="2800" b="1" dirty="0"/>
              <a:t>man die </a:t>
            </a:r>
            <a:r>
              <a:rPr lang="de-DE" sz="2800" b="1" dirty="0">
                <a:solidFill>
                  <a:srgbClr val="FFFF00"/>
                </a:solidFill>
              </a:rPr>
              <a:t>Prozentschreibweise</a:t>
            </a:r>
            <a:r>
              <a:rPr lang="de-DE" sz="2800" b="1" dirty="0"/>
              <a:t> !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5867400" y="1447800"/>
            <a:ext cx="1022350" cy="641350"/>
            <a:chOff x="3696" y="912"/>
            <a:chExt cx="644" cy="404"/>
          </a:xfrm>
        </p:grpSpPr>
        <p:sp>
          <p:nvSpPr>
            <p:cNvPr id="7191" name="Text Box 11"/>
            <p:cNvSpPr txBox="1">
              <a:spLocks noChangeArrowheads="1"/>
            </p:cNvSpPr>
            <p:nvPr/>
          </p:nvSpPr>
          <p:spPr bwMode="auto">
            <a:xfrm>
              <a:off x="3696" y="960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/>
                <a:t>=</a:t>
              </a:r>
            </a:p>
          </p:txBody>
        </p:sp>
        <p:sp>
          <p:nvSpPr>
            <p:cNvPr id="6" name="Text Box 12"/>
            <p:cNvSpPr txBox="1">
              <a:spLocks noChangeArrowheads="1"/>
            </p:cNvSpPr>
            <p:nvPr/>
          </p:nvSpPr>
          <p:spPr bwMode="auto">
            <a:xfrm>
              <a:off x="3984" y="912"/>
              <a:ext cx="35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de-DE" sz="1800" u="sng" dirty="0">
                  <a:solidFill>
                    <a:srgbClr val="FFFF00"/>
                  </a:solidFill>
                </a:rPr>
                <a:t>80</a:t>
              </a:r>
              <a:endParaRPr lang="de-DE" sz="1800" dirty="0">
                <a:solidFill>
                  <a:srgbClr val="FFFF00"/>
                </a:solidFill>
              </a:endParaRPr>
            </a:p>
            <a:p>
              <a:pPr algn="ctr"/>
              <a:r>
                <a:rPr lang="de-DE" sz="1800" dirty="0" smtClean="0">
                  <a:solidFill>
                    <a:srgbClr val="FFFF00"/>
                  </a:solidFill>
                </a:rPr>
                <a:t>100</a:t>
              </a:r>
              <a:endParaRPr lang="de-DE" sz="18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5486400" y="2133600"/>
            <a:ext cx="869950" cy="641350"/>
            <a:chOff x="3456" y="1344"/>
            <a:chExt cx="548" cy="404"/>
          </a:xfrm>
        </p:grpSpPr>
        <p:sp>
          <p:nvSpPr>
            <p:cNvPr id="7189" name="Text Box 13"/>
            <p:cNvSpPr txBox="1">
              <a:spLocks noChangeArrowheads="1"/>
            </p:cNvSpPr>
            <p:nvPr/>
          </p:nvSpPr>
          <p:spPr bwMode="auto">
            <a:xfrm>
              <a:off x="3456" y="1392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/>
                <a:t>=</a:t>
              </a:r>
            </a:p>
          </p:txBody>
        </p:sp>
        <p:sp>
          <p:nvSpPr>
            <p:cNvPr id="7190" name="Text Box 14"/>
            <p:cNvSpPr txBox="1">
              <a:spLocks noChangeArrowheads="1"/>
            </p:cNvSpPr>
            <p:nvPr/>
          </p:nvSpPr>
          <p:spPr bwMode="auto">
            <a:xfrm>
              <a:off x="3648" y="1344"/>
              <a:ext cx="35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de-DE" sz="1800" u="sng">
                  <a:solidFill>
                    <a:srgbClr val="FFFF00"/>
                  </a:solidFill>
                </a:rPr>
                <a:t>85</a:t>
              </a:r>
              <a:endParaRPr lang="de-DE" sz="1800">
                <a:solidFill>
                  <a:srgbClr val="FFFF00"/>
                </a:solidFill>
              </a:endParaRPr>
            </a:p>
            <a:p>
              <a:pPr algn="ctr"/>
              <a:r>
                <a:rPr lang="de-DE" sz="1800">
                  <a:solidFill>
                    <a:srgbClr val="FFFF00"/>
                  </a:solidFill>
                </a:rPr>
                <a:t>100</a:t>
              </a:r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5486400" y="2895600"/>
            <a:ext cx="869950" cy="641350"/>
            <a:chOff x="3456" y="1824"/>
            <a:chExt cx="548" cy="404"/>
          </a:xfrm>
        </p:grpSpPr>
        <p:sp>
          <p:nvSpPr>
            <p:cNvPr id="7187" name="Text Box 15"/>
            <p:cNvSpPr txBox="1">
              <a:spLocks noChangeArrowheads="1"/>
            </p:cNvSpPr>
            <p:nvPr/>
          </p:nvSpPr>
          <p:spPr bwMode="auto">
            <a:xfrm>
              <a:off x="3456" y="1872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/>
                <a:t>=</a:t>
              </a:r>
            </a:p>
          </p:txBody>
        </p:sp>
        <p:sp>
          <p:nvSpPr>
            <p:cNvPr id="7188" name="Text Box 16"/>
            <p:cNvSpPr txBox="1">
              <a:spLocks noChangeArrowheads="1"/>
            </p:cNvSpPr>
            <p:nvPr/>
          </p:nvSpPr>
          <p:spPr bwMode="auto">
            <a:xfrm>
              <a:off x="3648" y="1824"/>
              <a:ext cx="35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de-DE" sz="1800" u="sng">
                  <a:solidFill>
                    <a:srgbClr val="FFFF00"/>
                  </a:solidFill>
                </a:rPr>
                <a:t>75</a:t>
              </a:r>
              <a:endParaRPr lang="de-DE" sz="1800">
                <a:solidFill>
                  <a:srgbClr val="FFFF00"/>
                </a:solidFill>
              </a:endParaRPr>
            </a:p>
            <a:p>
              <a:pPr algn="ctr"/>
              <a:r>
                <a:rPr lang="de-DE" sz="1800">
                  <a:solidFill>
                    <a:srgbClr val="FFFF00"/>
                  </a:solidFill>
                </a:rPr>
                <a:t>100</a:t>
              </a:r>
            </a:p>
          </p:txBody>
        </p: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5486400" y="3581400"/>
            <a:ext cx="869950" cy="641350"/>
            <a:chOff x="3456" y="2256"/>
            <a:chExt cx="548" cy="404"/>
          </a:xfrm>
        </p:grpSpPr>
        <p:sp>
          <p:nvSpPr>
            <p:cNvPr id="7185" name="Text Box 17"/>
            <p:cNvSpPr txBox="1">
              <a:spLocks noChangeArrowheads="1"/>
            </p:cNvSpPr>
            <p:nvPr/>
          </p:nvSpPr>
          <p:spPr bwMode="auto">
            <a:xfrm>
              <a:off x="3456" y="2304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/>
                <a:t>=</a:t>
              </a:r>
            </a:p>
          </p:txBody>
        </p:sp>
        <p:sp>
          <p:nvSpPr>
            <p:cNvPr id="7186" name="Text Box 19"/>
            <p:cNvSpPr txBox="1">
              <a:spLocks noChangeArrowheads="1"/>
            </p:cNvSpPr>
            <p:nvPr/>
          </p:nvSpPr>
          <p:spPr bwMode="auto">
            <a:xfrm>
              <a:off x="3648" y="2256"/>
              <a:ext cx="35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de-DE" sz="1800" u="sng">
                  <a:solidFill>
                    <a:srgbClr val="FFFF00"/>
                  </a:solidFill>
                </a:rPr>
                <a:t>82</a:t>
              </a:r>
              <a:endParaRPr lang="de-DE" sz="1800">
                <a:solidFill>
                  <a:srgbClr val="FFFF00"/>
                </a:solidFill>
              </a:endParaRPr>
            </a:p>
            <a:p>
              <a:pPr algn="ctr"/>
              <a:r>
                <a:rPr lang="de-DE" sz="1800">
                  <a:solidFill>
                    <a:srgbClr val="FFFF00"/>
                  </a:solidFill>
                </a:rPr>
                <a:t>100</a:t>
              </a:r>
            </a:p>
          </p:txBody>
        </p:sp>
      </p:grpSp>
      <p:sp>
        <p:nvSpPr>
          <p:cNvPr id="7192" name="Text Box 24"/>
          <p:cNvSpPr txBox="1">
            <a:spLocks noChangeArrowheads="1"/>
          </p:cNvSpPr>
          <p:nvPr/>
        </p:nvSpPr>
        <p:spPr bwMode="auto">
          <a:xfrm>
            <a:off x="6324600" y="2209800"/>
            <a:ext cx="1057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>
                <a:solidFill>
                  <a:srgbClr val="FFFF00"/>
                </a:solidFill>
              </a:rPr>
              <a:t>= 85%</a:t>
            </a:r>
          </a:p>
        </p:txBody>
      </p:sp>
      <p:sp>
        <p:nvSpPr>
          <p:cNvPr id="7193" name="Text Box 25"/>
          <p:cNvSpPr txBox="1">
            <a:spLocks noChangeArrowheads="1"/>
          </p:cNvSpPr>
          <p:nvPr/>
        </p:nvSpPr>
        <p:spPr bwMode="auto">
          <a:xfrm>
            <a:off x="6324600" y="3048000"/>
            <a:ext cx="1057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>
                <a:solidFill>
                  <a:srgbClr val="FFFF00"/>
                </a:solidFill>
              </a:rPr>
              <a:t>= 75%</a:t>
            </a:r>
          </a:p>
        </p:txBody>
      </p:sp>
      <p:sp>
        <p:nvSpPr>
          <p:cNvPr id="7194" name="Text Box 26"/>
          <p:cNvSpPr txBox="1">
            <a:spLocks noChangeArrowheads="1"/>
          </p:cNvSpPr>
          <p:nvPr/>
        </p:nvSpPr>
        <p:spPr bwMode="auto">
          <a:xfrm>
            <a:off x="6324600" y="3657600"/>
            <a:ext cx="1057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>
                <a:solidFill>
                  <a:srgbClr val="FFFF00"/>
                </a:solidFill>
              </a:rPr>
              <a:t>= 82%</a:t>
            </a:r>
          </a:p>
        </p:txBody>
      </p:sp>
      <p:sp>
        <p:nvSpPr>
          <p:cNvPr id="7195" name="Text Box 27"/>
          <p:cNvSpPr txBox="1">
            <a:spLocks noChangeArrowheads="1"/>
          </p:cNvSpPr>
          <p:nvPr/>
        </p:nvSpPr>
        <p:spPr bwMode="auto">
          <a:xfrm>
            <a:off x="228600" y="5410200"/>
            <a:ext cx="86121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Mit Hilfe der </a:t>
            </a:r>
            <a:r>
              <a:rPr lang="de-DE">
                <a:solidFill>
                  <a:srgbClr val="FFFF00"/>
                </a:solidFill>
              </a:rPr>
              <a:t>Prozentschreibweise</a:t>
            </a:r>
            <a:r>
              <a:rPr lang="de-DE"/>
              <a:t> kann man schnell erkennen,</a:t>
            </a:r>
          </a:p>
          <a:p>
            <a:r>
              <a:rPr lang="de-DE"/>
              <a:t>dass Spieler A mit </a:t>
            </a:r>
            <a:r>
              <a:rPr lang="de-DE">
                <a:solidFill>
                  <a:srgbClr val="FFFF00"/>
                </a:solidFill>
              </a:rPr>
              <a:t>85%</a:t>
            </a:r>
            <a:r>
              <a:rPr lang="de-DE"/>
              <a:t> die beste </a:t>
            </a:r>
            <a:r>
              <a:rPr lang="de-DE">
                <a:solidFill>
                  <a:srgbClr val="FFFF00"/>
                </a:solidFill>
              </a:rPr>
              <a:t>Trefferquote</a:t>
            </a:r>
            <a:r>
              <a:rPr lang="de-DE"/>
              <a:t> hat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utoUpdateAnimBg="0"/>
      <p:bldP spid="7172" grpId="0" autoUpdateAnimBg="0"/>
      <p:bldP spid="7175" grpId="0" autoUpdateAnimBg="0"/>
      <p:bldP spid="7176" grpId="0" autoUpdateAnimBg="0"/>
      <p:bldP spid="7177" grpId="0" autoUpdateAnimBg="0"/>
      <p:bldP spid="7178" grpId="0"/>
      <p:bldP spid="7192" grpId="0" autoUpdateAnimBg="0"/>
      <p:bldP spid="7193" grpId="0" autoUpdateAnimBg="0"/>
      <p:bldP spid="7194" grpId="0" autoUpdateAnimBg="0"/>
      <p:bldP spid="719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895600" y="0"/>
            <a:ext cx="296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b="1" u="sng"/>
              <a:t>Zusammenfassung</a:t>
            </a:r>
            <a:endParaRPr lang="de-DE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152400" y="533400"/>
            <a:ext cx="56118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000">
                <a:solidFill>
                  <a:schemeClr val="accent1"/>
                </a:solidFill>
              </a:rPr>
              <a:t>3 Treffer</a:t>
            </a:r>
            <a:r>
              <a:rPr lang="de-DE" sz="2000"/>
              <a:t> von </a:t>
            </a:r>
            <a:r>
              <a:rPr lang="de-DE" sz="2000">
                <a:solidFill>
                  <a:srgbClr val="FF0000"/>
                </a:solidFill>
              </a:rPr>
              <a:t>5 Versuchen</a:t>
            </a:r>
            <a:r>
              <a:rPr lang="de-DE" sz="2000"/>
              <a:t> ergibt eine </a:t>
            </a:r>
            <a:r>
              <a:rPr lang="de-DE" sz="2000">
                <a:solidFill>
                  <a:srgbClr val="FFFF00"/>
                </a:solidFill>
              </a:rPr>
              <a:t>Quote</a:t>
            </a:r>
            <a:r>
              <a:rPr lang="de-DE" sz="2000"/>
              <a:t> von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6138863" y="457200"/>
            <a:ext cx="311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800" u="sng">
                <a:solidFill>
                  <a:schemeClr val="accent1"/>
                </a:solidFill>
              </a:rPr>
              <a:t>3</a:t>
            </a:r>
            <a:endParaRPr lang="de-DE" sz="1800"/>
          </a:p>
          <a:p>
            <a:r>
              <a:rPr lang="de-DE" sz="1800">
                <a:solidFill>
                  <a:srgbClr val="FF0000"/>
                </a:solidFill>
              </a:rPr>
              <a:t>5</a:t>
            </a:r>
            <a:endParaRPr lang="de-DE" sz="1800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6367463" y="533400"/>
            <a:ext cx="69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000"/>
              <a:t>oder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7053263" y="457200"/>
            <a:ext cx="565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sz="1800" u="sng">
                <a:solidFill>
                  <a:srgbClr val="FFFF00"/>
                </a:solidFill>
              </a:rPr>
              <a:t>60</a:t>
            </a:r>
            <a:endParaRPr lang="de-DE" sz="1800">
              <a:solidFill>
                <a:srgbClr val="FFFF00"/>
              </a:solidFill>
            </a:endParaRPr>
          </a:p>
          <a:p>
            <a:pPr algn="ctr"/>
            <a:r>
              <a:rPr lang="de-DE" sz="1800">
                <a:solidFill>
                  <a:srgbClr val="FFFF00"/>
                </a:solidFill>
              </a:rPr>
              <a:t>100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7586663" y="533400"/>
            <a:ext cx="69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000"/>
              <a:t>oder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8348663" y="533400"/>
            <a:ext cx="7953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>
                <a:solidFill>
                  <a:srgbClr val="FFFF00"/>
                </a:solidFill>
              </a:rPr>
              <a:t>60%</a:t>
            </a: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0" y="1295400"/>
            <a:ext cx="6035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000">
                <a:solidFill>
                  <a:schemeClr val="accent1"/>
                </a:solidFill>
              </a:rPr>
              <a:t>50 Treffer</a:t>
            </a:r>
            <a:r>
              <a:rPr lang="de-DE" sz="2000"/>
              <a:t> von </a:t>
            </a:r>
            <a:r>
              <a:rPr lang="de-DE" sz="2000">
                <a:solidFill>
                  <a:srgbClr val="FF0000"/>
                </a:solidFill>
              </a:rPr>
              <a:t>200 Versuchen</a:t>
            </a:r>
            <a:r>
              <a:rPr lang="de-DE" sz="2000"/>
              <a:t> ergibt eine </a:t>
            </a:r>
            <a:r>
              <a:rPr lang="de-DE" sz="2000">
                <a:solidFill>
                  <a:srgbClr val="FFFF00"/>
                </a:solidFill>
              </a:rPr>
              <a:t>Quote</a:t>
            </a:r>
            <a:r>
              <a:rPr lang="de-DE" sz="2000"/>
              <a:t> von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5943600" y="1219200"/>
            <a:ext cx="565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sz="1800" u="sng">
                <a:solidFill>
                  <a:schemeClr val="accent1"/>
                </a:solidFill>
              </a:rPr>
              <a:t>50</a:t>
            </a:r>
            <a:endParaRPr lang="de-DE" sz="1800"/>
          </a:p>
          <a:p>
            <a:pPr algn="ctr"/>
            <a:r>
              <a:rPr lang="de-DE" sz="1800">
                <a:solidFill>
                  <a:srgbClr val="FF0000"/>
                </a:solidFill>
              </a:rPr>
              <a:t>200</a:t>
            </a:r>
            <a:endParaRPr lang="de-DE" sz="1800"/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6367463" y="1295400"/>
            <a:ext cx="69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000"/>
              <a:t>oder</a:t>
            </a:r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7053263" y="1219200"/>
            <a:ext cx="565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sz="1800" u="sng">
                <a:solidFill>
                  <a:srgbClr val="FFFF00"/>
                </a:solidFill>
              </a:rPr>
              <a:t>25</a:t>
            </a:r>
            <a:endParaRPr lang="de-DE" sz="1800">
              <a:solidFill>
                <a:srgbClr val="FFFF00"/>
              </a:solidFill>
            </a:endParaRPr>
          </a:p>
          <a:p>
            <a:pPr algn="ctr"/>
            <a:r>
              <a:rPr lang="de-DE" sz="1800">
                <a:solidFill>
                  <a:srgbClr val="FFFF00"/>
                </a:solidFill>
              </a:rPr>
              <a:t>100</a:t>
            </a: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7586663" y="1295400"/>
            <a:ext cx="69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000"/>
              <a:t>oder</a:t>
            </a:r>
          </a:p>
        </p:txBody>
      </p:sp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8348663" y="1295400"/>
            <a:ext cx="7953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>
                <a:solidFill>
                  <a:srgbClr val="FFFF00"/>
                </a:solidFill>
              </a:rPr>
              <a:t>25%</a:t>
            </a:r>
          </a:p>
        </p:txBody>
      </p:sp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0" y="2209800"/>
            <a:ext cx="5894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000">
                <a:solidFill>
                  <a:schemeClr val="accent1"/>
                </a:solidFill>
              </a:rPr>
              <a:t>30 Treffer</a:t>
            </a:r>
            <a:r>
              <a:rPr lang="de-DE" sz="2000"/>
              <a:t> von </a:t>
            </a:r>
            <a:r>
              <a:rPr lang="de-DE" sz="2000">
                <a:solidFill>
                  <a:srgbClr val="FF0000"/>
                </a:solidFill>
              </a:rPr>
              <a:t>60 Versuchen</a:t>
            </a:r>
            <a:r>
              <a:rPr lang="de-DE" sz="2000"/>
              <a:t> ergibt eine </a:t>
            </a:r>
            <a:r>
              <a:rPr lang="de-DE" sz="2000">
                <a:solidFill>
                  <a:srgbClr val="FFFF00"/>
                </a:solidFill>
              </a:rPr>
              <a:t>Quote</a:t>
            </a:r>
            <a:r>
              <a:rPr lang="de-DE" sz="2000"/>
              <a:t> von</a:t>
            </a:r>
          </a:p>
        </p:txBody>
      </p: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5943600" y="2133600"/>
            <a:ext cx="43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800" u="sng">
                <a:solidFill>
                  <a:schemeClr val="accent1"/>
                </a:solidFill>
              </a:rPr>
              <a:t>30</a:t>
            </a:r>
            <a:endParaRPr lang="de-DE" sz="1800"/>
          </a:p>
          <a:p>
            <a:r>
              <a:rPr lang="de-DE" sz="1800">
                <a:solidFill>
                  <a:srgbClr val="FF0000"/>
                </a:solidFill>
              </a:rPr>
              <a:t>60</a:t>
            </a:r>
            <a:endParaRPr lang="de-DE" sz="1800"/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6367463" y="2209800"/>
            <a:ext cx="69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000"/>
              <a:t>oder</a:t>
            </a:r>
          </a:p>
        </p:txBody>
      </p:sp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7053263" y="2133600"/>
            <a:ext cx="565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sz="1800" u="sng">
                <a:solidFill>
                  <a:srgbClr val="FFFF00"/>
                </a:solidFill>
              </a:rPr>
              <a:t>50</a:t>
            </a:r>
            <a:endParaRPr lang="de-DE" sz="1800">
              <a:solidFill>
                <a:srgbClr val="FFFF00"/>
              </a:solidFill>
            </a:endParaRPr>
          </a:p>
          <a:p>
            <a:pPr algn="ctr"/>
            <a:r>
              <a:rPr lang="de-DE" sz="1800">
                <a:solidFill>
                  <a:srgbClr val="FFFF00"/>
                </a:solidFill>
              </a:rPr>
              <a:t>100</a:t>
            </a:r>
          </a:p>
        </p:txBody>
      </p:sp>
      <p:sp>
        <p:nvSpPr>
          <p:cNvPr id="8211" name="Text Box 19"/>
          <p:cNvSpPr txBox="1">
            <a:spLocks noChangeArrowheads="1"/>
          </p:cNvSpPr>
          <p:nvPr/>
        </p:nvSpPr>
        <p:spPr bwMode="auto">
          <a:xfrm>
            <a:off x="7586663" y="2209800"/>
            <a:ext cx="69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000"/>
              <a:t>oder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8348663" y="2209800"/>
            <a:ext cx="7953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>
                <a:solidFill>
                  <a:srgbClr val="FFFF00"/>
                </a:solidFill>
              </a:rPr>
              <a:t>50%</a:t>
            </a: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467544" y="3140968"/>
            <a:ext cx="7924800" cy="1909936"/>
            <a:chOff x="384" y="2064"/>
            <a:chExt cx="4992" cy="1248"/>
          </a:xfrm>
        </p:grpSpPr>
        <p:sp>
          <p:nvSpPr>
            <p:cNvPr id="3" name="Text Box 22"/>
            <p:cNvSpPr txBox="1">
              <a:spLocks noChangeArrowheads="1"/>
            </p:cNvSpPr>
            <p:nvPr/>
          </p:nvSpPr>
          <p:spPr bwMode="auto">
            <a:xfrm>
              <a:off x="480" y="2160"/>
              <a:ext cx="4896" cy="7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dirty="0"/>
                <a:t>In der Prozentrechnung nennt man in diesen Beispielen</a:t>
              </a:r>
            </a:p>
            <a:p>
              <a:r>
                <a:rPr lang="de-DE" dirty="0"/>
                <a:t>die Anzahl der Versuche den </a:t>
              </a:r>
              <a:r>
                <a:rPr lang="de-DE" dirty="0">
                  <a:solidFill>
                    <a:srgbClr val="FF0000"/>
                  </a:solidFill>
                </a:rPr>
                <a:t>Grundwert G,</a:t>
              </a:r>
              <a:endParaRPr lang="de-DE" dirty="0"/>
            </a:p>
            <a:p>
              <a:r>
                <a:rPr lang="de-DE" dirty="0"/>
                <a:t>die Anzahl der Treffer den </a:t>
              </a:r>
              <a:r>
                <a:rPr lang="de-DE" dirty="0">
                  <a:solidFill>
                    <a:schemeClr val="accent1"/>
                  </a:solidFill>
                </a:rPr>
                <a:t>Prozentwert</a:t>
              </a:r>
              <a:r>
                <a:rPr lang="de-DE" dirty="0"/>
                <a:t> </a:t>
              </a:r>
              <a:r>
                <a:rPr lang="de-DE" dirty="0">
                  <a:solidFill>
                    <a:schemeClr val="accent1"/>
                  </a:solidFill>
                </a:rPr>
                <a:t>P,</a:t>
              </a:r>
              <a:endParaRPr lang="de-DE" dirty="0"/>
            </a:p>
            <a:p>
              <a:r>
                <a:rPr lang="de-DE" dirty="0" smtClean="0"/>
                <a:t>den Anteil der Treffer den </a:t>
              </a:r>
              <a:r>
                <a:rPr lang="de-DE" dirty="0" smtClean="0">
                  <a:solidFill>
                    <a:srgbClr val="FFFF00"/>
                  </a:solidFill>
                </a:rPr>
                <a:t>Prozentsatz p.</a:t>
              </a:r>
              <a:endParaRPr lang="de-DE" dirty="0">
                <a:solidFill>
                  <a:srgbClr val="FFFF00"/>
                </a:solidFill>
              </a:endParaRPr>
            </a:p>
          </p:txBody>
        </p:sp>
        <p:sp>
          <p:nvSpPr>
            <p:cNvPr id="4" name="Rectangle 23"/>
            <p:cNvSpPr>
              <a:spLocks noChangeArrowheads="1"/>
            </p:cNvSpPr>
            <p:nvPr/>
          </p:nvSpPr>
          <p:spPr bwMode="auto">
            <a:xfrm>
              <a:off x="384" y="2064"/>
              <a:ext cx="4992" cy="1248"/>
            </a:xfrm>
            <a:prstGeom prst="rect">
              <a:avLst/>
            </a:prstGeom>
            <a:noFill/>
            <a:ln w="5715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"/>
                            </p:stCondLst>
                            <p:childTnLst>
                              <p:par>
                                <p:cTn id="9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utoUpdateAnimBg="0"/>
      <p:bldP spid="8196" grpId="0" autoUpdateAnimBg="0"/>
      <p:bldP spid="8197" grpId="0" autoUpdateAnimBg="0"/>
      <p:bldP spid="8198" grpId="0" autoUpdateAnimBg="0"/>
      <p:bldP spid="8199" grpId="0" autoUpdateAnimBg="0"/>
      <p:bldP spid="8200" grpId="0" autoUpdateAnimBg="0"/>
      <p:bldP spid="8201" grpId="0" autoUpdateAnimBg="0"/>
      <p:bldP spid="8202" grpId="0" autoUpdateAnimBg="0"/>
      <p:bldP spid="8203" grpId="0" autoUpdateAnimBg="0"/>
      <p:bldP spid="8204" grpId="0" autoUpdateAnimBg="0"/>
      <p:bldP spid="8205" grpId="0" autoUpdateAnimBg="0"/>
      <p:bldP spid="8206" grpId="0" autoUpdateAnimBg="0"/>
      <p:bldP spid="8207" grpId="0" autoUpdateAnimBg="0"/>
      <p:bldP spid="8208" grpId="0" autoUpdateAnimBg="0"/>
      <p:bldP spid="8209" grpId="0" autoUpdateAnimBg="0"/>
      <p:bldP spid="8210" grpId="0" autoUpdateAnimBg="0"/>
      <p:bldP spid="8211" grpId="0" autoUpdateAnimBg="0"/>
      <p:bldP spid="8212" grpId="0" autoUpdateAnimBg="0"/>
    </p:bldLst>
  </p:timing>
</p:sld>
</file>

<file path=ppt/theme/theme1.xml><?xml version="1.0" encoding="utf-8"?>
<a:theme xmlns:a="http://schemas.openxmlformats.org/drawingml/2006/main" name="Leere Präsentation">
  <a:themeElements>
    <a:clrScheme name="Leere 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eere Prä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C:\Programme\Microsoft Office\Vorlagen\Leere Präsentation.pot</Template>
  <TotalTime>0</TotalTime>
  <Words>386</Words>
  <Application>Microsoft Office PowerPoint</Application>
  <PresentationFormat>Bildschirmpräsentation (4:3)</PresentationFormat>
  <Paragraphs>122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Times New Roman</vt:lpstr>
      <vt:lpstr>Calibri</vt:lpstr>
      <vt:lpstr>Leere Präsentation</vt:lpstr>
      <vt:lpstr>Folie 1</vt:lpstr>
      <vt:lpstr>Folie 2</vt:lpstr>
      <vt:lpstr>Folie 3</vt:lpstr>
      <vt:lpstr>Folie 4</vt:lpstr>
      <vt:lpstr>Folie 5</vt:lpstr>
      <vt:lpstr>Folie 6</vt:lpstr>
    </vt:vector>
  </TitlesOfParts>
  <Company>Raichberg-Realschule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Kein Folientitel</dc:title>
  <dc:creator>Horst Lost</dc:creator>
  <cp:lastModifiedBy>horst</cp:lastModifiedBy>
  <cp:revision>31</cp:revision>
  <dcterms:created xsi:type="dcterms:W3CDTF">2002-05-23T14:50:36Z</dcterms:created>
  <dcterms:modified xsi:type="dcterms:W3CDTF">2015-04-29T08:05:55Z</dcterms:modified>
</cp:coreProperties>
</file>