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39" autoAdjust="0"/>
  </p:normalViewPr>
  <p:slideViewPr>
    <p:cSldViewPr showGuides="1">
      <p:cViewPr varScale="1">
        <p:scale>
          <a:sx n="80" d="100"/>
          <a:sy n="80" d="100"/>
        </p:scale>
        <p:origin x="-78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57261-84F1-451C-8F01-90DF5C7A3FC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6BF74-EABD-4F6F-891F-B93A3E7305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580C7-89C1-4F60-B644-9A8EAAAB6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BAE0F-852E-4E80-8F5B-344C8230398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690C2-A164-4BED-9D61-2E0246FCAC0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30165-1EEB-45B2-B283-9AD50002D33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C407D-F76E-4472-9D70-D4C79039E71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DEA3-880F-4796-878C-1CA5DF04321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D3B2A-15C4-4002-84C7-83D603B33AE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E8B2E-978D-4D56-BE8A-5A85380A1F0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3A541-9824-40A3-909D-9A47F5A2893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Master-Titelformat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Master-Textformat zu bearbeiten.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A4C15A3C-52E1-4ABB-9DA6-53D79BC159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3"/>
          <p:cNvSpPr txBox="1">
            <a:spLocks noChangeArrowheads="1"/>
          </p:cNvSpPr>
          <p:nvPr/>
        </p:nvSpPr>
        <p:spPr bwMode="auto">
          <a:xfrm>
            <a:off x="838200" y="228600"/>
            <a:ext cx="709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</a:rPr>
              <a:t>2. Grundaufgabe:</a:t>
            </a:r>
            <a:r>
              <a:rPr lang="de-DE">
                <a:solidFill>
                  <a:schemeClr val="bg1"/>
                </a:solidFill>
              </a:rPr>
              <a:t>  Berechnung des </a:t>
            </a:r>
            <a:r>
              <a:rPr lang="de-DE">
                <a:solidFill>
                  <a:srgbClr val="FF0000"/>
                </a:solidFill>
              </a:rPr>
              <a:t>Grundwertes G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827088" y="1066800"/>
            <a:ext cx="748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Von welchem </a:t>
            </a:r>
            <a:r>
              <a:rPr lang="de-DE">
                <a:solidFill>
                  <a:srgbClr val="FF0000"/>
                </a:solidFill>
              </a:rPr>
              <a:t>Grundwert</a:t>
            </a:r>
            <a:r>
              <a:rPr lang="de-DE">
                <a:solidFill>
                  <a:schemeClr val="bg1"/>
                </a:solidFill>
              </a:rPr>
              <a:t>  sind </a:t>
            </a:r>
            <a:r>
              <a:rPr lang="de-DE">
                <a:solidFill>
                  <a:srgbClr val="FFFF00"/>
                </a:solidFill>
              </a:rPr>
              <a:t>60%</a:t>
            </a:r>
            <a:r>
              <a:rPr lang="de-DE">
                <a:solidFill>
                  <a:schemeClr val="bg1"/>
                </a:solidFill>
              </a:rPr>
              <a:t> gleich </a:t>
            </a:r>
            <a:r>
              <a:rPr lang="de-DE">
                <a:solidFill>
                  <a:schemeClr val="accent1"/>
                </a:solidFill>
              </a:rPr>
              <a:t>30 Treffer </a:t>
            </a:r>
            <a:r>
              <a:rPr lang="de-DE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600200" y="1752600"/>
            <a:ext cx="5022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Du hast in Lektion 1 gelernt</a:t>
            </a:r>
            <a:r>
              <a:rPr lang="de-DE"/>
              <a:t> </a:t>
            </a:r>
            <a:r>
              <a:rPr lang="de-DE">
                <a:solidFill>
                  <a:srgbClr val="FFFF00"/>
                </a:solidFill>
              </a:rPr>
              <a:t>60 % =</a:t>
            </a:r>
            <a:r>
              <a:rPr lang="de-DE"/>
              <a:t> 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6477000" y="16764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rgbClr val="FFFF00"/>
                </a:solidFill>
              </a:rPr>
              <a:t>60</a:t>
            </a:r>
            <a:endParaRPr lang="de-DE" sz="1800">
              <a:solidFill>
                <a:srgbClr val="FFFF00"/>
              </a:solidFill>
            </a:endParaRPr>
          </a:p>
          <a:p>
            <a:pPr algn="ctr"/>
            <a:r>
              <a:rPr lang="de-DE" sz="180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2486025" y="2590800"/>
            <a:ext cx="40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FF0000"/>
                </a:solidFill>
              </a:rPr>
              <a:t>?</a:t>
            </a:r>
            <a:endParaRPr lang="de-DE" sz="3200">
              <a:solidFill>
                <a:schemeClr val="bg1"/>
              </a:solidFill>
            </a:endParaRPr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3111500" y="2932113"/>
            <a:ext cx="2514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3857625" y="2362200"/>
            <a:ext cx="795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60%</a:t>
            </a:r>
            <a:endParaRPr lang="de-DE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797300" y="3008313"/>
            <a:ext cx="717550" cy="641350"/>
            <a:chOff x="1920" y="2256"/>
            <a:chExt cx="452" cy="404"/>
          </a:xfrm>
        </p:grpSpPr>
        <p:sp>
          <p:nvSpPr>
            <p:cNvPr id="2079" name="Text Box 24"/>
            <p:cNvSpPr txBox="1">
              <a:spLocks noChangeArrowheads="1"/>
            </p:cNvSpPr>
            <p:nvPr/>
          </p:nvSpPr>
          <p:spPr bwMode="auto">
            <a:xfrm>
              <a:off x="2016" y="225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60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100</a:t>
              </a:r>
            </a:p>
          </p:txBody>
        </p:sp>
        <p:sp>
          <p:nvSpPr>
            <p:cNvPr id="2080" name="Text Box 25"/>
            <p:cNvSpPr txBox="1">
              <a:spLocks noChangeArrowheads="1"/>
            </p:cNvSpPr>
            <p:nvPr/>
          </p:nvSpPr>
          <p:spPr bwMode="auto">
            <a:xfrm>
              <a:off x="1920" y="2304"/>
              <a:ext cx="1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•</a:t>
              </a:r>
              <a:endParaRPr lang="de-DE"/>
            </a:p>
          </p:txBody>
        </p:sp>
      </p:grp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5762625" y="2590800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accent1"/>
                </a:solidFill>
              </a:rPr>
              <a:t>30 </a:t>
            </a:r>
            <a:endParaRPr lang="de-DE" sz="3200">
              <a:solidFill>
                <a:schemeClr val="bg1"/>
              </a:solidFill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962025" y="3657600"/>
            <a:ext cx="7218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Um die Lösung zu finden, musst du zurückrechnen !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5838825" y="44958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accent1"/>
                </a:solidFill>
              </a:rPr>
              <a:t>30</a:t>
            </a:r>
            <a:endParaRPr lang="de-DE" sz="3200">
              <a:solidFill>
                <a:schemeClr val="bg1"/>
              </a:solidFill>
            </a:endParaRPr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 flipH="1">
            <a:off x="3095625" y="4800600"/>
            <a:ext cx="2514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3933825" y="4876800"/>
            <a:ext cx="717550" cy="641350"/>
            <a:chOff x="1920" y="2256"/>
            <a:chExt cx="452" cy="404"/>
          </a:xfrm>
        </p:grpSpPr>
        <p:sp>
          <p:nvSpPr>
            <p:cNvPr id="2077" name="Text Box 41"/>
            <p:cNvSpPr txBox="1">
              <a:spLocks noChangeArrowheads="1"/>
            </p:cNvSpPr>
            <p:nvPr/>
          </p:nvSpPr>
          <p:spPr bwMode="auto">
            <a:xfrm>
              <a:off x="2016" y="225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60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100</a:t>
              </a:r>
            </a:p>
          </p:txBody>
        </p:sp>
        <p:sp>
          <p:nvSpPr>
            <p:cNvPr id="2078" name="Text Box 42"/>
            <p:cNvSpPr txBox="1">
              <a:spLocks noChangeArrowheads="1"/>
            </p:cNvSpPr>
            <p:nvPr/>
          </p:nvSpPr>
          <p:spPr bwMode="auto">
            <a:xfrm>
              <a:off x="1920" y="2272"/>
              <a:ext cx="19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2800" b="1">
                  <a:solidFill>
                    <a:srgbClr val="FFFF00"/>
                  </a:solidFill>
                </a:rPr>
                <a:t>:</a:t>
              </a:r>
              <a:endParaRPr lang="de-DE"/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3933825" y="4114800"/>
            <a:ext cx="717550" cy="641350"/>
            <a:chOff x="1920" y="2256"/>
            <a:chExt cx="452" cy="404"/>
          </a:xfrm>
        </p:grpSpPr>
        <p:sp>
          <p:nvSpPr>
            <p:cNvPr id="2075" name="Text Box 44"/>
            <p:cNvSpPr txBox="1">
              <a:spLocks noChangeArrowheads="1"/>
            </p:cNvSpPr>
            <p:nvPr/>
          </p:nvSpPr>
          <p:spPr bwMode="auto">
            <a:xfrm>
              <a:off x="2016" y="225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100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60</a:t>
              </a:r>
            </a:p>
          </p:txBody>
        </p:sp>
        <p:sp>
          <p:nvSpPr>
            <p:cNvPr id="2076" name="Text Box 45"/>
            <p:cNvSpPr txBox="1">
              <a:spLocks noChangeArrowheads="1"/>
            </p:cNvSpPr>
            <p:nvPr/>
          </p:nvSpPr>
          <p:spPr bwMode="auto">
            <a:xfrm>
              <a:off x="1920" y="2304"/>
              <a:ext cx="1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•</a:t>
              </a:r>
              <a:endParaRPr lang="de-DE"/>
            </a:p>
          </p:txBody>
        </p:sp>
      </p:grp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228600" y="5638800"/>
            <a:ext cx="2825750" cy="822325"/>
            <a:chOff x="144" y="3360"/>
            <a:chExt cx="1780" cy="518"/>
          </a:xfrm>
        </p:grpSpPr>
        <p:sp>
          <p:nvSpPr>
            <p:cNvPr id="2067" name="Text Box 46"/>
            <p:cNvSpPr txBox="1">
              <a:spLocks noChangeArrowheads="1"/>
            </p:cNvSpPr>
            <p:nvPr/>
          </p:nvSpPr>
          <p:spPr bwMode="auto">
            <a:xfrm>
              <a:off x="144" y="3504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accent1"/>
                  </a:solidFill>
                </a:rPr>
                <a:t>30</a:t>
              </a:r>
              <a:r>
                <a:rPr lang="de-DE"/>
                <a:t> </a:t>
              </a:r>
            </a:p>
          </p:txBody>
        </p:sp>
        <p:grpSp>
          <p:nvGrpSpPr>
            <p:cNvPr id="2068" name="Group 47"/>
            <p:cNvGrpSpPr>
              <a:grpSpLocks/>
            </p:cNvGrpSpPr>
            <p:nvPr/>
          </p:nvGrpSpPr>
          <p:grpSpPr bwMode="auto">
            <a:xfrm>
              <a:off x="442" y="3456"/>
              <a:ext cx="452" cy="404"/>
              <a:chOff x="1920" y="2256"/>
              <a:chExt cx="452" cy="404"/>
            </a:xfrm>
          </p:grpSpPr>
          <p:sp>
            <p:nvSpPr>
              <p:cNvPr id="2073" name="Text Box 48"/>
              <p:cNvSpPr txBox="1">
                <a:spLocks noChangeArrowheads="1"/>
              </p:cNvSpPr>
              <p:nvPr/>
            </p:nvSpPr>
            <p:spPr bwMode="auto">
              <a:xfrm>
                <a:off x="2016" y="2256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</a:rPr>
                  <a:t>100</a:t>
                </a:r>
                <a:endParaRPr lang="de-DE" sz="1800">
                  <a:solidFill>
                    <a:srgbClr val="FFFF00"/>
                  </a:solidFill>
                </a:endParaRPr>
              </a:p>
              <a:p>
                <a:pPr algn="ctr"/>
                <a:r>
                  <a:rPr lang="de-DE" sz="1800">
                    <a:solidFill>
                      <a:srgbClr val="FFFF00"/>
                    </a:solidFill>
                  </a:rPr>
                  <a:t>60</a:t>
                </a:r>
              </a:p>
            </p:txBody>
          </p:sp>
          <p:sp>
            <p:nvSpPr>
              <p:cNvPr id="2074" name="Text Box 49"/>
              <p:cNvSpPr txBox="1">
                <a:spLocks noChangeArrowheads="1"/>
              </p:cNvSpPr>
              <p:nvPr/>
            </p:nvSpPr>
            <p:spPr bwMode="auto">
              <a:xfrm>
                <a:off x="1920" y="2304"/>
                <a:ext cx="1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>
                    <a:solidFill>
                      <a:srgbClr val="FFFF00"/>
                    </a:solidFill>
                  </a:rPr>
                  <a:t>•</a:t>
                </a:r>
                <a:endParaRPr lang="de-DE"/>
              </a:p>
            </p:txBody>
          </p:sp>
        </p:grpSp>
        <p:sp>
          <p:nvSpPr>
            <p:cNvPr id="2069" name="Text Box 50"/>
            <p:cNvSpPr txBox="1">
              <a:spLocks noChangeArrowheads="1"/>
            </p:cNvSpPr>
            <p:nvPr/>
          </p:nvSpPr>
          <p:spPr bwMode="auto">
            <a:xfrm>
              <a:off x="864" y="348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</a:rPr>
                <a:t>=</a:t>
              </a:r>
              <a:endParaRPr lang="de-DE"/>
            </a:p>
          </p:txBody>
        </p:sp>
        <p:sp>
          <p:nvSpPr>
            <p:cNvPr id="2070" name="Text Box 51"/>
            <p:cNvSpPr txBox="1">
              <a:spLocks noChangeArrowheads="1"/>
            </p:cNvSpPr>
            <p:nvPr/>
          </p:nvSpPr>
          <p:spPr bwMode="auto">
            <a:xfrm>
              <a:off x="1013" y="3360"/>
              <a:ext cx="437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chemeClr val="bg1"/>
                  </a:solidFill>
                </a:rPr>
                <a:t>100</a:t>
              </a:r>
              <a:endParaRPr lang="de-DE">
                <a:solidFill>
                  <a:schemeClr val="bg1"/>
                </a:solidFill>
              </a:endParaRPr>
            </a:p>
            <a:p>
              <a:pPr algn="ctr"/>
              <a:r>
                <a:rPr lang="de-DE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071" name="Text Box 52"/>
            <p:cNvSpPr txBox="1">
              <a:spLocks noChangeArrowheads="1"/>
            </p:cNvSpPr>
            <p:nvPr/>
          </p:nvSpPr>
          <p:spPr bwMode="auto">
            <a:xfrm>
              <a:off x="1354" y="345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</a:rPr>
                <a:t>=</a:t>
              </a:r>
              <a:endParaRPr lang="de-DE"/>
            </a:p>
          </p:txBody>
        </p:sp>
        <p:sp>
          <p:nvSpPr>
            <p:cNvPr id="2072" name="Text Box 53"/>
            <p:cNvSpPr txBox="1">
              <a:spLocks noChangeArrowheads="1"/>
            </p:cNvSpPr>
            <p:nvPr/>
          </p:nvSpPr>
          <p:spPr bwMode="auto">
            <a:xfrm>
              <a:off x="1594" y="3456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</a:rPr>
                <a:t>50</a:t>
              </a:r>
              <a:endParaRPr lang="de-DE"/>
            </a:p>
          </p:txBody>
        </p:sp>
      </p:grpSp>
      <p:sp>
        <p:nvSpPr>
          <p:cNvPr id="3127" name="Text Box 55"/>
          <p:cNvSpPr txBox="1">
            <a:spLocks noChangeArrowheads="1"/>
          </p:cNvSpPr>
          <p:nvPr/>
        </p:nvSpPr>
        <p:spPr bwMode="auto">
          <a:xfrm>
            <a:off x="2333625" y="4572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50</a:t>
            </a:r>
            <a:endParaRPr lang="de-DE"/>
          </a:p>
        </p:txBody>
      </p:sp>
      <p:sp>
        <p:nvSpPr>
          <p:cNvPr id="2066" name="Rectangle 56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utoUpdateAnimBg="0"/>
      <p:bldP spid="3087" grpId="0" autoUpdateAnimBg="0"/>
      <p:bldP spid="3089" grpId="0" autoUpdateAnimBg="0"/>
      <p:bldP spid="3093" grpId="0" autoUpdateAnimBg="0"/>
      <p:bldP spid="3094" grpId="0" animBg="1"/>
      <p:bldP spid="3095" grpId="0" autoUpdateAnimBg="0"/>
      <p:bldP spid="3108" grpId="0" autoUpdateAnimBg="0"/>
      <p:bldP spid="3109" grpId="0" autoUpdateAnimBg="0"/>
      <p:bldP spid="3110" grpId="0" autoUpdateAnimBg="0"/>
      <p:bldP spid="3111" grpId="0" animBg="1"/>
      <p:bldP spid="312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838200" y="228600"/>
            <a:ext cx="709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</a:rPr>
              <a:t>2. Grundaufgabe:</a:t>
            </a:r>
            <a:r>
              <a:rPr lang="de-DE">
                <a:solidFill>
                  <a:schemeClr val="bg1"/>
                </a:solidFill>
              </a:rPr>
              <a:t>  Berechnung des </a:t>
            </a:r>
            <a:r>
              <a:rPr lang="de-DE">
                <a:solidFill>
                  <a:srgbClr val="FF0000"/>
                </a:solidFill>
              </a:rPr>
              <a:t>Grundwertes 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269875" y="1371600"/>
            <a:ext cx="88741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Bei der Berechnung des </a:t>
            </a:r>
            <a:r>
              <a:rPr lang="de-DE">
                <a:solidFill>
                  <a:srgbClr val="FF0000"/>
                </a:solidFill>
              </a:rPr>
              <a:t>Grundwertes G</a:t>
            </a:r>
            <a:r>
              <a:rPr lang="de-DE">
                <a:solidFill>
                  <a:schemeClr val="bg1"/>
                </a:solidFill>
              </a:rPr>
              <a:t> wird also immer</a:t>
            </a:r>
          </a:p>
          <a:p>
            <a:r>
              <a:rPr lang="de-DE">
                <a:solidFill>
                  <a:schemeClr val="bg1"/>
                </a:solidFill>
              </a:rPr>
              <a:t>der </a:t>
            </a:r>
            <a:r>
              <a:rPr lang="de-DE">
                <a:solidFill>
                  <a:schemeClr val="accent1"/>
                </a:solidFill>
              </a:rPr>
              <a:t>Prozentwert</a:t>
            </a:r>
            <a:r>
              <a:rPr lang="de-DE">
                <a:solidFill>
                  <a:schemeClr val="bg1"/>
                </a:solidFill>
              </a:rPr>
              <a:t> mit dem Kehrwert des </a:t>
            </a:r>
            <a:r>
              <a:rPr lang="de-DE">
                <a:solidFill>
                  <a:srgbClr val="FFFF00"/>
                </a:solidFill>
              </a:rPr>
              <a:t>Hundertstelbruches</a:t>
            </a:r>
            <a:r>
              <a:rPr lang="de-DE">
                <a:solidFill>
                  <a:schemeClr val="bg1"/>
                </a:solidFill>
              </a:rPr>
              <a:t>         </a:t>
            </a:r>
          </a:p>
          <a:p>
            <a:r>
              <a:rPr lang="de-DE">
                <a:solidFill>
                  <a:schemeClr val="bg1"/>
                </a:solidFill>
              </a:rPr>
              <a:t>multipliziert!         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833438" y="2819400"/>
            <a:ext cx="2316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u="sng">
                <a:solidFill>
                  <a:schemeClr val="bg1"/>
                </a:solidFill>
              </a:rPr>
              <a:t>Weitere Beispiele:</a:t>
            </a:r>
            <a:r>
              <a:rPr lang="de-DE"/>
              <a:t> </a:t>
            </a: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2738438" y="5334000"/>
            <a:ext cx="3733800" cy="1066800"/>
            <a:chOff x="3168" y="2976"/>
            <a:chExt cx="2352" cy="672"/>
          </a:xfrm>
        </p:grpSpPr>
        <p:grpSp>
          <p:nvGrpSpPr>
            <p:cNvPr id="3088" name="Group 59"/>
            <p:cNvGrpSpPr>
              <a:grpSpLocks/>
            </p:cNvGrpSpPr>
            <p:nvPr/>
          </p:nvGrpSpPr>
          <p:grpSpPr bwMode="auto">
            <a:xfrm>
              <a:off x="3312" y="3120"/>
              <a:ext cx="1971" cy="366"/>
              <a:chOff x="3110" y="2880"/>
              <a:chExt cx="1971" cy="366"/>
            </a:xfrm>
          </p:grpSpPr>
          <p:sp>
            <p:nvSpPr>
              <p:cNvPr id="3090" name="Text Box 56"/>
              <p:cNvSpPr txBox="1">
                <a:spLocks noChangeArrowheads="1"/>
              </p:cNvSpPr>
              <p:nvPr/>
            </p:nvSpPr>
            <p:spPr bwMode="auto">
              <a:xfrm>
                <a:off x="3110" y="2905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u="sng">
                    <a:solidFill>
                      <a:schemeClr val="bg1"/>
                    </a:solidFill>
                  </a:rPr>
                  <a:t>Formel:</a:t>
                </a:r>
                <a:endParaRPr lang="de-DE"/>
              </a:p>
            </p:txBody>
          </p:sp>
          <p:sp>
            <p:nvSpPr>
              <p:cNvPr id="3091" name="Text Box 57"/>
              <p:cNvSpPr txBox="1">
                <a:spLocks noChangeArrowheads="1"/>
              </p:cNvSpPr>
              <p:nvPr/>
            </p:nvSpPr>
            <p:spPr bwMode="auto">
              <a:xfrm>
                <a:off x="4032" y="2928"/>
                <a:ext cx="73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>
                    <a:solidFill>
                      <a:srgbClr val="FF0000"/>
                    </a:solidFill>
                  </a:rPr>
                  <a:t>G</a:t>
                </a:r>
                <a:r>
                  <a:rPr lang="de-DE"/>
                  <a:t> = </a:t>
                </a:r>
                <a:r>
                  <a:rPr lang="de-DE">
                    <a:solidFill>
                      <a:schemeClr val="accent1"/>
                    </a:solidFill>
                  </a:rPr>
                  <a:t>P</a:t>
                </a:r>
                <a:r>
                  <a:rPr lang="de-DE">
                    <a:solidFill>
                      <a:srgbClr val="FF0000"/>
                    </a:solidFill>
                  </a:rPr>
                  <a:t> </a:t>
                </a:r>
                <a:r>
                  <a:rPr lang="de-DE"/>
                  <a:t>•</a:t>
                </a:r>
              </a:p>
            </p:txBody>
          </p:sp>
          <p:sp>
            <p:nvSpPr>
              <p:cNvPr id="3092" name="Text Box 58"/>
              <p:cNvSpPr txBox="1">
                <a:spLocks noChangeArrowheads="1"/>
              </p:cNvSpPr>
              <p:nvPr/>
            </p:nvSpPr>
            <p:spPr bwMode="auto">
              <a:xfrm>
                <a:off x="4752" y="2880"/>
                <a:ext cx="329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600" b="1" u="sng">
                    <a:solidFill>
                      <a:srgbClr val="FFFF00"/>
                    </a:solidFill>
                  </a:rPr>
                  <a:t>100</a:t>
                </a:r>
                <a:endParaRPr lang="de-DE" sz="1600" b="1">
                  <a:solidFill>
                    <a:srgbClr val="FFFF00"/>
                  </a:solidFill>
                </a:endParaRPr>
              </a:p>
              <a:p>
                <a:pPr algn="ctr"/>
                <a:r>
                  <a:rPr lang="de-DE" sz="1600" b="1">
                    <a:solidFill>
                      <a:srgbClr val="FFFF00"/>
                    </a:solidFill>
                  </a:rPr>
                  <a:t>p</a:t>
                </a:r>
              </a:p>
            </p:txBody>
          </p:sp>
        </p:grpSp>
        <p:sp>
          <p:nvSpPr>
            <p:cNvPr id="3089" name="Rectangle 60"/>
            <p:cNvSpPr>
              <a:spLocks noChangeArrowheads="1"/>
            </p:cNvSpPr>
            <p:nvPr/>
          </p:nvSpPr>
          <p:spPr bwMode="auto">
            <a:xfrm>
              <a:off x="3168" y="2976"/>
              <a:ext cx="2352" cy="672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1443038" y="3429000"/>
            <a:ext cx="6256337" cy="581025"/>
            <a:chOff x="912" y="1824"/>
            <a:chExt cx="3941" cy="366"/>
          </a:xfrm>
        </p:grpSpPr>
        <p:sp>
          <p:nvSpPr>
            <p:cNvPr id="3086" name="Text Box 45"/>
            <p:cNvSpPr txBox="1">
              <a:spLocks noChangeArrowheads="1"/>
            </p:cNvSpPr>
            <p:nvPr/>
          </p:nvSpPr>
          <p:spPr bwMode="auto">
            <a:xfrm>
              <a:off x="3888" y="1824"/>
              <a:ext cx="32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100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15</a:t>
              </a:r>
            </a:p>
          </p:txBody>
        </p:sp>
        <p:sp>
          <p:nvSpPr>
            <p:cNvPr id="3087" name="Text Box 62"/>
            <p:cNvSpPr txBox="1">
              <a:spLocks noChangeArrowheads="1"/>
            </p:cNvSpPr>
            <p:nvPr/>
          </p:nvSpPr>
          <p:spPr bwMode="auto">
            <a:xfrm>
              <a:off x="912" y="1872"/>
              <a:ext cx="39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15%</a:t>
              </a:r>
              <a:r>
                <a:rPr lang="de-DE"/>
                <a:t> </a:t>
              </a:r>
              <a:r>
                <a:rPr lang="de-DE">
                  <a:solidFill>
                    <a:schemeClr val="bg1"/>
                  </a:solidFill>
                </a:rPr>
                <a:t>von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?</a:t>
              </a:r>
              <a:r>
                <a:rPr lang="de-DE"/>
                <a:t> = </a:t>
              </a:r>
              <a:r>
                <a:rPr lang="de-DE">
                  <a:solidFill>
                    <a:schemeClr val="accent1"/>
                  </a:solidFill>
                </a:rPr>
                <a:t>45 </a:t>
              </a:r>
              <a:r>
                <a:rPr lang="de-DE">
                  <a:solidFill>
                    <a:schemeClr val="bg1"/>
                  </a:solidFill>
                </a:rPr>
                <a:t>also ist</a:t>
              </a:r>
              <a:r>
                <a:rPr lang="de-DE"/>
                <a:t>  </a:t>
              </a:r>
              <a:r>
                <a:rPr lang="de-DE">
                  <a:solidFill>
                    <a:srgbClr val="FF0000"/>
                  </a:solidFill>
                </a:rPr>
                <a:t>?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chemeClr val="accent1"/>
                  </a:solidFill>
                </a:rPr>
                <a:t>45 </a:t>
              </a:r>
              <a:r>
                <a:rPr lang="de-DE">
                  <a:solidFill>
                    <a:srgbClr val="FFFF00"/>
                  </a:solidFill>
                </a:rPr>
                <a:t>•</a:t>
              </a:r>
              <a:r>
                <a:rPr lang="de-DE"/>
                <a:t>          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300</a:t>
              </a:r>
            </a:p>
          </p:txBody>
        </p:sp>
      </p:grpSp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1443038" y="3962400"/>
            <a:ext cx="6256337" cy="581025"/>
            <a:chOff x="912" y="2160"/>
            <a:chExt cx="3941" cy="366"/>
          </a:xfrm>
        </p:grpSpPr>
        <p:sp>
          <p:nvSpPr>
            <p:cNvPr id="3084" name="Text Box 69"/>
            <p:cNvSpPr txBox="1">
              <a:spLocks noChangeArrowheads="1"/>
            </p:cNvSpPr>
            <p:nvPr/>
          </p:nvSpPr>
          <p:spPr bwMode="auto">
            <a:xfrm>
              <a:off x="3888" y="2160"/>
              <a:ext cx="32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100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25</a:t>
              </a:r>
            </a:p>
          </p:txBody>
        </p:sp>
        <p:sp>
          <p:nvSpPr>
            <p:cNvPr id="3085" name="Text Box 70"/>
            <p:cNvSpPr txBox="1">
              <a:spLocks noChangeArrowheads="1"/>
            </p:cNvSpPr>
            <p:nvPr/>
          </p:nvSpPr>
          <p:spPr bwMode="auto">
            <a:xfrm>
              <a:off x="912" y="2208"/>
              <a:ext cx="39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25%</a:t>
              </a:r>
              <a:r>
                <a:rPr lang="de-DE"/>
                <a:t> </a:t>
              </a:r>
              <a:r>
                <a:rPr lang="de-DE">
                  <a:solidFill>
                    <a:schemeClr val="bg1"/>
                  </a:solidFill>
                </a:rPr>
                <a:t>von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?</a:t>
              </a:r>
              <a:r>
                <a:rPr lang="de-DE"/>
                <a:t> = </a:t>
              </a:r>
              <a:r>
                <a:rPr lang="de-DE">
                  <a:solidFill>
                    <a:schemeClr val="accent1"/>
                  </a:solidFill>
                </a:rPr>
                <a:t>40 </a:t>
              </a:r>
              <a:r>
                <a:rPr lang="de-DE">
                  <a:solidFill>
                    <a:schemeClr val="bg1"/>
                  </a:solidFill>
                </a:rPr>
                <a:t>also ist</a:t>
              </a:r>
              <a:r>
                <a:rPr lang="de-DE"/>
                <a:t>  </a:t>
              </a:r>
              <a:r>
                <a:rPr lang="de-DE">
                  <a:solidFill>
                    <a:srgbClr val="FF0000"/>
                  </a:solidFill>
                </a:rPr>
                <a:t>?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chemeClr val="accent1"/>
                  </a:solidFill>
                </a:rPr>
                <a:t>40 </a:t>
              </a:r>
              <a:r>
                <a:rPr lang="de-DE">
                  <a:solidFill>
                    <a:srgbClr val="FFFF00"/>
                  </a:solidFill>
                </a:rPr>
                <a:t>•</a:t>
              </a:r>
              <a:r>
                <a:rPr lang="de-DE"/>
                <a:t>          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160</a:t>
              </a:r>
            </a:p>
          </p:txBody>
        </p:sp>
      </p:grp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1443038" y="4495800"/>
            <a:ext cx="6086475" cy="581025"/>
            <a:chOff x="912" y="2496"/>
            <a:chExt cx="3834" cy="366"/>
          </a:xfrm>
        </p:grpSpPr>
        <p:sp>
          <p:nvSpPr>
            <p:cNvPr id="3082" name="Text Box 76"/>
            <p:cNvSpPr txBox="1">
              <a:spLocks noChangeArrowheads="1"/>
            </p:cNvSpPr>
            <p:nvPr/>
          </p:nvSpPr>
          <p:spPr bwMode="auto">
            <a:xfrm>
              <a:off x="3888" y="2496"/>
              <a:ext cx="32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100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50</a:t>
              </a:r>
            </a:p>
          </p:txBody>
        </p:sp>
        <p:sp>
          <p:nvSpPr>
            <p:cNvPr id="3083" name="Text Box 77"/>
            <p:cNvSpPr txBox="1">
              <a:spLocks noChangeArrowheads="1"/>
            </p:cNvSpPr>
            <p:nvPr/>
          </p:nvSpPr>
          <p:spPr bwMode="auto">
            <a:xfrm>
              <a:off x="912" y="2544"/>
              <a:ext cx="383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50%</a:t>
              </a:r>
              <a:r>
                <a:rPr lang="de-DE"/>
                <a:t> </a:t>
              </a:r>
              <a:r>
                <a:rPr lang="de-DE">
                  <a:solidFill>
                    <a:schemeClr val="bg1"/>
                  </a:solidFill>
                </a:rPr>
                <a:t>von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?</a:t>
              </a:r>
              <a:r>
                <a:rPr lang="de-DE"/>
                <a:t> = </a:t>
              </a:r>
              <a:r>
                <a:rPr lang="de-DE">
                  <a:solidFill>
                    <a:schemeClr val="accent1"/>
                  </a:solidFill>
                </a:rPr>
                <a:t>40 </a:t>
              </a:r>
              <a:r>
                <a:rPr lang="de-DE">
                  <a:solidFill>
                    <a:schemeClr val="bg1"/>
                  </a:solidFill>
                </a:rPr>
                <a:t>also ist</a:t>
              </a:r>
              <a:r>
                <a:rPr lang="de-DE"/>
                <a:t>  </a:t>
              </a:r>
              <a:r>
                <a:rPr lang="de-DE">
                  <a:solidFill>
                    <a:srgbClr val="FF0000"/>
                  </a:solidFill>
                </a:rPr>
                <a:t>?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chemeClr val="accent1"/>
                  </a:solidFill>
                </a:rPr>
                <a:t>40 </a:t>
              </a:r>
              <a:r>
                <a:rPr lang="de-DE">
                  <a:solidFill>
                    <a:srgbClr val="FFFF00"/>
                  </a:solidFill>
                </a:rPr>
                <a:t>•</a:t>
              </a:r>
              <a:r>
                <a:rPr lang="de-DE"/>
                <a:t>           </a:t>
              </a:r>
              <a:r>
                <a:rPr lang="de-DE">
                  <a:solidFill>
                    <a:schemeClr val="bg1"/>
                  </a:solidFill>
                </a:rPr>
                <a:t>=</a:t>
              </a:r>
              <a:r>
                <a:rPr lang="de-DE"/>
                <a:t> </a:t>
              </a:r>
              <a:r>
                <a:rPr lang="de-DE">
                  <a:solidFill>
                    <a:srgbClr val="FF0000"/>
                  </a:solidFill>
                </a:rPr>
                <a:t>80</a:t>
              </a:r>
            </a:p>
          </p:txBody>
        </p:sp>
      </p:grpSp>
      <p:sp>
        <p:nvSpPr>
          <p:cNvPr id="3081" name="Rectangle 79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 autoUpdateAnimBg="0"/>
      <p:bldP spid="412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838200" y="228600"/>
            <a:ext cx="709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</a:rPr>
              <a:t>2. Grundaufgabe:</a:t>
            </a:r>
            <a:r>
              <a:rPr lang="de-DE">
                <a:solidFill>
                  <a:schemeClr val="bg1"/>
                </a:solidFill>
              </a:rPr>
              <a:t>  Berechnung des </a:t>
            </a:r>
            <a:r>
              <a:rPr lang="de-DE">
                <a:solidFill>
                  <a:srgbClr val="FF0000"/>
                </a:solidFill>
              </a:rPr>
              <a:t>Grundwertes 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2100" y="1295400"/>
            <a:ext cx="8558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Bei der Berechnung des</a:t>
            </a:r>
            <a:r>
              <a:rPr lang="de-DE">
                <a:solidFill>
                  <a:srgbClr val="FF0000"/>
                </a:solidFill>
              </a:rPr>
              <a:t> Grundwertes G</a:t>
            </a:r>
            <a:r>
              <a:rPr lang="de-DE">
                <a:solidFill>
                  <a:schemeClr val="bg1"/>
                </a:solidFill>
              </a:rPr>
              <a:t> wird also immer</a:t>
            </a:r>
          </a:p>
          <a:p>
            <a:r>
              <a:rPr lang="de-DE">
                <a:solidFill>
                  <a:schemeClr val="bg1"/>
                </a:solidFill>
              </a:rPr>
              <a:t>der </a:t>
            </a:r>
            <a:r>
              <a:rPr lang="de-DE">
                <a:solidFill>
                  <a:schemeClr val="accent1"/>
                </a:solidFill>
              </a:rPr>
              <a:t>Prozentwert P</a:t>
            </a:r>
            <a:r>
              <a:rPr lang="de-DE">
                <a:solidFill>
                  <a:schemeClr val="bg1"/>
                </a:solidFill>
              </a:rPr>
              <a:t> durch den </a:t>
            </a:r>
            <a:r>
              <a:rPr lang="de-DE">
                <a:solidFill>
                  <a:srgbClr val="FFFF00"/>
                </a:solidFill>
              </a:rPr>
              <a:t>Hundertstelbruch</a:t>
            </a:r>
            <a:r>
              <a:rPr lang="de-DE">
                <a:solidFill>
                  <a:schemeClr val="bg1"/>
                </a:solidFill>
              </a:rPr>
              <a:t>         dividiert!</a:t>
            </a:r>
          </a:p>
          <a:p>
            <a:r>
              <a:rPr lang="de-DE">
                <a:solidFill>
                  <a:schemeClr val="bg1"/>
                </a:solidFill>
              </a:rPr>
              <a:t>Wer das Bruchrechnen nicht mag, kann auch  durch die dazu-</a:t>
            </a:r>
          </a:p>
          <a:p>
            <a:r>
              <a:rPr lang="de-DE">
                <a:solidFill>
                  <a:schemeClr val="bg1"/>
                </a:solidFill>
              </a:rPr>
              <a:t>gehörige </a:t>
            </a:r>
            <a:r>
              <a:rPr lang="de-DE">
                <a:solidFill>
                  <a:srgbClr val="FFFF00"/>
                </a:solidFill>
              </a:rPr>
              <a:t>Dezimalzahl</a:t>
            </a:r>
            <a:r>
              <a:rPr lang="de-DE">
                <a:solidFill>
                  <a:schemeClr val="bg1"/>
                </a:solidFill>
              </a:rPr>
              <a:t> dividieren !         </a:t>
            </a: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6692900" y="1600200"/>
            <a:ext cx="5222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600" b="1" u="sng" dirty="0">
                <a:solidFill>
                  <a:srgbClr val="FFFF00"/>
                </a:solidFill>
              </a:rPr>
              <a:t>p</a:t>
            </a:r>
            <a:endParaRPr lang="de-DE" sz="1600" b="1" dirty="0">
              <a:solidFill>
                <a:srgbClr val="FFFF00"/>
              </a:solidFill>
            </a:endParaRPr>
          </a:p>
          <a:p>
            <a:pPr algn="ctr"/>
            <a:r>
              <a:rPr lang="de-DE" sz="1600" b="1" dirty="0">
                <a:solidFill>
                  <a:srgbClr val="FFFF00"/>
                </a:solidFill>
              </a:rPr>
              <a:t>100</a:t>
            </a:r>
            <a:endParaRPr lang="de-DE" sz="1400" dirty="0">
              <a:solidFill>
                <a:srgbClr val="FFFF00"/>
              </a:solidFill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685800" y="3200400"/>
            <a:ext cx="2528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u="sng" dirty="0">
                <a:solidFill>
                  <a:schemeClr val="bg1"/>
                </a:solidFill>
              </a:rPr>
              <a:t>Vorheriges Beispiel:</a:t>
            </a:r>
            <a:r>
              <a:rPr lang="de-DE" dirty="0"/>
              <a:t> </a:t>
            </a:r>
          </a:p>
        </p:txBody>
      </p:sp>
      <p:grpSp>
        <p:nvGrpSpPr>
          <p:cNvPr id="4102" name="Gruppieren 23"/>
          <p:cNvGrpSpPr>
            <a:grpSpLocks/>
          </p:cNvGrpSpPr>
          <p:nvPr/>
        </p:nvGrpSpPr>
        <p:grpSpPr bwMode="auto">
          <a:xfrm>
            <a:off x="1177925" y="3810000"/>
            <a:ext cx="6316663" cy="581025"/>
            <a:chOff x="1177413" y="3810000"/>
            <a:chExt cx="6317755" cy="581025"/>
          </a:xfrm>
        </p:grpSpPr>
        <p:sp>
          <p:nvSpPr>
            <p:cNvPr id="4116" name="Text Box 33"/>
            <p:cNvSpPr txBox="1">
              <a:spLocks noChangeArrowheads="1"/>
            </p:cNvSpPr>
            <p:nvPr/>
          </p:nvSpPr>
          <p:spPr bwMode="auto">
            <a:xfrm>
              <a:off x="5715000" y="3810000"/>
              <a:ext cx="52228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100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15</a:t>
              </a:r>
            </a:p>
          </p:txBody>
        </p:sp>
        <p:sp>
          <p:nvSpPr>
            <p:cNvPr id="4117" name="Text Box 34"/>
            <p:cNvSpPr txBox="1">
              <a:spLocks noChangeArrowheads="1"/>
            </p:cNvSpPr>
            <p:nvPr/>
          </p:nvSpPr>
          <p:spPr bwMode="auto">
            <a:xfrm>
              <a:off x="1177413" y="3857628"/>
              <a:ext cx="63177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dirty="0">
                  <a:solidFill>
                    <a:srgbClr val="FFFF00"/>
                  </a:solidFill>
                </a:rPr>
                <a:t>15%</a:t>
              </a:r>
              <a:r>
                <a:rPr lang="de-DE" dirty="0"/>
                <a:t> </a:t>
              </a:r>
              <a:r>
                <a:rPr lang="de-DE" dirty="0">
                  <a:solidFill>
                    <a:schemeClr val="bg1"/>
                  </a:solidFill>
                </a:rPr>
                <a:t>von</a:t>
              </a:r>
              <a:r>
                <a:rPr lang="de-DE" dirty="0"/>
                <a:t> </a:t>
              </a:r>
              <a:r>
                <a:rPr lang="de-DE" dirty="0">
                  <a:solidFill>
                    <a:srgbClr val="FF0000"/>
                  </a:solidFill>
                </a:rPr>
                <a:t>?</a:t>
              </a:r>
              <a:r>
                <a:rPr lang="de-DE" dirty="0"/>
                <a:t> = </a:t>
              </a:r>
              <a:r>
                <a:rPr lang="de-DE" dirty="0">
                  <a:solidFill>
                    <a:schemeClr val="accent1"/>
                  </a:solidFill>
                </a:rPr>
                <a:t>45 </a:t>
              </a:r>
              <a:r>
                <a:rPr lang="de-DE" dirty="0">
                  <a:solidFill>
                    <a:schemeClr val="bg1"/>
                  </a:solidFill>
                </a:rPr>
                <a:t>also ist</a:t>
              </a:r>
              <a:r>
                <a:rPr lang="de-DE" dirty="0"/>
                <a:t>  </a:t>
              </a:r>
              <a:r>
                <a:rPr lang="de-DE" dirty="0">
                  <a:solidFill>
                    <a:srgbClr val="FF0000"/>
                  </a:solidFill>
                </a:rPr>
                <a:t>? </a:t>
              </a:r>
              <a:r>
                <a:rPr lang="de-DE" dirty="0">
                  <a:solidFill>
                    <a:schemeClr val="bg1"/>
                  </a:solidFill>
                </a:rPr>
                <a:t>=</a:t>
              </a:r>
              <a:r>
                <a:rPr lang="de-DE" dirty="0"/>
                <a:t> </a:t>
              </a:r>
              <a:r>
                <a:rPr lang="de-DE" dirty="0">
                  <a:solidFill>
                    <a:schemeClr val="accent1"/>
                  </a:solidFill>
                </a:rPr>
                <a:t>45 </a:t>
              </a:r>
              <a:r>
                <a:rPr lang="de-DE" dirty="0">
                  <a:solidFill>
                    <a:srgbClr val="FFFF00"/>
                  </a:solidFill>
                </a:rPr>
                <a:t>•</a:t>
              </a:r>
              <a:r>
                <a:rPr lang="de-DE" dirty="0"/>
                <a:t>         </a:t>
              </a:r>
              <a:r>
                <a:rPr lang="de-DE" dirty="0">
                  <a:solidFill>
                    <a:schemeClr val="bg1"/>
                  </a:solidFill>
                </a:rPr>
                <a:t>=</a:t>
              </a:r>
              <a:r>
                <a:rPr lang="de-DE" dirty="0"/>
                <a:t> </a:t>
              </a:r>
              <a:r>
                <a:rPr lang="de-DE" dirty="0">
                  <a:solidFill>
                    <a:srgbClr val="FF0000"/>
                  </a:solidFill>
                </a:rPr>
                <a:t>300</a:t>
              </a:r>
            </a:p>
          </p:txBody>
        </p: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1828800" y="4419600"/>
            <a:ext cx="5545138" cy="581025"/>
            <a:chOff x="816" y="2448"/>
            <a:chExt cx="3493" cy="366"/>
          </a:xfrm>
        </p:grpSpPr>
        <p:sp>
          <p:nvSpPr>
            <p:cNvPr id="4113" name="Text Box 36"/>
            <p:cNvSpPr txBox="1">
              <a:spLocks noChangeArrowheads="1"/>
            </p:cNvSpPr>
            <p:nvPr/>
          </p:nvSpPr>
          <p:spPr bwMode="auto">
            <a:xfrm>
              <a:off x="816" y="2496"/>
              <a:ext cx="34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</a:rPr>
                <a:t>Also </a:t>
              </a:r>
              <a:r>
                <a:rPr lang="de-DE">
                  <a:solidFill>
                    <a:schemeClr val="accent1"/>
                  </a:solidFill>
                </a:rPr>
                <a:t>45</a:t>
              </a:r>
              <a:r>
                <a:rPr lang="de-DE">
                  <a:solidFill>
                    <a:schemeClr val="bg1"/>
                  </a:solidFill>
                </a:rPr>
                <a:t> •         = </a:t>
              </a:r>
              <a:r>
                <a:rPr lang="de-DE">
                  <a:solidFill>
                    <a:schemeClr val="accent1"/>
                  </a:solidFill>
                </a:rPr>
                <a:t>45</a:t>
              </a:r>
              <a:r>
                <a:rPr lang="de-DE">
                  <a:solidFill>
                    <a:schemeClr val="bg1"/>
                  </a:solidFill>
                </a:rPr>
                <a:t> :              = </a:t>
              </a:r>
              <a:r>
                <a:rPr lang="de-DE">
                  <a:solidFill>
                    <a:schemeClr val="accent1"/>
                  </a:solidFill>
                </a:rPr>
                <a:t>45</a:t>
              </a:r>
              <a:r>
                <a:rPr lang="de-DE">
                  <a:solidFill>
                    <a:schemeClr val="bg1"/>
                  </a:solidFill>
                </a:rPr>
                <a:t> </a:t>
              </a:r>
              <a:r>
                <a:rPr lang="de-DE">
                  <a:solidFill>
                    <a:srgbClr val="FFFF00"/>
                  </a:solidFill>
                </a:rPr>
                <a:t>: 0,15</a:t>
              </a: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4114" name="Text Box 38"/>
            <p:cNvSpPr txBox="1">
              <a:spLocks noChangeArrowheads="1"/>
            </p:cNvSpPr>
            <p:nvPr/>
          </p:nvSpPr>
          <p:spPr bwMode="auto">
            <a:xfrm>
              <a:off x="1680" y="2448"/>
              <a:ext cx="32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100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15</a:t>
              </a:r>
            </a:p>
          </p:txBody>
        </p:sp>
        <p:sp>
          <p:nvSpPr>
            <p:cNvPr id="4115" name="Text Box 39"/>
            <p:cNvSpPr txBox="1">
              <a:spLocks noChangeArrowheads="1"/>
            </p:cNvSpPr>
            <p:nvPr/>
          </p:nvSpPr>
          <p:spPr bwMode="auto">
            <a:xfrm>
              <a:off x="2640" y="2448"/>
              <a:ext cx="32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u="sng">
                  <a:solidFill>
                    <a:srgbClr val="FFFF00"/>
                  </a:solidFill>
                </a:rPr>
                <a:t>15</a:t>
              </a:r>
              <a:endParaRPr lang="de-DE" sz="1600" b="1">
                <a:solidFill>
                  <a:srgbClr val="FFFF00"/>
                </a:solidFill>
              </a:endParaRPr>
            </a:p>
            <a:p>
              <a:pPr algn="ctr"/>
              <a:r>
                <a:rPr lang="de-DE" sz="1600" b="1">
                  <a:solidFill>
                    <a:srgbClr val="FFFF00"/>
                  </a:solidFill>
                </a:rPr>
                <a:t>100</a:t>
              </a:r>
            </a:p>
          </p:txBody>
        </p:sp>
      </p:grpSp>
      <p:grpSp>
        <p:nvGrpSpPr>
          <p:cNvPr id="4" name="Group 65"/>
          <p:cNvGrpSpPr>
            <a:grpSpLocks/>
          </p:cNvGrpSpPr>
          <p:nvPr/>
        </p:nvGrpSpPr>
        <p:grpSpPr bwMode="auto">
          <a:xfrm>
            <a:off x="2590800" y="5257800"/>
            <a:ext cx="4140200" cy="1250950"/>
            <a:chOff x="1296" y="2976"/>
            <a:chExt cx="2608" cy="788"/>
          </a:xfrm>
        </p:grpSpPr>
        <p:sp>
          <p:nvSpPr>
            <p:cNvPr id="4106" name="Text Box 50"/>
            <p:cNvSpPr txBox="1">
              <a:spLocks noChangeArrowheads="1"/>
            </p:cNvSpPr>
            <p:nvPr/>
          </p:nvSpPr>
          <p:spPr bwMode="auto">
            <a:xfrm>
              <a:off x="3504" y="3120"/>
              <a:ext cx="40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3200">
                  <a:solidFill>
                    <a:schemeClr val="accent1"/>
                  </a:solidFill>
                </a:rPr>
                <a:t>45</a:t>
              </a:r>
              <a:endParaRPr lang="de-DE" sz="3200">
                <a:solidFill>
                  <a:schemeClr val="bg1"/>
                </a:solidFill>
              </a:endParaRPr>
            </a:p>
          </p:txBody>
        </p:sp>
        <p:sp>
          <p:nvSpPr>
            <p:cNvPr id="4107" name="Line 51"/>
            <p:cNvSpPr>
              <a:spLocks noChangeShapeType="1"/>
            </p:cNvSpPr>
            <p:nvPr/>
          </p:nvSpPr>
          <p:spPr bwMode="auto">
            <a:xfrm flipH="1">
              <a:off x="1776" y="3312"/>
              <a:ext cx="1584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4108" name="Group 52"/>
            <p:cNvGrpSpPr>
              <a:grpSpLocks/>
            </p:cNvGrpSpPr>
            <p:nvPr/>
          </p:nvGrpSpPr>
          <p:grpSpPr bwMode="auto">
            <a:xfrm>
              <a:off x="2400" y="3360"/>
              <a:ext cx="452" cy="404"/>
              <a:chOff x="1920" y="2256"/>
              <a:chExt cx="452" cy="404"/>
            </a:xfrm>
          </p:grpSpPr>
          <p:sp>
            <p:nvSpPr>
              <p:cNvPr id="4111" name="Text Box 53"/>
              <p:cNvSpPr txBox="1">
                <a:spLocks noChangeArrowheads="1"/>
              </p:cNvSpPr>
              <p:nvPr/>
            </p:nvSpPr>
            <p:spPr bwMode="auto">
              <a:xfrm>
                <a:off x="2016" y="2256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</a:rPr>
                  <a:t>15</a:t>
                </a:r>
                <a:endParaRPr lang="de-DE" sz="1800">
                  <a:solidFill>
                    <a:srgbClr val="FFFF00"/>
                  </a:solidFill>
                </a:endParaRPr>
              </a:p>
              <a:p>
                <a:pPr algn="ctr"/>
                <a:r>
                  <a:rPr lang="de-DE" sz="1800">
                    <a:solidFill>
                      <a:srgbClr val="FFFF00"/>
                    </a:solidFill>
                  </a:rPr>
                  <a:t>100</a:t>
                </a:r>
              </a:p>
            </p:txBody>
          </p:sp>
          <p:sp>
            <p:nvSpPr>
              <p:cNvPr id="4112" name="Text Box 54"/>
              <p:cNvSpPr txBox="1">
                <a:spLocks noChangeArrowheads="1"/>
              </p:cNvSpPr>
              <p:nvPr/>
            </p:nvSpPr>
            <p:spPr bwMode="auto">
              <a:xfrm>
                <a:off x="1920" y="2272"/>
                <a:ext cx="19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2800" b="1">
                    <a:solidFill>
                      <a:srgbClr val="FFFF00"/>
                    </a:solidFill>
                  </a:rPr>
                  <a:t>:</a:t>
                </a:r>
                <a:endParaRPr lang="de-DE"/>
              </a:p>
            </p:txBody>
          </p:sp>
        </p:grpSp>
        <p:sp>
          <p:nvSpPr>
            <p:cNvPr id="4109" name="Text Box 58"/>
            <p:cNvSpPr txBox="1">
              <a:spLocks noChangeArrowheads="1"/>
            </p:cNvSpPr>
            <p:nvPr/>
          </p:nvSpPr>
          <p:spPr bwMode="auto">
            <a:xfrm>
              <a:off x="1296" y="3168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</a:rPr>
                <a:t>300</a:t>
              </a:r>
              <a:endParaRPr lang="de-DE"/>
            </a:p>
          </p:txBody>
        </p:sp>
        <p:sp>
          <p:nvSpPr>
            <p:cNvPr id="4110" name="Text Box 59"/>
            <p:cNvSpPr txBox="1">
              <a:spLocks noChangeArrowheads="1"/>
            </p:cNvSpPr>
            <p:nvPr/>
          </p:nvSpPr>
          <p:spPr bwMode="auto">
            <a:xfrm>
              <a:off x="2304" y="2976"/>
              <a:ext cx="5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</a:rPr>
                <a:t>: 0,15</a:t>
              </a:r>
              <a:endParaRPr lang="de-DE"/>
            </a:p>
          </p:txBody>
        </p:sp>
      </p:grpSp>
      <p:sp>
        <p:nvSpPr>
          <p:cNvPr id="4105" name="Rectangle 64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utoUpdateAnimBg="0"/>
      <p:bldP spid="4100" grpId="0"/>
      <p:bldP spid="5128" grpId="0" autoUpdateAnimBg="0"/>
    </p:bld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Office\Vorlagen\Leere Präsentation.pot</Template>
  <TotalTime>0</TotalTime>
  <Words>230</Words>
  <Application>Microsoft Office PowerPoint</Application>
  <PresentationFormat>Bildschirmpräsentation (4:3)</PresentationFormat>
  <Paragraphs>69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Times New Roman</vt:lpstr>
      <vt:lpstr>Calibri</vt:lpstr>
      <vt:lpstr>Leere Präsentation</vt:lpstr>
      <vt:lpstr>Folie 1</vt:lpstr>
      <vt:lpstr>Folie 2</vt:lpstr>
      <vt:lpstr>Folie 3</vt:lpstr>
    </vt:vector>
  </TitlesOfParts>
  <Company>Raichberg-Realschule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Horst Lost</dc:creator>
  <cp:lastModifiedBy>horst</cp:lastModifiedBy>
  <cp:revision>19</cp:revision>
  <dcterms:created xsi:type="dcterms:W3CDTF">2002-04-20T08:38:49Z</dcterms:created>
  <dcterms:modified xsi:type="dcterms:W3CDTF">2015-04-29T08:20:01Z</dcterms:modified>
</cp:coreProperties>
</file>