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 showGuides="1">
      <p:cViewPr varScale="1">
        <p:scale>
          <a:sx n="105" d="100"/>
          <a:sy n="105" d="100"/>
        </p:scale>
        <p:origin x="-18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BD896-C0C7-446F-B5A5-9264C73E6CB2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D3939-01A8-455D-854C-A3B6543E4B64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3E15A2-4BD8-4258-9458-0E87DF8274ED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DDF83F-8DC2-470B-9D75-7E98FE8CE3F0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D6C55-6493-461C-A025-D88DE74E3038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5CF42-B66E-46DD-9117-59063D2F03A1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A77D64-FF0A-4FEB-84E1-6E15660282D6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A8FD7-D020-4F61-BE93-4B8761FB6470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70DC4-E7DA-47EB-9D50-4E27D62E167A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C0CB08-9C18-4DFB-B0CC-F713CEC83C33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19974-6385-47B1-94F4-1DB43014DC05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Hier klicken, um Master-Titelformat zu bearbeiten.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Hier klicken, um Master-Textformat zu bearbeiten.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E8C034-202D-4767-AED9-41E874E290F0}" type="slidenum">
              <a:rPr lang="en-US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838200" y="228600"/>
            <a:ext cx="7489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u="sng">
                <a:solidFill>
                  <a:schemeClr val="bg1"/>
                </a:solidFill>
                <a:latin typeface="Arial" charset="0"/>
              </a:rPr>
              <a:t>3. Grundaufgabe: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 Berechnung des </a:t>
            </a:r>
            <a:r>
              <a:rPr lang="de-DE">
                <a:solidFill>
                  <a:srgbClr val="FFFF00"/>
                </a:solidFill>
                <a:latin typeface="Arial" charset="0"/>
              </a:rPr>
              <a:t>Prozentsatzes p%</a:t>
            </a:r>
            <a:endParaRPr lang="de-D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219200" y="990600"/>
            <a:ext cx="7302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  <a:latin typeface="Arial" charset="0"/>
              </a:rPr>
              <a:t>Wielviel </a:t>
            </a:r>
            <a:r>
              <a:rPr lang="de-DE">
                <a:solidFill>
                  <a:srgbClr val="FFFF00"/>
                </a:solidFill>
                <a:latin typeface="Arial" charset="0"/>
              </a:rPr>
              <a:t>Prozent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 sind </a:t>
            </a:r>
            <a:r>
              <a:rPr lang="de-DE">
                <a:solidFill>
                  <a:schemeClr val="accent1"/>
                </a:solidFill>
                <a:latin typeface="Arial" charset="0"/>
              </a:rPr>
              <a:t>36 Treffer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von </a:t>
            </a:r>
            <a:r>
              <a:rPr lang="de-DE">
                <a:solidFill>
                  <a:srgbClr val="FF0000"/>
                </a:solidFill>
                <a:latin typeface="Arial" charset="0"/>
              </a:rPr>
              <a:t>90 Versuchen 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?</a:t>
            </a:r>
            <a:endParaRPr lang="de-DE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33400" y="1600200"/>
            <a:ext cx="7581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de-DE" sz="2000">
                <a:solidFill>
                  <a:schemeClr val="bg1"/>
                </a:solidFill>
                <a:latin typeface="Arial" charset="0"/>
              </a:rPr>
              <a:t>Gesucht ist der </a:t>
            </a:r>
            <a:r>
              <a:rPr lang="de-DE" sz="2000">
                <a:solidFill>
                  <a:srgbClr val="FFFF00"/>
                </a:solidFill>
                <a:latin typeface="Arial" charset="0"/>
              </a:rPr>
              <a:t>Hundertstelbruch</a:t>
            </a:r>
            <a:r>
              <a:rPr lang="de-DE" sz="2000">
                <a:solidFill>
                  <a:schemeClr val="bg1"/>
                </a:solidFill>
                <a:latin typeface="Arial" charset="0"/>
              </a:rPr>
              <a:t>, mit dem man den </a:t>
            </a:r>
            <a:r>
              <a:rPr lang="de-DE" sz="2000">
                <a:solidFill>
                  <a:srgbClr val="FF0000"/>
                </a:solidFill>
                <a:latin typeface="Arial" charset="0"/>
              </a:rPr>
              <a:t>Grundwert G</a:t>
            </a:r>
            <a:r>
              <a:rPr lang="de-DE" sz="200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ctr"/>
            <a:r>
              <a:rPr lang="de-DE" sz="2000">
                <a:solidFill>
                  <a:schemeClr val="bg1"/>
                </a:solidFill>
                <a:latin typeface="Arial" charset="0"/>
              </a:rPr>
              <a:t>multiplizieren muss, um den </a:t>
            </a:r>
            <a:r>
              <a:rPr lang="de-DE" sz="2000">
                <a:solidFill>
                  <a:schemeClr val="accent1"/>
                </a:solidFill>
                <a:latin typeface="Arial" charset="0"/>
              </a:rPr>
              <a:t>Prozentwert</a:t>
            </a:r>
            <a:r>
              <a:rPr lang="de-DE" sz="2000">
                <a:solidFill>
                  <a:schemeClr val="bg1"/>
                </a:solidFill>
                <a:latin typeface="Arial" charset="0"/>
              </a:rPr>
              <a:t> zu erhalten ! </a:t>
            </a:r>
            <a:r>
              <a:rPr lang="de-DE" sz="2000">
                <a:latin typeface="Arial" charset="0"/>
              </a:rPr>
              <a:t> 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286000" y="3581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0000"/>
                </a:solidFill>
                <a:latin typeface="Arial" charset="0"/>
              </a:rPr>
              <a:t>90</a:t>
            </a:r>
            <a:endParaRPr lang="de-D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2895600" y="3810000"/>
            <a:ext cx="25146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de-DE"/>
          </a:p>
        </p:txBody>
      </p:sp>
      <p:grpSp>
        <p:nvGrpSpPr>
          <p:cNvPr id="3083" name="Group 11"/>
          <p:cNvGrpSpPr>
            <a:grpSpLocks/>
          </p:cNvGrpSpPr>
          <p:nvPr/>
        </p:nvGrpSpPr>
        <p:grpSpPr bwMode="auto">
          <a:xfrm>
            <a:off x="3886200" y="3124200"/>
            <a:ext cx="717550" cy="641350"/>
            <a:chOff x="1920" y="2256"/>
            <a:chExt cx="452" cy="404"/>
          </a:xfrm>
        </p:grpSpPr>
        <p:sp>
          <p:nvSpPr>
            <p:cNvPr id="3084" name="Text Box 12"/>
            <p:cNvSpPr txBox="1">
              <a:spLocks noChangeArrowheads="1"/>
            </p:cNvSpPr>
            <p:nvPr/>
          </p:nvSpPr>
          <p:spPr bwMode="auto">
            <a:xfrm>
              <a:off x="2016" y="2256"/>
              <a:ext cx="3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 dirty="0">
                  <a:solidFill>
                    <a:srgbClr val="FFFF00"/>
                  </a:solidFill>
                  <a:latin typeface="Arial" charset="0"/>
                </a:rPr>
                <a:t>p</a:t>
              </a:r>
              <a:endParaRPr lang="de-DE" sz="1800" dirty="0">
                <a:solidFill>
                  <a:srgbClr val="FFFF00"/>
                </a:solidFill>
                <a:latin typeface="Arial" charset="0"/>
              </a:endParaRPr>
            </a:p>
            <a:p>
              <a:pPr algn="ctr"/>
              <a:r>
                <a:rPr lang="de-DE" sz="1800" dirty="0">
                  <a:solidFill>
                    <a:srgbClr val="FFFF00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3085" name="Text Box 13"/>
            <p:cNvSpPr txBox="1">
              <a:spLocks noChangeArrowheads="1"/>
            </p:cNvSpPr>
            <p:nvPr/>
          </p:nvSpPr>
          <p:spPr bwMode="auto">
            <a:xfrm>
              <a:off x="1920" y="2304"/>
              <a:ext cx="1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FF00"/>
                  </a:solidFill>
                  <a:latin typeface="Arial" charset="0"/>
                </a:rPr>
                <a:t>•</a:t>
              </a:r>
              <a:endParaRPr lang="de-DE">
                <a:latin typeface="Arial" charset="0"/>
              </a:endParaRPr>
            </a:p>
          </p:txBody>
        </p:sp>
      </p:grp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5486400" y="35052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accent1"/>
                </a:solidFill>
                <a:latin typeface="Arial" charset="0"/>
              </a:rPr>
              <a:t>36</a:t>
            </a:r>
            <a:endParaRPr lang="de-D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174625" y="4267200"/>
            <a:ext cx="78851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>
                <a:solidFill>
                  <a:schemeClr val="bg1"/>
                </a:solidFill>
                <a:latin typeface="Arial" charset="0"/>
              </a:rPr>
              <a:t>Um die Lösung zu finden, bestimmt man,wie in Lektion 1, den Anteil </a:t>
            </a:r>
          </a:p>
          <a:p>
            <a:endParaRPr lang="de-DE" sz="2000">
              <a:solidFill>
                <a:schemeClr val="bg1"/>
              </a:solidFill>
              <a:latin typeface="Arial" charset="0"/>
            </a:endParaRPr>
          </a:p>
          <a:p>
            <a:r>
              <a:rPr lang="de-DE" sz="2000">
                <a:solidFill>
                  <a:schemeClr val="bg1"/>
                </a:solidFill>
                <a:latin typeface="Arial" charset="0"/>
              </a:rPr>
              <a:t>„</a:t>
            </a:r>
            <a:r>
              <a:rPr lang="de-DE" sz="2000" b="1">
                <a:solidFill>
                  <a:schemeClr val="accent1"/>
                </a:solidFill>
                <a:latin typeface="Arial" charset="0"/>
              </a:rPr>
              <a:t>P</a:t>
            </a:r>
            <a:r>
              <a:rPr lang="de-DE" sz="2000">
                <a:solidFill>
                  <a:schemeClr val="bg1"/>
                </a:solidFill>
                <a:latin typeface="Arial" charset="0"/>
              </a:rPr>
              <a:t> von </a:t>
            </a:r>
            <a:r>
              <a:rPr lang="de-DE" sz="2000" b="1">
                <a:solidFill>
                  <a:srgbClr val="FF0000"/>
                </a:solidFill>
                <a:latin typeface="Arial" charset="0"/>
              </a:rPr>
              <a:t>G</a:t>
            </a:r>
            <a:r>
              <a:rPr lang="de-DE" sz="2000">
                <a:solidFill>
                  <a:schemeClr val="bg1"/>
                </a:solidFill>
                <a:latin typeface="Arial" charset="0"/>
              </a:rPr>
              <a:t>“ also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5791200" y="5715000"/>
            <a:ext cx="63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accent1"/>
                </a:solidFill>
                <a:latin typeface="Arial" charset="0"/>
              </a:rPr>
              <a:t>36</a:t>
            </a:r>
            <a:endParaRPr lang="de-DE" sz="32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3048000" y="6019800"/>
            <a:ext cx="25146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de-DE"/>
          </a:p>
        </p:txBody>
      </p:sp>
      <p:grpSp>
        <p:nvGrpSpPr>
          <p:cNvPr id="3093" name="Group 21"/>
          <p:cNvGrpSpPr>
            <a:grpSpLocks/>
          </p:cNvGrpSpPr>
          <p:nvPr/>
        </p:nvGrpSpPr>
        <p:grpSpPr bwMode="auto">
          <a:xfrm>
            <a:off x="3886200" y="5334000"/>
            <a:ext cx="654050" cy="641350"/>
            <a:chOff x="1920" y="2256"/>
            <a:chExt cx="412" cy="404"/>
          </a:xfrm>
        </p:grpSpPr>
        <p:sp>
          <p:nvSpPr>
            <p:cNvPr id="3094" name="Text Box 22"/>
            <p:cNvSpPr txBox="1">
              <a:spLocks noChangeArrowheads="1"/>
            </p:cNvSpPr>
            <p:nvPr/>
          </p:nvSpPr>
          <p:spPr bwMode="auto">
            <a:xfrm>
              <a:off x="2056" y="2256"/>
              <a:ext cx="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>
                  <a:solidFill>
                    <a:srgbClr val="FFFF00"/>
                  </a:solidFill>
                  <a:latin typeface="Arial" charset="0"/>
                </a:rPr>
                <a:t>36</a:t>
              </a:r>
              <a:endParaRPr lang="de-DE" sz="1800">
                <a:solidFill>
                  <a:srgbClr val="FFFF00"/>
                </a:solidFill>
                <a:latin typeface="Arial" charset="0"/>
              </a:endParaRPr>
            </a:p>
            <a:p>
              <a:pPr algn="ctr"/>
              <a:r>
                <a:rPr lang="de-DE" sz="1800">
                  <a:solidFill>
                    <a:srgbClr val="FFFF00"/>
                  </a:solidFill>
                  <a:latin typeface="Arial" charset="0"/>
                </a:rPr>
                <a:t>90</a:t>
              </a:r>
            </a:p>
          </p:txBody>
        </p:sp>
        <p:sp>
          <p:nvSpPr>
            <p:cNvPr id="3095" name="Text Box 23"/>
            <p:cNvSpPr txBox="1">
              <a:spLocks noChangeArrowheads="1"/>
            </p:cNvSpPr>
            <p:nvPr/>
          </p:nvSpPr>
          <p:spPr bwMode="auto">
            <a:xfrm>
              <a:off x="1920" y="2304"/>
              <a:ext cx="1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FF00"/>
                  </a:solidFill>
                  <a:latin typeface="Arial" charset="0"/>
                </a:rPr>
                <a:t>•</a:t>
              </a:r>
              <a:endParaRPr lang="de-DE">
                <a:latin typeface="Arial" charset="0"/>
              </a:endParaRPr>
            </a:p>
          </p:txBody>
        </p:sp>
      </p:grp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2286000" y="57912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0000"/>
                </a:solidFill>
                <a:latin typeface="Arial" charset="0"/>
              </a:rPr>
              <a:t>90</a:t>
            </a:r>
            <a:endParaRPr lang="de-DE">
              <a:latin typeface="Arial" charset="0"/>
            </a:endParaRPr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762000" y="152400"/>
            <a:ext cx="7543800" cy="685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107" name="Rectangle 35"/>
          <p:cNvSpPr>
            <a:spLocks noChangeArrowheads="1"/>
          </p:cNvSpPr>
          <p:nvPr/>
        </p:nvSpPr>
        <p:spPr bwMode="auto">
          <a:xfrm>
            <a:off x="1981200" y="4699000"/>
            <a:ext cx="381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 u="sng">
                <a:solidFill>
                  <a:schemeClr val="accent1"/>
                </a:solidFill>
                <a:latin typeface="Arial" charset="0"/>
              </a:rPr>
              <a:t>P</a:t>
            </a:r>
            <a:endParaRPr lang="de-DE" sz="2000" b="1">
              <a:solidFill>
                <a:schemeClr val="bg1"/>
              </a:solidFill>
              <a:latin typeface="Arial" charset="0"/>
            </a:endParaRPr>
          </a:p>
          <a:p>
            <a:r>
              <a:rPr lang="de-DE" sz="2000" b="1">
                <a:solidFill>
                  <a:srgbClr val="FF0000"/>
                </a:solidFill>
                <a:latin typeface="Arial" charset="0"/>
              </a:rPr>
              <a:t>G</a:t>
            </a:r>
            <a:endParaRPr lang="de-DE" sz="20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>
            <a:off x="57150" y="2514600"/>
            <a:ext cx="9086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>
                <a:solidFill>
                  <a:schemeClr val="bg1"/>
                </a:solidFill>
                <a:latin typeface="Arial" charset="0"/>
              </a:rPr>
              <a:t>Diese Frage haben wir beim Einstieg durch Kürzen und Erweitern beantwortet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utoUpdateAnimBg="0"/>
      <p:bldP spid="3078" grpId="0" autoUpdateAnimBg="0"/>
      <p:bldP spid="3080" grpId="0" autoUpdateAnimBg="0"/>
      <p:bldP spid="3081" grpId="0" animBg="1"/>
      <p:bldP spid="3086" grpId="0" autoUpdateAnimBg="0"/>
      <p:bldP spid="3087" grpId="0" autoUpdateAnimBg="0"/>
      <p:bldP spid="3088" grpId="0" autoUpdateAnimBg="0"/>
      <p:bldP spid="3089" grpId="0" animBg="1"/>
      <p:bldP spid="3105" grpId="0" autoUpdateAnimBg="0"/>
      <p:bldP spid="3107" grpId="0" autoUpdateAnimBg="0"/>
      <p:bldP spid="311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838200" y="228600"/>
            <a:ext cx="7489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u="sng">
                <a:solidFill>
                  <a:schemeClr val="bg1"/>
                </a:solidFill>
                <a:latin typeface="Arial" charset="0"/>
              </a:rPr>
              <a:t>3. Grundaufgabe: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 Berechnung des </a:t>
            </a:r>
            <a:r>
              <a:rPr lang="de-DE">
                <a:solidFill>
                  <a:srgbClr val="FFFF00"/>
                </a:solidFill>
                <a:latin typeface="Arial" charset="0"/>
              </a:rPr>
              <a:t>Prozentsatzes p%</a:t>
            </a:r>
            <a:endParaRPr lang="de-D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0" y="152400"/>
            <a:ext cx="7543800" cy="685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33400" y="912813"/>
            <a:ext cx="8647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  <a:latin typeface="Arial" charset="0"/>
              </a:rPr>
              <a:t>So erhält man zunächst einen beliebigen Bruch. Allgemein gilt: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2438400" y="1981200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0000"/>
                </a:solidFill>
                <a:latin typeface="Arial" charset="0"/>
              </a:rPr>
              <a:t>G</a:t>
            </a:r>
            <a:endParaRPr lang="de-D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2971800" y="2209800"/>
            <a:ext cx="25146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de-DE"/>
          </a:p>
        </p:txBody>
      </p:sp>
      <p:grpSp>
        <p:nvGrpSpPr>
          <p:cNvPr id="4105" name="Group 9"/>
          <p:cNvGrpSpPr>
            <a:grpSpLocks/>
          </p:cNvGrpSpPr>
          <p:nvPr/>
        </p:nvGrpSpPr>
        <p:grpSpPr bwMode="auto">
          <a:xfrm>
            <a:off x="3886200" y="1524000"/>
            <a:ext cx="615950" cy="641350"/>
            <a:chOff x="1920" y="2256"/>
            <a:chExt cx="388" cy="404"/>
          </a:xfrm>
        </p:grpSpPr>
        <p:sp>
          <p:nvSpPr>
            <p:cNvPr id="4106" name="Text Box 10"/>
            <p:cNvSpPr txBox="1">
              <a:spLocks noChangeArrowheads="1"/>
            </p:cNvSpPr>
            <p:nvPr/>
          </p:nvSpPr>
          <p:spPr bwMode="auto">
            <a:xfrm>
              <a:off x="2080" y="2256"/>
              <a:ext cx="22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>
                  <a:solidFill>
                    <a:schemeClr val="accent1"/>
                  </a:solidFill>
                  <a:latin typeface="Arial" charset="0"/>
                </a:rPr>
                <a:t>P</a:t>
              </a:r>
              <a:endParaRPr lang="de-DE" sz="1800">
                <a:solidFill>
                  <a:srgbClr val="FFFF00"/>
                </a:solidFill>
                <a:latin typeface="Arial" charset="0"/>
              </a:endParaRPr>
            </a:p>
            <a:p>
              <a:pPr algn="ctr"/>
              <a:r>
                <a:rPr lang="de-DE" sz="1800">
                  <a:solidFill>
                    <a:srgbClr val="FF0000"/>
                  </a:solidFill>
                  <a:latin typeface="Arial" charset="0"/>
                </a:rPr>
                <a:t>G</a:t>
              </a:r>
              <a:endParaRPr lang="de-DE" sz="1800">
                <a:solidFill>
                  <a:srgbClr val="FFFF00"/>
                </a:solidFill>
                <a:latin typeface="Arial" charset="0"/>
              </a:endParaRPr>
            </a:p>
          </p:txBody>
        </p:sp>
        <p:sp>
          <p:nvSpPr>
            <p:cNvPr id="4107" name="Text Box 11"/>
            <p:cNvSpPr txBox="1">
              <a:spLocks noChangeArrowheads="1"/>
            </p:cNvSpPr>
            <p:nvPr/>
          </p:nvSpPr>
          <p:spPr bwMode="auto">
            <a:xfrm>
              <a:off x="1920" y="2304"/>
              <a:ext cx="1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FF00"/>
                  </a:solidFill>
                  <a:latin typeface="Arial" charset="0"/>
                </a:rPr>
                <a:t>•</a:t>
              </a:r>
              <a:endParaRPr lang="de-DE">
                <a:latin typeface="Arial" charset="0"/>
              </a:endParaRPr>
            </a:p>
          </p:txBody>
        </p:sp>
      </p:grp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562600" y="19812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accent1"/>
                </a:solidFill>
                <a:latin typeface="Arial" charset="0"/>
              </a:rPr>
              <a:t>P</a:t>
            </a:r>
            <a:endParaRPr lang="de-D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762000" y="2665413"/>
            <a:ext cx="8156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  <a:latin typeface="Arial" charset="0"/>
              </a:rPr>
              <a:t>Doch wie erhält man den dazugehörige </a:t>
            </a:r>
            <a:r>
              <a:rPr lang="de-DE">
                <a:solidFill>
                  <a:srgbClr val="FFFF00"/>
                </a:solidFill>
                <a:latin typeface="Arial" charset="0"/>
              </a:rPr>
              <a:t>Hundertstelbruch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?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066800" y="3122613"/>
            <a:ext cx="7150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  <a:latin typeface="Arial" charset="0"/>
              </a:rPr>
              <a:t>Durch geschicktes Erweitern ! In unserem Beispiel :</a:t>
            </a:r>
          </a:p>
        </p:txBody>
      </p:sp>
      <p:grpSp>
        <p:nvGrpSpPr>
          <p:cNvPr id="4141" name="Group 45"/>
          <p:cNvGrpSpPr>
            <a:grpSpLocks/>
          </p:cNvGrpSpPr>
          <p:nvPr/>
        </p:nvGrpSpPr>
        <p:grpSpPr bwMode="auto">
          <a:xfrm>
            <a:off x="2667000" y="3810000"/>
            <a:ext cx="3200400" cy="2286000"/>
            <a:chOff x="1680" y="2400"/>
            <a:chExt cx="2016" cy="1440"/>
          </a:xfrm>
        </p:grpSpPr>
        <p:sp>
          <p:nvSpPr>
            <p:cNvPr id="4111" name="Rectangle 15"/>
            <p:cNvSpPr>
              <a:spLocks noChangeArrowheads="1"/>
            </p:cNvSpPr>
            <p:nvPr/>
          </p:nvSpPr>
          <p:spPr bwMode="auto">
            <a:xfrm>
              <a:off x="1680" y="2832"/>
              <a:ext cx="33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de-DE" u="sng">
                  <a:solidFill>
                    <a:schemeClr val="bg1"/>
                  </a:solidFill>
                  <a:latin typeface="Arial" charset="0"/>
                </a:rPr>
                <a:t>36</a:t>
              </a:r>
              <a:endParaRPr lang="de-DE">
                <a:solidFill>
                  <a:schemeClr val="bg1"/>
                </a:solidFill>
                <a:latin typeface="Arial" charset="0"/>
              </a:endParaRPr>
            </a:p>
            <a:p>
              <a:pPr algn="ctr"/>
              <a:r>
                <a:rPr lang="de-DE">
                  <a:solidFill>
                    <a:schemeClr val="bg1"/>
                  </a:solidFill>
                  <a:latin typeface="Arial" charset="0"/>
                </a:rPr>
                <a:t>90</a:t>
              </a:r>
            </a:p>
          </p:txBody>
        </p:sp>
        <p:sp>
          <p:nvSpPr>
            <p:cNvPr id="4113" name="Arc 17"/>
            <p:cNvSpPr>
              <a:spLocks/>
            </p:cNvSpPr>
            <p:nvPr/>
          </p:nvSpPr>
          <p:spPr bwMode="auto">
            <a:xfrm flipV="1">
              <a:off x="1920" y="3408"/>
              <a:ext cx="1776" cy="4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473 h 21600"/>
                <a:gd name="T2" fmla="*/ 43200 w 43200"/>
                <a:gd name="T3" fmla="*/ 21600 h 21600"/>
                <a:gd name="T4" fmla="*/ 21600 w 432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600" fill="none" extrusionOk="0">
                  <a:moveTo>
                    <a:pt x="0" y="21473"/>
                  </a:moveTo>
                  <a:cubicBezTo>
                    <a:pt x="70" y="9593"/>
                    <a:pt x="9720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</a:path>
                <a:path w="43200" h="21600" stroke="0" extrusionOk="0">
                  <a:moveTo>
                    <a:pt x="0" y="21473"/>
                  </a:moveTo>
                  <a:cubicBezTo>
                    <a:pt x="70" y="9593"/>
                    <a:pt x="9720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114" name="Arc 18"/>
            <p:cNvSpPr>
              <a:spLocks/>
            </p:cNvSpPr>
            <p:nvPr/>
          </p:nvSpPr>
          <p:spPr bwMode="auto">
            <a:xfrm>
              <a:off x="1872" y="2400"/>
              <a:ext cx="1776" cy="4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473 h 21600"/>
                <a:gd name="T2" fmla="*/ 43200 w 43200"/>
                <a:gd name="T3" fmla="*/ 21600 h 21600"/>
                <a:gd name="T4" fmla="*/ 21600 w 432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600" fill="none" extrusionOk="0">
                  <a:moveTo>
                    <a:pt x="0" y="21473"/>
                  </a:moveTo>
                  <a:cubicBezTo>
                    <a:pt x="70" y="9593"/>
                    <a:pt x="9720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</a:path>
                <a:path w="43200" h="21600" stroke="0" extrusionOk="0">
                  <a:moveTo>
                    <a:pt x="0" y="21473"/>
                  </a:moveTo>
                  <a:cubicBezTo>
                    <a:pt x="70" y="9593"/>
                    <a:pt x="9720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4119" name="Group 23"/>
            <p:cNvGrpSpPr>
              <a:grpSpLocks/>
            </p:cNvGrpSpPr>
            <p:nvPr/>
          </p:nvGrpSpPr>
          <p:grpSpPr bwMode="auto">
            <a:xfrm>
              <a:off x="2448" y="3408"/>
              <a:ext cx="530" cy="404"/>
              <a:chOff x="480" y="3431"/>
              <a:chExt cx="530" cy="404"/>
            </a:xfrm>
          </p:grpSpPr>
          <p:sp>
            <p:nvSpPr>
              <p:cNvPr id="4117" name="Rectangle 21"/>
              <p:cNvSpPr>
                <a:spLocks noChangeArrowheads="1"/>
              </p:cNvSpPr>
              <p:nvPr/>
            </p:nvSpPr>
            <p:spPr bwMode="auto">
              <a:xfrm>
                <a:off x="480" y="3550"/>
                <a:ext cx="16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 sz="1800">
                    <a:solidFill>
                      <a:schemeClr val="bg1"/>
                    </a:solidFill>
                    <a:latin typeface="Arial" charset="0"/>
                  </a:rPr>
                  <a:t>•</a:t>
                </a:r>
                <a:endParaRPr lang="de-DE" sz="1800">
                  <a:solidFill>
                    <a:srgbClr val="FFFF00"/>
                  </a:solidFill>
                  <a:latin typeface="Arial" charset="0"/>
                </a:endParaRPr>
              </a:p>
            </p:txBody>
          </p:sp>
          <p:sp>
            <p:nvSpPr>
              <p:cNvPr id="4118" name="Text Box 22"/>
              <p:cNvSpPr txBox="1">
                <a:spLocks noChangeArrowheads="1"/>
              </p:cNvSpPr>
              <p:nvPr/>
            </p:nvSpPr>
            <p:spPr bwMode="auto">
              <a:xfrm>
                <a:off x="654" y="3431"/>
                <a:ext cx="35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800" u="sng">
                    <a:solidFill>
                      <a:srgbClr val="FFFF00"/>
                    </a:solidFill>
                    <a:latin typeface="Arial" charset="0"/>
                  </a:rPr>
                  <a:t>100</a:t>
                </a:r>
                <a:endParaRPr lang="de-DE" sz="1800">
                  <a:solidFill>
                    <a:schemeClr val="bg1"/>
                  </a:solidFill>
                  <a:latin typeface="Arial" charset="0"/>
                </a:endParaRPr>
              </a:p>
              <a:p>
                <a:pPr algn="ctr"/>
                <a:r>
                  <a:rPr lang="de-DE" sz="1800">
                    <a:solidFill>
                      <a:schemeClr val="bg1"/>
                    </a:solidFill>
                    <a:latin typeface="Arial" charset="0"/>
                  </a:rPr>
                  <a:t>90</a:t>
                </a:r>
              </a:p>
            </p:txBody>
          </p:sp>
        </p:grpSp>
        <p:grpSp>
          <p:nvGrpSpPr>
            <p:cNvPr id="4120" name="Group 24"/>
            <p:cNvGrpSpPr>
              <a:grpSpLocks/>
            </p:cNvGrpSpPr>
            <p:nvPr/>
          </p:nvGrpSpPr>
          <p:grpSpPr bwMode="auto">
            <a:xfrm>
              <a:off x="2496" y="2448"/>
              <a:ext cx="530" cy="404"/>
              <a:chOff x="480" y="3431"/>
              <a:chExt cx="530" cy="404"/>
            </a:xfrm>
          </p:grpSpPr>
          <p:sp>
            <p:nvSpPr>
              <p:cNvPr id="4121" name="Rectangle 25"/>
              <p:cNvSpPr>
                <a:spLocks noChangeArrowheads="1"/>
              </p:cNvSpPr>
              <p:nvPr/>
            </p:nvSpPr>
            <p:spPr bwMode="auto">
              <a:xfrm>
                <a:off x="480" y="3550"/>
                <a:ext cx="16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 sz="1800">
                    <a:solidFill>
                      <a:schemeClr val="bg1"/>
                    </a:solidFill>
                    <a:latin typeface="Arial" charset="0"/>
                  </a:rPr>
                  <a:t>•</a:t>
                </a:r>
                <a:endParaRPr lang="de-DE" sz="1800">
                  <a:solidFill>
                    <a:srgbClr val="FFFF00"/>
                  </a:solidFill>
                  <a:latin typeface="Arial" charset="0"/>
                </a:endParaRPr>
              </a:p>
            </p:txBody>
          </p:sp>
          <p:sp>
            <p:nvSpPr>
              <p:cNvPr id="4122" name="Text Box 26"/>
              <p:cNvSpPr txBox="1">
                <a:spLocks noChangeArrowheads="1"/>
              </p:cNvSpPr>
              <p:nvPr/>
            </p:nvSpPr>
            <p:spPr bwMode="auto">
              <a:xfrm>
                <a:off x="654" y="3431"/>
                <a:ext cx="35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800" u="sng">
                    <a:solidFill>
                      <a:srgbClr val="FFFF00"/>
                    </a:solidFill>
                    <a:latin typeface="Arial" charset="0"/>
                  </a:rPr>
                  <a:t>100</a:t>
                </a:r>
                <a:endParaRPr lang="de-DE" sz="1800">
                  <a:solidFill>
                    <a:schemeClr val="bg1"/>
                  </a:solidFill>
                  <a:latin typeface="Arial" charset="0"/>
                </a:endParaRPr>
              </a:p>
              <a:p>
                <a:pPr algn="ctr"/>
                <a:r>
                  <a:rPr lang="de-DE" sz="1800">
                    <a:solidFill>
                      <a:schemeClr val="bg1"/>
                    </a:solidFill>
                    <a:latin typeface="Arial" charset="0"/>
                  </a:rPr>
                  <a:t>90</a:t>
                </a:r>
              </a:p>
            </p:txBody>
          </p:sp>
        </p:grpSp>
      </p:grpSp>
      <p:grpSp>
        <p:nvGrpSpPr>
          <p:cNvPr id="4126" name="Group 30"/>
          <p:cNvGrpSpPr>
            <a:grpSpLocks/>
          </p:cNvGrpSpPr>
          <p:nvPr/>
        </p:nvGrpSpPr>
        <p:grpSpPr bwMode="auto">
          <a:xfrm>
            <a:off x="238125" y="4078288"/>
            <a:ext cx="1995488" cy="1279525"/>
            <a:chOff x="150" y="2569"/>
            <a:chExt cx="1257" cy="806"/>
          </a:xfrm>
        </p:grpSpPr>
        <p:sp>
          <p:nvSpPr>
            <p:cNvPr id="4123" name="Text Box 27"/>
            <p:cNvSpPr txBox="1">
              <a:spLocks noChangeArrowheads="1"/>
            </p:cNvSpPr>
            <p:nvPr/>
          </p:nvSpPr>
          <p:spPr bwMode="auto">
            <a:xfrm>
              <a:off x="230" y="2569"/>
              <a:ext cx="7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  <a:latin typeface="Arial" charset="0"/>
                </a:rPr>
                <a:t>Zähler: </a:t>
              </a:r>
            </a:p>
          </p:txBody>
        </p:sp>
        <p:sp>
          <p:nvSpPr>
            <p:cNvPr id="4124" name="Text Box 28"/>
            <p:cNvSpPr txBox="1">
              <a:spLocks noChangeArrowheads="1"/>
            </p:cNvSpPr>
            <p:nvPr/>
          </p:nvSpPr>
          <p:spPr bwMode="auto">
            <a:xfrm>
              <a:off x="150" y="2857"/>
              <a:ext cx="82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de-DE" u="sng">
                  <a:solidFill>
                    <a:schemeClr val="bg1"/>
                  </a:solidFill>
                  <a:latin typeface="Arial" charset="0"/>
                </a:rPr>
                <a:t>36 • 100</a:t>
              </a:r>
              <a:endParaRPr lang="de-DE">
                <a:solidFill>
                  <a:schemeClr val="bg1"/>
                </a:solidFill>
                <a:latin typeface="Arial" charset="0"/>
              </a:endParaRPr>
            </a:p>
            <a:p>
              <a:pPr algn="ctr"/>
              <a:r>
                <a:rPr lang="de-DE">
                  <a:solidFill>
                    <a:schemeClr val="bg1"/>
                  </a:solidFill>
                  <a:latin typeface="Arial" charset="0"/>
                </a:rPr>
                <a:t>90</a:t>
              </a:r>
            </a:p>
          </p:txBody>
        </p:sp>
        <p:sp>
          <p:nvSpPr>
            <p:cNvPr id="4125" name="Text Box 29"/>
            <p:cNvSpPr txBox="1">
              <a:spLocks noChangeArrowheads="1"/>
            </p:cNvSpPr>
            <p:nvPr/>
          </p:nvSpPr>
          <p:spPr bwMode="auto">
            <a:xfrm>
              <a:off x="912" y="2928"/>
              <a:ext cx="4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  <a:latin typeface="Arial" charset="0"/>
                </a:rPr>
                <a:t>= 40</a:t>
              </a:r>
            </a:p>
          </p:txBody>
        </p:sp>
      </p:grpSp>
      <p:sp>
        <p:nvSpPr>
          <p:cNvPr id="4128" name="Text Box 32"/>
          <p:cNvSpPr txBox="1">
            <a:spLocks noChangeArrowheads="1"/>
          </p:cNvSpPr>
          <p:nvPr/>
        </p:nvSpPr>
        <p:spPr bwMode="auto">
          <a:xfrm>
            <a:off x="5519738" y="4567238"/>
            <a:ext cx="6937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de-DE" u="sng">
                <a:solidFill>
                  <a:srgbClr val="FFFF00"/>
                </a:solidFill>
                <a:latin typeface="Arial" charset="0"/>
              </a:rPr>
              <a:t>40</a:t>
            </a:r>
          </a:p>
          <a:p>
            <a:pPr algn="ctr"/>
            <a:r>
              <a:rPr lang="de-DE">
                <a:solidFill>
                  <a:srgbClr val="FFFF00"/>
                </a:solidFill>
                <a:latin typeface="Arial" charset="0"/>
              </a:rPr>
              <a:t>100</a:t>
            </a:r>
            <a:endParaRPr lang="de-DE">
              <a:latin typeface="Arial" charset="0"/>
            </a:endParaRPr>
          </a:p>
        </p:txBody>
      </p:sp>
      <p:grpSp>
        <p:nvGrpSpPr>
          <p:cNvPr id="4137" name="Group 41"/>
          <p:cNvGrpSpPr>
            <a:grpSpLocks/>
          </p:cNvGrpSpPr>
          <p:nvPr/>
        </p:nvGrpSpPr>
        <p:grpSpPr bwMode="auto">
          <a:xfrm>
            <a:off x="6629400" y="4038600"/>
            <a:ext cx="2165350" cy="1279525"/>
            <a:chOff x="150" y="2569"/>
            <a:chExt cx="1364" cy="806"/>
          </a:xfrm>
        </p:grpSpPr>
        <p:sp>
          <p:nvSpPr>
            <p:cNvPr id="4138" name="Text Box 42"/>
            <p:cNvSpPr txBox="1">
              <a:spLocks noChangeArrowheads="1"/>
            </p:cNvSpPr>
            <p:nvPr/>
          </p:nvSpPr>
          <p:spPr bwMode="auto">
            <a:xfrm>
              <a:off x="230" y="2569"/>
              <a:ext cx="8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  <a:latin typeface="Arial" charset="0"/>
                </a:rPr>
                <a:t>Nenner: </a:t>
              </a:r>
            </a:p>
          </p:txBody>
        </p:sp>
        <p:sp>
          <p:nvSpPr>
            <p:cNvPr id="4139" name="Text Box 43"/>
            <p:cNvSpPr txBox="1">
              <a:spLocks noChangeArrowheads="1"/>
            </p:cNvSpPr>
            <p:nvPr/>
          </p:nvSpPr>
          <p:spPr bwMode="auto">
            <a:xfrm>
              <a:off x="150" y="2857"/>
              <a:ext cx="82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de-DE" u="sng">
                  <a:solidFill>
                    <a:schemeClr val="bg1"/>
                  </a:solidFill>
                  <a:latin typeface="Arial" charset="0"/>
                </a:rPr>
                <a:t>90 • 100</a:t>
              </a:r>
              <a:endParaRPr lang="de-DE">
                <a:solidFill>
                  <a:schemeClr val="bg1"/>
                </a:solidFill>
                <a:latin typeface="Arial" charset="0"/>
              </a:endParaRPr>
            </a:p>
            <a:p>
              <a:pPr algn="ctr"/>
              <a:r>
                <a:rPr lang="de-DE">
                  <a:solidFill>
                    <a:schemeClr val="bg1"/>
                  </a:solidFill>
                  <a:latin typeface="Arial" charset="0"/>
                </a:rPr>
                <a:t>90</a:t>
              </a:r>
            </a:p>
          </p:txBody>
        </p:sp>
        <p:sp>
          <p:nvSpPr>
            <p:cNvPr id="4140" name="Text Box 44"/>
            <p:cNvSpPr txBox="1">
              <a:spLocks noChangeArrowheads="1"/>
            </p:cNvSpPr>
            <p:nvPr/>
          </p:nvSpPr>
          <p:spPr bwMode="auto">
            <a:xfrm>
              <a:off x="912" y="2928"/>
              <a:ext cx="6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  <a:latin typeface="Arial" charset="0"/>
                </a:rPr>
                <a:t>= 100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utoUpdateAnimBg="0"/>
      <p:bldP spid="4103" grpId="0" autoUpdateAnimBg="0"/>
      <p:bldP spid="4104" grpId="0" animBg="1"/>
      <p:bldP spid="4108" grpId="0" autoUpdateAnimBg="0"/>
      <p:bldP spid="4109" grpId="0" autoUpdateAnimBg="0"/>
      <p:bldP spid="4110" grpId="0" autoUpdateAnimBg="0"/>
      <p:bldP spid="412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838200" y="228600"/>
            <a:ext cx="7489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u="sng">
                <a:solidFill>
                  <a:schemeClr val="bg1"/>
                </a:solidFill>
                <a:latin typeface="Arial" charset="0"/>
              </a:rPr>
              <a:t>3. Grundaufgabe: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 Berechnung des </a:t>
            </a:r>
            <a:r>
              <a:rPr lang="de-DE">
                <a:solidFill>
                  <a:srgbClr val="FFFF00"/>
                </a:solidFill>
                <a:latin typeface="Arial" charset="0"/>
              </a:rPr>
              <a:t>Prozentsatzes p%</a:t>
            </a:r>
            <a:endParaRPr lang="de-D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762000" y="152400"/>
            <a:ext cx="7543800" cy="685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85800" y="1905000"/>
            <a:ext cx="8167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  <a:latin typeface="Arial" charset="0"/>
              </a:rPr>
              <a:t>Durch geschicktes Erweitern erhalten wir den </a:t>
            </a:r>
            <a:r>
              <a:rPr lang="de-DE">
                <a:solidFill>
                  <a:srgbClr val="FFFF00"/>
                </a:solidFill>
                <a:latin typeface="Arial" charset="0"/>
              </a:rPr>
              <a:t>Prozentsatz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:</a:t>
            </a:r>
          </a:p>
        </p:txBody>
      </p:sp>
      <p:grpSp>
        <p:nvGrpSpPr>
          <p:cNvPr id="5160" name="Group 40"/>
          <p:cNvGrpSpPr>
            <a:grpSpLocks/>
          </p:cNvGrpSpPr>
          <p:nvPr/>
        </p:nvGrpSpPr>
        <p:grpSpPr bwMode="auto">
          <a:xfrm>
            <a:off x="2667000" y="914400"/>
            <a:ext cx="3511550" cy="914400"/>
            <a:chOff x="1536" y="960"/>
            <a:chExt cx="2212" cy="576"/>
          </a:xfrm>
        </p:grpSpPr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1536" y="1248"/>
              <a:ext cx="26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0000"/>
                  </a:solidFill>
                  <a:latin typeface="Arial" charset="0"/>
                </a:rPr>
                <a:t>G</a:t>
              </a:r>
              <a:endParaRPr lang="de-DE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5128" name="Line 8"/>
            <p:cNvSpPr>
              <a:spLocks noChangeShapeType="1"/>
            </p:cNvSpPr>
            <p:nvPr/>
          </p:nvSpPr>
          <p:spPr bwMode="auto">
            <a:xfrm>
              <a:off x="1872" y="1392"/>
              <a:ext cx="1584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5129" name="Group 9"/>
            <p:cNvGrpSpPr>
              <a:grpSpLocks/>
            </p:cNvGrpSpPr>
            <p:nvPr/>
          </p:nvGrpSpPr>
          <p:grpSpPr bwMode="auto">
            <a:xfrm>
              <a:off x="2448" y="960"/>
              <a:ext cx="388" cy="404"/>
              <a:chOff x="1920" y="2256"/>
              <a:chExt cx="388" cy="404"/>
            </a:xfrm>
          </p:grpSpPr>
          <p:sp>
            <p:nvSpPr>
              <p:cNvPr id="5130" name="Text Box 10"/>
              <p:cNvSpPr txBox="1">
                <a:spLocks noChangeArrowheads="1"/>
              </p:cNvSpPr>
              <p:nvPr/>
            </p:nvSpPr>
            <p:spPr bwMode="auto">
              <a:xfrm>
                <a:off x="2080" y="2256"/>
                <a:ext cx="228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800" u="sng">
                    <a:solidFill>
                      <a:schemeClr val="accent1"/>
                    </a:solidFill>
                    <a:latin typeface="Arial" charset="0"/>
                  </a:rPr>
                  <a:t>P</a:t>
                </a:r>
                <a:endParaRPr lang="de-DE" sz="1800">
                  <a:solidFill>
                    <a:srgbClr val="FFFF00"/>
                  </a:solidFill>
                  <a:latin typeface="Arial" charset="0"/>
                </a:endParaRPr>
              </a:p>
              <a:p>
                <a:pPr algn="ctr"/>
                <a:r>
                  <a:rPr lang="de-DE" sz="1800">
                    <a:solidFill>
                      <a:srgbClr val="FF0000"/>
                    </a:solidFill>
                    <a:latin typeface="Arial" charset="0"/>
                  </a:rPr>
                  <a:t>G</a:t>
                </a:r>
                <a:endParaRPr lang="de-DE" sz="1800">
                  <a:solidFill>
                    <a:srgbClr val="FFFF00"/>
                  </a:solidFill>
                  <a:latin typeface="Arial" charset="0"/>
                </a:endParaRPr>
              </a:p>
            </p:txBody>
          </p:sp>
          <p:sp>
            <p:nvSpPr>
              <p:cNvPr id="5131" name="Text Box 11"/>
              <p:cNvSpPr txBox="1">
                <a:spLocks noChangeArrowheads="1"/>
              </p:cNvSpPr>
              <p:nvPr/>
            </p:nvSpPr>
            <p:spPr bwMode="auto">
              <a:xfrm>
                <a:off x="1920" y="2304"/>
                <a:ext cx="18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>
                    <a:solidFill>
                      <a:srgbClr val="FFFF00"/>
                    </a:solidFill>
                    <a:latin typeface="Arial" charset="0"/>
                  </a:rPr>
                  <a:t>•</a:t>
                </a:r>
                <a:endParaRPr lang="de-DE">
                  <a:latin typeface="Arial" charset="0"/>
                </a:endParaRPr>
              </a:p>
            </p:txBody>
          </p:sp>
        </p:grpSp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3504" y="1248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accent1"/>
                  </a:solidFill>
                  <a:latin typeface="Arial" charset="0"/>
                </a:rPr>
                <a:t>P</a:t>
              </a:r>
              <a:endParaRPr lang="de-DE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5182" name="Group 62"/>
          <p:cNvGrpSpPr>
            <a:grpSpLocks/>
          </p:cNvGrpSpPr>
          <p:nvPr/>
        </p:nvGrpSpPr>
        <p:grpSpPr bwMode="auto">
          <a:xfrm>
            <a:off x="2566988" y="2667000"/>
            <a:ext cx="3486150" cy="2286000"/>
            <a:chOff x="1617" y="1680"/>
            <a:chExt cx="2196" cy="1440"/>
          </a:xfrm>
        </p:grpSpPr>
        <p:grpSp>
          <p:nvGrpSpPr>
            <p:cNvPr id="5177" name="Group 57"/>
            <p:cNvGrpSpPr>
              <a:grpSpLocks/>
            </p:cNvGrpSpPr>
            <p:nvPr/>
          </p:nvGrpSpPr>
          <p:grpSpPr bwMode="auto">
            <a:xfrm>
              <a:off x="1617" y="1680"/>
              <a:ext cx="2196" cy="1440"/>
              <a:chOff x="1617" y="1680"/>
              <a:chExt cx="2196" cy="1440"/>
            </a:xfrm>
          </p:grpSpPr>
          <p:sp>
            <p:nvSpPr>
              <p:cNvPr id="5136" name="Rectangle 16"/>
              <p:cNvSpPr>
                <a:spLocks noChangeArrowheads="1"/>
              </p:cNvSpPr>
              <p:nvPr/>
            </p:nvSpPr>
            <p:spPr bwMode="auto">
              <a:xfrm>
                <a:off x="1617" y="2112"/>
                <a:ext cx="265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u="sng">
                    <a:solidFill>
                      <a:schemeClr val="accent1"/>
                    </a:solidFill>
                    <a:latin typeface="Arial" charset="0"/>
                  </a:rPr>
                  <a:t>P</a:t>
                </a:r>
                <a:endParaRPr lang="de-DE">
                  <a:solidFill>
                    <a:schemeClr val="bg1"/>
                  </a:solidFill>
                  <a:latin typeface="Arial" charset="0"/>
                </a:endParaRPr>
              </a:p>
              <a:p>
                <a:pPr algn="ctr"/>
                <a:r>
                  <a:rPr lang="de-DE">
                    <a:solidFill>
                      <a:srgbClr val="FF0000"/>
                    </a:solidFill>
                    <a:latin typeface="Arial" charset="0"/>
                  </a:rPr>
                  <a:t>G</a:t>
                </a:r>
                <a:endParaRPr lang="de-DE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5137" name="Rectangle 17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39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>
                    <a:solidFill>
                      <a:srgbClr val="FFFF00"/>
                    </a:solidFill>
                    <a:latin typeface="Arial" charset="0"/>
                  </a:rPr>
                  <a:t>p%</a:t>
                </a:r>
                <a:endParaRPr lang="de-DE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5138" name="Arc 18"/>
              <p:cNvSpPr>
                <a:spLocks/>
              </p:cNvSpPr>
              <p:nvPr/>
            </p:nvSpPr>
            <p:spPr bwMode="auto">
              <a:xfrm flipV="1">
                <a:off x="1824" y="2688"/>
                <a:ext cx="1776" cy="432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473 h 21600"/>
                  <a:gd name="T2" fmla="*/ 43200 w 43200"/>
                  <a:gd name="T3" fmla="*/ 21600 h 21600"/>
                  <a:gd name="T4" fmla="*/ 21600 w 432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473"/>
                    </a:moveTo>
                    <a:cubicBezTo>
                      <a:pt x="70" y="9593"/>
                      <a:pt x="9720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</a:path>
                  <a:path w="43200" h="21600" stroke="0" extrusionOk="0">
                    <a:moveTo>
                      <a:pt x="0" y="21473"/>
                    </a:moveTo>
                    <a:cubicBezTo>
                      <a:pt x="70" y="9593"/>
                      <a:pt x="9720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5139" name="Arc 19"/>
              <p:cNvSpPr>
                <a:spLocks/>
              </p:cNvSpPr>
              <p:nvPr/>
            </p:nvSpPr>
            <p:spPr bwMode="auto">
              <a:xfrm>
                <a:off x="1776" y="1680"/>
                <a:ext cx="1776" cy="432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473 h 21600"/>
                  <a:gd name="T2" fmla="*/ 43200 w 43200"/>
                  <a:gd name="T3" fmla="*/ 21600 h 21600"/>
                  <a:gd name="T4" fmla="*/ 21600 w 432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473"/>
                    </a:moveTo>
                    <a:cubicBezTo>
                      <a:pt x="70" y="9593"/>
                      <a:pt x="9720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</a:path>
                  <a:path w="43200" h="21600" stroke="0" extrusionOk="0">
                    <a:moveTo>
                      <a:pt x="0" y="21473"/>
                    </a:moveTo>
                    <a:cubicBezTo>
                      <a:pt x="70" y="9593"/>
                      <a:pt x="9720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5140" name="Group 20"/>
            <p:cNvGrpSpPr>
              <a:grpSpLocks/>
            </p:cNvGrpSpPr>
            <p:nvPr/>
          </p:nvGrpSpPr>
          <p:grpSpPr bwMode="auto">
            <a:xfrm>
              <a:off x="2352" y="2688"/>
              <a:ext cx="530" cy="404"/>
              <a:chOff x="480" y="3431"/>
              <a:chExt cx="530" cy="404"/>
            </a:xfrm>
          </p:grpSpPr>
          <p:sp>
            <p:nvSpPr>
              <p:cNvPr id="5141" name="Rectangle 21"/>
              <p:cNvSpPr>
                <a:spLocks noChangeArrowheads="1"/>
              </p:cNvSpPr>
              <p:nvPr/>
            </p:nvSpPr>
            <p:spPr bwMode="auto">
              <a:xfrm>
                <a:off x="480" y="3550"/>
                <a:ext cx="16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 sz="1800">
                    <a:solidFill>
                      <a:schemeClr val="bg1"/>
                    </a:solidFill>
                    <a:latin typeface="Arial" charset="0"/>
                  </a:rPr>
                  <a:t>•</a:t>
                </a:r>
                <a:endParaRPr lang="de-DE" sz="1800">
                  <a:solidFill>
                    <a:srgbClr val="FFFF00"/>
                  </a:solidFill>
                  <a:latin typeface="Arial" charset="0"/>
                </a:endParaRPr>
              </a:p>
            </p:txBody>
          </p:sp>
          <p:sp>
            <p:nvSpPr>
              <p:cNvPr id="5142" name="Text Box 22"/>
              <p:cNvSpPr txBox="1">
                <a:spLocks noChangeArrowheads="1"/>
              </p:cNvSpPr>
              <p:nvPr/>
            </p:nvSpPr>
            <p:spPr bwMode="auto">
              <a:xfrm>
                <a:off x="654" y="3431"/>
                <a:ext cx="35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800" u="sng">
                    <a:solidFill>
                      <a:srgbClr val="FFFF00"/>
                    </a:solidFill>
                    <a:latin typeface="Arial" charset="0"/>
                  </a:rPr>
                  <a:t>100</a:t>
                </a:r>
                <a:endParaRPr lang="de-DE" sz="1800">
                  <a:solidFill>
                    <a:schemeClr val="bg1"/>
                  </a:solidFill>
                  <a:latin typeface="Arial" charset="0"/>
                </a:endParaRPr>
              </a:p>
              <a:p>
                <a:pPr algn="ctr"/>
                <a:r>
                  <a:rPr lang="de-DE" sz="1800">
                    <a:solidFill>
                      <a:srgbClr val="FF0000"/>
                    </a:solidFill>
                    <a:latin typeface="Arial" charset="0"/>
                  </a:rPr>
                  <a:t>G</a:t>
                </a:r>
                <a:endParaRPr lang="de-DE" sz="1800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grpSp>
          <p:nvGrpSpPr>
            <p:cNvPr id="5143" name="Group 23"/>
            <p:cNvGrpSpPr>
              <a:grpSpLocks/>
            </p:cNvGrpSpPr>
            <p:nvPr/>
          </p:nvGrpSpPr>
          <p:grpSpPr bwMode="auto">
            <a:xfrm>
              <a:off x="2400" y="1728"/>
              <a:ext cx="530" cy="404"/>
              <a:chOff x="480" y="3431"/>
              <a:chExt cx="530" cy="404"/>
            </a:xfrm>
          </p:grpSpPr>
          <p:sp>
            <p:nvSpPr>
              <p:cNvPr id="5144" name="Rectangle 24"/>
              <p:cNvSpPr>
                <a:spLocks noChangeArrowheads="1"/>
              </p:cNvSpPr>
              <p:nvPr/>
            </p:nvSpPr>
            <p:spPr bwMode="auto">
              <a:xfrm>
                <a:off x="480" y="3550"/>
                <a:ext cx="16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 sz="1800">
                    <a:solidFill>
                      <a:schemeClr val="bg1"/>
                    </a:solidFill>
                    <a:latin typeface="Arial" charset="0"/>
                  </a:rPr>
                  <a:t>•</a:t>
                </a:r>
                <a:endParaRPr lang="de-DE" sz="1800">
                  <a:solidFill>
                    <a:srgbClr val="FFFF00"/>
                  </a:solidFill>
                  <a:latin typeface="Arial" charset="0"/>
                </a:endParaRP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654" y="3431"/>
                <a:ext cx="35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800" u="sng">
                    <a:solidFill>
                      <a:srgbClr val="FFFF00"/>
                    </a:solidFill>
                    <a:latin typeface="Arial" charset="0"/>
                  </a:rPr>
                  <a:t>100</a:t>
                </a:r>
                <a:endParaRPr lang="de-DE" sz="1800">
                  <a:solidFill>
                    <a:schemeClr val="bg1"/>
                  </a:solidFill>
                  <a:latin typeface="Arial" charset="0"/>
                </a:endParaRPr>
              </a:p>
              <a:p>
                <a:pPr algn="ctr"/>
                <a:r>
                  <a:rPr lang="de-DE" sz="1800">
                    <a:solidFill>
                      <a:srgbClr val="FF0000"/>
                    </a:solidFill>
                    <a:latin typeface="Arial" charset="0"/>
                  </a:rPr>
                  <a:t>G</a:t>
                </a:r>
                <a:endParaRPr lang="de-DE" sz="1800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5154" name="Group 34"/>
          <p:cNvGrpSpPr>
            <a:grpSpLocks/>
          </p:cNvGrpSpPr>
          <p:nvPr/>
        </p:nvGrpSpPr>
        <p:grpSpPr bwMode="auto">
          <a:xfrm>
            <a:off x="4572000" y="5257800"/>
            <a:ext cx="3733800" cy="1066800"/>
            <a:chOff x="3168" y="2976"/>
            <a:chExt cx="2352" cy="672"/>
          </a:xfrm>
        </p:grpSpPr>
        <p:grpSp>
          <p:nvGrpSpPr>
            <p:cNvPr id="5155" name="Group 35"/>
            <p:cNvGrpSpPr>
              <a:grpSpLocks/>
            </p:cNvGrpSpPr>
            <p:nvPr/>
          </p:nvGrpSpPr>
          <p:grpSpPr bwMode="auto">
            <a:xfrm>
              <a:off x="3312" y="3089"/>
              <a:ext cx="2065" cy="442"/>
              <a:chOff x="3110" y="2849"/>
              <a:chExt cx="2065" cy="442"/>
            </a:xfrm>
          </p:grpSpPr>
          <p:sp>
            <p:nvSpPr>
              <p:cNvPr id="5156" name="Text Box 36"/>
              <p:cNvSpPr txBox="1">
                <a:spLocks noChangeArrowheads="1"/>
              </p:cNvSpPr>
              <p:nvPr/>
            </p:nvSpPr>
            <p:spPr bwMode="auto">
              <a:xfrm>
                <a:off x="3110" y="2905"/>
                <a:ext cx="76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 u="sng">
                    <a:solidFill>
                      <a:schemeClr val="bg1"/>
                    </a:solidFill>
                    <a:latin typeface="Arial" charset="0"/>
                  </a:rPr>
                  <a:t>Formel:</a:t>
                </a:r>
                <a:endParaRPr lang="de-DE">
                  <a:latin typeface="Arial" charset="0"/>
                </a:endParaRPr>
              </a:p>
            </p:txBody>
          </p:sp>
          <p:sp>
            <p:nvSpPr>
              <p:cNvPr id="5157" name="Text Box 37"/>
              <p:cNvSpPr txBox="1">
                <a:spLocks noChangeArrowheads="1"/>
              </p:cNvSpPr>
              <p:nvPr/>
            </p:nvSpPr>
            <p:spPr bwMode="auto">
              <a:xfrm>
                <a:off x="4032" y="2928"/>
                <a:ext cx="68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>
                    <a:solidFill>
                      <a:srgbClr val="FFFF00"/>
                    </a:solidFill>
                    <a:latin typeface="Arial" charset="0"/>
                  </a:rPr>
                  <a:t>p</a:t>
                </a:r>
                <a:r>
                  <a:rPr lang="de-DE">
                    <a:latin typeface="Arial" charset="0"/>
                  </a:rPr>
                  <a:t> </a:t>
                </a:r>
                <a:r>
                  <a:rPr lang="de-DE">
                    <a:solidFill>
                      <a:schemeClr val="bg1"/>
                    </a:solidFill>
                    <a:latin typeface="Arial" charset="0"/>
                  </a:rPr>
                  <a:t>=</a:t>
                </a:r>
                <a:r>
                  <a:rPr lang="de-DE">
                    <a:latin typeface="Arial" charset="0"/>
                  </a:rPr>
                  <a:t> </a:t>
                </a:r>
                <a:r>
                  <a:rPr lang="de-DE">
                    <a:solidFill>
                      <a:schemeClr val="accent1"/>
                    </a:solidFill>
                    <a:latin typeface="Arial" charset="0"/>
                  </a:rPr>
                  <a:t>P</a:t>
                </a:r>
                <a:r>
                  <a:rPr lang="de-DE">
                    <a:solidFill>
                      <a:srgbClr val="FF0000"/>
                    </a:solidFill>
                    <a:latin typeface="Arial" charset="0"/>
                  </a:rPr>
                  <a:t> </a:t>
                </a:r>
                <a:r>
                  <a:rPr lang="de-DE">
                    <a:solidFill>
                      <a:schemeClr val="bg1"/>
                    </a:solidFill>
                    <a:latin typeface="Arial" charset="0"/>
                  </a:rPr>
                  <a:t>•</a:t>
                </a:r>
                <a:endParaRPr lang="de-DE">
                  <a:latin typeface="Arial" charset="0"/>
                </a:endParaRPr>
              </a:p>
            </p:txBody>
          </p:sp>
          <p:sp>
            <p:nvSpPr>
              <p:cNvPr id="5158" name="Text Box 38"/>
              <p:cNvSpPr txBox="1">
                <a:spLocks noChangeArrowheads="1"/>
              </p:cNvSpPr>
              <p:nvPr/>
            </p:nvSpPr>
            <p:spPr bwMode="auto">
              <a:xfrm>
                <a:off x="4660" y="2849"/>
                <a:ext cx="515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2000" b="1">
                    <a:solidFill>
                      <a:srgbClr val="FFFF00"/>
                    </a:solidFill>
                    <a:latin typeface="Arial" charset="0"/>
                  </a:rPr>
                  <a:t>   </a:t>
                </a:r>
                <a:r>
                  <a:rPr lang="de-DE" sz="2000" b="1" u="sng">
                    <a:solidFill>
                      <a:srgbClr val="FFFF00"/>
                    </a:solidFill>
                    <a:latin typeface="Arial" charset="0"/>
                  </a:rPr>
                  <a:t>100</a:t>
                </a:r>
                <a:endParaRPr lang="de-DE" sz="1600" b="1">
                  <a:solidFill>
                    <a:srgbClr val="FFFF00"/>
                  </a:solidFill>
                  <a:latin typeface="Arial" charset="0"/>
                </a:endParaRPr>
              </a:p>
              <a:p>
                <a:pPr algn="ctr"/>
                <a:r>
                  <a:rPr lang="de-DE" sz="2000" b="1">
                    <a:solidFill>
                      <a:srgbClr val="FF0000"/>
                    </a:solidFill>
                    <a:latin typeface="Arial" charset="0"/>
                  </a:rPr>
                  <a:t>   G</a:t>
                </a:r>
                <a:endParaRPr lang="de-DE" sz="1600" b="1">
                  <a:solidFill>
                    <a:srgbClr val="FFFF00"/>
                  </a:solidFill>
                  <a:latin typeface="Arial" charset="0"/>
                </a:endParaRPr>
              </a:p>
            </p:txBody>
          </p:sp>
        </p:grpSp>
        <p:sp>
          <p:nvSpPr>
            <p:cNvPr id="5159" name="Rectangle 39"/>
            <p:cNvSpPr>
              <a:spLocks noChangeArrowheads="1"/>
            </p:cNvSpPr>
            <p:nvPr/>
          </p:nvSpPr>
          <p:spPr bwMode="auto">
            <a:xfrm>
              <a:off x="3168" y="2976"/>
              <a:ext cx="2352" cy="672"/>
            </a:xfrm>
            <a:prstGeom prst="rect">
              <a:avLst/>
            </a:prstGeom>
            <a:noFill/>
            <a:ln w="571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5178" name="Group 58"/>
          <p:cNvGrpSpPr>
            <a:grpSpLocks/>
          </p:cNvGrpSpPr>
          <p:nvPr/>
        </p:nvGrpSpPr>
        <p:grpSpPr bwMode="auto">
          <a:xfrm>
            <a:off x="457200" y="2713038"/>
            <a:ext cx="1171575" cy="1431925"/>
            <a:chOff x="240" y="1632"/>
            <a:chExt cx="738" cy="902"/>
          </a:xfrm>
        </p:grpSpPr>
        <p:sp>
          <p:nvSpPr>
            <p:cNvPr id="5174" name="Text Box 54"/>
            <p:cNvSpPr txBox="1">
              <a:spLocks noChangeArrowheads="1"/>
            </p:cNvSpPr>
            <p:nvPr/>
          </p:nvSpPr>
          <p:spPr bwMode="auto">
            <a:xfrm>
              <a:off x="240" y="1632"/>
              <a:ext cx="71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accent1"/>
                  </a:solidFill>
                  <a:latin typeface="Arial" charset="0"/>
                </a:rPr>
                <a:t>Zähler:</a:t>
              </a:r>
            </a:p>
          </p:txBody>
        </p:sp>
        <p:sp>
          <p:nvSpPr>
            <p:cNvPr id="5176" name="Text Box 56"/>
            <p:cNvSpPr txBox="1">
              <a:spLocks noChangeArrowheads="1"/>
            </p:cNvSpPr>
            <p:nvPr/>
          </p:nvSpPr>
          <p:spPr bwMode="auto">
            <a:xfrm>
              <a:off x="240" y="2016"/>
              <a:ext cx="738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de-DE" u="sng">
                  <a:solidFill>
                    <a:schemeClr val="accent1"/>
                  </a:solidFill>
                  <a:latin typeface="Arial" charset="0"/>
                </a:rPr>
                <a:t>P</a:t>
              </a:r>
              <a:r>
                <a:rPr lang="de-DE" u="sng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de-DE" u="sng">
                  <a:solidFill>
                    <a:schemeClr val="bg1"/>
                  </a:solidFill>
                  <a:latin typeface="Arial" charset="0"/>
                  <a:cs typeface="Arial" charset="0"/>
                </a:rPr>
                <a:t>• 100</a:t>
              </a:r>
            </a:p>
            <a:p>
              <a:pPr algn="ctr"/>
              <a:r>
                <a:rPr lang="de-DE">
                  <a:solidFill>
                    <a:srgbClr val="FF0000"/>
                  </a:solidFill>
                  <a:latin typeface="Arial" charset="0"/>
                  <a:cs typeface="Arial" charset="0"/>
                </a:rPr>
                <a:t>G</a:t>
              </a:r>
              <a:endParaRPr lang="de-DE">
                <a:solidFill>
                  <a:srgbClr val="FF0000"/>
                </a:solidFill>
                <a:latin typeface="Arial" charset="0"/>
              </a:endParaRPr>
            </a:p>
          </p:txBody>
        </p:sp>
      </p:grpSp>
      <p:grpSp>
        <p:nvGrpSpPr>
          <p:cNvPr id="5183" name="Group 63"/>
          <p:cNvGrpSpPr>
            <a:grpSpLocks/>
          </p:cNvGrpSpPr>
          <p:nvPr/>
        </p:nvGrpSpPr>
        <p:grpSpPr bwMode="auto">
          <a:xfrm>
            <a:off x="6765925" y="2713038"/>
            <a:ext cx="1285875" cy="1431925"/>
            <a:chOff x="4262" y="1709"/>
            <a:chExt cx="810" cy="902"/>
          </a:xfrm>
        </p:grpSpPr>
        <p:sp>
          <p:nvSpPr>
            <p:cNvPr id="5180" name="Text Box 60"/>
            <p:cNvSpPr txBox="1">
              <a:spLocks noChangeArrowheads="1"/>
            </p:cNvSpPr>
            <p:nvPr/>
          </p:nvSpPr>
          <p:spPr bwMode="auto">
            <a:xfrm>
              <a:off x="4272" y="1709"/>
              <a:ext cx="8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0000"/>
                  </a:solidFill>
                  <a:latin typeface="Arial" charset="0"/>
                </a:rPr>
                <a:t>Nenner:</a:t>
              </a:r>
            </a:p>
          </p:txBody>
        </p:sp>
        <p:sp>
          <p:nvSpPr>
            <p:cNvPr id="5181" name="Text Box 61"/>
            <p:cNvSpPr txBox="1">
              <a:spLocks noChangeArrowheads="1"/>
            </p:cNvSpPr>
            <p:nvPr/>
          </p:nvSpPr>
          <p:spPr bwMode="auto">
            <a:xfrm>
              <a:off x="4262" y="2093"/>
              <a:ext cx="759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de-DE" u="sng">
                  <a:solidFill>
                    <a:srgbClr val="FF0000"/>
                  </a:solidFill>
                  <a:latin typeface="Arial" charset="0"/>
                </a:rPr>
                <a:t>G</a:t>
              </a:r>
              <a:r>
                <a:rPr lang="de-DE" u="sng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de-DE" u="sng">
                  <a:solidFill>
                    <a:schemeClr val="bg1"/>
                  </a:solidFill>
                  <a:latin typeface="Arial" charset="0"/>
                  <a:cs typeface="Arial" charset="0"/>
                </a:rPr>
                <a:t>• 100</a:t>
              </a:r>
            </a:p>
            <a:p>
              <a:pPr algn="ctr"/>
              <a:r>
                <a:rPr lang="de-DE">
                  <a:solidFill>
                    <a:srgbClr val="FF0000"/>
                  </a:solidFill>
                  <a:latin typeface="Arial" charset="0"/>
                  <a:cs typeface="Arial" charset="0"/>
                </a:rPr>
                <a:t>G</a:t>
              </a:r>
              <a:endParaRPr lang="de-DE">
                <a:solidFill>
                  <a:srgbClr val="FF0000"/>
                </a:solidFill>
                <a:latin typeface="Arial" charset="0"/>
              </a:endParaRPr>
            </a:p>
          </p:txBody>
        </p:sp>
      </p:grpSp>
      <p:sp>
        <p:nvSpPr>
          <p:cNvPr id="5190" name="Text Box 70"/>
          <p:cNvSpPr txBox="1">
            <a:spLocks noChangeArrowheads="1"/>
          </p:cNvSpPr>
          <p:nvPr/>
        </p:nvSpPr>
        <p:spPr bwMode="auto">
          <a:xfrm>
            <a:off x="381000" y="5334000"/>
            <a:ext cx="3914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/>
                </a:solidFill>
                <a:latin typeface="Arial" charset="0"/>
              </a:rPr>
              <a:t>Also gilt für die Berechnung</a:t>
            </a:r>
          </a:p>
          <a:p>
            <a:r>
              <a:rPr lang="de-DE">
                <a:solidFill>
                  <a:schemeClr val="bg1"/>
                </a:solidFill>
                <a:latin typeface="Arial" charset="0"/>
              </a:rPr>
              <a:t>der Prozentzahl p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utoUpdateAnimBg="0"/>
      <p:bldP spid="5190" grpId="0" autoUpdateAnimBg="0"/>
    </p:bld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eere Prä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C:\Programme\Microsoft Office\Vorlagen\Leere Präsentation.pot</Template>
  <TotalTime>0</TotalTime>
  <Words>212</Words>
  <Application>Microsoft Office PowerPoint</Application>
  <PresentationFormat>Bildschirmpräsentation (4:3)</PresentationFormat>
  <Paragraphs>75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Times New Roman</vt:lpstr>
      <vt:lpstr>Arial</vt:lpstr>
      <vt:lpstr>Leere Präsentation</vt:lpstr>
      <vt:lpstr>Folie 1</vt:lpstr>
      <vt:lpstr>Folie 2</vt:lpstr>
      <vt:lpstr>Folie 3</vt:lpstr>
    </vt:vector>
  </TitlesOfParts>
  <Company>Raichberg-Realschule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Horst Lost</dc:creator>
  <cp:lastModifiedBy>horst</cp:lastModifiedBy>
  <cp:revision>17</cp:revision>
  <dcterms:created xsi:type="dcterms:W3CDTF">2002-05-03T15:48:01Z</dcterms:created>
  <dcterms:modified xsi:type="dcterms:W3CDTF">2015-04-29T08:24:06Z</dcterms:modified>
</cp:coreProperties>
</file>