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 showGuides="1">
      <p:cViewPr>
        <p:scale>
          <a:sx n="112" d="100"/>
          <a:sy n="112" d="100"/>
        </p:scale>
        <p:origin x="-78" y="522"/>
      </p:cViewPr>
      <p:guideLst>
        <p:guide orient="horz" pos="220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CF5B-C5E7-48EA-8D2F-4E4C1BD0AD87}" type="datetimeFigureOut">
              <a:rPr lang="de-DE" smtClean="0"/>
              <a:pPr/>
              <a:t>15.04.2014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6F7F8-B686-40A7-85B3-5C5BD3ED1DB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CF5B-C5E7-48EA-8D2F-4E4C1BD0AD87}" type="datetimeFigureOut">
              <a:rPr lang="de-DE" smtClean="0"/>
              <a:pPr/>
              <a:t>15.04.2014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6F7F8-B686-40A7-85B3-5C5BD3ED1DB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CF5B-C5E7-48EA-8D2F-4E4C1BD0AD87}" type="datetimeFigureOut">
              <a:rPr lang="de-DE" smtClean="0"/>
              <a:pPr/>
              <a:t>15.04.2014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6F7F8-B686-40A7-85B3-5C5BD3ED1DB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CF5B-C5E7-48EA-8D2F-4E4C1BD0AD87}" type="datetimeFigureOut">
              <a:rPr lang="de-DE" smtClean="0"/>
              <a:pPr/>
              <a:t>15.04.2014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6F7F8-B686-40A7-85B3-5C5BD3ED1DB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CF5B-C5E7-48EA-8D2F-4E4C1BD0AD87}" type="datetimeFigureOut">
              <a:rPr lang="de-DE" smtClean="0"/>
              <a:pPr/>
              <a:t>15.04.2014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6F7F8-B686-40A7-85B3-5C5BD3ED1DB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CF5B-C5E7-48EA-8D2F-4E4C1BD0AD87}" type="datetimeFigureOut">
              <a:rPr lang="de-DE" smtClean="0"/>
              <a:pPr/>
              <a:t>15.04.2014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6F7F8-B686-40A7-85B3-5C5BD3ED1DB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CF5B-C5E7-48EA-8D2F-4E4C1BD0AD87}" type="datetimeFigureOut">
              <a:rPr lang="de-DE" smtClean="0"/>
              <a:pPr/>
              <a:t>15.04.2014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6F7F8-B686-40A7-85B3-5C5BD3ED1DB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CF5B-C5E7-48EA-8D2F-4E4C1BD0AD87}" type="datetimeFigureOut">
              <a:rPr lang="de-DE" smtClean="0"/>
              <a:pPr/>
              <a:t>15.04.2014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6F7F8-B686-40A7-85B3-5C5BD3ED1DB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CF5B-C5E7-48EA-8D2F-4E4C1BD0AD87}" type="datetimeFigureOut">
              <a:rPr lang="de-DE" smtClean="0"/>
              <a:pPr/>
              <a:t>15.04.2014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6F7F8-B686-40A7-85B3-5C5BD3ED1DB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CF5B-C5E7-48EA-8D2F-4E4C1BD0AD87}" type="datetimeFigureOut">
              <a:rPr lang="de-DE" smtClean="0"/>
              <a:pPr/>
              <a:t>15.04.2014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6F7F8-B686-40A7-85B3-5C5BD3ED1DB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CF5B-C5E7-48EA-8D2F-4E4C1BD0AD87}" type="datetimeFigureOut">
              <a:rPr lang="de-DE" smtClean="0"/>
              <a:pPr/>
              <a:t>15.04.2014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6F7F8-B686-40A7-85B3-5C5BD3ED1DB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0CF5B-C5E7-48EA-8D2F-4E4C1BD0AD87}" type="datetimeFigureOut">
              <a:rPr lang="de-DE" smtClean="0"/>
              <a:pPr/>
              <a:t>15.04.2014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6F7F8-B686-40A7-85B3-5C5BD3ED1DB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055606" y="188640"/>
            <a:ext cx="5032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u="sng" dirty="0" smtClean="0"/>
              <a:t>Potenzgesetze für Potenzen mit gleicher </a:t>
            </a:r>
            <a:r>
              <a:rPr lang="de-DE" sz="2000" b="1" u="sng" dirty="0" smtClean="0">
                <a:solidFill>
                  <a:srgbClr val="00B0F0"/>
                </a:solidFill>
              </a:rPr>
              <a:t>Basis</a:t>
            </a:r>
            <a:endParaRPr lang="de-DE" sz="2000" b="1" u="sng" dirty="0">
              <a:solidFill>
                <a:srgbClr val="00B0F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51520" y="836712"/>
            <a:ext cx="7409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1. Multiplikation von Potenzen mit gleicher </a:t>
            </a:r>
            <a:r>
              <a:rPr lang="de-DE" b="1" u="sng" dirty="0" smtClean="0">
                <a:solidFill>
                  <a:srgbClr val="00B0F0"/>
                </a:solidFill>
              </a:rPr>
              <a:t>Basis</a:t>
            </a:r>
            <a:r>
              <a:rPr lang="de-DE" b="1" u="sng" dirty="0" smtClean="0"/>
              <a:t>:</a:t>
            </a:r>
          </a:p>
          <a:p>
            <a:r>
              <a:rPr lang="de-DE" dirty="0" smtClean="0"/>
              <a:t>Schreibt man ein Produkt aus Potenzen ausführlich, erkennt man eine Regel!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23528" y="2060848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b="1" baseline="30000" dirty="0" smtClean="0">
                <a:solidFill>
                  <a:srgbClr val="FF0000"/>
                </a:solidFill>
              </a:rPr>
              <a:t>3</a:t>
            </a:r>
            <a:r>
              <a:rPr lang="de-DE" baseline="30000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b="1" baseline="30000" dirty="0">
                <a:solidFill>
                  <a:srgbClr val="FF0000"/>
                </a:solidFill>
              </a:rPr>
              <a:t>4</a:t>
            </a:r>
            <a:r>
              <a:rPr lang="de-DE" baseline="30000" dirty="0" smtClean="0"/>
              <a:t> </a:t>
            </a:r>
            <a:endParaRPr lang="de-DE" dirty="0" smtClean="0"/>
          </a:p>
        </p:txBody>
      </p:sp>
      <p:sp>
        <p:nvSpPr>
          <p:cNvPr id="7" name="Textfeld 6"/>
          <p:cNvSpPr txBox="1"/>
          <p:nvPr/>
        </p:nvSpPr>
        <p:spPr>
          <a:xfrm>
            <a:off x="323528" y="2492896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b="1" baseline="30000" dirty="0">
                <a:solidFill>
                  <a:srgbClr val="FF0000"/>
                </a:solidFill>
              </a:rPr>
              <a:t>2</a:t>
            </a:r>
            <a:r>
              <a:rPr lang="de-DE" baseline="30000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b="1" baseline="30000" dirty="0">
                <a:solidFill>
                  <a:srgbClr val="FF0000"/>
                </a:solidFill>
              </a:rPr>
              <a:t>3</a:t>
            </a:r>
            <a:r>
              <a:rPr lang="de-DE" baseline="30000" dirty="0" smtClean="0"/>
              <a:t> </a:t>
            </a:r>
            <a:endParaRPr lang="de-DE" dirty="0" smtClean="0"/>
          </a:p>
        </p:txBody>
      </p:sp>
      <p:sp>
        <p:nvSpPr>
          <p:cNvPr id="8" name="Textfeld 7"/>
          <p:cNvSpPr txBox="1"/>
          <p:nvPr/>
        </p:nvSpPr>
        <p:spPr>
          <a:xfrm>
            <a:off x="323528" y="2924944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="1" baseline="30000" dirty="0">
                <a:solidFill>
                  <a:srgbClr val="FF0000"/>
                </a:solidFill>
              </a:rPr>
              <a:t>2</a:t>
            </a:r>
            <a:r>
              <a:rPr lang="de-DE" baseline="30000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="1" baseline="30000" dirty="0">
                <a:solidFill>
                  <a:srgbClr val="FF0000"/>
                </a:solidFill>
              </a:rPr>
              <a:t>4</a:t>
            </a:r>
            <a:r>
              <a:rPr lang="de-DE" baseline="30000" dirty="0" smtClean="0"/>
              <a:t> </a:t>
            </a:r>
            <a:endParaRPr lang="de-DE" dirty="0" smtClean="0"/>
          </a:p>
        </p:txBody>
      </p:sp>
      <p:sp>
        <p:nvSpPr>
          <p:cNvPr id="10" name="Textfeld 9"/>
          <p:cNvSpPr txBox="1"/>
          <p:nvPr/>
        </p:nvSpPr>
        <p:spPr>
          <a:xfrm>
            <a:off x="1043608" y="2060848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3</a:t>
            </a:r>
            <a:r>
              <a:rPr lang="de-DE" baseline="30000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baseline="30000" dirty="0" smtClean="0"/>
              <a:t> </a:t>
            </a:r>
            <a:endParaRPr lang="de-DE" dirty="0" smtClean="0"/>
          </a:p>
        </p:txBody>
      </p:sp>
      <p:sp>
        <p:nvSpPr>
          <p:cNvPr id="11" name="Textfeld 10"/>
          <p:cNvSpPr txBox="1"/>
          <p:nvPr/>
        </p:nvSpPr>
        <p:spPr>
          <a:xfrm>
            <a:off x="1043608" y="2492896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5</a:t>
            </a:r>
            <a:r>
              <a:rPr lang="de-DE" baseline="30000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endParaRPr lang="de-DE" dirty="0" smtClean="0"/>
          </a:p>
        </p:txBody>
      </p:sp>
      <p:sp>
        <p:nvSpPr>
          <p:cNvPr id="12" name="Textfeld 11"/>
          <p:cNvSpPr txBox="1"/>
          <p:nvPr/>
        </p:nvSpPr>
        <p:spPr>
          <a:xfrm>
            <a:off x="1043608" y="2924944"/>
            <a:ext cx="1904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a</a:t>
            </a:r>
            <a:r>
              <a:rPr lang="de-DE" baseline="30000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aseline="30000" dirty="0" smtClean="0"/>
              <a:t> </a:t>
            </a:r>
            <a:endParaRPr lang="de-DE" dirty="0" smtClean="0"/>
          </a:p>
        </p:txBody>
      </p:sp>
      <p:sp>
        <p:nvSpPr>
          <p:cNvPr id="15" name="Geschweifte Klammer rechts 14"/>
          <p:cNvSpPr/>
          <p:nvPr/>
        </p:nvSpPr>
        <p:spPr>
          <a:xfrm rot="16200000" flipV="1">
            <a:off x="1619672" y="1772816"/>
            <a:ext cx="72008" cy="64807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feld 18"/>
          <p:cNvSpPr txBox="1"/>
          <p:nvPr/>
        </p:nvSpPr>
        <p:spPr>
          <a:xfrm>
            <a:off x="1547664" y="177281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3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21" name="Geschweifte Klammer rechts 20"/>
          <p:cNvSpPr/>
          <p:nvPr/>
        </p:nvSpPr>
        <p:spPr>
          <a:xfrm rot="16200000" flipV="1">
            <a:off x="2591780" y="1592796"/>
            <a:ext cx="72008" cy="100811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>
            <a:off x="2483768" y="177281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4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23" name="Geschweifte Klammer rechts 22"/>
          <p:cNvSpPr/>
          <p:nvPr/>
        </p:nvSpPr>
        <p:spPr>
          <a:xfrm rot="16200000" flipV="1">
            <a:off x="1511660" y="2312876"/>
            <a:ext cx="72008" cy="43204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/>
          <p:cNvSpPr txBox="1"/>
          <p:nvPr/>
        </p:nvSpPr>
        <p:spPr>
          <a:xfrm>
            <a:off x="1475656" y="227687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2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25" name="Geschweifte Klammer rechts 24"/>
          <p:cNvSpPr/>
          <p:nvPr/>
        </p:nvSpPr>
        <p:spPr>
          <a:xfrm rot="16200000" flipV="1">
            <a:off x="2195736" y="2204864"/>
            <a:ext cx="72008" cy="64807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2123728" y="227687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3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27" name="Geschweifte Klammer rechts 26"/>
          <p:cNvSpPr/>
          <p:nvPr/>
        </p:nvSpPr>
        <p:spPr>
          <a:xfrm rot="16200000" flipV="1">
            <a:off x="1511660" y="2816932"/>
            <a:ext cx="72008" cy="43204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1418314" y="278092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2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29" name="Geschweifte Klammer rechts 28"/>
          <p:cNvSpPr/>
          <p:nvPr/>
        </p:nvSpPr>
        <p:spPr>
          <a:xfrm rot="16200000" flipV="1">
            <a:off x="2303748" y="2600908"/>
            <a:ext cx="72008" cy="864096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feld 29"/>
          <p:cNvSpPr txBox="1"/>
          <p:nvPr/>
        </p:nvSpPr>
        <p:spPr>
          <a:xfrm>
            <a:off x="2213844" y="277229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4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3203848" y="206084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3</a:t>
            </a:r>
            <a:r>
              <a:rPr lang="de-DE" baseline="30000" dirty="0" smtClean="0"/>
              <a:t> </a:t>
            </a:r>
            <a:r>
              <a:rPr lang="de-DE" b="1" baseline="30000" dirty="0" smtClean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3203848" y="2492896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5</a:t>
            </a:r>
            <a:r>
              <a:rPr lang="de-DE" baseline="30000" dirty="0" smtClean="0"/>
              <a:t> </a:t>
            </a:r>
            <a:r>
              <a:rPr lang="de-DE" b="1" baseline="30000" dirty="0" smtClean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3203848" y="2924944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a</a:t>
            </a:r>
            <a:r>
              <a:rPr lang="de-DE" baseline="30000" dirty="0" smtClean="0"/>
              <a:t> </a:t>
            </a:r>
            <a:r>
              <a:rPr lang="de-DE" b="1" baseline="30000" dirty="0" smtClean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0" name="Textfeld 39"/>
          <p:cNvSpPr txBox="1"/>
          <p:nvPr/>
        </p:nvSpPr>
        <p:spPr>
          <a:xfrm>
            <a:off x="323528" y="3429000"/>
            <a:ext cx="74017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Potenzen mit gleicher </a:t>
            </a:r>
            <a:r>
              <a:rPr lang="de-DE" dirty="0" smtClean="0">
                <a:solidFill>
                  <a:srgbClr val="00B0F0"/>
                </a:solidFill>
              </a:rPr>
              <a:t>Basis</a:t>
            </a:r>
            <a:r>
              <a:rPr lang="de-DE" dirty="0"/>
              <a:t> </a:t>
            </a:r>
            <a:r>
              <a:rPr lang="de-DE" dirty="0" smtClean="0"/>
              <a:t>werden multipliziert, indem man die </a:t>
            </a:r>
            <a:r>
              <a:rPr lang="de-DE" dirty="0" smtClean="0">
                <a:solidFill>
                  <a:srgbClr val="FF0000"/>
                </a:solidFill>
              </a:rPr>
              <a:t>Exponenten</a:t>
            </a:r>
          </a:p>
          <a:p>
            <a:r>
              <a:rPr lang="de-DE" dirty="0" smtClean="0"/>
              <a:t>addiert und die </a:t>
            </a:r>
            <a:r>
              <a:rPr lang="de-DE" dirty="0" smtClean="0">
                <a:solidFill>
                  <a:srgbClr val="00B0F0"/>
                </a:solidFill>
              </a:rPr>
              <a:t>Basis</a:t>
            </a:r>
            <a:r>
              <a:rPr lang="de-DE" dirty="0" smtClean="0"/>
              <a:t> beibehält.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317916" y="4499828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="1" baseline="30000" dirty="0">
                <a:solidFill>
                  <a:srgbClr val="FF0000"/>
                </a:solidFill>
              </a:rPr>
              <a:t>n</a:t>
            </a:r>
            <a:r>
              <a:rPr lang="de-DE" baseline="30000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="1" baseline="30000" dirty="0">
                <a:solidFill>
                  <a:srgbClr val="FF0000"/>
                </a:solidFill>
              </a:rPr>
              <a:t>m</a:t>
            </a:r>
            <a:r>
              <a:rPr lang="de-DE" baseline="30000" dirty="0" smtClean="0"/>
              <a:t> </a:t>
            </a:r>
            <a:endParaRPr lang="de-DE" dirty="0" smtClean="0"/>
          </a:p>
        </p:txBody>
      </p:sp>
      <p:sp>
        <p:nvSpPr>
          <p:cNvPr id="42" name="Textfeld 41"/>
          <p:cNvSpPr txBox="1"/>
          <p:nvPr/>
        </p:nvSpPr>
        <p:spPr>
          <a:xfrm>
            <a:off x="1037996" y="4499828"/>
            <a:ext cx="1909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a</a:t>
            </a:r>
            <a:r>
              <a:rPr lang="de-DE" baseline="30000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dirty="0" smtClean="0"/>
              <a:t> ∙ ∙ ∙ ∙ ∙ 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aseline="30000" dirty="0" smtClean="0"/>
              <a:t> </a:t>
            </a:r>
            <a:endParaRPr lang="de-DE" dirty="0" smtClean="0"/>
          </a:p>
        </p:txBody>
      </p:sp>
      <p:sp>
        <p:nvSpPr>
          <p:cNvPr id="43" name="Geschweifte Klammer rechts 42"/>
          <p:cNvSpPr/>
          <p:nvPr/>
        </p:nvSpPr>
        <p:spPr>
          <a:xfrm rot="16200000" flipV="1">
            <a:off x="1578056" y="4329100"/>
            <a:ext cx="72008" cy="57606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Textfeld 43"/>
          <p:cNvSpPr txBox="1"/>
          <p:nvPr/>
        </p:nvSpPr>
        <p:spPr>
          <a:xfrm>
            <a:off x="1488152" y="4365104"/>
            <a:ext cx="8833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n </a:t>
            </a:r>
            <a:r>
              <a:rPr lang="de-DE" sz="1200" dirty="0" smtClean="0">
                <a:solidFill>
                  <a:srgbClr val="FF0000"/>
                </a:solidFill>
              </a:rPr>
              <a:t>Faktoren</a:t>
            </a:r>
            <a:endParaRPr lang="de-DE" sz="1200" dirty="0">
              <a:solidFill>
                <a:srgbClr val="FF0000"/>
              </a:solidFill>
            </a:endParaRPr>
          </a:p>
        </p:txBody>
      </p:sp>
      <p:sp>
        <p:nvSpPr>
          <p:cNvPr id="45" name="Geschweifte Klammer rechts 44"/>
          <p:cNvSpPr/>
          <p:nvPr/>
        </p:nvSpPr>
        <p:spPr>
          <a:xfrm rot="16200000" flipV="1">
            <a:off x="2370144" y="4185084"/>
            <a:ext cx="72008" cy="864096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Textfeld 45"/>
          <p:cNvSpPr txBox="1"/>
          <p:nvPr/>
        </p:nvSpPr>
        <p:spPr>
          <a:xfrm>
            <a:off x="2267744" y="4365104"/>
            <a:ext cx="904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m </a:t>
            </a:r>
            <a:r>
              <a:rPr lang="de-DE" sz="1200" dirty="0" smtClean="0">
                <a:solidFill>
                  <a:srgbClr val="FF0000"/>
                </a:solidFill>
              </a:rPr>
              <a:t>Faktoren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3198236" y="4499828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a</a:t>
            </a:r>
            <a:r>
              <a:rPr lang="de-DE" baseline="30000" dirty="0" smtClean="0"/>
              <a:t> </a:t>
            </a:r>
            <a:r>
              <a:rPr lang="de-DE" b="1" baseline="30000" dirty="0" smtClean="0">
                <a:solidFill>
                  <a:srgbClr val="FF0000"/>
                </a:solidFill>
              </a:rPr>
              <a:t>n + m</a:t>
            </a:r>
          </a:p>
        </p:txBody>
      </p:sp>
      <p:sp>
        <p:nvSpPr>
          <p:cNvPr id="48" name="Geschweifte Klammer rechts 47"/>
          <p:cNvSpPr/>
          <p:nvPr/>
        </p:nvSpPr>
        <p:spPr>
          <a:xfrm rot="5400000">
            <a:off x="2010103" y="4103786"/>
            <a:ext cx="144017" cy="151216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Textfeld 48"/>
          <p:cNvSpPr txBox="1"/>
          <p:nvPr/>
        </p:nvSpPr>
        <p:spPr>
          <a:xfrm>
            <a:off x="1614060" y="4931876"/>
            <a:ext cx="1142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n + m </a:t>
            </a:r>
            <a:r>
              <a:rPr lang="de-DE" sz="1200" dirty="0" smtClean="0">
                <a:solidFill>
                  <a:srgbClr val="FF0000"/>
                </a:solidFill>
              </a:rPr>
              <a:t>Faktoren</a:t>
            </a:r>
            <a:endParaRPr lang="de-DE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2" grpId="0"/>
      <p:bldP spid="15" grpId="0" animBg="1"/>
      <p:bldP spid="19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6" grpId="0"/>
      <p:bldP spid="37" grpId="0"/>
      <p:bldP spid="38" grpId="0"/>
      <p:bldP spid="40" grpId="0"/>
      <p:bldP spid="41" grpId="0"/>
      <p:bldP spid="42" grpId="0"/>
      <p:bldP spid="43" grpId="0" animBg="1"/>
      <p:bldP spid="44" grpId="0"/>
      <p:bldP spid="45" grpId="0" animBg="1"/>
      <p:bldP spid="46" grpId="0"/>
      <p:bldP spid="47" grpId="0"/>
      <p:bldP spid="48" grpId="0" animBg="1"/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055606" y="188640"/>
            <a:ext cx="5032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u="sng" dirty="0" smtClean="0"/>
              <a:t>Potenzgesetze für Potenzen mit gleicher </a:t>
            </a:r>
            <a:r>
              <a:rPr lang="de-DE" sz="2000" b="1" u="sng" dirty="0" smtClean="0">
                <a:solidFill>
                  <a:srgbClr val="00B0F0"/>
                </a:solidFill>
              </a:rPr>
              <a:t>Basis</a:t>
            </a:r>
            <a:endParaRPr lang="de-DE" sz="2000" b="1" u="sng" dirty="0">
              <a:solidFill>
                <a:srgbClr val="00B0F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51520" y="836712"/>
            <a:ext cx="73650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2. Potenzieren </a:t>
            </a:r>
            <a:r>
              <a:rPr lang="de-DE" b="1" u="sng" dirty="0" smtClean="0"/>
              <a:t>von Potenzen </a:t>
            </a:r>
            <a:r>
              <a:rPr lang="de-DE" b="1" u="sng" dirty="0" smtClean="0"/>
              <a:t>:</a:t>
            </a:r>
            <a:endParaRPr lang="de-DE" b="1" u="sng" dirty="0" smtClean="0"/>
          </a:p>
          <a:p>
            <a:r>
              <a:rPr lang="de-DE" dirty="0" smtClean="0"/>
              <a:t>Schreibt man </a:t>
            </a:r>
            <a:r>
              <a:rPr lang="de-DE" dirty="0" smtClean="0"/>
              <a:t>die Potenz einer Potenz </a:t>
            </a:r>
            <a:r>
              <a:rPr lang="de-DE" dirty="0" smtClean="0"/>
              <a:t>ausführlich, erkennt man eine Regel!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51520" y="1772816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(3</a:t>
            </a:r>
            <a:r>
              <a:rPr lang="de-DE" b="1" baseline="30000" dirty="0" smtClean="0">
                <a:solidFill>
                  <a:srgbClr val="FF0000"/>
                </a:solidFill>
              </a:rPr>
              <a:t>3</a:t>
            </a:r>
            <a:r>
              <a:rPr lang="de-DE" dirty="0" smtClean="0">
                <a:solidFill>
                  <a:srgbClr val="00B0F0"/>
                </a:solidFill>
              </a:rPr>
              <a:t>)</a:t>
            </a:r>
            <a:r>
              <a:rPr lang="de-DE" b="1" baseline="60000" dirty="0" smtClean="0">
                <a:solidFill>
                  <a:srgbClr val="00B050"/>
                </a:solidFill>
              </a:rPr>
              <a:t>2</a:t>
            </a:r>
            <a:r>
              <a:rPr lang="de-DE" dirty="0" smtClean="0">
                <a:solidFill>
                  <a:srgbClr val="00B0F0"/>
                </a:solidFill>
              </a:rPr>
              <a:t> = 3</a:t>
            </a:r>
            <a:r>
              <a:rPr lang="de-DE" b="1" baseline="30000" dirty="0" smtClean="0">
                <a:solidFill>
                  <a:srgbClr val="FF0000"/>
                </a:solidFill>
              </a:rPr>
              <a:t>3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b="1" baseline="30000" dirty="0" smtClean="0">
                <a:solidFill>
                  <a:srgbClr val="FF0000"/>
                </a:solidFill>
              </a:rPr>
              <a:t>3</a:t>
            </a:r>
            <a:endParaRPr lang="de-DE" dirty="0" smtClean="0">
              <a:solidFill>
                <a:srgbClr val="00B0F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547664" y="1772816"/>
            <a:ext cx="1996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3</a:t>
            </a:r>
            <a:r>
              <a:rPr lang="de-DE" baseline="30000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dirty="0" smtClean="0"/>
              <a:t> ∙ </a:t>
            </a:r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dirty="0" smtClean="0"/>
              <a:t> </a:t>
            </a:r>
            <a:r>
              <a:rPr lang="de-DE" baseline="30000" dirty="0" smtClean="0"/>
              <a:t> </a:t>
            </a:r>
            <a:endParaRPr lang="de-DE" dirty="0" smtClean="0"/>
          </a:p>
        </p:txBody>
      </p:sp>
      <p:sp>
        <p:nvSpPr>
          <p:cNvPr id="15" name="Geschweifte Klammer rechts 14"/>
          <p:cNvSpPr/>
          <p:nvPr/>
        </p:nvSpPr>
        <p:spPr>
          <a:xfrm rot="16200000" flipV="1">
            <a:off x="2123728" y="1484784"/>
            <a:ext cx="72008" cy="64807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feld 18"/>
          <p:cNvSpPr txBox="1"/>
          <p:nvPr/>
        </p:nvSpPr>
        <p:spPr>
          <a:xfrm>
            <a:off x="2051720" y="155679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3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3419872" y="1772816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3</a:t>
            </a:r>
            <a:r>
              <a:rPr lang="de-DE" baseline="30000" dirty="0" smtClean="0"/>
              <a:t> </a:t>
            </a:r>
            <a:r>
              <a:rPr lang="de-DE" b="1" baseline="30000" dirty="0" smtClean="0">
                <a:solidFill>
                  <a:srgbClr val="FF0000"/>
                </a:solidFill>
              </a:rPr>
              <a:t>6</a:t>
            </a:r>
            <a:endParaRPr lang="de-DE" b="1" baseline="30000" dirty="0" smtClean="0">
              <a:solidFill>
                <a:srgbClr val="FF0000"/>
              </a:solidFill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179512" y="3789040"/>
            <a:ext cx="5544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Potenzen </a:t>
            </a:r>
            <a:r>
              <a:rPr lang="de-DE" dirty="0" smtClean="0"/>
              <a:t>werden potenziert, </a:t>
            </a:r>
            <a:r>
              <a:rPr lang="de-DE" dirty="0" smtClean="0"/>
              <a:t>indem man die </a:t>
            </a:r>
            <a:r>
              <a:rPr lang="de-DE" dirty="0" smtClean="0">
                <a:solidFill>
                  <a:srgbClr val="FF0000"/>
                </a:solidFill>
              </a:rPr>
              <a:t>Exponenten</a:t>
            </a:r>
          </a:p>
          <a:p>
            <a:r>
              <a:rPr lang="de-DE" dirty="0" smtClean="0"/>
              <a:t>multipliziert </a:t>
            </a:r>
            <a:r>
              <a:rPr lang="de-DE" dirty="0" smtClean="0"/>
              <a:t>und die </a:t>
            </a:r>
            <a:r>
              <a:rPr lang="de-DE" dirty="0" smtClean="0">
                <a:solidFill>
                  <a:srgbClr val="00B0F0"/>
                </a:solidFill>
              </a:rPr>
              <a:t>Basis</a:t>
            </a:r>
            <a:r>
              <a:rPr lang="de-DE" dirty="0" smtClean="0"/>
              <a:t> beibehält.</a:t>
            </a:r>
          </a:p>
        </p:txBody>
      </p:sp>
      <p:sp>
        <p:nvSpPr>
          <p:cNvPr id="48" name="Geschweifte Klammer rechts 47"/>
          <p:cNvSpPr/>
          <p:nvPr/>
        </p:nvSpPr>
        <p:spPr>
          <a:xfrm rot="5400000">
            <a:off x="1295636" y="2816933"/>
            <a:ext cx="144018" cy="792087"/>
          </a:xfrm>
          <a:prstGeom prst="rightBrac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Geschweifte Klammer rechts 34"/>
          <p:cNvSpPr/>
          <p:nvPr/>
        </p:nvSpPr>
        <p:spPr>
          <a:xfrm rot="16200000" flipV="1">
            <a:off x="2915816" y="1484784"/>
            <a:ext cx="72008" cy="64807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Textfeld 38"/>
          <p:cNvSpPr txBox="1"/>
          <p:nvPr/>
        </p:nvSpPr>
        <p:spPr>
          <a:xfrm>
            <a:off x="2843808" y="155679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3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251520" y="2348880"/>
            <a:ext cx="169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(5</a:t>
            </a:r>
            <a:r>
              <a:rPr lang="de-DE" b="1" baseline="30000" dirty="0" smtClean="0">
                <a:solidFill>
                  <a:srgbClr val="FF0000"/>
                </a:solidFill>
              </a:rPr>
              <a:t>2</a:t>
            </a:r>
            <a:r>
              <a:rPr lang="de-DE" dirty="0" smtClean="0">
                <a:solidFill>
                  <a:srgbClr val="00B0F0"/>
                </a:solidFill>
              </a:rPr>
              <a:t>)</a:t>
            </a:r>
            <a:r>
              <a:rPr lang="de-DE" b="1" baseline="60000" dirty="0" smtClean="0">
                <a:solidFill>
                  <a:srgbClr val="00B050"/>
                </a:solidFill>
              </a:rPr>
              <a:t>3</a:t>
            </a:r>
            <a:r>
              <a:rPr lang="de-DE" dirty="0" smtClean="0">
                <a:solidFill>
                  <a:srgbClr val="00B0F0"/>
                </a:solidFill>
              </a:rPr>
              <a:t> = 5</a:t>
            </a:r>
            <a:r>
              <a:rPr lang="de-DE" b="1" baseline="30000" dirty="0" smtClean="0">
                <a:solidFill>
                  <a:srgbClr val="FF0000"/>
                </a:solidFill>
              </a:rPr>
              <a:t>2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b="1" baseline="30000" dirty="0" smtClean="0">
                <a:solidFill>
                  <a:srgbClr val="FF0000"/>
                </a:solidFill>
              </a:rPr>
              <a:t>2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b="1" baseline="30000" dirty="0" smtClean="0">
                <a:solidFill>
                  <a:srgbClr val="FF0000"/>
                </a:solidFill>
              </a:rPr>
              <a:t>2</a:t>
            </a:r>
            <a:endParaRPr lang="de-DE" dirty="0" smtClean="0">
              <a:solidFill>
                <a:srgbClr val="00B0F0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1979712" y="2348880"/>
            <a:ext cx="1996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baseline="30000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dirty="0" smtClean="0"/>
              <a:t> </a:t>
            </a:r>
            <a:r>
              <a:rPr lang="de-DE" dirty="0" smtClean="0"/>
              <a:t>∙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dirty="0" smtClean="0"/>
              <a:t> </a:t>
            </a:r>
            <a:r>
              <a:rPr lang="de-DE" baseline="30000" dirty="0" smtClean="0"/>
              <a:t> </a:t>
            </a:r>
            <a:endParaRPr lang="de-DE" dirty="0" smtClean="0"/>
          </a:p>
        </p:txBody>
      </p:sp>
      <p:sp>
        <p:nvSpPr>
          <p:cNvPr id="52" name="Geschweifte Klammer rechts 51"/>
          <p:cNvSpPr/>
          <p:nvPr/>
        </p:nvSpPr>
        <p:spPr>
          <a:xfrm rot="16200000" flipV="1">
            <a:off x="2447764" y="2168860"/>
            <a:ext cx="72008" cy="43204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Textfeld 52"/>
          <p:cNvSpPr txBox="1"/>
          <p:nvPr/>
        </p:nvSpPr>
        <p:spPr>
          <a:xfrm>
            <a:off x="2369425" y="213285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2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3935287" y="2348880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</a:t>
            </a:r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baseline="30000" dirty="0" smtClean="0"/>
              <a:t> </a:t>
            </a:r>
            <a:r>
              <a:rPr lang="de-DE" b="1" baseline="30000" dirty="0" smtClean="0">
                <a:solidFill>
                  <a:srgbClr val="FF0000"/>
                </a:solidFill>
              </a:rPr>
              <a:t>6</a:t>
            </a:r>
            <a:endParaRPr lang="de-DE" b="1" baseline="30000" dirty="0" smtClean="0">
              <a:solidFill>
                <a:srgbClr val="FF0000"/>
              </a:solidFill>
            </a:endParaRPr>
          </a:p>
        </p:txBody>
      </p:sp>
      <p:sp>
        <p:nvSpPr>
          <p:cNvPr id="55" name="Geschweifte Klammer rechts 54"/>
          <p:cNvSpPr/>
          <p:nvPr/>
        </p:nvSpPr>
        <p:spPr>
          <a:xfrm rot="16200000" flipV="1">
            <a:off x="2951820" y="2168860"/>
            <a:ext cx="72008" cy="43204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Textfeld 55"/>
          <p:cNvSpPr txBox="1"/>
          <p:nvPr/>
        </p:nvSpPr>
        <p:spPr>
          <a:xfrm>
            <a:off x="2843808" y="213285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2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57" name="Geschweifte Klammer rechts 56"/>
          <p:cNvSpPr/>
          <p:nvPr/>
        </p:nvSpPr>
        <p:spPr>
          <a:xfrm rot="16200000" flipV="1">
            <a:off x="3527884" y="2168860"/>
            <a:ext cx="72008" cy="43204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Textfeld 57"/>
          <p:cNvSpPr txBox="1"/>
          <p:nvPr/>
        </p:nvSpPr>
        <p:spPr>
          <a:xfrm>
            <a:off x="3419872" y="213285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2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51520" y="2852936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(a</a:t>
            </a:r>
            <a:r>
              <a:rPr lang="de-DE" b="1" baseline="30000" dirty="0" smtClean="0">
                <a:solidFill>
                  <a:srgbClr val="FF0000"/>
                </a:solidFill>
              </a:rPr>
              <a:t>n</a:t>
            </a:r>
            <a:r>
              <a:rPr lang="de-DE" dirty="0" smtClean="0">
                <a:solidFill>
                  <a:srgbClr val="00B0F0"/>
                </a:solidFill>
              </a:rPr>
              <a:t>)</a:t>
            </a:r>
            <a:r>
              <a:rPr lang="de-DE" b="1" baseline="60000" dirty="0" smtClean="0">
                <a:solidFill>
                  <a:srgbClr val="00B050"/>
                </a:solidFill>
              </a:rPr>
              <a:t>m</a:t>
            </a:r>
            <a:r>
              <a:rPr lang="de-DE" dirty="0" smtClean="0">
                <a:solidFill>
                  <a:srgbClr val="00B0F0"/>
                </a:solidFill>
              </a:rPr>
              <a:t> = a</a:t>
            </a:r>
            <a:r>
              <a:rPr lang="de-DE" b="1" baseline="30000" dirty="0" smtClean="0">
                <a:solidFill>
                  <a:srgbClr val="FF0000"/>
                </a:solidFill>
              </a:rPr>
              <a:t>n </a:t>
            </a:r>
            <a:r>
              <a:rPr lang="de-DE" dirty="0" smtClean="0"/>
              <a:t>∙</a:t>
            </a:r>
            <a:r>
              <a:rPr lang="de-DE" dirty="0" smtClean="0"/>
              <a:t> </a:t>
            </a:r>
            <a:r>
              <a:rPr lang="de-DE" dirty="0" smtClean="0"/>
              <a:t>∙</a:t>
            </a:r>
            <a:r>
              <a:rPr lang="de-DE" dirty="0" smtClean="0"/>
              <a:t> ∙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="1" baseline="30000" dirty="0" smtClean="0">
                <a:solidFill>
                  <a:srgbClr val="FF0000"/>
                </a:solidFill>
              </a:rPr>
              <a:t>n</a:t>
            </a:r>
            <a:endParaRPr lang="de-DE" dirty="0" smtClean="0">
              <a:solidFill>
                <a:srgbClr val="00B0F0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1907704" y="2852936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aseline="30000" dirty="0" smtClean="0"/>
              <a:t> </a:t>
            </a:r>
            <a:r>
              <a:rPr lang="de-DE" dirty="0" smtClean="0"/>
              <a:t>∙ 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dirty="0" smtClean="0"/>
              <a:t> ∙ 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dirty="0" smtClean="0"/>
              <a:t> ∙ ∙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endParaRPr lang="de-DE" dirty="0" smtClean="0"/>
          </a:p>
        </p:txBody>
      </p:sp>
      <p:sp>
        <p:nvSpPr>
          <p:cNvPr id="61" name="Geschweifte Klammer rechts 60"/>
          <p:cNvSpPr/>
          <p:nvPr/>
        </p:nvSpPr>
        <p:spPr>
          <a:xfrm rot="16200000" flipV="1">
            <a:off x="2411760" y="2636912"/>
            <a:ext cx="72008" cy="504056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Textfeld 62"/>
          <p:cNvSpPr txBox="1"/>
          <p:nvPr/>
        </p:nvSpPr>
        <p:spPr>
          <a:xfrm>
            <a:off x="3563888" y="2852936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aseline="30000" dirty="0" smtClean="0"/>
              <a:t> </a:t>
            </a:r>
            <a:r>
              <a:rPr lang="de-DE" b="1" baseline="30000" dirty="0" smtClean="0">
                <a:solidFill>
                  <a:srgbClr val="FF0000"/>
                </a:solidFill>
              </a:rPr>
              <a:t>n ∙ </a:t>
            </a:r>
            <a:r>
              <a:rPr lang="de-DE" b="1" baseline="30000" dirty="0" smtClean="0">
                <a:solidFill>
                  <a:srgbClr val="00B050"/>
                </a:solidFill>
              </a:rPr>
              <a:t>m</a:t>
            </a:r>
            <a:endParaRPr lang="de-DE" b="1" baseline="30000" dirty="0" smtClean="0">
              <a:solidFill>
                <a:srgbClr val="00B050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929265" y="3302669"/>
            <a:ext cx="894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00B050"/>
                </a:solidFill>
              </a:rPr>
              <a:t>m </a:t>
            </a:r>
            <a:r>
              <a:rPr lang="de-DE" sz="1200" dirty="0" smtClean="0">
                <a:solidFill>
                  <a:srgbClr val="00B050"/>
                </a:solidFill>
              </a:rPr>
              <a:t>Faktoren</a:t>
            </a:r>
            <a:endParaRPr lang="de-DE" sz="1200" dirty="0">
              <a:solidFill>
                <a:srgbClr val="00B050"/>
              </a:solidFill>
            </a:endParaRPr>
          </a:p>
        </p:txBody>
      </p:sp>
      <p:sp>
        <p:nvSpPr>
          <p:cNvPr id="67" name="Geschweifte Klammer rechts 66"/>
          <p:cNvSpPr/>
          <p:nvPr/>
        </p:nvSpPr>
        <p:spPr>
          <a:xfrm rot="16200000" flipV="1">
            <a:off x="3131840" y="2636912"/>
            <a:ext cx="72008" cy="504056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Textfeld 67"/>
          <p:cNvSpPr txBox="1"/>
          <p:nvPr/>
        </p:nvSpPr>
        <p:spPr>
          <a:xfrm>
            <a:off x="2339752" y="263691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n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3059832" y="2636912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n</a:t>
            </a:r>
            <a:endParaRPr lang="de-DE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5" grpId="0" animBg="1"/>
      <p:bldP spid="19" grpId="0"/>
      <p:bldP spid="36" grpId="0"/>
      <p:bldP spid="48" grpId="0" animBg="1"/>
      <p:bldP spid="35" grpId="0" animBg="1"/>
      <p:bldP spid="39" grpId="0"/>
      <p:bldP spid="50" grpId="0"/>
      <p:bldP spid="51" grpId="0"/>
      <p:bldP spid="52" grpId="0" animBg="1"/>
      <p:bldP spid="53" grpId="0"/>
      <p:bldP spid="54" grpId="0"/>
      <p:bldP spid="55" grpId="0" animBg="1"/>
      <p:bldP spid="56" grpId="0"/>
      <p:bldP spid="57" grpId="0" animBg="1"/>
      <p:bldP spid="58" grpId="0"/>
      <p:bldP spid="59" grpId="0"/>
      <p:bldP spid="60" grpId="0"/>
      <p:bldP spid="61" grpId="0" animBg="1"/>
      <p:bldP spid="63" grpId="0"/>
      <p:bldP spid="66" grpId="0"/>
      <p:bldP spid="67" grpId="0" animBg="1"/>
      <p:bldP spid="68" grpId="0"/>
      <p:bldP spid="6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055606" y="188640"/>
            <a:ext cx="5032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u="sng" dirty="0" smtClean="0"/>
              <a:t>Potenzgesetze für Potenzen mit gleicher </a:t>
            </a:r>
            <a:r>
              <a:rPr lang="de-DE" sz="2000" b="1" u="sng" dirty="0" smtClean="0">
                <a:solidFill>
                  <a:srgbClr val="00B0F0"/>
                </a:solidFill>
              </a:rPr>
              <a:t>Basis</a:t>
            </a:r>
            <a:endParaRPr lang="de-DE" sz="2000" b="1" u="sng" dirty="0">
              <a:solidFill>
                <a:srgbClr val="00B0F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51520" y="836712"/>
            <a:ext cx="7417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3. </a:t>
            </a:r>
            <a:r>
              <a:rPr lang="de-DE" b="1" u="sng" dirty="0" smtClean="0"/>
              <a:t>Division von Potenzen mit gleicher </a:t>
            </a:r>
            <a:r>
              <a:rPr lang="de-DE" b="1" u="sng" dirty="0" smtClean="0">
                <a:solidFill>
                  <a:srgbClr val="00B0F0"/>
                </a:solidFill>
              </a:rPr>
              <a:t>Basis</a:t>
            </a:r>
            <a:r>
              <a:rPr lang="de-DE" b="1" u="sng" dirty="0" smtClean="0"/>
              <a:t>:</a:t>
            </a:r>
          </a:p>
          <a:p>
            <a:r>
              <a:rPr lang="de-DE" dirty="0" smtClean="0"/>
              <a:t>Schreibt man eine Division aus Potenzen ausführlich, erkennt man eine Regel!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32345" y="1556792"/>
            <a:ext cx="423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b="1" baseline="30000" dirty="0" smtClean="0">
                <a:solidFill>
                  <a:srgbClr val="FF0000"/>
                </a:solidFill>
              </a:rPr>
              <a:t>5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b="1" baseline="30000" dirty="0" smtClean="0">
                <a:solidFill>
                  <a:srgbClr val="FF0000"/>
                </a:solidFill>
              </a:rPr>
              <a:t>3</a:t>
            </a:r>
            <a:r>
              <a:rPr lang="de-DE" baseline="30000" dirty="0" smtClean="0"/>
              <a:t>  </a:t>
            </a:r>
            <a:endParaRPr lang="de-DE" dirty="0" smtClean="0"/>
          </a:p>
        </p:txBody>
      </p:sp>
      <p:sp>
        <p:nvSpPr>
          <p:cNvPr id="40" name="Textfeld 39"/>
          <p:cNvSpPr txBox="1"/>
          <p:nvPr/>
        </p:nvSpPr>
        <p:spPr>
          <a:xfrm>
            <a:off x="179512" y="3717032"/>
            <a:ext cx="74017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Potenzen mit gleicher </a:t>
            </a:r>
            <a:r>
              <a:rPr lang="de-DE" dirty="0" smtClean="0">
                <a:solidFill>
                  <a:srgbClr val="00B0F0"/>
                </a:solidFill>
              </a:rPr>
              <a:t>Basis</a:t>
            </a:r>
            <a:r>
              <a:rPr lang="de-DE" dirty="0"/>
              <a:t> </a:t>
            </a:r>
            <a:r>
              <a:rPr lang="de-DE" dirty="0" smtClean="0"/>
              <a:t>werden multipliziert, indem man die </a:t>
            </a:r>
            <a:r>
              <a:rPr lang="de-DE" dirty="0" smtClean="0">
                <a:solidFill>
                  <a:srgbClr val="FF0000"/>
                </a:solidFill>
              </a:rPr>
              <a:t>Exponenten</a:t>
            </a:r>
          </a:p>
          <a:p>
            <a:r>
              <a:rPr lang="de-DE" dirty="0" smtClean="0"/>
              <a:t>subtrahiert und die </a:t>
            </a:r>
            <a:r>
              <a:rPr lang="de-DE" dirty="0" smtClean="0">
                <a:solidFill>
                  <a:srgbClr val="00B0F0"/>
                </a:solidFill>
              </a:rPr>
              <a:t>Basis</a:t>
            </a:r>
            <a:r>
              <a:rPr lang="de-DE" dirty="0" smtClean="0"/>
              <a:t> beibehält.</a:t>
            </a:r>
          </a:p>
        </p:txBody>
      </p:sp>
      <p:sp>
        <p:nvSpPr>
          <p:cNvPr id="44" name="Textfeld 43"/>
          <p:cNvSpPr txBox="1"/>
          <p:nvPr/>
        </p:nvSpPr>
        <p:spPr>
          <a:xfrm>
            <a:off x="3275856" y="4581128"/>
            <a:ext cx="8833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n </a:t>
            </a:r>
            <a:r>
              <a:rPr lang="de-DE" sz="1200" dirty="0" smtClean="0">
                <a:solidFill>
                  <a:srgbClr val="FF0000"/>
                </a:solidFill>
              </a:rPr>
              <a:t>Faktoren</a:t>
            </a:r>
            <a:endParaRPr lang="de-DE" sz="1200" dirty="0">
              <a:solidFill>
                <a:srgbClr val="FF0000"/>
              </a:solidFill>
            </a:endParaRPr>
          </a:p>
        </p:txBody>
      </p:sp>
      <p:sp>
        <p:nvSpPr>
          <p:cNvPr id="45" name="Geschweifte Klammer rechts 44"/>
          <p:cNvSpPr/>
          <p:nvPr/>
        </p:nvSpPr>
        <p:spPr>
          <a:xfrm rot="16200000" flipV="1">
            <a:off x="3635896" y="4437112"/>
            <a:ext cx="72008" cy="93610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Textfeld 45"/>
          <p:cNvSpPr txBox="1"/>
          <p:nvPr/>
        </p:nvSpPr>
        <p:spPr>
          <a:xfrm>
            <a:off x="3347864" y="5445224"/>
            <a:ext cx="904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rgbClr val="FF0000"/>
                </a:solidFill>
              </a:rPr>
              <a:t>m </a:t>
            </a:r>
            <a:r>
              <a:rPr lang="de-DE" sz="1200" dirty="0" smtClean="0">
                <a:solidFill>
                  <a:srgbClr val="FF0000"/>
                </a:solidFill>
              </a:rPr>
              <a:t>Faktoren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48" name="Geschweifte Klammer rechts 47"/>
          <p:cNvSpPr/>
          <p:nvPr/>
        </p:nvSpPr>
        <p:spPr>
          <a:xfrm rot="5400000">
            <a:off x="3635895" y="5085186"/>
            <a:ext cx="144017" cy="72008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Textfeld 38"/>
          <p:cNvSpPr txBox="1"/>
          <p:nvPr/>
        </p:nvSpPr>
        <p:spPr>
          <a:xfrm>
            <a:off x="1187624" y="1556792"/>
            <a:ext cx="1459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u="sng" dirty="0" smtClean="0">
                <a:solidFill>
                  <a:srgbClr val="00B0F0"/>
                </a:solidFill>
              </a:rPr>
              <a:t>3</a:t>
            </a:r>
            <a:r>
              <a:rPr lang="de-DE" u="sng" baseline="30000" dirty="0" smtClean="0">
                <a:solidFill>
                  <a:srgbClr val="00B0F0"/>
                </a:solidFill>
              </a:rPr>
              <a:t> </a:t>
            </a:r>
            <a:r>
              <a:rPr lang="de-DE" u="sng" dirty="0" smtClean="0">
                <a:solidFill>
                  <a:srgbClr val="00B0F0"/>
                </a:solidFill>
              </a:rPr>
              <a:t>∙ 3 ∙ 3 ∙ 3 ∙ 3 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3 ∙ 3</a:t>
            </a:r>
            <a:r>
              <a:rPr lang="de-DE" baseline="30000" dirty="0" smtClean="0">
                <a:solidFill>
                  <a:srgbClr val="00B0F0"/>
                </a:solidFill>
              </a:rPr>
              <a:t> </a:t>
            </a:r>
            <a:r>
              <a:rPr lang="de-DE" dirty="0" smtClean="0">
                <a:solidFill>
                  <a:srgbClr val="00B0F0"/>
                </a:solidFill>
              </a:rPr>
              <a:t>∙ 3 </a:t>
            </a:r>
          </a:p>
        </p:txBody>
      </p:sp>
      <p:sp>
        <p:nvSpPr>
          <p:cNvPr id="50" name="Rechteck 49"/>
          <p:cNvSpPr/>
          <p:nvPr/>
        </p:nvSpPr>
        <p:spPr>
          <a:xfrm>
            <a:off x="827584" y="162880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</a:t>
            </a:r>
            <a:endParaRPr lang="de-DE" dirty="0"/>
          </a:p>
        </p:txBody>
      </p:sp>
      <p:cxnSp>
        <p:nvCxnSpPr>
          <p:cNvPr id="52" name="Gerade Verbindung 51"/>
          <p:cNvCxnSpPr>
            <a:stCxn id="6" idx="1"/>
            <a:endCxn id="6" idx="3"/>
          </p:cNvCxnSpPr>
          <p:nvPr/>
        </p:nvCxnSpPr>
        <p:spPr>
          <a:xfrm>
            <a:off x="332345" y="1879958"/>
            <a:ext cx="423231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hteck 52"/>
          <p:cNvSpPr/>
          <p:nvPr/>
        </p:nvSpPr>
        <p:spPr>
          <a:xfrm>
            <a:off x="2555776" y="1628800"/>
            <a:ext cx="1255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3</a:t>
            </a:r>
            <a:r>
              <a:rPr lang="de-DE" baseline="30000" dirty="0" smtClean="0">
                <a:solidFill>
                  <a:srgbClr val="00B0F0"/>
                </a:solidFill>
              </a:rPr>
              <a:t> </a:t>
            </a:r>
            <a:r>
              <a:rPr lang="de-DE" dirty="0" smtClean="0">
                <a:solidFill>
                  <a:srgbClr val="00B0F0"/>
                </a:solidFill>
              </a:rPr>
              <a:t>∙ 3 = 3</a:t>
            </a:r>
            <a:r>
              <a:rPr lang="de-DE" b="1" baseline="30000" dirty="0" smtClean="0">
                <a:solidFill>
                  <a:srgbClr val="FF0000"/>
                </a:solidFill>
              </a:rPr>
              <a:t>2</a:t>
            </a:r>
            <a:r>
              <a:rPr lang="de-DE" dirty="0" smtClean="0">
                <a:solidFill>
                  <a:srgbClr val="00B0F0"/>
                </a:solidFill>
              </a:rPr>
              <a:t>  </a:t>
            </a:r>
            <a:endParaRPr lang="de-DE" dirty="0"/>
          </a:p>
        </p:txBody>
      </p:sp>
      <p:sp>
        <p:nvSpPr>
          <p:cNvPr id="54" name="Textfeld 53"/>
          <p:cNvSpPr txBox="1"/>
          <p:nvPr/>
        </p:nvSpPr>
        <p:spPr>
          <a:xfrm>
            <a:off x="332345" y="2276872"/>
            <a:ext cx="423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b="1" baseline="30000" dirty="0" smtClean="0">
                <a:solidFill>
                  <a:srgbClr val="FF0000"/>
                </a:solidFill>
              </a:rPr>
              <a:t>4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b="1" baseline="30000" dirty="0" smtClean="0">
                <a:solidFill>
                  <a:srgbClr val="FF0000"/>
                </a:solidFill>
              </a:rPr>
              <a:t>1</a:t>
            </a:r>
            <a:r>
              <a:rPr lang="de-DE" baseline="30000" dirty="0" smtClean="0"/>
              <a:t>  </a:t>
            </a:r>
            <a:endParaRPr lang="de-DE" dirty="0" smtClean="0"/>
          </a:p>
        </p:txBody>
      </p:sp>
      <p:sp>
        <p:nvSpPr>
          <p:cNvPr id="55" name="Textfeld 54"/>
          <p:cNvSpPr txBox="1"/>
          <p:nvPr/>
        </p:nvSpPr>
        <p:spPr>
          <a:xfrm>
            <a:off x="1301438" y="2276872"/>
            <a:ext cx="1231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u="sng" dirty="0" smtClean="0">
                <a:solidFill>
                  <a:srgbClr val="00B0F0"/>
                </a:solidFill>
              </a:rPr>
              <a:t>5</a:t>
            </a:r>
            <a:r>
              <a:rPr lang="de-DE" u="sng" baseline="30000" dirty="0" smtClean="0">
                <a:solidFill>
                  <a:srgbClr val="00B0F0"/>
                </a:solidFill>
              </a:rPr>
              <a:t> </a:t>
            </a:r>
            <a:r>
              <a:rPr lang="de-DE" u="sng" dirty="0" smtClean="0">
                <a:solidFill>
                  <a:srgbClr val="00B0F0"/>
                </a:solidFill>
              </a:rPr>
              <a:t>∙ 5 ∙ 5 ∙ 5  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56" name="Rechteck 55"/>
          <p:cNvSpPr/>
          <p:nvPr/>
        </p:nvSpPr>
        <p:spPr>
          <a:xfrm>
            <a:off x="827584" y="234888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</a:t>
            </a:r>
            <a:endParaRPr lang="de-DE" dirty="0"/>
          </a:p>
        </p:txBody>
      </p:sp>
      <p:cxnSp>
        <p:nvCxnSpPr>
          <p:cNvPr id="57" name="Gerade Verbindung 56"/>
          <p:cNvCxnSpPr>
            <a:stCxn id="54" idx="1"/>
            <a:endCxn id="54" idx="3"/>
          </p:cNvCxnSpPr>
          <p:nvPr/>
        </p:nvCxnSpPr>
        <p:spPr>
          <a:xfrm>
            <a:off x="332345" y="2600038"/>
            <a:ext cx="423231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hteck 57"/>
          <p:cNvSpPr/>
          <p:nvPr/>
        </p:nvSpPr>
        <p:spPr>
          <a:xfrm>
            <a:off x="2555776" y="2348880"/>
            <a:ext cx="1483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5</a:t>
            </a:r>
            <a:r>
              <a:rPr lang="de-DE" baseline="30000" dirty="0" smtClean="0">
                <a:solidFill>
                  <a:srgbClr val="00B0F0"/>
                </a:solidFill>
              </a:rPr>
              <a:t> </a:t>
            </a:r>
            <a:r>
              <a:rPr lang="de-DE" dirty="0" smtClean="0">
                <a:solidFill>
                  <a:srgbClr val="00B0F0"/>
                </a:solidFill>
              </a:rPr>
              <a:t>∙ 5 ∙ 5= 5</a:t>
            </a:r>
            <a:r>
              <a:rPr lang="de-DE" b="1" baseline="30000" dirty="0" smtClean="0">
                <a:solidFill>
                  <a:srgbClr val="FF0000"/>
                </a:solidFill>
              </a:rPr>
              <a:t>3</a:t>
            </a:r>
            <a:r>
              <a:rPr lang="de-DE" dirty="0" smtClean="0">
                <a:solidFill>
                  <a:srgbClr val="00B0F0"/>
                </a:solidFill>
              </a:rPr>
              <a:t>  </a:t>
            </a:r>
            <a:endParaRPr lang="de-DE" dirty="0"/>
          </a:p>
        </p:txBody>
      </p:sp>
      <p:sp>
        <p:nvSpPr>
          <p:cNvPr id="59" name="Textfeld 58"/>
          <p:cNvSpPr txBox="1"/>
          <p:nvPr/>
        </p:nvSpPr>
        <p:spPr>
          <a:xfrm>
            <a:off x="290539" y="2924944"/>
            <a:ext cx="423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="1" baseline="30000" dirty="0" smtClean="0">
                <a:solidFill>
                  <a:srgbClr val="FF0000"/>
                </a:solidFill>
              </a:rPr>
              <a:t>4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="1" baseline="30000" dirty="0" smtClean="0">
                <a:solidFill>
                  <a:srgbClr val="FF0000"/>
                </a:solidFill>
              </a:rPr>
              <a:t>2</a:t>
            </a:r>
            <a:r>
              <a:rPr lang="de-DE" baseline="30000" dirty="0" smtClean="0"/>
              <a:t>  </a:t>
            </a:r>
            <a:endParaRPr lang="de-DE" dirty="0" smtClean="0"/>
          </a:p>
        </p:txBody>
      </p:sp>
      <p:sp>
        <p:nvSpPr>
          <p:cNvPr id="60" name="Textfeld 59"/>
          <p:cNvSpPr txBox="1"/>
          <p:nvPr/>
        </p:nvSpPr>
        <p:spPr>
          <a:xfrm>
            <a:off x="1283676" y="2924944"/>
            <a:ext cx="1183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u="sng" dirty="0" smtClean="0">
                <a:solidFill>
                  <a:srgbClr val="00B0F0"/>
                </a:solidFill>
              </a:rPr>
              <a:t>a∙ a ∙ a ∙ a  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a ∙ a</a:t>
            </a:r>
          </a:p>
        </p:txBody>
      </p:sp>
      <p:sp>
        <p:nvSpPr>
          <p:cNvPr id="61" name="Rechteck 60"/>
          <p:cNvSpPr/>
          <p:nvPr/>
        </p:nvSpPr>
        <p:spPr>
          <a:xfrm>
            <a:off x="785778" y="299695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</a:t>
            </a:r>
            <a:endParaRPr lang="de-DE" dirty="0"/>
          </a:p>
        </p:txBody>
      </p:sp>
      <p:cxnSp>
        <p:nvCxnSpPr>
          <p:cNvPr id="62" name="Gerade Verbindung 61"/>
          <p:cNvCxnSpPr>
            <a:stCxn id="59" idx="1"/>
            <a:endCxn id="59" idx="3"/>
          </p:cNvCxnSpPr>
          <p:nvPr/>
        </p:nvCxnSpPr>
        <p:spPr>
          <a:xfrm>
            <a:off x="290539" y="3248110"/>
            <a:ext cx="423231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hteck 62"/>
          <p:cNvSpPr/>
          <p:nvPr/>
        </p:nvSpPr>
        <p:spPr>
          <a:xfrm>
            <a:off x="2513970" y="2996952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a</a:t>
            </a:r>
            <a:r>
              <a:rPr lang="de-DE" baseline="30000" dirty="0" smtClean="0">
                <a:solidFill>
                  <a:srgbClr val="00B0F0"/>
                </a:solidFill>
              </a:rPr>
              <a:t> </a:t>
            </a:r>
            <a:r>
              <a:rPr lang="de-DE" dirty="0" smtClean="0">
                <a:solidFill>
                  <a:srgbClr val="00B0F0"/>
                </a:solidFill>
              </a:rPr>
              <a:t>∙ a = a</a:t>
            </a:r>
            <a:r>
              <a:rPr lang="de-DE" b="1" baseline="30000" dirty="0" smtClean="0">
                <a:solidFill>
                  <a:srgbClr val="FF0000"/>
                </a:solidFill>
              </a:rPr>
              <a:t>2</a:t>
            </a:r>
            <a:r>
              <a:rPr lang="de-DE" dirty="0" smtClean="0">
                <a:solidFill>
                  <a:srgbClr val="00B0F0"/>
                </a:solidFill>
              </a:rPr>
              <a:t>  </a:t>
            </a:r>
            <a:endParaRPr lang="de-DE" dirty="0"/>
          </a:p>
        </p:txBody>
      </p:sp>
      <p:sp>
        <p:nvSpPr>
          <p:cNvPr id="64" name="Textfeld 63"/>
          <p:cNvSpPr txBox="1"/>
          <p:nvPr/>
        </p:nvSpPr>
        <p:spPr>
          <a:xfrm>
            <a:off x="2138703" y="4797152"/>
            <a:ext cx="423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="1" baseline="30000" dirty="0" smtClean="0">
                <a:solidFill>
                  <a:srgbClr val="FF0000"/>
                </a:solidFill>
              </a:rPr>
              <a:t>n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="1" baseline="30000" dirty="0" smtClean="0">
                <a:solidFill>
                  <a:srgbClr val="FF0000"/>
                </a:solidFill>
              </a:rPr>
              <a:t>m</a:t>
            </a:r>
            <a:r>
              <a:rPr lang="de-DE" baseline="30000" dirty="0" smtClean="0"/>
              <a:t>  </a:t>
            </a:r>
            <a:endParaRPr lang="de-DE" dirty="0" smtClean="0"/>
          </a:p>
        </p:txBody>
      </p:sp>
      <p:sp>
        <p:nvSpPr>
          <p:cNvPr id="65" name="Textfeld 64"/>
          <p:cNvSpPr txBox="1"/>
          <p:nvPr/>
        </p:nvSpPr>
        <p:spPr>
          <a:xfrm>
            <a:off x="3098178" y="4797152"/>
            <a:ext cx="12506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u="sng" dirty="0" smtClean="0">
                <a:solidFill>
                  <a:srgbClr val="00B0F0"/>
                </a:solidFill>
              </a:rPr>
              <a:t>a ∙ ∙ ∙ ∙ ∙ ∙ a  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a ∙ ∙ ∙ ∙ a</a:t>
            </a:r>
          </a:p>
        </p:txBody>
      </p:sp>
      <p:sp>
        <p:nvSpPr>
          <p:cNvPr id="66" name="Rechteck 65"/>
          <p:cNvSpPr/>
          <p:nvPr/>
        </p:nvSpPr>
        <p:spPr>
          <a:xfrm>
            <a:off x="2633942" y="486916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</a:t>
            </a:r>
            <a:endParaRPr lang="de-DE" dirty="0"/>
          </a:p>
        </p:txBody>
      </p:sp>
      <p:cxnSp>
        <p:nvCxnSpPr>
          <p:cNvPr id="67" name="Gerade Verbindung 66"/>
          <p:cNvCxnSpPr>
            <a:stCxn id="64" idx="1"/>
            <a:endCxn id="64" idx="3"/>
          </p:cNvCxnSpPr>
          <p:nvPr/>
        </p:nvCxnSpPr>
        <p:spPr>
          <a:xfrm>
            <a:off x="2138703" y="5120318"/>
            <a:ext cx="423231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hteck 67"/>
          <p:cNvSpPr/>
          <p:nvPr/>
        </p:nvSpPr>
        <p:spPr>
          <a:xfrm>
            <a:off x="4362134" y="4869160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 a</a:t>
            </a:r>
            <a:r>
              <a:rPr lang="de-DE" b="1" baseline="30000" dirty="0" smtClean="0">
                <a:solidFill>
                  <a:srgbClr val="FF0000"/>
                </a:solidFill>
              </a:rPr>
              <a:t>n - m</a:t>
            </a:r>
            <a:r>
              <a:rPr lang="de-DE" dirty="0" smtClean="0">
                <a:solidFill>
                  <a:srgbClr val="00B0F0"/>
                </a:solidFill>
              </a:rPr>
              <a:t> 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0" grpId="0"/>
      <p:bldP spid="44" grpId="0"/>
      <p:bldP spid="45" grpId="0" animBg="1"/>
      <p:bldP spid="46" grpId="0"/>
      <p:bldP spid="48" grpId="0" animBg="1"/>
      <p:bldP spid="39" grpId="0"/>
      <p:bldP spid="50" grpId="0"/>
      <p:bldP spid="53" grpId="0"/>
      <p:bldP spid="54" grpId="0"/>
      <p:bldP spid="55" grpId="0"/>
      <p:bldP spid="56" grpId="0"/>
      <p:bldP spid="58" grpId="0"/>
      <p:bldP spid="59" grpId="0"/>
      <p:bldP spid="60" grpId="0"/>
      <p:bldP spid="61" grpId="0"/>
      <p:bldP spid="63" grpId="0"/>
      <p:bldP spid="64" grpId="0"/>
      <p:bldP spid="65" grpId="0"/>
      <p:bldP spid="66" grpId="0"/>
      <p:bldP spid="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055606" y="188640"/>
            <a:ext cx="5032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u="sng" dirty="0" smtClean="0"/>
              <a:t>Potenzgesetze für Potenzen mit gleicher </a:t>
            </a:r>
            <a:r>
              <a:rPr lang="de-DE" sz="2000" b="1" u="sng" dirty="0" smtClean="0">
                <a:solidFill>
                  <a:srgbClr val="00B0F0"/>
                </a:solidFill>
              </a:rPr>
              <a:t>Basis</a:t>
            </a:r>
            <a:endParaRPr lang="de-DE" sz="2000" b="1" u="sng" dirty="0">
              <a:solidFill>
                <a:srgbClr val="00B0F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51520" y="836712"/>
            <a:ext cx="3926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4. </a:t>
            </a:r>
            <a:r>
              <a:rPr lang="de-DE" b="1" u="sng" dirty="0" smtClean="0"/>
              <a:t>Potenzen mit negativen Exponenten: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32345" y="1556792"/>
            <a:ext cx="423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b="1" baseline="30000" dirty="0" smtClean="0">
                <a:solidFill>
                  <a:srgbClr val="FF0000"/>
                </a:solidFill>
              </a:rPr>
              <a:t>3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3</a:t>
            </a:r>
            <a:r>
              <a:rPr lang="de-DE" b="1" baseline="30000" dirty="0" smtClean="0">
                <a:solidFill>
                  <a:srgbClr val="FF0000"/>
                </a:solidFill>
              </a:rPr>
              <a:t>5</a:t>
            </a:r>
            <a:r>
              <a:rPr lang="de-DE" baseline="30000" dirty="0" smtClean="0"/>
              <a:t>  </a:t>
            </a:r>
            <a:endParaRPr lang="de-DE" dirty="0" smtClean="0"/>
          </a:p>
        </p:txBody>
      </p:sp>
      <p:sp>
        <p:nvSpPr>
          <p:cNvPr id="39" name="Textfeld 38"/>
          <p:cNvSpPr txBox="1"/>
          <p:nvPr/>
        </p:nvSpPr>
        <p:spPr>
          <a:xfrm>
            <a:off x="1177205" y="1556792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u="sng" dirty="0" smtClean="0">
                <a:solidFill>
                  <a:srgbClr val="00B0F0"/>
                </a:solidFill>
              </a:rPr>
              <a:t>      3</a:t>
            </a:r>
            <a:r>
              <a:rPr lang="de-DE" u="sng" baseline="30000" dirty="0" smtClean="0">
                <a:solidFill>
                  <a:srgbClr val="00B0F0"/>
                </a:solidFill>
              </a:rPr>
              <a:t> </a:t>
            </a:r>
            <a:r>
              <a:rPr lang="de-DE" u="sng" dirty="0" smtClean="0">
                <a:solidFill>
                  <a:srgbClr val="00B0F0"/>
                </a:solidFill>
              </a:rPr>
              <a:t>∙ 3 ∙ 3      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3 ∙ 3</a:t>
            </a:r>
            <a:r>
              <a:rPr lang="de-DE" baseline="30000" dirty="0" smtClean="0">
                <a:solidFill>
                  <a:srgbClr val="00B0F0"/>
                </a:solidFill>
              </a:rPr>
              <a:t> </a:t>
            </a:r>
            <a:r>
              <a:rPr lang="de-DE" dirty="0" smtClean="0">
                <a:solidFill>
                  <a:srgbClr val="00B0F0"/>
                </a:solidFill>
              </a:rPr>
              <a:t>∙ 3 ∙ 3 ∙ 3 </a:t>
            </a:r>
          </a:p>
        </p:txBody>
      </p:sp>
      <p:sp>
        <p:nvSpPr>
          <p:cNvPr id="50" name="Rechteck 49"/>
          <p:cNvSpPr/>
          <p:nvPr/>
        </p:nvSpPr>
        <p:spPr>
          <a:xfrm>
            <a:off x="827584" y="162880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</a:t>
            </a:r>
            <a:endParaRPr lang="de-DE" dirty="0"/>
          </a:p>
        </p:txBody>
      </p:sp>
      <p:cxnSp>
        <p:nvCxnSpPr>
          <p:cNvPr id="52" name="Gerade Verbindung 51"/>
          <p:cNvCxnSpPr>
            <a:stCxn id="6" idx="1"/>
            <a:endCxn id="6" idx="3"/>
          </p:cNvCxnSpPr>
          <p:nvPr/>
        </p:nvCxnSpPr>
        <p:spPr>
          <a:xfrm>
            <a:off x="332345" y="1879958"/>
            <a:ext cx="423231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hteck 52"/>
          <p:cNvSpPr/>
          <p:nvPr/>
        </p:nvSpPr>
        <p:spPr>
          <a:xfrm>
            <a:off x="3419872" y="1662668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3</a:t>
            </a:r>
            <a:r>
              <a:rPr lang="de-DE" b="1" baseline="30000" dirty="0" smtClean="0">
                <a:solidFill>
                  <a:srgbClr val="FF0000"/>
                </a:solidFill>
              </a:rPr>
              <a:t> -2</a:t>
            </a:r>
            <a:r>
              <a:rPr lang="de-DE" dirty="0" smtClean="0">
                <a:solidFill>
                  <a:srgbClr val="00B0F0"/>
                </a:solidFill>
              </a:rPr>
              <a:t>  </a:t>
            </a:r>
            <a:endParaRPr lang="de-DE" dirty="0"/>
          </a:p>
        </p:txBody>
      </p:sp>
      <p:sp>
        <p:nvSpPr>
          <p:cNvPr id="54" name="Textfeld 53"/>
          <p:cNvSpPr txBox="1"/>
          <p:nvPr/>
        </p:nvSpPr>
        <p:spPr>
          <a:xfrm>
            <a:off x="332345" y="2276872"/>
            <a:ext cx="423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b="1" baseline="30000" dirty="0" smtClean="0">
                <a:solidFill>
                  <a:srgbClr val="FF0000"/>
                </a:solidFill>
              </a:rPr>
              <a:t>1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5</a:t>
            </a:r>
            <a:r>
              <a:rPr lang="de-DE" b="1" baseline="30000" dirty="0" smtClean="0">
                <a:solidFill>
                  <a:srgbClr val="FF0000"/>
                </a:solidFill>
              </a:rPr>
              <a:t>4</a:t>
            </a:r>
            <a:r>
              <a:rPr lang="de-DE" baseline="30000" dirty="0" smtClean="0"/>
              <a:t>  </a:t>
            </a:r>
            <a:endParaRPr lang="de-DE" dirty="0" smtClean="0"/>
          </a:p>
        </p:txBody>
      </p:sp>
      <p:sp>
        <p:nvSpPr>
          <p:cNvPr id="55" name="Textfeld 54"/>
          <p:cNvSpPr txBox="1"/>
          <p:nvPr/>
        </p:nvSpPr>
        <p:spPr>
          <a:xfrm>
            <a:off x="1290216" y="2276872"/>
            <a:ext cx="1253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u="sng" dirty="0" smtClean="0">
                <a:solidFill>
                  <a:srgbClr val="00B0F0"/>
                </a:solidFill>
              </a:rPr>
              <a:t>         5         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5 ∙ 5 ∙ 5 ∙ 5 </a:t>
            </a:r>
          </a:p>
        </p:txBody>
      </p:sp>
      <p:sp>
        <p:nvSpPr>
          <p:cNvPr id="56" name="Rechteck 55"/>
          <p:cNvSpPr/>
          <p:nvPr/>
        </p:nvSpPr>
        <p:spPr>
          <a:xfrm>
            <a:off x="827584" y="234888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</a:t>
            </a:r>
            <a:endParaRPr lang="de-DE" dirty="0"/>
          </a:p>
        </p:txBody>
      </p:sp>
      <p:cxnSp>
        <p:nvCxnSpPr>
          <p:cNvPr id="57" name="Gerade Verbindung 56"/>
          <p:cNvCxnSpPr>
            <a:stCxn id="54" idx="1"/>
            <a:endCxn id="54" idx="3"/>
          </p:cNvCxnSpPr>
          <p:nvPr/>
        </p:nvCxnSpPr>
        <p:spPr>
          <a:xfrm>
            <a:off x="332345" y="2600038"/>
            <a:ext cx="423231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hteck 57"/>
          <p:cNvSpPr/>
          <p:nvPr/>
        </p:nvSpPr>
        <p:spPr>
          <a:xfrm>
            <a:off x="3665569" y="2391215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5</a:t>
            </a:r>
            <a:r>
              <a:rPr lang="de-DE" b="1" baseline="30000" dirty="0" smtClean="0">
                <a:solidFill>
                  <a:srgbClr val="FF0000"/>
                </a:solidFill>
              </a:rPr>
              <a:t> -3</a:t>
            </a:r>
            <a:r>
              <a:rPr lang="de-DE" dirty="0" smtClean="0">
                <a:solidFill>
                  <a:srgbClr val="00B0F0"/>
                </a:solidFill>
              </a:rPr>
              <a:t>  </a:t>
            </a:r>
            <a:endParaRPr lang="de-DE" dirty="0"/>
          </a:p>
        </p:txBody>
      </p:sp>
      <p:sp>
        <p:nvSpPr>
          <p:cNvPr id="59" name="Textfeld 58"/>
          <p:cNvSpPr txBox="1"/>
          <p:nvPr/>
        </p:nvSpPr>
        <p:spPr>
          <a:xfrm>
            <a:off x="290539" y="2924944"/>
            <a:ext cx="423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="1" baseline="30000" dirty="0" smtClean="0">
                <a:solidFill>
                  <a:srgbClr val="FF0000"/>
                </a:solidFill>
              </a:rPr>
              <a:t>2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b="1" baseline="30000" dirty="0" smtClean="0">
                <a:solidFill>
                  <a:srgbClr val="FF0000"/>
                </a:solidFill>
              </a:rPr>
              <a:t>3</a:t>
            </a:r>
            <a:r>
              <a:rPr lang="de-DE" baseline="30000" dirty="0" smtClean="0"/>
              <a:t>  </a:t>
            </a:r>
            <a:endParaRPr lang="de-DE" dirty="0" smtClean="0"/>
          </a:p>
        </p:txBody>
      </p:sp>
      <p:sp>
        <p:nvSpPr>
          <p:cNvPr id="60" name="Textfeld 59"/>
          <p:cNvSpPr txBox="1"/>
          <p:nvPr/>
        </p:nvSpPr>
        <p:spPr>
          <a:xfrm>
            <a:off x="1431954" y="2924944"/>
            <a:ext cx="8867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u="sng" dirty="0" smtClean="0">
                <a:solidFill>
                  <a:srgbClr val="00B0F0"/>
                </a:solidFill>
              </a:rPr>
              <a:t>   a ∙ a   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a ∙ a ∙ a</a:t>
            </a:r>
          </a:p>
        </p:txBody>
      </p:sp>
      <p:sp>
        <p:nvSpPr>
          <p:cNvPr id="61" name="Rechteck 60"/>
          <p:cNvSpPr/>
          <p:nvPr/>
        </p:nvSpPr>
        <p:spPr>
          <a:xfrm>
            <a:off x="785778" y="2996952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</a:t>
            </a:r>
            <a:endParaRPr lang="de-DE" dirty="0"/>
          </a:p>
        </p:txBody>
      </p:sp>
      <p:cxnSp>
        <p:nvCxnSpPr>
          <p:cNvPr id="62" name="Gerade Verbindung 61"/>
          <p:cNvCxnSpPr>
            <a:stCxn id="59" idx="1"/>
            <a:endCxn id="59" idx="3"/>
          </p:cNvCxnSpPr>
          <p:nvPr/>
        </p:nvCxnSpPr>
        <p:spPr>
          <a:xfrm>
            <a:off x="290539" y="3248110"/>
            <a:ext cx="423231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hteck 62"/>
          <p:cNvSpPr/>
          <p:nvPr/>
        </p:nvSpPr>
        <p:spPr>
          <a:xfrm>
            <a:off x="2987824" y="3034267"/>
            <a:ext cx="729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a</a:t>
            </a:r>
            <a:r>
              <a:rPr lang="de-DE" b="1" baseline="30000" dirty="0" smtClean="0">
                <a:solidFill>
                  <a:srgbClr val="FF0000"/>
                </a:solidFill>
              </a:rPr>
              <a:t> -1</a:t>
            </a:r>
            <a:r>
              <a:rPr lang="de-DE" dirty="0" smtClean="0">
                <a:solidFill>
                  <a:srgbClr val="00B0F0"/>
                </a:solidFill>
              </a:rPr>
              <a:t>  </a:t>
            </a:r>
            <a:endParaRPr lang="de-DE" dirty="0"/>
          </a:p>
        </p:txBody>
      </p:sp>
      <p:sp>
        <p:nvSpPr>
          <p:cNvPr id="64" name="Textfeld 63"/>
          <p:cNvSpPr txBox="1"/>
          <p:nvPr/>
        </p:nvSpPr>
        <p:spPr>
          <a:xfrm>
            <a:off x="3634010" y="4826825"/>
            <a:ext cx="792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>
                <a:solidFill>
                  <a:srgbClr val="00B0F0"/>
                </a:solidFill>
              </a:rPr>
              <a:t>1</a:t>
            </a:r>
            <a:endParaRPr lang="de-DE" sz="2800" b="1" baseline="30000" dirty="0" smtClean="0">
              <a:solidFill>
                <a:srgbClr val="FF0000"/>
              </a:solidFill>
            </a:endParaRPr>
          </a:p>
          <a:p>
            <a:pPr algn="ctr"/>
            <a:r>
              <a:rPr lang="de-DE" sz="2800" dirty="0" smtClean="0">
                <a:solidFill>
                  <a:srgbClr val="00B0F0"/>
                </a:solidFill>
              </a:rPr>
              <a:t>a</a:t>
            </a:r>
            <a:r>
              <a:rPr lang="de-DE" sz="2800" b="1" baseline="30000" dirty="0" smtClean="0">
                <a:solidFill>
                  <a:srgbClr val="FF0000"/>
                </a:solidFill>
              </a:rPr>
              <a:t>n</a:t>
            </a:r>
            <a:r>
              <a:rPr lang="de-DE" sz="2800" baseline="30000" dirty="0" smtClean="0"/>
              <a:t>  </a:t>
            </a:r>
            <a:endParaRPr lang="de-DE" sz="2800" dirty="0" smtClean="0"/>
          </a:p>
        </p:txBody>
      </p:sp>
      <p:cxnSp>
        <p:nvCxnSpPr>
          <p:cNvPr id="67" name="Gerade Verbindung 66"/>
          <p:cNvCxnSpPr/>
          <p:nvPr/>
        </p:nvCxnSpPr>
        <p:spPr>
          <a:xfrm>
            <a:off x="3778026" y="5330881"/>
            <a:ext cx="50405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hteck 67"/>
          <p:cNvSpPr/>
          <p:nvPr/>
        </p:nvSpPr>
        <p:spPr>
          <a:xfrm>
            <a:off x="2627784" y="5013176"/>
            <a:ext cx="11288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dirty="0" smtClean="0">
                <a:solidFill>
                  <a:srgbClr val="00B0F0"/>
                </a:solidFill>
              </a:rPr>
              <a:t>a</a:t>
            </a:r>
            <a:r>
              <a:rPr lang="de-DE" sz="3200" b="1" baseline="30000" dirty="0" smtClean="0">
                <a:solidFill>
                  <a:srgbClr val="FF0000"/>
                </a:solidFill>
              </a:rPr>
              <a:t> - n</a:t>
            </a:r>
            <a:r>
              <a:rPr lang="de-DE" sz="3200" dirty="0" smtClean="0">
                <a:solidFill>
                  <a:srgbClr val="00B0F0"/>
                </a:solidFill>
              </a:rPr>
              <a:t> = </a:t>
            </a:r>
            <a:endParaRPr lang="de-DE" sz="3200" dirty="0"/>
          </a:p>
        </p:txBody>
      </p:sp>
      <p:sp>
        <p:nvSpPr>
          <p:cNvPr id="29" name="Textfeld 28"/>
          <p:cNvSpPr txBox="1"/>
          <p:nvPr/>
        </p:nvSpPr>
        <p:spPr>
          <a:xfrm>
            <a:off x="2843808" y="1556792"/>
            <a:ext cx="635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u="sng" dirty="0" smtClean="0">
                <a:solidFill>
                  <a:srgbClr val="00B0F0"/>
                </a:solidFill>
              </a:rPr>
              <a:t>    1  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3 ∙ 3 </a:t>
            </a:r>
          </a:p>
        </p:txBody>
      </p:sp>
      <p:sp>
        <p:nvSpPr>
          <p:cNvPr id="30" name="Rechteck 29"/>
          <p:cNvSpPr/>
          <p:nvPr/>
        </p:nvSpPr>
        <p:spPr>
          <a:xfrm>
            <a:off x="2555776" y="165847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</a:t>
            </a:r>
            <a:endParaRPr lang="de-DE" dirty="0"/>
          </a:p>
        </p:txBody>
      </p:sp>
      <p:sp>
        <p:nvSpPr>
          <p:cNvPr id="31" name="Rechteck 30"/>
          <p:cNvSpPr/>
          <p:nvPr/>
        </p:nvSpPr>
        <p:spPr>
          <a:xfrm>
            <a:off x="2483768" y="2348880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</a:t>
            </a:r>
            <a:endParaRPr lang="de-DE" dirty="0"/>
          </a:p>
        </p:txBody>
      </p:sp>
      <p:sp>
        <p:nvSpPr>
          <p:cNvPr id="32" name="Textfeld 31"/>
          <p:cNvSpPr txBox="1"/>
          <p:nvPr/>
        </p:nvSpPr>
        <p:spPr>
          <a:xfrm>
            <a:off x="2771800" y="2276872"/>
            <a:ext cx="936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u="sng" dirty="0" smtClean="0">
                <a:solidFill>
                  <a:srgbClr val="00B0F0"/>
                </a:solidFill>
              </a:rPr>
              <a:t>      1      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5 ∙ 5 ∙ 5</a:t>
            </a:r>
          </a:p>
        </p:txBody>
      </p:sp>
      <p:sp>
        <p:nvSpPr>
          <p:cNvPr id="33" name="Rechteck 32"/>
          <p:cNvSpPr/>
          <p:nvPr/>
        </p:nvSpPr>
        <p:spPr>
          <a:xfrm>
            <a:off x="2411760" y="3059668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= </a:t>
            </a:r>
            <a:endParaRPr lang="de-DE" dirty="0"/>
          </a:p>
        </p:txBody>
      </p:sp>
      <p:sp>
        <p:nvSpPr>
          <p:cNvPr id="34" name="Textfeld 33"/>
          <p:cNvSpPr txBox="1"/>
          <p:nvPr/>
        </p:nvSpPr>
        <p:spPr>
          <a:xfrm>
            <a:off x="2699792" y="2924944"/>
            <a:ext cx="301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u="sng" dirty="0" smtClean="0">
                <a:solidFill>
                  <a:srgbClr val="00B0F0"/>
                </a:solidFill>
              </a:rPr>
              <a:t>1</a:t>
            </a:r>
          </a:p>
          <a:p>
            <a:pPr algn="ctr"/>
            <a:r>
              <a:rPr lang="de-DE" dirty="0" smtClean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179512" y="3789040"/>
            <a:ext cx="6988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Ist bei einer Division von Potenzen der Exponent im Nenner größer </a:t>
            </a:r>
          </a:p>
          <a:p>
            <a:r>
              <a:rPr lang="de-DE" dirty="0" smtClean="0"/>
              <a:t>als der Exponent im Zähler, wird der Exponent negativ.</a:t>
            </a:r>
          </a:p>
          <a:p>
            <a:r>
              <a:rPr lang="de-DE" dirty="0" smtClean="0"/>
              <a:t>Potenzen mit negativem Exponenten kann man auch als Bruch schreiben.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9" grpId="0"/>
      <p:bldP spid="50" grpId="0"/>
      <p:bldP spid="53" grpId="0"/>
      <p:bldP spid="54" grpId="0"/>
      <p:bldP spid="55" grpId="0"/>
      <p:bldP spid="56" grpId="0"/>
      <p:bldP spid="58" grpId="0"/>
      <p:bldP spid="59" grpId="0"/>
      <p:bldP spid="60" grpId="0"/>
      <p:bldP spid="61" grpId="0"/>
      <p:bldP spid="63" grpId="0"/>
      <p:bldP spid="64" grpId="0"/>
      <p:bldP spid="68" grpId="0"/>
      <p:bldP spid="29" grpId="0"/>
      <p:bldP spid="30" grpId="0"/>
      <p:bldP spid="31" grpId="0"/>
      <p:bldP spid="32" grpId="0"/>
      <p:bldP spid="33" grpId="0"/>
      <p:bldP spid="34" grpId="0"/>
      <p:bldP spid="43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504</Words>
  <Application>Microsoft Office PowerPoint</Application>
  <PresentationFormat>Bildschirmpräsentation (4:3)</PresentationFormat>
  <Paragraphs>114</Paragraphs>
  <Slides>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Larissa-Design</vt:lpstr>
      <vt:lpstr>Folie 1</vt:lpstr>
      <vt:lpstr>Folie 2</vt:lpstr>
      <vt:lpstr>Folie 3</vt:lpstr>
      <vt:lpstr>Folie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horst</dc:creator>
  <cp:lastModifiedBy>horst</cp:lastModifiedBy>
  <cp:revision>15</cp:revision>
  <dcterms:created xsi:type="dcterms:W3CDTF">2014-04-11T10:55:38Z</dcterms:created>
  <dcterms:modified xsi:type="dcterms:W3CDTF">2014-04-15T08:40:54Z</dcterms:modified>
</cp:coreProperties>
</file>