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90" d="100"/>
          <a:sy n="90" d="100"/>
        </p:scale>
        <p:origin x="-108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FE55-2A5A-4B3B-9F25-E105417207E6}" type="datetimeFigureOut">
              <a:rPr lang="de-DE" smtClean="0"/>
              <a:pPr/>
              <a:t>14.04.2014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A2C9-2CE3-4110-B11E-28C1402C102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FE55-2A5A-4B3B-9F25-E105417207E6}" type="datetimeFigureOut">
              <a:rPr lang="de-DE" smtClean="0"/>
              <a:pPr/>
              <a:t>14.04.2014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A2C9-2CE3-4110-B11E-28C1402C102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FE55-2A5A-4B3B-9F25-E105417207E6}" type="datetimeFigureOut">
              <a:rPr lang="de-DE" smtClean="0"/>
              <a:pPr/>
              <a:t>14.04.2014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A2C9-2CE3-4110-B11E-28C1402C102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FE55-2A5A-4B3B-9F25-E105417207E6}" type="datetimeFigureOut">
              <a:rPr lang="de-DE" smtClean="0"/>
              <a:pPr/>
              <a:t>14.04.2014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A2C9-2CE3-4110-B11E-28C1402C102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FE55-2A5A-4B3B-9F25-E105417207E6}" type="datetimeFigureOut">
              <a:rPr lang="de-DE" smtClean="0"/>
              <a:pPr/>
              <a:t>14.04.2014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A2C9-2CE3-4110-B11E-28C1402C102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FE55-2A5A-4B3B-9F25-E105417207E6}" type="datetimeFigureOut">
              <a:rPr lang="de-DE" smtClean="0"/>
              <a:pPr/>
              <a:t>14.04.2014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A2C9-2CE3-4110-B11E-28C1402C102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FE55-2A5A-4B3B-9F25-E105417207E6}" type="datetimeFigureOut">
              <a:rPr lang="de-DE" smtClean="0"/>
              <a:pPr/>
              <a:t>14.04.2014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A2C9-2CE3-4110-B11E-28C1402C102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FE55-2A5A-4B3B-9F25-E105417207E6}" type="datetimeFigureOut">
              <a:rPr lang="de-DE" smtClean="0"/>
              <a:pPr/>
              <a:t>14.04.2014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A2C9-2CE3-4110-B11E-28C1402C102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FE55-2A5A-4B3B-9F25-E105417207E6}" type="datetimeFigureOut">
              <a:rPr lang="de-DE" smtClean="0"/>
              <a:pPr/>
              <a:t>14.04.2014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A2C9-2CE3-4110-B11E-28C1402C102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FE55-2A5A-4B3B-9F25-E105417207E6}" type="datetimeFigureOut">
              <a:rPr lang="de-DE" smtClean="0"/>
              <a:pPr/>
              <a:t>14.04.2014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A2C9-2CE3-4110-B11E-28C1402C102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FE55-2A5A-4B3B-9F25-E105417207E6}" type="datetimeFigureOut">
              <a:rPr lang="de-DE" smtClean="0"/>
              <a:pPr/>
              <a:t>14.04.2014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A2C9-2CE3-4110-B11E-28C1402C102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DFE55-2A5A-4B3B-9F25-E105417207E6}" type="datetimeFigureOut">
              <a:rPr lang="de-DE" smtClean="0"/>
              <a:pPr/>
              <a:t>14.04.2014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7A2C9-2CE3-4110-B11E-28C1402C102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988618" y="332656"/>
            <a:ext cx="3747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u="sng" dirty="0" smtClean="0"/>
              <a:t>Einführung in die Potenzschreibweise</a:t>
            </a:r>
            <a:endParaRPr lang="de-DE" b="1" u="sng" dirty="0"/>
          </a:p>
        </p:txBody>
      </p:sp>
      <p:sp>
        <p:nvSpPr>
          <p:cNvPr id="5" name="Textfeld 4"/>
          <p:cNvSpPr txBox="1"/>
          <p:nvPr/>
        </p:nvSpPr>
        <p:spPr>
          <a:xfrm>
            <a:off x="251520" y="764704"/>
            <a:ext cx="3449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Ein </a:t>
            </a:r>
            <a:r>
              <a:rPr lang="de-DE" dirty="0" smtClean="0"/>
              <a:t>Produkt mit </a:t>
            </a:r>
            <a:r>
              <a:rPr lang="de-DE" dirty="0" smtClean="0">
                <a:solidFill>
                  <a:srgbClr val="00B0F0"/>
                </a:solidFill>
              </a:rPr>
              <a:t>gleichen </a:t>
            </a:r>
            <a:r>
              <a:rPr lang="de-DE" dirty="0" smtClean="0">
                <a:solidFill>
                  <a:srgbClr val="00B0F0"/>
                </a:solidFill>
              </a:rPr>
              <a:t>Faktoren </a:t>
            </a:r>
          </a:p>
          <a:p>
            <a:r>
              <a:rPr lang="de-DE" dirty="0" smtClean="0"/>
              <a:t>schreibt man einfacher als Potenz.</a:t>
            </a:r>
            <a:r>
              <a:rPr lang="de-DE" dirty="0" smtClean="0">
                <a:solidFill>
                  <a:srgbClr val="00B0F0"/>
                </a:solidFill>
              </a:rPr>
              <a:t> </a:t>
            </a:r>
            <a:endParaRPr lang="de-DE" dirty="0" smtClean="0">
              <a:solidFill>
                <a:srgbClr val="00B0F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004048" y="764704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5 ∙ 5</a:t>
            </a:r>
            <a:endParaRPr lang="de-DE" dirty="0">
              <a:solidFill>
                <a:srgbClr val="00B0F0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004048" y="1484784"/>
            <a:ext cx="862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4 ∙ 4 ∙ 4</a:t>
            </a:r>
            <a:endParaRPr lang="de-DE" dirty="0">
              <a:solidFill>
                <a:srgbClr val="00B0F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5004048" y="219557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3 ∙ 3 ∙ 3 ∙ 3</a:t>
            </a:r>
            <a:endParaRPr lang="de-DE" dirty="0">
              <a:solidFill>
                <a:srgbClr val="00B0F0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5004048" y="292494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2 ∙ 2 ∙ 2 ∙ 2 ∙ 2</a:t>
            </a:r>
            <a:endParaRPr lang="de-DE" dirty="0">
              <a:solidFill>
                <a:srgbClr val="00B0F0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5004048" y="364502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a ∙ a ∙ a ∙ a ∙ a</a:t>
            </a:r>
            <a:endParaRPr lang="de-DE" dirty="0">
              <a:solidFill>
                <a:srgbClr val="00B0F0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5004048" y="436510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b ∙  ∙  ∙  ∙ ∙  ∙  ∙ b</a:t>
            </a:r>
            <a:endParaRPr lang="de-DE" dirty="0">
              <a:solidFill>
                <a:srgbClr val="00B0F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323528" y="1556792"/>
            <a:ext cx="44099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Der</a:t>
            </a:r>
            <a:r>
              <a:rPr lang="de-DE" dirty="0" smtClean="0">
                <a:solidFill>
                  <a:srgbClr val="00B0F0"/>
                </a:solidFill>
              </a:rPr>
              <a:t> Faktor </a:t>
            </a:r>
            <a:r>
              <a:rPr lang="de-DE" dirty="0" smtClean="0"/>
              <a:t>bildet dabei </a:t>
            </a:r>
            <a:r>
              <a:rPr lang="de-DE" dirty="0" smtClean="0"/>
              <a:t>die</a:t>
            </a:r>
            <a:r>
              <a:rPr lang="de-DE" dirty="0" smtClean="0">
                <a:solidFill>
                  <a:srgbClr val="00B0F0"/>
                </a:solidFill>
              </a:rPr>
              <a:t> </a:t>
            </a:r>
            <a:r>
              <a:rPr lang="de-DE" dirty="0" smtClean="0">
                <a:solidFill>
                  <a:srgbClr val="00B0F0"/>
                </a:solidFill>
              </a:rPr>
              <a:t>Grundzahl (Basis) </a:t>
            </a:r>
            <a:endParaRPr lang="de-DE" dirty="0" smtClean="0">
              <a:solidFill>
                <a:srgbClr val="00B0F0"/>
              </a:solidFill>
            </a:endParaRPr>
          </a:p>
          <a:p>
            <a:r>
              <a:rPr lang="de-DE" dirty="0" smtClean="0"/>
              <a:t>und die Anzahl der Faktoren schreibt man</a:t>
            </a:r>
          </a:p>
          <a:p>
            <a:r>
              <a:rPr lang="de-DE" dirty="0" smtClean="0"/>
              <a:t>als</a:t>
            </a:r>
            <a:r>
              <a:rPr lang="de-DE" dirty="0" smtClean="0"/>
              <a:t> </a:t>
            </a:r>
            <a:r>
              <a:rPr lang="de-DE" dirty="0" smtClean="0">
                <a:solidFill>
                  <a:srgbClr val="FF0000"/>
                </a:solidFill>
              </a:rPr>
              <a:t>Hochzahl (Exponent</a:t>
            </a:r>
            <a:r>
              <a:rPr lang="de-DE" dirty="0" smtClean="0">
                <a:solidFill>
                  <a:srgbClr val="FF0000"/>
                </a:solidFill>
              </a:rPr>
              <a:t>).</a:t>
            </a:r>
            <a:endParaRPr lang="de-DE" dirty="0" smtClean="0">
              <a:solidFill>
                <a:srgbClr val="FF0000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6444208" y="764704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5</a:t>
            </a:r>
            <a:r>
              <a:rPr lang="de-DE" baseline="30000" dirty="0" smtClean="0">
                <a:solidFill>
                  <a:srgbClr val="FF0000"/>
                </a:solidFill>
              </a:rPr>
              <a:t>2</a:t>
            </a:r>
            <a:endParaRPr lang="de-DE" baseline="30000" dirty="0">
              <a:solidFill>
                <a:srgbClr val="FF0000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444208" y="1547500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4</a:t>
            </a:r>
            <a:r>
              <a:rPr lang="de-DE" baseline="30000" dirty="0" smtClean="0">
                <a:solidFill>
                  <a:srgbClr val="FF0000"/>
                </a:solidFill>
              </a:rPr>
              <a:t>3</a:t>
            </a:r>
            <a:endParaRPr lang="de-DE" baseline="30000" dirty="0">
              <a:solidFill>
                <a:srgbClr val="FF0000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6516216" y="2204864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3</a:t>
            </a:r>
            <a:r>
              <a:rPr lang="de-DE" baseline="30000" dirty="0" smtClean="0">
                <a:solidFill>
                  <a:srgbClr val="FF0000"/>
                </a:solidFill>
              </a:rPr>
              <a:t>4</a:t>
            </a:r>
            <a:endParaRPr lang="de-DE" baseline="30000" dirty="0">
              <a:solidFill>
                <a:srgbClr val="FF0000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6444208" y="2924944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2</a:t>
            </a:r>
            <a:r>
              <a:rPr lang="de-DE" baseline="30000" dirty="0" smtClean="0">
                <a:solidFill>
                  <a:srgbClr val="FF0000"/>
                </a:solidFill>
              </a:rPr>
              <a:t>5</a:t>
            </a:r>
            <a:endParaRPr lang="de-DE" baseline="30000" dirty="0">
              <a:solidFill>
                <a:srgbClr val="FF0000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6444208" y="3645024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a</a:t>
            </a:r>
            <a:r>
              <a:rPr lang="de-DE" baseline="30000" dirty="0" smtClean="0">
                <a:solidFill>
                  <a:srgbClr val="FF0000"/>
                </a:solidFill>
              </a:rPr>
              <a:t>5</a:t>
            </a:r>
            <a:endParaRPr lang="de-DE" baseline="30000" dirty="0">
              <a:solidFill>
                <a:srgbClr val="FF0000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6444208" y="4365104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</a:t>
            </a:r>
            <a:r>
              <a:rPr lang="de-DE" dirty="0" err="1" smtClean="0">
                <a:solidFill>
                  <a:srgbClr val="00B0F0"/>
                </a:solidFill>
              </a:rPr>
              <a:t>b</a:t>
            </a:r>
            <a:r>
              <a:rPr lang="de-DE" baseline="30000" dirty="0" err="1" smtClean="0">
                <a:solidFill>
                  <a:srgbClr val="FF0000"/>
                </a:solidFill>
              </a:rPr>
              <a:t>n</a:t>
            </a:r>
            <a:endParaRPr lang="de-DE" baseline="30000" dirty="0">
              <a:solidFill>
                <a:srgbClr val="FF0000"/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323528" y="2708920"/>
            <a:ext cx="40875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Die</a:t>
            </a:r>
            <a:r>
              <a:rPr lang="de-DE" dirty="0" smtClean="0"/>
              <a:t> </a:t>
            </a:r>
            <a:r>
              <a:rPr lang="de-DE" dirty="0" smtClean="0">
                <a:solidFill>
                  <a:srgbClr val="FF0000"/>
                </a:solidFill>
              </a:rPr>
              <a:t>Hochzahl (Exponent) </a:t>
            </a:r>
            <a:r>
              <a:rPr lang="de-DE" dirty="0" smtClean="0"/>
              <a:t>gibt an</a:t>
            </a:r>
            <a:r>
              <a:rPr lang="de-DE" dirty="0" smtClean="0">
                <a:solidFill>
                  <a:srgbClr val="FF0000"/>
                </a:solidFill>
              </a:rPr>
              <a:t>, </a:t>
            </a:r>
            <a:r>
              <a:rPr lang="de-DE" dirty="0" smtClean="0"/>
              <a:t>wie oft </a:t>
            </a:r>
            <a:endParaRPr lang="de-DE" dirty="0" smtClean="0"/>
          </a:p>
          <a:p>
            <a:r>
              <a:rPr lang="de-DE" dirty="0" smtClean="0">
                <a:solidFill>
                  <a:srgbClr val="00B0F0"/>
                </a:solidFill>
              </a:rPr>
              <a:t>die </a:t>
            </a:r>
            <a:r>
              <a:rPr lang="de-DE" dirty="0" smtClean="0">
                <a:solidFill>
                  <a:srgbClr val="00B0F0"/>
                </a:solidFill>
              </a:rPr>
              <a:t>Basis </a:t>
            </a:r>
            <a:r>
              <a:rPr lang="de-DE" dirty="0" smtClean="0"/>
              <a:t>mit sich selbst multipliziert wird.</a:t>
            </a:r>
          </a:p>
        </p:txBody>
      </p:sp>
      <p:sp>
        <p:nvSpPr>
          <p:cNvPr id="21" name="Geschweifte Klammer rechts 20"/>
          <p:cNvSpPr/>
          <p:nvPr/>
        </p:nvSpPr>
        <p:spPr>
          <a:xfrm rot="5400000">
            <a:off x="5256076" y="872716"/>
            <a:ext cx="72008" cy="432048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feld 21"/>
          <p:cNvSpPr txBox="1"/>
          <p:nvPr/>
        </p:nvSpPr>
        <p:spPr>
          <a:xfrm>
            <a:off x="4932040" y="1124744"/>
            <a:ext cx="8609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2 Faktoren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23" name="Geschweifte Klammer rechts 22"/>
          <p:cNvSpPr/>
          <p:nvPr/>
        </p:nvSpPr>
        <p:spPr>
          <a:xfrm rot="5400000">
            <a:off x="5400092" y="1520788"/>
            <a:ext cx="72008" cy="72008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Geschweifte Klammer rechts 23"/>
          <p:cNvSpPr/>
          <p:nvPr/>
        </p:nvSpPr>
        <p:spPr>
          <a:xfrm rot="5400000">
            <a:off x="5544108" y="2024844"/>
            <a:ext cx="72008" cy="1008112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Geschweifte Klammer rechts 24"/>
          <p:cNvSpPr/>
          <p:nvPr/>
        </p:nvSpPr>
        <p:spPr>
          <a:xfrm rot="5400000">
            <a:off x="5688124" y="2672916"/>
            <a:ext cx="72008" cy="1296144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Geschweifte Klammer rechts 25"/>
          <p:cNvSpPr/>
          <p:nvPr/>
        </p:nvSpPr>
        <p:spPr>
          <a:xfrm rot="5400000">
            <a:off x="5688124" y="3392996"/>
            <a:ext cx="72008" cy="1296144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Geschweifte Klammer rechts 26"/>
          <p:cNvSpPr/>
          <p:nvPr/>
        </p:nvSpPr>
        <p:spPr>
          <a:xfrm rot="5400000">
            <a:off x="5724128" y="4005064"/>
            <a:ext cx="72008" cy="1368152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Textfeld 27"/>
          <p:cNvSpPr txBox="1"/>
          <p:nvPr/>
        </p:nvSpPr>
        <p:spPr>
          <a:xfrm>
            <a:off x="4932040" y="1916832"/>
            <a:ext cx="8609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3 Faktoren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5148064" y="2636912"/>
            <a:ext cx="8609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4 Faktoren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5292080" y="3429000"/>
            <a:ext cx="8609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5 Faktoren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5220072" y="4149080"/>
            <a:ext cx="8609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5 Faktoren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32" name="Textfeld 31"/>
          <p:cNvSpPr txBox="1"/>
          <p:nvPr/>
        </p:nvSpPr>
        <p:spPr>
          <a:xfrm>
            <a:off x="5364088" y="4797152"/>
            <a:ext cx="8609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n Faktoren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7092280" y="764704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25</a:t>
            </a:r>
            <a:endParaRPr lang="de-DE" baseline="30000" dirty="0">
              <a:solidFill>
                <a:srgbClr val="FF0000"/>
              </a:solidFill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7092280" y="1547500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64</a:t>
            </a:r>
            <a:endParaRPr lang="de-DE" baseline="30000" dirty="0">
              <a:solidFill>
                <a:srgbClr val="FF0000"/>
              </a:solidFill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7092280" y="2204864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81</a:t>
            </a:r>
            <a:endParaRPr lang="de-DE" baseline="30000" dirty="0">
              <a:solidFill>
                <a:srgbClr val="FF0000"/>
              </a:solidFill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7092280" y="2924944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32</a:t>
            </a:r>
            <a:endParaRPr lang="de-DE" baseline="30000" dirty="0">
              <a:solidFill>
                <a:srgbClr val="FF0000"/>
              </a:solidFill>
            </a:endParaRPr>
          </a:p>
        </p:txBody>
      </p:sp>
      <p:sp>
        <p:nvSpPr>
          <p:cNvPr id="41" name="Textfeld 40"/>
          <p:cNvSpPr txBox="1"/>
          <p:nvPr/>
        </p:nvSpPr>
        <p:spPr>
          <a:xfrm>
            <a:off x="323528" y="3645024"/>
            <a:ext cx="32497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u="sng" dirty="0" smtClean="0"/>
              <a:t>Achtung - Verwechslungsgefahr:</a:t>
            </a:r>
          </a:p>
          <a:p>
            <a:endParaRPr lang="de-DE" dirty="0" smtClean="0"/>
          </a:p>
          <a:p>
            <a:pPr algn="ctr"/>
            <a:r>
              <a:rPr lang="de-DE" dirty="0" smtClean="0"/>
              <a:t>5 ∙ 2 = 10  aber  5² = 25</a:t>
            </a:r>
            <a:endParaRPr lang="de-DE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500"/>
                            </p:stCondLst>
                            <p:childTnLst>
                              <p:par>
                                <p:cTn id="10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 animBg="1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4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79512" y="836712"/>
            <a:ext cx="75713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u="sng" dirty="0" smtClean="0"/>
              <a:t>Beachte: </a:t>
            </a:r>
            <a:endParaRPr lang="de-DE" u="sng" dirty="0" smtClean="0"/>
          </a:p>
          <a:p>
            <a:endParaRPr lang="de-DE" u="sng" dirty="0" smtClean="0"/>
          </a:p>
          <a:p>
            <a:r>
              <a:rPr lang="de-DE" dirty="0" smtClean="0"/>
              <a:t>Ist die </a:t>
            </a:r>
            <a:r>
              <a:rPr lang="de-DE" dirty="0" smtClean="0">
                <a:solidFill>
                  <a:srgbClr val="FF0000"/>
                </a:solidFill>
              </a:rPr>
              <a:t>Hochzahl</a:t>
            </a:r>
            <a:r>
              <a:rPr lang="de-DE" dirty="0" smtClean="0"/>
              <a:t> </a:t>
            </a:r>
            <a:r>
              <a:rPr lang="de-DE" dirty="0" smtClean="0">
                <a:solidFill>
                  <a:srgbClr val="FF0000"/>
                </a:solidFill>
              </a:rPr>
              <a:t>1</a:t>
            </a:r>
            <a:r>
              <a:rPr lang="de-DE" dirty="0" smtClean="0"/>
              <a:t> </a:t>
            </a:r>
            <a:r>
              <a:rPr lang="de-DE" dirty="0" smtClean="0"/>
              <a:t>, ist der Wert </a:t>
            </a:r>
            <a:r>
              <a:rPr lang="de-DE" dirty="0" smtClean="0"/>
              <a:t> der </a:t>
            </a:r>
            <a:r>
              <a:rPr lang="de-DE" dirty="0" smtClean="0"/>
              <a:t>Potenz gleich der </a:t>
            </a:r>
            <a:r>
              <a:rPr lang="de-DE" dirty="0" smtClean="0">
                <a:solidFill>
                  <a:srgbClr val="00B0F0"/>
                </a:solidFill>
              </a:rPr>
              <a:t>Basis</a:t>
            </a:r>
            <a:r>
              <a:rPr lang="de-DE" dirty="0" smtClean="0"/>
              <a:t>: 	</a:t>
            </a:r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baseline="30000" dirty="0" smtClean="0">
                <a:solidFill>
                  <a:srgbClr val="FF0000"/>
                </a:solidFill>
              </a:rPr>
              <a:t>1</a:t>
            </a:r>
            <a:r>
              <a:rPr lang="de-DE" dirty="0" smtClean="0"/>
              <a:t> = </a:t>
            </a:r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dirty="0" smtClean="0"/>
              <a:t> </a:t>
            </a:r>
            <a:r>
              <a:rPr lang="de-DE" dirty="0"/>
              <a:t>	</a:t>
            </a:r>
          </a:p>
        </p:txBody>
      </p:sp>
      <p:sp>
        <p:nvSpPr>
          <p:cNvPr id="3" name="Rechteck 2"/>
          <p:cNvSpPr/>
          <p:nvPr/>
        </p:nvSpPr>
        <p:spPr>
          <a:xfrm>
            <a:off x="251520" y="2276872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/>
              <a:t>Ist die </a:t>
            </a:r>
            <a:r>
              <a:rPr lang="de-DE" dirty="0" smtClean="0">
                <a:solidFill>
                  <a:srgbClr val="FF0000"/>
                </a:solidFill>
              </a:rPr>
              <a:t>Hochzahl</a:t>
            </a:r>
            <a:r>
              <a:rPr lang="de-DE" dirty="0" smtClean="0"/>
              <a:t> </a:t>
            </a:r>
            <a:r>
              <a:rPr lang="de-DE" dirty="0" smtClean="0">
                <a:solidFill>
                  <a:srgbClr val="FF0000"/>
                </a:solidFill>
              </a:rPr>
              <a:t>0</a:t>
            </a:r>
            <a:r>
              <a:rPr lang="de-DE" dirty="0" smtClean="0"/>
              <a:t> </a:t>
            </a:r>
            <a:r>
              <a:rPr lang="de-DE" dirty="0" smtClean="0"/>
              <a:t>, ist der Wert </a:t>
            </a:r>
            <a:r>
              <a:rPr lang="de-DE" dirty="0" smtClean="0"/>
              <a:t>der </a:t>
            </a:r>
            <a:r>
              <a:rPr lang="de-DE" dirty="0" smtClean="0"/>
              <a:t>Potenz gleich 1: 	</a:t>
            </a:r>
            <a:r>
              <a:rPr lang="de-DE" dirty="0" smtClean="0"/>
              <a:t>	</a:t>
            </a:r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baseline="30000" dirty="0" smtClean="0">
                <a:solidFill>
                  <a:srgbClr val="FF0000"/>
                </a:solidFill>
              </a:rPr>
              <a:t>0</a:t>
            </a:r>
            <a:r>
              <a:rPr lang="de-DE" dirty="0" smtClean="0"/>
              <a:t> </a:t>
            </a:r>
            <a:r>
              <a:rPr lang="de-DE" dirty="0" smtClean="0"/>
              <a:t>= 1 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323528" y="3212976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/>
              <a:t>Ist die </a:t>
            </a:r>
            <a:r>
              <a:rPr lang="de-DE" dirty="0" smtClean="0">
                <a:solidFill>
                  <a:srgbClr val="00B0F0"/>
                </a:solidFill>
              </a:rPr>
              <a:t>Basis negativ </a:t>
            </a:r>
            <a:r>
              <a:rPr lang="de-DE" dirty="0" smtClean="0"/>
              <a:t>und die </a:t>
            </a:r>
            <a:r>
              <a:rPr lang="de-DE" dirty="0" smtClean="0">
                <a:solidFill>
                  <a:srgbClr val="FF0000"/>
                </a:solidFill>
              </a:rPr>
              <a:t>Hochzahl</a:t>
            </a:r>
            <a:r>
              <a:rPr lang="de-DE" dirty="0" smtClean="0"/>
              <a:t> </a:t>
            </a:r>
            <a:r>
              <a:rPr lang="de-DE" u="sng" dirty="0" smtClean="0">
                <a:solidFill>
                  <a:srgbClr val="FF0000"/>
                </a:solidFill>
              </a:rPr>
              <a:t>gerade</a:t>
            </a:r>
            <a:r>
              <a:rPr lang="de-DE" dirty="0" smtClean="0"/>
              <a:t> , ist der Wert </a:t>
            </a:r>
            <a:r>
              <a:rPr lang="de-DE" dirty="0" smtClean="0"/>
              <a:t>der </a:t>
            </a:r>
            <a:r>
              <a:rPr lang="de-DE" dirty="0" smtClean="0"/>
              <a:t>Potenz </a:t>
            </a:r>
            <a:r>
              <a:rPr lang="de-DE" u="sng" dirty="0" smtClean="0"/>
              <a:t>positiv</a:t>
            </a:r>
            <a:r>
              <a:rPr lang="de-DE" dirty="0" smtClean="0"/>
              <a:t>:</a:t>
            </a:r>
          </a:p>
          <a:p>
            <a:r>
              <a:rPr lang="de-DE" dirty="0" smtClean="0"/>
              <a:t> </a:t>
            </a:r>
          </a:p>
          <a:p>
            <a:r>
              <a:rPr lang="de-DE" dirty="0" smtClean="0">
                <a:solidFill>
                  <a:srgbClr val="00B0F0"/>
                </a:solidFill>
              </a:rPr>
              <a:t>(-</a:t>
            </a:r>
            <a:r>
              <a:rPr lang="de-DE" dirty="0" smtClean="0">
                <a:solidFill>
                  <a:srgbClr val="00B0F0"/>
                </a:solidFill>
              </a:rPr>
              <a:t>10)</a:t>
            </a:r>
            <a:r>
              <a:rPr lang="de-DE" baseline="30000" dirty="0" smtClean="0">
                <a:solidFill>
                  <a:srgbClr val="FF0000"/>
                </a:solidFill>
              </a:rPr>
              <a:t>4</a:t>
            </a:r>
            <a:r>
              <a:rPr lang="de-DE" dirty="0" smtClean="0"/>
              <a:t> </a:t>
            </a:r>
            <a:r>
              <a:rPr lang="de-DE" dirty="0" smtClean="0"/>
              <a:t> = </a:t>
            </a:r>
            <a:r>
              <a:rPr lang="de-DE" dirty="0" smtClean="0">
                <a:solidFill>
                  <a:srgbClr val="00B0F0"/>
                </a:solidFill>
              </a:rPr>
              <a:t>(-</a:t>
            </a:r>
            <a:r>
              <a:rPr lang="de-DE" dirty="0" smtClean="0">
                <a:solidFill>
                  <a:srgbClr val="00B0F0"/>
                </a:solidFill>
              </a:rPr>
              <a:t>10)</a:t>
            </a:r>
            <a:r>
              <a:rPr lang="de-DE" baseline="30000" dirty="0">
                <a:solidFill>
                  <a:srgbClr val="FF0000"/>
                </a:solidFill>
              </a:rPr>
              <a:t> </a:t>
            </a:r>
            <a:r>
              <a:rPr lang="de-DE" dirty="0" smtClean="0">
                <a:solidFill>
                  <a:srgbClr val="00B0F0"/>
                </a:solidFill>
              </a:rPr>
              <a:t>∙(-10)</a:t>
            </a:r>
            <a:r>
              <a:rPr lang="de-DE" baseline="30000" dirty="0" smtClean="0">
                <a:solidFill>
                  <a:srgbClr val="FF0000"/>
                </a:solidFill>
              </a:rPr>
              <a:t> </a:t>
            </a:r>
            <a:r>
              <a:rPr lang="de-DE" dirty="0" smtClean="0">
                <a:solidFill>
                  <a:srgbClr val="00B0F0"/>
                </a:solidFill>
              </a:rPr>
              <a:t>∙(-10)</a:t>
            </a:r>
            <a:r>
              <a:rPr lang="de-DE" baseline="30000" dirty="0" smtClean="0">
                <a:solidFill>
                  <a:srgbClr val="FF0000"/>
                </a:solidFill>
              </a:rPr>
              <a:t> </a:t>
            </a:r>
            <a:r>
              <a:rPr lang="de-DE" dirty="0" smtClean="0">
                <a:solidFill>
                  <a:srgbClr val="00B0F0"/>
                </a:solidFill>
              </a:rPr>
              <a:t>∙(-</a:t>
            </a:r>
            <a:r>
              <a:rPr lang="de-DE" dirty="0">
                <a:solidFill>
                  <a:srgbClr val="00B0F0"/>
                </a:solidFill>
              </a:rPr>
              <a:t>10)  </a:t>
            </a:r>
            <a:r>
              <a:rPr lang="de-DE" dirty="0" smtClean="0">
                <a:solidFill>
                  <a:srgbClr val="00B0F0"/>
                </a:solidFill>
              </a:rPr>
              <a:t>= + 10000</a:t>
            </a:r>
            <a:endParaRPr lang="de-DE" dirty="0">
              <a:solidFill>
                <a:srgbClr val="00B0F0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51520" y="4869160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/>
              <a:t>Ist die </a:t>
            </a:r>
            <a:r>
              <a:rPr lang="de-DE" dirty="0" smtClean="0">
                <a:solidFill>
                  <a:srgbClr val="00B0F0"/>
                </a:solidFill>
              </a:rPr>
              <a:t>Basis negativ </a:t>
            </a:r>
            <a:r>
              <a:rPr lang="de-DE" dirty="0" smtClean="0"/>
              <a:t>und die </a:t>
            </a:r>
            <a:r>
              <a:rPr lang="de-DE" dirty="0" smtClean="0">
                <a:solidFill>
                  <a:srgbClr val="FF0000"/>
                </a:solidFill>
              </a:rPr>
              <a:t>Hochzahl</a:t>
            </a:r>
            <a:r>
              <a:rPr lang="de-DE" dirty="0" smtClean="0"/>
              <a:t> </a:t>
            </a:r>
            <a:r>
              <a:rPr lang="de-DE" u="sng" dirty="0">
                <a:solidFill>
                  <a:srgbClr val="FF0000"/>
                </a:solidFill>
              </a:rPr>
              <a:t>un</a:t>
            </a:r>
            <a:r>
              <a:rPr lang="de-DE" u="sng" dirty="0" smtClean="0">
                <a:solidFill>
                  <a:srgbClr val="FF0000"/>
                </a:solidFill>
              </a:rPr>
              <a:t>gerade</a:t>
            </a:r>
            <a:r>
              <a:rPr lang="de-DE" dirty="0" smtClean="0"/>
              <a:t> , ist der Wert der Potenz </a:t>
            </a:r>
            <a:r>
              <a:rPr lang="de-DE" u="sng" dirty="0" smtClean="0"/>
              <a:t>negativ</a:t>
            </a:r>
            <a:r>
              <a:rPr lang="de-DE" dirty="0" smtClean="0"/>
              <a:t>: </a:t>
            </a:r>
          </a:p>
          <a:p>
            <a:r>
              <a:rPr lang="de-DE" dirty="0" smtClean="0"/>
              <a:t>  </a:t>
            </a:r>
          </a:p>
          <a:p>
            <a:r>
              <a:rPr lang="de-DE" dirty="0" smtClean="0">
                <a:solidFill>
                  <a:srgbClr val="00B0F0"/>
                </a:solidFill>
              </a:rPr>
              <a:t>(-</a:t>
            </a:r>
            <a:r>
              <a:rPr lang="de-DE" dirty="0" smtClean="0">
                <a:solidFill>
                  <a:srgbClr val="00B0F0"/>
                </a:solidFill>
              </a:rPr>
              <a:t>10)</a:t>
            </a:r>
            <a:r>
              <a:rPr lang="de-DE" baseline="30000" dirty="0" smtClean="0">
                <a:solidFill>
                  <a:srgbClr val="FF0000"/>
                </a:solidFill>
              </a:rPr>
              <a:t>3</a:t>
            </a:r>
            <a:r>
              <a:rPr lang="de-DE" dirty="0" smtClean="0"/>
              <a:t> </a:t>
            </a:r>
            <a:r>
              <a:rPr lang="de-DE" dirty="0" smtClean="0"/>
              <a:t> = </a:t>
            </a:r>
            <a:r>
              <a:rPr lang="de-DE" dirty="0" smtClean="0">
                <a:solidFill>
                  <a:srgbClr val="00B0F0"/>
                </a:solidFill>
              </a:rPr>
              <a:t>(-</a:t>
            </a:r>
            <a:r>
              <a:rPr lang="de-DE" dirty="0" smtClean="0">
                <a:solidFill>
                  <a:srgbClr val="00B0F0"/>
                </a:solidFill>
              </a:rPr>
              <a:t>10)</a:t>
            </a:r>
            <a:r>
              <a:rPr lang="de-DE" baseline="30000" dirty="0">
                <a:solidFill>
                  <a:srgbClr val="FF0000"/>
                </a:solidFill>
              </a:rPr>
              <a:t> </a:t>
            </a:r>
            <a:r>
              <a:rPr lang="de-DE" dirty="0" smtClean="0">
                <a:solidFill>
                  <a:srgbClr val="00B0F0"/>
                </a:solidFill>
              </a:rPr>
              <a:t>∙(-10)</a:t>
            </a:r>
            <a:r>
              <a:rPr lang="de-DE" baseline="30000" dirty="0" smtClean="0">
                <a:solidFill>
                  <a:srgbClr val="FF0000"/>
                </a:solidFill>
              </a:rPr>
              <a:t> </a:t>
            </a:r>
            <a:r>
              <a:rPr lang="de-DE" dirty="0" smtClean="0">
                <a:solidFill>
                  <a:srgbClr val="00B0F0"/>
                </a:solidFill>
              </a:rPr>
              <a:t>∙(-10)</a:t>
            </a:r>
            <a:r>
              <a:rPr lang="de-DE" baseline="30000" dirty="0" smtClean="0">
                <a:solidFill>
                  <a:srgbClr val="FF0000"/>
                </a:solidFill>
              </a:rPr>
              <a:t> </a:t>
            </a:r>
            <a:r>
              <a:rPr lang="de-DE" dirty="0" smtClean="0">
                <a:solidFill>
                  <a:srgbClr val="00B0F0"/>
                </a:solidFill>
              </a:rPr>
              <a:t>= - 1000</a:t>
            </a:r>
            <a:endParaRPr lang="de-DE" dirty="0">
              <a:solidFill>
                <a:srgbClr val="00B0F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988618" y="332656"/>
            <a:ext cx="3747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u="sng" dirty="0" smtClean="0"/>
              <a:t>Einführung in die Potenzschreibweise</a:t>
            </a:r>
            <a:endParaRPr lang="de-DE" b="1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246</Words>
  <Application>Microsoft Office PowerPoint</Application>
  <PresentationFormat>Bildschirmpräsentation (4:3)</PresentationFormat>
  <Paragraphs>44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Larissa-Design</vt:lpstr>
      <vt:lpstr>Folie 1</vt:lpstr>
      <vt:lpstr>Folie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horst</dc:creator>
  <cp:lastModifiedBy>horst</cp:lastModifiedBy>
  <cp:revision>8</cp:revision>
  <dcterms:created xsi:type="dcterms:W3CDTF">2014-04-11T08:47:36Z</dcterms:created>
  <dcterms:modified xsi:type="dcterms:W3CDTF">2014-04-14T13:07:09Z</dcterms:modified>
</cp:coreProperties>
</file>