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0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97" autoAdjust="0"/>
    <p:restoredTop sz="94660"/>
  </p:normalViewPr>
  <p:slideViewPr>
    <p:cSldViewPr>
      <p:cViewPr>
        <p:scale>
          <a:sx n="95" d="100"/>
          <a:sy n="95" d="100"/>
        </p:scale>
        <p:origin x="-738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0AAAD-B673-4135-B2C6-EF465DFE47C7}" type="datetimeFigureOut">
              <a:rPr lang="de-DE" smtClean="0"/>
              <a:pPr/>
              <a:t>06.10.2011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BF5B5-BDEB-433C-AC8A-6472BA5787D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1547664" y="18864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Das </a:t>
            </a:r>
            <a:r>
              <a:rPr lang="de-DE" sz="2800" dirty="0" smtClean="0">
                <a:solidFill>
                  <a:srgbClr val="FF0000"/>
                </a:solidFill>
              </a:rPr>
              <a:t>Wurzelzeichen </a:t>
            </a:r>
            <a:r>
              <a:rPr lang="de-DE" sz="2800" dirty="0" smtClean="0">
                <a:solidFill>
                  <a:srgbClr val="FF0000"/>
                </a:solidFill>
                <a:latin typeface="Sylfaen"/>
                <a:sym typeface="Symbol"/>
              </a:rPr>
              <a:t>√</a:t>
            </a:r>
            <a:r>
              <a:rPr lang="de-DE" sz="2800" dirty="0" smtClean="0">
                <a:latin typeface="Sylfaen"/>
                <a:sym typeface="Symbol"/>
              </a:rPr>
              <a:t> </a:t>
            </a:r>
            <a:r>
              <a:rPr lang="de-DE" sz="2800" dirty="0">
                <a:sym typeface="Symbol"/>
              </a:rPr>
              <a:t>und </a:t>
            </a:r>
            <a:r>
              <a:rPr lang="de-DE" sz="2800" dirty="0" smtClean="0">
                <a:sym typeface="Symbol"/>
              </a:rPr>
              <a:t>seine Bedeutung </a:t>
            </a:r>
            <a:endParaRPr lang="de-DE" sz="2800" dirty="0"/>
          </a:p>
        </p:txBody>
      </p:sp>
      <p:sp>
        <p:nvSpPr>
          <p:cNvPr id="97" name="Textfeld 96"/>
          <p:cNvSpPr txBox="1"/>
          <p:nvPr/>
        </p:nvSpPr>
        <p:spPr>
          <a:xfrm>
            <a:off x="323528" y="764704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Du kennst die </a:t>
            </a:r>
            <a:r>
              <a:rPr lang="de-DE" dirty="0" smtClean="0">
                <a:solidFill>
                  <a:srgbClr val="00B0F0"/>
                </a:solidFill>
              </a:rPr>
              <a:t>4 Rechenoperationen:  Addition (+)  /   Subtraktion( - )/ </a:t>
            </a:r>
          </a:p>
          <a:p>
            <a:r>
              <a:rPr lang="de-DE" dirty="0" smtClean="0">
                <a:solidFill>
                  <a:srgbClr val="00B0F0"/>
                </a:solidFill>
              </a:rPr>
              <a:t>Multiplikation (</a:t>
            </a:r>
            <a:r>
              <a:rPr lang="de-DE" dirty="0" smtClean="0">
                <a:solidFill>
                  <a:srgbClr val="00B0F0"/>
                </a:solidFill>
                <a:sym typeface="Symbol"/>
              </a:rPr>
              <a:t>)  und  Division (: )</a:t>
            </a:r>
          </a:p>
        </p:txBody>
      </p:sp>
      <p:sp>
        <p:nvSpPr>
          <p:cNvPr id="99" name="Textfeld 98"/>
          <p:cNvSpPr txBox="1"/>
          <p:nvPr/>
        </p:nvSpPr>
        <p:spPr>
          <a:xfrm>
            <a:off x="323528" y="1700808"/>
            <a:ext cx="7869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ym typeface="Symbol"/>
              </a:rPr>
              <a:t>Jede dieser </a:t>
            </a:r>
            <a:r>
              <a:rPr lang="de-DE" dirty="0" smtClean="0">
                <a:solidFill>
                  <a:srgbClr val="00B0F0"/>
                </a:solidFill>
                <a:sym typeface="Symbol"/>
              </a:rPr>
              <a:t>Rechenoperationen</a:t>
            </a:r>
            <a:r>
              <a:rPr lang="de-DE" dirty="0" smtClean="0">
                <a:sym typeface="Symbol"/>
              </a:rPr>
              <a:t> kann man mit der dazugehörigen </a:t>
            </a:r>
            <a:r>
              <a:rPr lang="de-DE" dirty="0" smtClean="0">
                <a:solidFill>
                  <a:schemeClr val="accent6"/>
                </a:solidFill>
                <a:sym typeface="Symbol"/>
              </a:rPr>
              <a:t>Gegenoperation</a:t>
            </a:r>
          </a:p>
          <a:p>
            <a:r>
              <a:rPr lang="de-DE" dirty="0" smtClean="0">
                <a:sym typeface="Symbol"/>
              </a:rPr>
              <a:t>wieder rückgängig machen:</a:t>
            </a:r>
          </a:p>
        </p:txBody>
      </p:sp>
      <p:sp>
        <p:nvSpPr>
          <p:cNvPr id="100" name="Textfeld 99"/>
          <p:cNvSpPr txBox="1"/>
          <p:nvPr/>
        </p:nvSpPr>
        <p:spPr>
          <a:xfrm>
            <a:off x="388129" y="2492896"/>
            <a:ext cx="7793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Die </a:t>
            </a:r>
            <a:r>
              <a:rPr lang="de-DE" dirty="0" smtClean="0">
                <a:solidFill>
                  <a:srgbClr val="00B0F0"/>
                </a:solidFill>
              </a:rPr>
              <a:t>Addition</a:t>
            </a:r>
            <a:r>
              <a:rPr lang="de-DE" dirty="0" smtClean="0"/>
              <a:t> kann man mit einer </a:t>
            </a:r>
            <a:r>
              <a:rPr lang="de-DE" dirty="0" smtClean="0">
                <a:solidFill>
                  <a:schemeClr val="accent6"/>
                </a:solidFill>
              </a:rPr>
              <a:t>Subtraktion</a:t>
            </a:r>
            <a:r>
              <a:rPr lang="de-DE" dirty="0" smtClean="0"/>
              <a:t> rückgängig machen und umgekehrt.</a:t>
            </a:r>
            <a:endParaRPr lang="de-DE" dirty="0"/>
          </a:p>
        </p:txBody>
      </p:sp>
      <p:grpSp>
        <p:nvGrpSpPr>
          <p:cNvPr id="101" name="Gruppieren 14"/>
          <p:cNvGrpSpPr/>
          <p:nvPr/>
        </p:nvGrpSpPr>
        <p:grpSpPr>
          <a:xfrm>
            <a:off x="892185" y="3068960"/>
            <a:ext cx="2566375" cy="801380"/>
            <a:chOff x="899592" y="2204864"/>
            <a:chExt cx="2566375" cy="801380"/>
          </a:xfrm>
        </p:grpSpPr>
        <p:sp>
          <p:nvSpPr>
            <p:cNvPr id="102" name="Textfeld 101"/>
            <p:cNvSpPr txBox="1"/>
            <p:nvPr/>
          </p:nvSpPr>
          <p:spPr>
            <a:xfrm>
              <a:off x="899592" y="2276872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8</a:t>
              </a:r>
              <a:endParaRPr lang="de-DE" sz="2800" dirty="0"/>
            </a:p>
          </p:txBody>
        </p:sp>
        <p:sp>
          <p:nvSpPr>
            <p:cNvPr id="103" name="Textfeld 102"/>
            <p:cNvSpPr txBox="1"/>
            <p:nvPr/>
          </p:nvSpPr>
          <p:spPr>
            <a:xfrm>
              <a:off x="1835696" y="2204864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+ 4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cxnSp>
          <p:nvCxnSpPr>
            <p:cNvPr id="104" name="Gerade Verbindung mit Pfeil 103"/>
            <p:cNvCxnSpPr/>
            <p:nvPr/>
          </p:nvCxnSpPr>
          <p:spPr>
            <a:xfrm>
              <a:off x="1331640" y="2492896"/>
              <a:ext cx="1440160" cy="1588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feld 104"/>
            <p:cNvSpPr txBox="1"/>
            <p:nvPr/>
          </p:nvSpPr>
          <p:spPr>
            <a:xfrm>
              <a:off x="2915816" y="2204864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12</a:t>
              </a:r>
              <a:endParaRPr lang="de-DE" sz="2800" dirty="0"/>
            </a:p>
          </p:txBody>
        </p:sp>
        <p:cxnSp>
          <p:nvCxnSpPr>
            <p:cNvPr id="106" name="Gerade Verbindung mit Pfeil 105"/>
            <p:cNvCxnSpPr/>
            <p:nvPr/>
          </p:nvCxnSpPr>
          <p:spPr>
            <a:xfrm rot="10800000" flipV="1">
              <a:off x="1331640" y="2636912"/>
              <a:ext cx="1439366" cy="79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feld 106"/>
            <p:cNvSpPr txBox="1"/>
            <p:nvPr/>
          </p:nvSpPr>
          <p:spPr>
            <a:xfrm>
              <a:off x="1835696" y="2636912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accent6"/>
                  </a:solidFill>
                </a:rPr>
                <a:t>-</a:t>
              </a:r>
              <a:r>
                <a:rPr lang="de-DE" dirty="0" smtClean="0">
                  <a:solidFill>
                    <a:srgbClr val="FF0000"/>
                  </a:solidFill>
                </a:rPr>
                <a:t> </a:t>
              </a:r>
              <a:r>
                <a:rPr lang="de-DE" dirty="0" smtClean="0">
                  <a:solidFill>
                    <a:schemeClr val="accent6"/>
                  </a:solidFill>
                </a:rPr>
                <a:t>4</a:t>
              </a:r>
              <a:endParaRPr lang="de-DE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08" name="Gruppieren 15"/>
          <p:cNvGrpSpPr/>
          <p:nvPr/>
        </p:nvGrpSpPr>
        <p:grpSpPr>
          <a:xfrm>
            <a:off x="4924633" y="2996952"/>
            <a:ext cx="2383632" cy="801380"/>
            <a:chOff x="899592" y="2204864"/>
            <a:chExt cx="2383632" cy="801380"/>
          </a:xfrm>
        </p:grpSpPr>
        <p:sp>
          <p:nvSpPr>
            <p:cNvPr id="109" name="Textfeld 108"/>
            <p:cNvSpPr txBox="1"/>
            <p:nvPr/>
          </p:nvSpPr>
          <p:spPr>
            <a:xfrm>
              <a:off x="899592" y="2276872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8</a:t>
              </a:r>
              <a:endParaRPr lang="de-DE" sz="2800" dirty="0"/>
            </a:p>
          </p:txBody>
        </p:sp>
        <p:sp>
          <p:nvSpPr>
            <p:cNvPr id="110" name="Textfeld 109"/>
            <p:cNvSpPr txBox="1"/>
            <p:nvPr/>
          </p:nvSpPr>
          <p:spPr>
            <a:xfrm>
              <a:off x="1835696" y="2204864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- 4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cxnSp>
          <p:nvCxnSpPr>
            <p:cNvPr id="111" name="Gerade Verbindung mit Pfeil 110"/>
            <p:cNvCxnSpPr/>
            <p:nvPr/>
          </p:nvCxnSpPr>
          <p:spPr>
            <a:xfrm>
              <a:off x="1331640" y="2492896"/>
              <a:ext cx="1440160" cy="1588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feld 111"/>
            <p:cNvSpPr txBox="1"/>
            <p:nvPr/>
          </p:nvSpPr>
          <p:spPr>
            <a:xfrm>
              <a:off x="2915816" y="2204864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4</a:t>
              </a:r>
              <a:endParaRPr lang="de-DE" sz="2800" dirty="0"/>
            </a:p>
          </p:txBody>
        </p:sp>
        <p:cxnSp>
          <p:nvCxnSpPr>
            <p:cNvPr id="113" name="Gerade Verbindung mit Pfeil 112"/>
            <p:cNvCxnSpPr/>
            <p:nvPr/>
          </p:nvCxnSpPr>
          <p:spPr>
            <a:xfrm rot="10800000" flipV="1">
              <a:off x="1331640" y="2636912"/>
              <a:ext cx="1439366" cy="79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feld 113"/>
            <p:cNvSpPr txBox="1"/>
            <p:nvPr/>
          </p:nvSpPr>
          <p:spPr>
            <a:xfrm>
              <a:off x="1835696" y="2636912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accent6"/>
                  </a:solidFill>
                </a:rPr>
                <a:t>+ 4</a:t>
              </a:r>
              <a:endParaRPr lang="de-DE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22" name="Textfeld 121"/>
          <p:cNvSpPr txBox="1"/>
          <p:nvPr/>
        </p:nvSpPr>
        <p:spPr>
          <a:xfrm>
            <a:off x="465010" y="3933056"/>
            <a:ext cx="795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Die </a:t>
            </a:r>
            <a:r>
              <a:rPr lang="de-DE" dirty="0" smtClean="0">
                <a:solidFill>
                  <a:srgbClr val="00B0F0"/>
                </a:solidFill>
              </a:rPr>
              <a:t>Multiplikation</a:t>
            </a:r>
            <a:r>
              <a:rPr lang="de-DE" dirty="0" smtClean="0"/>
              <a:t> kann man mit einer </a:t>
            </a:r>
            <a:r>
              <a:rPr lang="de-DE" dirty="0" smtClean="0">
                <a:solidFill>
                  <a:schemeClr val="accent6"/>
                </a:solidFill>
              </a:rPr>
              <a:t>Division</a:t>
            </a:r>
            <a:r>
              <a:rPr lang="de-DE" dirty="0" smtClean="0"/>
              <a:t> rückgängig machen und umgekehrt.</a:t>
            </a:r>
            <a:endParaRPr lang="de-DE" dirty="0"/>
          </a:p>
        </p:txBody>
      </p:sp>
      <p:grpSp>
        <p:nvGrpSpPr>
          <p:cNvPr id="123" name="Gruppieren 23"/>
          <p:cNvGrpSpPr/>
          <p:nvPr/>
        </p:nvGrpSpPr>
        <p:grpSpPr>
          <a:xfrm>
            <a:off x="969066" y="4509120"/>
            <a:ext cx="2566375" cy="801380"/>
            <a:chOff x="899592" y="2204864"/>
            <a:chExt cx="2566375" cy="801380"/>
          </a:xfrm>
        </p:grpSpPr>
        <p:sp>
          <p:nvSpPr>
            <p:cNvPr id="124" name="Textfeld 123"/>
            <p:cNvSpPr txBox="1"/>
            <p:nvPr/>
          </p:nvSpPr>
          <p:spPr>
            <a:xfrm>
              <a:off x="899592" y="2276872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8</a:t>
              </a:r>
              <a:endParaRPr lang="de-DE" sz="2800" dirty="0"/>
            </a:p>
          </p:txBody>
        </p:sp>
        <p:sp>
          <p:nvSpPr>
            <p:cNvPr id="125" name="Textfeld 124"/>
            <p:cNvSpPr txBox="1"/>
            <p:nvPr/>
          </p:nvSpPr>
          <p:spPr>
            <a:xfrm>
              <a:off x="1835696" y="2204864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∙4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cxnSp>
          <p:nvCxnSpPr>
            <p:cNvPr id="126" name="Gerade Verbindung mit Pfeil 125"/>
            <p:cNvCxnSpPr/>
            <p:nvPr/>
          </p:nvCxnSpPr>
          <p:spPr>
            <a:xfrm>
              <a:off x="1331640" y="2492896"/>
              <a:ext cx="1440160" cy="1588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feld 126"/>
            <p:cNvSpPr txBox="1"/>
            <p:nvPr/>
          </p:nvSpPr>
          <p:spPr>
            <a:xfrm>
              <a:off x="2915816" y="2204864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32</a:t>
              </a:r>
              <a:endParaRPr lang="de-DE" sz="2800" dirty="0"/>
            </a:p>
          </p:txBody>
        </p:sp>
        <p:cxnSp>
          <p:nvCxnSpPr>
            <p:cNvPr id="128" name="Gerade Verbindung mit Pfeil 127"/>
            <p:cNvCxnSpPr/>
            <p:nvPr/>
          </p:nvCxnSpPr>
          <p:spPr>
            <a:xfrm rot="10800000" flipV="1">
              <a:off x="1331640" y="2636912"/>
              <a:ext cx="1439366" cy="79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feld 128"/>
            <p:cNvSpPr txBox="1"/>
            <p:nvPr/>
          </p:nvSpPr>
          <p:spPr>
            <a:xfrm>
              <a:off x="1835696" y="2636912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accent6"/>
                  </a:solidFill>
                </a:rPr>
                <a:t>: 4</a:t>
              </a:r>
              <a:endParaRPr lang="de-DE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30" name="Gruppieren 30"/>
          <p:cNvGrpSpPr/>
          <p:nvPr/>
        </p:nvGrpSpPr>
        <p:grpSpPr>
          <a:xfrm>
            <a:off x="4641474" y="4437112"/>
            <a:ext cx="2383632" cy="801380"/>
            <a:chOff x="899592" y="2204864"/>
            <a:chExt cx="2383632" cy="801380"/>
          </a:xfrm>
        </p:grpSpPr>
        <p:sp>
          <p:nvSpPr>
            <p:cNvPr id="131" name="Textfeld 130"/>
            <p:cNvSpPr txBox="1"/>
            <p:nvPr/>
          </p:nvSpPr>
          <p:spPr>
            <a:xfrm>
              <a:off x="899592" y="2276872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8</a:t>
              </a:r>
              <a:endParaRPr lang="de-DE" sz="2800" dirty="0"/>
            </a:p>
          </p:txBody>
        </p:sp>
        <p:sp>
          <p:nvSpPr>
            <p:cNvPr id="132" name="Textfeld 131"/>
            <p:cNvSpPr txBox="1"/>
            <p:nvPr/>
          </p:nvSpPr>
          <p:spPr>
            <a:xfrm>
              <a:off x="1835696" y="2204864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:4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cxnSp>
          <p:nvCxnSpPr>
            <p:cNvPr id="133" name="Gerade Verbindung mit Pfeil 132"/>
            <p:cNvCxnSpPr/>
            <p:nvPr/>
          </p:nvCxnSpPr>
          <p:spPr>
            <a:xfrm>
              <a:off x="1331640" y="2492896"/>
              <a:ext cx="1440160" cy="1588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feld 133"/>
            <p:cNvSpPr txBox="1"/>
            <p:nvPr/>
          </p:nvSpPr>
          <p:spPr>
            <a:xfrm>
              <a:off x="2915816" y="2204864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2</a:t>
              </a:r>
              <a:endParaRPr lang="de-DE" sz="2800" dirty="0"/>
            </a:p>
          </p:txBody>
        </p:sp>
        <p:cxnSp>
          <p:nvCxnSpPr>
            <p:cNvPr id="135" name="Gerade Verbindung mit Pfeil 134"/>
            <p:cNvCxnSpPr/>
            <p:nvPr/>
          </p:nvCxnSpPr>
          <p:spPr>
            <a:xfrm rot="10800000" flipV="1">
              <a:off x="1331640" y="2636912"/>
              <a:ext cx="1439366" cy="79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feld 135"/>
            <p:cNvSpPr txBox="1"/>
            <p:nvPr/>
          </p:nvSpPr>
          <p:spPr>
            <a:xfrm>
              <a:off x="1835696" y="2636912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accent6"/>
                  </a:solidFill>
                </a:rPr>
                <a:t>∙4</a:t>
              </a:r>
              <a:endParaRPr lang="de-DE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37" name="Textfeld 136"/>
          <p:cNvSpPr txBox="1"/>
          <p:nvPr/>
        </p:nvSpPr>
        <p:spPr>
          <a:xfrm>
            <a:off x="1123972" y="5517232"/>
            <a:ext cx="6896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/>
              <a:t>Auch das Potenzieren kann man rückgängig machen!</a:t>
            </a:r>
            <a:endParaRPr lang="de-DE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9" grpId="0"/>
      <p:bldP spid="100" grpId="0"/>
      <p:bldP spid="122" grpId="0"/>
      <p:bldP spid="1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/>
          <p:cNvSpPr txBox="1"/>
          <p:nvPr/>
        </p:nvSpPr>
        <p:spPr>
          <a:xfrm>
            <a:off x="251520" y="836712"/>
            <a:ext cx="8074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Das </a:t>
            </a:r>
            <a:r>
              <a:rPr lang="de-DE" dirty="0" smtClean="0">
                <a:solidFill>
                  <a:srgbClr val="00B0F0"/>
                </a:solidFill>
              </a:rPr>
              <a:t>Potenzieren</a:t>
            </a:r>
            <a:r>
              <a:rPr lang="de-DE" dirty="0" smtClean="0"/>
              <a:t> kann man durch das </a:t>
            </a:r>
            <a:r>
              <a:rPr lang="de-DE" dirty="0" smtClean="0">
                <a:solidFill>
                  <a:srgbClr val="FF0000"/>
                </a:solidFill>
              </a:rPr>
              <a:t>Wurzel ziehen (Radizieren)</a:t>
            </a:r>
            <a:r>
              <a:rPr lang="de-DE" dirty="0" smtClean="0"/>
              <a:t> rückgängig machen </a:t>
            </a:r>
          </a:p>
          <a:p>
            <a:r>
              <a:rPr lang="de-DE" dirty="0" smtClean="0"/>
              <a:t>und umgekehrt.</a:t>
            </a:r>
            <a:endParaRPr lang="de-DE" dirty="0"/>
          </a:p>
        </p:txBody>
      </p:sp>
      <p:grpSp>
        <p:nvGrpSpPr>
          <p:cNvPr id="15" name="Gruppieren 37"/>
          <p:cNvGrpSpPr/>
          <p:nvPr/>
        </p:nvGrpSpPr>
        <p:grpSpPr>
          <a:xfrm>
            <a:off x="251520" y="1628800"/>
            <a:ext cx="2566375" cy="873388"/>
            <a:chOff x="899592" y="2204864"/>
            <a:chExt cx="2566375" cy="873388"/>
          </a:xfrm>
        </p:grpSpPr>
        <p:sp>
          <p:nvSpPr>
            <p:cNvPr id="39" name="Textfeld 38"/>
            <p:cNvSpPr txBox="1"/>
            <p:nvPr/>
          </p:nvSpPr>
          <p:spPr>
            <a:xfrm>
              <a:off x="899592" y="2276872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8</a:t>
              </a:r>
              <a:endParaRPr lang="de-DE" sz="2800" dirty="0"/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1691680" y="2204864"/>
              <a:ext cx="8402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hoch 2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cxnSp>
          <p:nvCxnSpPr>
            <p:cNvPr id="41" name="Gerade Verbindung mit Pfeil 40"/>
            <p:cNvCxnSpPr/>
            <p:nvPr/>
          </p:nvCxnSpPr>
          <p:spPr>
            <a:xfrm>
              <a:off x="1331640" y="2492896"/>
              <a:ext cx="1440160" cy="1588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feld 41"/>
            <p:cNvSpPr txBox="1"/>
            <p:nvPr/>
          </p:nvSpPr>
          <p:spPr>
            <a:xfrm>
              <a:off x="2915816" y="2204864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64</a:t>
              </a:r>
              <a:endParaRPr lang="de-DE" sz="2800" dirty="0"/>
            </a:p>
          </p:txBody>
        </p:sp>
        <p:cxnSp>
          <p:nvCxnSpPr>
            <p:cNvPr id="43" name="Gerade Verbindung mit Pfeil 42"/>
            <p:cNvCxnSpPr/>
            <p:nvPr/>
          </p:nvCxnSpPr>
          <p:spPr>
            <a:xfrm rot="10800000" flipV="1">
              <a:off x="1331640" y="2636912"/>
              <a:ext cx="1439366" cy="79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feld 43"/>
            <p:cNvSpPr txBox="1"/>
            <p:nvPr/>
          </p:nvSpPr>
          <p:spPr>
            <a:xfrm>
              <a:off x="1259632" y="2708920"/>
              <a:ext cx="1729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2. Wurzel aus 64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uppieren 48"/>
          <p:cNvGrpSpPr/>
          <p:nvPr/>
        </p:nvGrpSpPr>
        <p:grpSpPr>
          <a:xfrm>
            <a:off x="179512" y="2564904"/>
            <a:ext cx="3446755" cy="584200"/>
            <a:chOff x="4283968" y="5318075"/>
            <a:chExt cx="3446755" cy="584200"/>
          </a:xfrm>
        </p:grpSpPr>
        <p:sp>
          <p:nvSpPr>
            <p:cNvPr id="45" name="Textfeld 44"/>
            <p:cNvSpPr txBox="1"/>
            <p:nvPr/>
          </p:nvSpPr>
          <p:spPr>
            <a:xfrm>
              <a:off x="4283968" y="5373216"/>
              <a:ext cx="18453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>
                  <a:solidFill>
                    <a:srgbClr val="00B0F0"/>
                  </a:solidFill>
                </a:rPr>
                <a:t>8²</a:t>
              </a:r>
              <a:r>
                <a:rPr lang="de-DE" sz="2800" dirty="0" smtClean="0"/>
                <a:t> </a:t>
              </a:r>
              <a:r>
                <a:rPr lang="de-DE" sz="2800" dirty="0" smtClean="0">
                  <a:solidFill>
                    <a:srgbClr val="00B0F0"/>
                  </a:solidFill>
                </a:rPr>
                <a:t>= 64 </a:t>
              </a:r>
              <a:r>
                <a:rPr lang="de-DE" sz="2800" dirty="0" smtClean="0"/>
                <a:t>und</a:t>
              </a:r>
              <a:endParaRPr lang="de-DE" sz="2800" dirty="0"/>
            </a:p>
          </p:txBody>
        </p:sp>
        <p:graphicFrame>
          <p:nvGraphicFramePr>
            <p:cNvPr id="46" name="Objekt 45"/>
            <p:cNvGraphicFramePr>
              <a:graphicFrameLocks noChangeAspect="1"/>
            </p:cNvGraphicFramePr>
            <p:nvPr/>
          </p:nvGraphicFramePr>
          <p:xfrm>
            <a:off x="6200701" y="5318075"/>
            <a:ext cx="701675" cy="584200"/>
          </p:xfrm>
          <a:graphic>
            <a:graphicData uri="http://schemas.openxmlformats.org/presentationml/2006/ole">
              <p:oleObj spid="_x0000_s17410" name="Formel" r:id="rId3" imgW="291960" imgH="215640" progId="Equation.3">
                <p:embed/>
              </p:oleObj>
            </a:graphicData>
          </a:graphic>
        </p:graphicFrame>
        <p:sp>
          <p:nvSpPr>
            <p:cNvPr id="47" name="Rechteck 46"/>
            <p:cNvSpPr/>
            <p:nvPr/>
          </p:nvSpPr>
          <p:spPr>
            <a:xfrm>
              <a:off x="7020272" y="5373216"/>
              <a:ext cx="7104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2800" dirty="0" smtClean="0"/>
                <a:t>= </a:t>
              </a:r>
              <a:r>
                <a:rPr lang="de-DE" sz="2800" dirty="0" smtClean="0"/>
                <a:t>8 </a:t>
              </a:r>
              <a:endParaRPr lang="de-DE" sz="2800" dirty="0"/>
            </a:p>
          </p:txBody>
        </p:sp>
      </p:grpSp>
      <p:grpSp>
        <p:nvGrpSpPr>
          <p:cNvPr id="49" name="Gruppieren 37"/>
          <p:cNvGrpSpPr/>
          <p:nvPr/>
        </p:nvGrpSpPr>
        <p:grpSpPr>
          <a:xfrm>
            <a:off x="251520" y="3429000"/>
            <a:ext cx="2749117" cy="873388"/>
            <a:chOff x="899592" y="2204864"/>
            <a:chExt cx="2749117" cy="873388"/>
          </a:xfrm>
        </p:grpSpPr>
        <p:sp>
          <p:nvSpPr>
            <p:cNvPr id="50" name="Textfeld 49"/>
            <p:cNvSpPr txBox="1"/>
            <p:nvPr/>
          </p:nvSpPr>
          <p:spPr>
            <a:xfrm>
              <a:off x="899592" y="2276872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5</a:t>
              </a:r>
              <a:endParaRPr lang="de-DE" sz="2800" dirty="0"/>
            </a:p>
          </p:txBody>
        </p:sp>
        <p:sp>
          <p:nvSpPr>
            <p:cNvPr id="51" name="Textfeld 50"/>
            <p:cNvSpPr txBox="1"/>
            <p:nvPr/>
          </p:nvSpPr>
          <p:spPr>
            <a:xfrm>
              <a:off x="1691680" y="2204864"/>
              <a:ext cx="8402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hoch 3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cxnSp>
          <p:nvCxnSpPr>
            <p:cNvPr id="52" name="Gerade Verbindung mit Pfeil 51"/>
            <p:cNvCxnSpPr/>
            <p:nvPr/>
          </p:nvCxnSpPr>
          <p:spPr>
            <a:xfrm>
              <a:off x="1331640" y="2492896"/>
              <a:ext cx="1440160" cy="1588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feld 52"/>
            <p:cNvSpPr txBox="1"/>
            <p:nvPr/>
          </p:nvSpPr>
          <p:spPr>
            <a:xfrm>
              <a:off x="2915816" y="2204864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125</a:t>
              </a:r>
              <a:endParaRPr lang="de-DE" sz="2800" dirty="0"/>
            </a:p>
          </p:txBody>
        </p:sp>
        <p:cxnSp>
          <p:nvCxnSpPr>
            <p:cNvPr id="54" name="Gerade Verbindung mit Pfeil 53"/>
            <p:cNvCxnSpPr/>
            <p:nvPr/>
          </p:nvCxnSpPr>
          <p:spPr>
            <a:xfrm rot="10800000" flipV="1">
              <a:off x="1331640" y="2636912"/>
              <a:ext cx="1439366" cy="79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feld 54"/>
            <p:cNvSpPr txBox="1"/>
            <p:nvPr/>
          </p:nvSpPr>
          <p:spPr>
            <a:xfrm>
              <a:off x="1259632" y="2708920"/>
              <a:ext cx="1729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3. Wurzel aus 64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6" name="Gruppieren 48"/>
          <p:cNvGrpSpPr/>
          <p:nvPr/>
        </p:nvGrpSpPr>
        <p:grpSpPr>
          <a:xfrm>
            <a:off x="179512" y="4365104"/>
            <a:ext cx="3446755" cy="584200"/>
            <a:chOff x="4283968" y="5318075"/>
            <a:chExt cx="3446755" cy="584200"/>
          </a:xfrm>
        </p:grpSpPr>
        <p:sp>
          <p:nvSpPr>
            <p:cNvPr id="57" name="Textfeld 56"/>
            <p:cNvSpPr txBox="1"/>
            <p:nvPr/>
          </p:nvSpPr>
          <p:spPr>
            <a:xfrm>
              <a:off x="4283968" y="5373216"/>
              <a:ext cx="20281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>
                  <a:solidFill>
                    <a:srgbClr val="00B0F0"/>
                  </a:solidFill>
                </a:rPr>
                <a:t>5³</a:t>
              </a:r>
              <a:r>
                <a:rPr lang="de-DE" sz="2800" dirty="0" smtClean="0"/>
                <a:t> </a:t>
              </a:r>
              <a:r>
                <a:rPr lang="de-DE" sz="2800" dirty="0" smtClean="0">
                  <a:solidFill>
                    <a:srgbClr val="00B0F0"/>
                  </a:solidFill>
                </a:rPr>
                <a:t>= 125 </a:t>
              </a:r>
              <a:r>
                <a:rPr lang="de-DE" sz="2800" dirty="0" smtClean="0"/>
                <a:t>und</a:t>
              </a:r>
              <a:endParaRPr lang="de-DE" sz="2800" dirty="0"/>
            </a:p>
          </p:txBody>
        </p:sp>
        <p:graphicFrame>
          <p:nvGraphicFramePr>
            <p:cNvPr id="58" name="Objekt 57"/>
            <p:cNvGraphicFramePr>
              <a:graphicFrameLocks noChangeAspect="1"/>
            </p:cNvGraphicFramePr>
            <p:nvPr/>
          </p:nvGraphicFramePr>
          <p:xfrm>
            <a:off x="6228184" y="5318075"/>
            <a:ext cx="854075" cy="584200"/>
          </p:xfrm>
          <a:graphic>
            <a:graphicData uri="http://schemas.openxmlformats.org/presentationml/2006/ole">
              <p:oleObj spid="_x0000_s17411" name="Formel" r:id="rId4" imgW="355320" imgH="215640" progId="Equation.3">
                <p:embed/>
              </p:oleObj>
            </a:graphicData>
          </a:graphic>
        </p:graphicFrame>
        <p:sp>
          <p:nvSpPr>
            <p:cNvPr id="59" name="Rechteck 58"/>
            <p:cNvSpPr/>
            <p:nvPr/>
          </p:nvSpPr>
          <p:spPr>
            <a:xfrm>
              <a:off x="7020272" y="5373216"/>
              <a:ext cx="7104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2800" dirty="0" smtClean="0"/>
                <a:t>= 5 </a:t>
              </a:r>
              <a:endParaRPr lang="de-DE" sz="2800" dirty="0"/>
            </a:p>
          </p:txBody>
        </p:sp>
      </p:grpSp>
      <p:grpSp>
        <p:nvGrpSpPr>
          <p:cNvPr id="60" name="Gruppieren 37"/>
          <p:cNvGrpSpPr/>
          <p:nvPr/>
        </p:nvGrpSpPr>
        <p:grpSpPr>
          <a:xfrm>
            <a:off x="251520" y="5157192"/>
            <a:ext cx="2566375" cy="873388"/>
            <a:chOff x="899592" y="2204864"/>
            <a:chExt cx="2566375" cy="873388"/>
          </a:xfrm>
        </p:grpSpPr>
        <p:sp>
          <p:nvSpPr>
            <p:cNvPr id="61" name="Textfeld 60"/>
            <p:cNvSpPr txBox="1"/>
            <p:nvPr/>
          </p:nvSpPr>
          <p:spPr>
            <a:xfrm>
              <a:off x="899592" y="2276872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2</a:t>
              </a:r>
              <a:endParaRPr lang="de-DE" sz="2800" dirty="0"/>
            </a:p>
          </p:txBody>
        </p:sp>
        <p:sp>
          <p:nvSpPr>
            <p:cNvPr id="62" name="Textfeld 61"/>
            <p:cNvSpPr txBox="1"/>
            <p:nvPr/>
          </p:nvSpPr>
          <p:spPr>
            <a:xfrm>
              <a:off x="1691680" y="2204864"/>
              <a:ext cx="8402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00B0F0"/>
                  </a:solidFill>
                </a:rPr>
                <a:t>hoch 4</a:t>
              </a:r>
              <a:endParaRPr lang="de-DE" dirty="0">
                <a:solidFill>
                  <a:srgbClr val="00B0F0"/>
                </a:solidFill>
              </a:endParaRPr>
            </a:p>
          </p:txBody>
        </p:sp>
        <p:cxnSp>
          <p:nvCxnSpPr>
            <p:cNvPr id="63" name="Gerade Verbindung mit Pfeil 62"/>
            <p:cNvCxnSpPr/>
            <p:nvPr/>
          </p:nvCxnSpPr>
          <p:spPr>
            <a:xfrm>
              <a:off x="1331640" y="2492896"/>
              <a:ext cx="1440160" cy="1588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feld 63"/>
            <p:cNvSpPr txBox="1"/>
            <p:nvPr/>
          </p:nvSpPr>
          <p:spPr>
            <a:xfrm>
              <a:off x="2915816" y="2204864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/>
                <a:t>16</a:t>
              </a:r>
              <a:endParaRPr lang="de-DE" sz="2800" dirty="0"/>
            </a:p>
          </p:txBody>
        </p:sp>
        <p:cxnSp>
          <p:nvCxnSpPr>
            <p:cNvPr id="65" name="Gerade Verbindung mit Pfeil 64"/>
            <p:cNvCxnSpPr/>
            <p:nvPr/>
          </p:nvCxnSpPr>
          <p:spPr>
            <a:xfrm rot="10800000" flipV="1">
              <a:off x="1331640" y="2636912"/>
              <a:ext cx="1439366" cy="79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feld 65"/>
            <p:cNvSpPr txBox="1"/>
            <p:nvPr/>
          </p:nvSpPr>
          <p:spPr>
            <a:xfrm>
              <a:off x="1259632" y="2708920"/>
              <a:ext cx="1729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4. Wurzel aus 64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7" name="Gruppieren 48"/>
          <p:cNvGrpSpPr/>
          <p:nvPr/>
        </p:nvGrpSpPr>
        <p:grpSpPr>
          <a:xfrm>
            <a:off x="179512" y="6092825"/>
            <a:ext cx="3446755" cy="584200"/>
            <a:chOff x="4283968" y="5317604"/>
            <a:chExt cx="3446755" cy="584200"/>
          </a:xfrm>
        </p:grpSpPr>
        <p:sp>
          <p:nvSpPr>
            <p:cNvPr id="68" name="Textfeld 67"/>
            <p:cNvSpPr txBox="1"/>
            <p:nvPr/>
          </p:nvSpPr>
          <p:spPr>
            <a:xfrm>
              <a:off x="4283968" y="5373216"/>
              <a:ext cx="18469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 smtClean="0">
                  <a:solidFill>
                    <a:srgbClr val="00B0F0"/>
                  </a:solidFill>
                </a:rPr>
                <a:t>2</a:t>
              </a:r>
              <a:r>
                <a:rPr lang="de-DE" sz="2800" baseline="30000" dirty="0" smtClean="0">
                  <a:solidFill>
                    <a:srgbClr val="00B0F0"/>
                  </a:solidFill>
                </a:rPr>
                <a:t>4</a:t>
              </a:r>
              <a:r>
                <a:rPr lang="de-DE" sz="2800" dirty="0" smtClean="0"/>
                <a:t> </a:t>
              </a:r>
              <a:r>
                <a:rPr lang="de-DE" sz="2800" dirty="0" smtClean="0">
                  <a:solidFill>
                    <a:srgbClr val="00B0F0"/>
                  </a:solidFill>
                </a:rPr>
                <a:t>= 16 </a:t>
              </a:r>
              <a:r>
                <a:rPr lang="de-DE" sz="2800" dirty="0" smtClean="0"/>
                <a:t>und</a:t>
              </a:r>
              <a:endParaRPr lang="de-DE" sz="2800" dirty="0"/>
            </a:p>
          </p:txBody>
        </p:sp>
        <p:graphicFrame>
          <p:nvGraphicFramePr>
            <p:cNvPr id="69" name="Objekt 68"/>
            <p:cNvGraphicFramePr>
              <a:graphicFrameLocks noChangeAspect="1"/>
            </p:cNvGraphicFramePr>
            <p:nvPr/>
          </p:nvGraphicFramePr>
          <p:xfrm>
            <a:off x="6319019" y="5317604"/>
            <a:ext cx="671512" cy="584200"/>
          </p:xfrm>
          <a:graphic>
            <a:graphicData uri="http://schemas.openxmlformats.org/presentationml/2006/ole">
              <p:oleObj spid="_x0000_s17412" name="Formel" r:id="rId5" imgW="279360" imgH="215640" progId="Equation.3">
                <p:embed/>
              </p:oleObj>
            </a:graphicData>
          </a:graphic>
        </p:graphicFrame>
        <p:sp>
          <p:nvSpPr>
            <p:cNvPr id="70" name="Rechteck 69"/>
            <p:cNvSpPr/>
            <p:nvPr/>
          </p:nvSpPr>
          <p:spPr>
            <a:xfrm>
              <a:off x="7020272" y="5373216"/>
              <a:ext cx="7104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2800" dirty="0" smtClean="0"/>
                <a:t>= 2 </a:t>
              </a:r>
              <a:endParaRPr lang="de-DE" sz="2800" dirty="0"/>
            </a:p>
          </p:txBody>
        </p:sp>
      </p:grpSp>
      <p:grpSp>
        <p:nvGrpSpPr>
          <p:cNvPr id="75" name="Gruppieren 74"/>
          <p:cNvGrpSpPr/>
          <p:nvPr/>
        </p:nvGrpSpPr>
        <p:grpSpPr>
          <a:xfrm>
            <a:off x="4311650" y="1430338"/>
            <a:ext cx="3279838" cy="567794"/>
            <a:chOff x="4311650" y="1430338"/>
            <a:chExt cx="3279838" cy="567794"/>
          </a:xfrm>
        </p:grpSpPr>
        <p:graphicFrame>
          <p:nvGraphicFramePr>
            <p:cNvPr id="71" name="Objekt 70"/>
            <p:cNvGraphicFramePr>
              <a:graphicFrameLocks noChangeAspect="1"/>
            </p:cNvGraphicFramePr>
            <p:nvPr/>
          </p:nvGraphicFramePr>
          <p:xfrm>
            <a:off x="4311650" y="1430338"/>
            <a:ext cx="519113" cy="549275"/>
          </p:xfrm>
          <a:graphic>
            <a:graphicData uri="http://schemas.openxmlformats.org/presentationml/2006/ole">
              <p:oleObj spid="_x0000_s17413" name="Formel" r:id="rId6" imgW="215640" imgH="203040" progId="Equation.3">
                <p:embed/>
              </p:oleObj>
            </a:graphicData>
          </a:graphic>
        </p:graphicFrame>
        <p:sp>
          <p:nvSpPr>
            <p:cNvPr id="72" name="Textfeld 71"/>
            <p:cNvSpPr txBox="1"/>
            <p:nvPr/>
          </p:nvSpPr>
          <p:spPr>
            <a:xfrm>
              <a:off x="5076056" y="1628800"/>
              <a:ext cx="2515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Lies: „ n-</a:t>
              </a:r>
              <a:r>
                <a:rPr lang="de-DE" dirty="0" err="1" smtClean="0"/>
                <a:t>te</a:t>
              </a:r>
              <a:r>
                <a:rPr lang="de-DE" dirty="0" smtClean="0"/>
                <a:t> Wurzel aus x“</a:t>
              </a:r>
              <a:endParaRPr lang="de-DE" dirty="0"/>
            </a:p>
          </p:txBody>
        </p:sp>
      </p:grpSp>
      <p:sp>
        <p:nvSpPr>
          <p:cNvPr id="73" name="Textfeld 72"/>
          <p:cNvSpPr txBox="1"/>
          <p:nvPr/>
        </p:nvSpPr>
        <p:spPr>
          <a:xfrm>
            <a:off x="4355976" y="2204864"/>
            <a:ext cx="35110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Bedeutung: Die </a:t>
            </a:r>
            <a:r>
              <a:rPr lang="de-DE" dirty="0" smtClean="0">
                <a:solidFill>
                  <a:srgbClr val="FF0000"/>
                </a:solidFill>
              </a:rPr>
              <a:t>n-</a:t>
            </a:r>
            <a:r>
              <a:rPr lang="de-DE" dirty="0" err="1" smtClean="0">
                <a:solidFill>
                  <a:srgbClr val="FF0000"/>
                </a:solidFill>
              </a:rPr>
              <a:t>te</a:t>
            </a:r>
            <a:r>
              <a:rPr lang="de-DE" dirty="0" smtClean="0">
                <a:solidFill>
                  <a:srgbClr val="FF0000"/>
                </a:solidFill>
              </a:rPr>
              <a:t> Wurzel </a:t>
            </a:r>
            <a:r>
              <a:rPr lang="de-DE" dirty="0" smtClean="0"/>
              <a:t>aus x</a:t>
            </a:r>
          </a:p>
          <a:p>
            <a:r>
              <a:rPr lang="de-DE" dirty="0" smtClean="0"/>
              <a:t>ist diejenige Zahl y die n-mal </a:t>
            </a:r>
          </a:p>
          <a:p>
            <a:r>
              <a:rPr lang="de-DE" dirty="0" smtClean="0"/>
              <a:t>mit sich selbst multipliziert x ergibt.</a:t>
            </a:r>
          </a:p>
          <a:p>
            <a:r>
              <a:rPr lang="de-DE" dirty="0" smtClean="0"/>
              <a:t>y ∙y ∙y ∙y ∙ ……. ∙y  = x</a:t>
            </a:r>
          </a:p>
          <a:p>
            <a:r>
              <a:rPr lang="de-DE" dirty="0" smtClean="0"/>
              <a:t>       n - mal</a:t>
            </a:r>
            <a:endParaRPr lang="de-DE" dirty="0"/>
          </a:p>
        </p:txBody>
      </p:sp>
      <p:sp>
        <p:nvSpPr>
          <p:cNvPr id="74" name="Geschweifte Klammer links 73"/>
          <p:cNvSpPr/>
          <p:nvPr/>
        </p:nvSpPr>
        <p:spPr>
          <a:xfrm rot="16200000" flipV="1">
            <a:off x="5076056" y="2574952"/>
            <a:ext cx="216024" cy="1512168"/>
          </a:xfrm>
          <a:prstGeom prst="leftBrace">
            <a:avLst>
              <a:gd name="adj1" fmla="val 18301"/>
              <a:gd name="adj2" fmla="val 4926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6" name="Gruppieren 75"/>
          <p:cNvGrpSpPr/>
          <p:nvPr/>
        </p:nvGrpSpPr>
        <p:grpSpPr>
          <a:xfrm>
            <a:off x="4284663" y="3771900"/>
            <a:ext cx="3584483" cy="584934"/>
            <a:chOff x="4312345" y="1413198"/>
            <a:chExt cx="3584483" cy="584934"/>
          </a:xfrm>
        </p:grpSpPr>
        <p:graphicFrame>
          <p:nvGraphicFramePr>
            <p:cNvPr id="77" name="Objekt 76"/>
            <p:cNvGraphicFramePr>
              <a:graphicFrameLocks noChangeAspect="1"/>
            </p:cNvGraphicFramePr>
            <p:nvPr/>
          </p:nvGraphicFramePr>
          <p:xfrm>
            <a:off x="4312345" y="1413198"/>
            <a:ext cx="519112" cy="584200"/>
          </p:xfrm>
          <a:graphic>
            <a:graphicData uri="http://schemas.openxmlformats.org/presentationml/2006/ole">
              <p:oleObj spid="_x0000_s17414" name="Formel" r:id="rId7" imgW="215640" imgH="215640" progId="Equation.3">
                <p:embed/>
              </p:oleObj>
            </a:graphicData>
          </a:graphic>
        </p:graphicFrame>
        <p:sp>
          <p:nvSpPr>
            <p:cNvPr id="78" name="Textfeld 77"/>
            <p:cNvSpPr txBox="1"/>
            <p:nvPr/>
          </p:nvSpPr>
          <p:spPr>
            <a:xfrm>
              <a:off x="5076056" y="1628800"/>
              <a:ext cx="282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Lies: „ Quadratwurzel aus x“</a:t>
              </a:r>
              <a:endParaRPr lang="de-DE" dirty="0"/>
            </a:p>
          </p:txBody>
        </p:sp>
      </p:grpSp>
      <p:sp>
        <p:nvSpPr>
          <p:cNvPr id="79" name="Textfeld 78"/>
          <p:cNvSpPr txBox="1"/>
          <p:nvPr/>
        </p:nvSpPr>
        <p:spPr>
          <a:xfrm>
            <a:off x="4328294" y="4563566"/>
            <a:ext cx="4564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smtClean="0">
                <a:solidFill>
                  <a:srgbClr val="FF0000"/>
                </a:solidFill>
              </a:rPr>
              <a:t>Bei der „Quadratwurzel“ (n = 2) </a:t>
            </a:r>
            <a:r>
              <a:rPr lang="de-DE" i="1" dirty="0" smtClean="0"/>
              <a:t>darf  man die 2</a:t>
            </a:r>
          </a:p>
          <a:p>
            <a:r>
              <a:rPr lang="de-DE" i="1" dirty="0" smtClean="0"/>
              <a:t>über der Wurzel </a:t>
            </a:r>
            <a:r>
              <a:rPr lang="de-DE" i="1" dirty="0" smtClean="0"/>
              <a:t>weglassen</a:t>
            </a:r>
            <a:r>
              <a:rPr lang="de-DE" dirty="0" smtClean="0"/>
              <a:t>.</a:t>
            </a:r>
          </a:p>
          <a:p>
            <a:endParaRPr lang="de-DE" dirty="0" smtClean="0"/>
          </a:p>
        </p:txBody>
      </p:sp>
      <p:sp>
        <p:nvSpPr>
          <p:cNvPr id="80" name="Textfeld 79"/>
          <p:cNvSpPr txBox="1"/>
          <p:nvPr/>
        </p:nvSpPr>
        <p:spPr>
          <a:xfrm>
            <a:off x="1547664" y="18864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Das </a:t>
            </a:r>
            <a:r>
              <a:rPr lang="de-DE" sz="2800" dirty="0" smtClean="0">
                <a:solidFill>
                  <a:srgbClr val="FF0000"/>
                </a:solidFill>
              </a:rPr>
              <a:t>Wurzelzeichen </a:t>
            </a:r>
            <a:r>
              <a:rPr lang="de-DE" sz="2800" dirty="0" smtClean="0">
                <a:solidFill>
                  <a:srgbClr val="FF0000"/>
                </a:solidFill>
                <a:latin typeface="Sylfaen"/>
                <a:sym typeface="Symbol"/>
              </a:rPr>
              <a:t>√</a:t>
            </a:r>
            <a:r>
              <a:rPr lang="de-DE" sz="2800" dirty="0" smtClean="0">
                <a:latin typeface="Sylfaen"/>
                <a:sym typeface="Symbol"/>
              </a:rPr>
              <a:t> </a:t>
            </a:r>
            <a:r>
              <a:rPr lang="de-DE" sz="2800" dirty="0">
                <a:sym typeface="Symbol"/>
              </a:rPr>
              <a:t>und </a:t>
            </a:r>
            <a:r>
              <a:rPr lang="de-DE" sz="2800" dirty="0" smtClean="0">
                <a:sym typeface="Symbol"/>
              </a:rPr>
              <a:t>seine Bedeutung </a:t>
            </a:r>
            <a:endParaRPr lang="de-DE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3" grpId="0"/>
      <p:bldP spid="74" grpId="0" animBg="1"/>
      <p:bldP spid="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503040" y="764704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Das lateinische Wort </a:t>
            </a:r>
            <a:r>
              <a:rPr lang="de-DE" dirty="0" err="1" smtClean="0">
                <a:solidFill>
                  <a:srgbClr val="FF0000"/>
                </a:solidFill>
              </a:rPr>
              <a:t>radix</a:t>
            </a:r>
            <a:r>
              <a:rPr lang="de-DE" dirty="0" smtClean="0"/>
              <a:t> bedeutet </a:t>
            </a:r>
            <a:r>
              <a:rPr lang="de-DE" dirty="0" smtClean="0">
                <a:solidFill>
                  <a:srgbClr val="FF0000"/>
                </a:solidFill>
              </a:rPr>
              <a:t>Wurzel</a:t>
            </a:r>
            <a:r>
              <a:rPr lang="de-DE" dirty="0" smtClean="0"/>
              <a:t>. Das </a:t>
            </a:r>
            <a:r>
              <a:rPr lang="de-DE" dirty="0" smtClean="0">
                <a:solidFill>
                  <a:srgbClr val="FF0000"/>
                </a:solidFill>
              </a:rPr>
              <a:t>Wurzelzeichen</a:t>
            </a:r>
            <a:r>
              <a:rPr lang="de-DE" dirty="0" smtClean="0"/>
              <a:t> ist eigentlich ein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„langgezogenes“ r </a:t>
            </a:r>
            <a:r>
              <a:rPr lang="de-DE" dirty="0" smtClean="0"/>
              <a:t>und  steht für das </a:t>
            </a:r>
            <a:r>
              <a:rPr lang="de-DE" dirty="0" smtClean="0">
                <a:solidFill>
                  <a:srgbClr val="FF0000"/>
                </a:solidFill>
              </a:rPr>
              <a:t>Radizieren (das Wurzelziehen).</a:t>
            </a:r>
          </a:p>
          <a:p>
            <a:r>
              <a:rPr lang="de-DE" dirty="0" smtClean="0"/>
              <a:t>Im Folgenden meinen wir mit Radizieren das Ziehen der Quadratwurzel, also das</a:t>
            </a:r>
          </a:p>
          <a:p>
            <a:r>
              <a:rPr lang="de-DE" dirty="0" smtClean="0"/>
              <a:t>Rückgängigmachen des Quadrierens</a:t>
            </a:r>
          </a:p>
        </p:txBody>
      </p:sp>
      <p:graphicFrame>
        <p:nvGraphicFramePr>
          <p:cNvPr id="41" name="Objekt 40"/>
          <p:cNvGraphicFramePr>
            <a:graphicFrameLocks noChangeAspect="1"/>
          </p:cNvGraphicFramePr>
          <p:nvPr/>
        </p:nvGraphicFramePr>
        <p:xfrm>
          <a:off x="1398632" y="2040752"/>
          <a:ext cx="936103" cy="481424"/>
        </p:xfrm>
        <a:graphic>
          <a:graphicData uri="http://schemas.openxmlformats.org/presentationml/2006/ole">
            <p:oleObj spid="_x0000_s21514" name="Formel" r:id="rId3" imgW="444240" imgH="228600" progId="Equation.3">
              <p:embed/>
            </p:oleObj>
          </a:graphicData>
        </a:graphic>
      </p:graphicFrame>
      <p:graphicFrame>
        <p:nvGraphicFramePr>
          <p:cNvPr id="42" name="Objekt 41"/>
          <p:cNvGraphicFramePr>
            <a:graphicFrameLocks noChangeAspect="1"/>
          </p:cNvGraphicFramePr>
          <p:nvPr/>
        </p:nvGraphicFramePr>
        <p:xfrm>
          <a:off x="1380208" y="3027519"/>
          <a:ext cx="936104" cy="481425"/>
        </p:xfrm>
        <a:graphic>
          <a:graphicData uri="http://schemas.openxmlformats.org/presentationml/2006/ole">
            <p:oleObj spid="_x0000_s21515" name="Formel" r:id="rId4" imgW="444240" imgH="228600" progId="Equation.3">
              <p:embed/>
            </p:oleObj>
          </a:graphicData>
        </a:graphic>
      </p:graphicFrame>
      <p:graphicFrame>
        <p:nvGraphicFramePr>
          <p:cNvPr id="43" name="Objekt 42"/>
          <p:cNvGraphicFramePr>
            <a:graphicFrameLocks noChangeAspect="1"/>
          </p:cNvGraphicFramePr>
          <p:nvPr/>
        </p:nvGraphicFramePr>
        <p:xfrm>
          <a:off x="1259632" y="4098840"/>
          <a:ext cx="955849" cy="477924"/>
        </p:xfrm>
        <a:graphic>
          <a:graphicData uri="http://schemas.openxmlformats.org/presentationml/2006/ole">
            <p:oleObj spid="_x0000_s21516" name="Formel" r:id="rId5" imgW="457200" imgH="228600" progId="Equation.3">
              <p:embed/>
            </p:oleObj>
          </a:graphicData>
        </a:graphic>
      </p:graphicFrame>
      <p:graphicFrame>
        <p:nvGraphicFramePr>
          <p:cNvPr id="44" name="Objekt 43"/>
          <p:cNvGraphicFramePr>
            <a:graphicFrameLocks noChangeAspect="1"/>
          </p:cNvGraphicFramePr>
          <p:nvPr/>
        </p:nvGraphicFramePr>
        <p:xfrm>
          <a:off x="1187624" y="5301208"/>
          <a:ext cx="1008112" cy="442511"/>
        </p:xfrm>
        <a:graphic>
          <a:graphicData uri="http://schemas.openxmlformats.org/presentationml/2006/ole">
            <p:oleObj spid="_x0000_s21517" name="Formel" r:id="rId6" imgW="520560" imgH="228600" progId="Equation.3">
              <p:embed/>
            </p:oleObj>
          </a:graphicData>
        </a:graphic>
      </p:graphicFrame>
      <p:sp>
        <p:nvSpPr>
          <p:cNvPr id="46" name="Textfeld 45"/>
          <p:cNvSpPr txBox="1"/>
          <p:nvPr/>
        </p:nvSpPr>
        <p:spPr>
          <a:xfrm>
            <a:off x="2267744" y="2060848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4    </a:t>
            </a:r>
            <a:r>
              <a:rPr lang="de-DE" sz="2400" dirty="0" smtClean="0"/>
              <a:t>, denn 4 ∙ 4 = </a:t>
            </a:r>
            <a:r>
              <a:rPr lang="de-DE" sz="2400" dirty="0" smtClean="0"/>
              <a:t>16</a:t>
            </a:r>
            <a:endParaRPr lang="de-DE" sz="2400" dirty="0"/>
          </a:p>
        </p:txBody>
      </p:sp>
      <p:sp>
        <p:nvSpPr>
          <p:cNvPr id="51" name="Textfeld 50"/>
          <p:cNvSpPr txBox="1"/>
          <p:nvPr/>
        </p:nvSpPr>
        <p:spPr>
          <a:xfrm>
            <a:off x="2195736" y="3044279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6    </a:t>
            </a:r>
            <a:r>
              <a:rPr lang="de-DE" sz="2400" dirty="0" smtClean="0"/>
              <a:t>, denn 6 ∙ 6 = </a:t>
            </a:r>
            <a:r>
              <a:rPr lang="de-DE" sz="2400" dirty="0" smtClean="0"/>
              <a:t>36</a:t>
            </a:r>
            <a:endParaRPr lang="de-DE" sz="2400" dirty="0"/>
          </a:p>
        </p:txBody>
      </p:sp>
      <p:sp>
        <p:nvSpPr>
          <p:cNvPr id="52" name="Textfeld 51"/>
          <p:cNvSpPr txBox="1"/>
          <p:nvPr/>
        </p:nvSpPr>
        <p:spPr>
          <a:xfrm>
            <a:off x="2123728" y="4149080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7    </a:t>
            </a:r>
            <a:r>
              <a:rPr lang="de-DE" sz="2400" dirty="0" smtClean="0"/>
              <a:t>, denn 7 ∙ 7 = </a:t>
            </a:r>
            <a:r>
              <a:rPr lang="de-DE" sz="2400" dirty="0" smtClean="0"/>
              <a:t>49</a:t>
            </a:r>
            <a:endParaRPr lang="de-DE" sz="2400" dirty="0"/>
          </a:p>
        </p:txBody>
      </p:sp>
      <p:sp>
        <p:nvSpPr>
          <p:cNvPr id="53" name="Textfeld 52"/>
          <p:cNvSpPr txBox="1"/>
          <p:nvPr/>
        </p:nvSpPr>
        <p:spPr>
          <a:xfrm>
            <a:off x="2123728" y="5301208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10   </a:t>
            </a:r>
            <a:r>
              <a:rPr lang="de-DE" sz="2400" dirty="0" smtClean="0"/>
              <a:t>, denn 10 ∙ 10 = </a:t>
            </a:r>
            <a:r>
              <a:rPr lang="de-DE" sz="2400" dirty="0" smtClean="0"/>
              <a:t>100</a:t>
            </a:r>
            <a:endParaRPr lang="de-DE" sz="2400" dirty="0"/>
          </a:p>
        </p:txBody>
      </p:sp>
      <p:sp>
        <p:nvSpPr>
          <p:cNvPr id="13" name="Textfeld 12"/>
          <p:cNvSpPr txBox="1"/>
          <p:nvPr/>
        </p:nvSpPr>
        <p:spPr>
          <a:xfrm>
            <a:off x="1547664" y="18864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Das </a:t>
            </a:r>
            <a:r>
              <a:rPr lang="de-DE" sz="2800" dirty="0" smtClean="0">
                <a:solidFill>
                  <a:srgbClr val="FF0000"/>
                </a:solidFill>
              </a:rPr>
              <a:t>Wurzelzeichen </a:t>
            </a:r>
            <a:r>
              <a:rPr lang="de-DE" sz="2800" dirty="0" smtClean="0">
                <a:solidFill>
                  <a:srgbClr val="FF0000"/>
                </a:solidFill>
                <a:latin typeface="Sylfaen"/>
                <a:sym typeface="Symbol"/>
              </a:rPr>
              <a:t>√</a:t>
            </a:r>
            <a:r>
              <a:rPr lang="de-DE" sz="2800" dirty="0" smtClean="0">
                <a:latin typeface="Sylfaen"/>
                <a:sym typeface="Symbol"/>
              </a:rPr>
              <a:t> </a:t>
            </a:r>
            <a:r>
              <a:rPr lang="de-DE" sz="2800" dirty="0">
                <a:sym typeface="Symbol"/>
              </a:rPr>
              <a:t>und </a:t>
            </a:r>
            <a:r>
              <a:rPr lang="de-DE" sz="2800" dirty="0" smtClean="0">
                <a:sym typeface="Symbol"/>
              </a:rPr>
              <a:t>seine Bedeutung </a:t>
            </a:r>
            <a:endParaRPr lang="de-DE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6" grpId="0"/>
      <p:bldP spid="51" grpId="0"/>
      <p:bldP spid="52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feld 31"/>
          <p:cNvSpPr txBox="1"/>
          <p:nvPr/>
        </p:nvSpPr>
        <p:spPr>
          <a:xfrm>
            <a:off x="395536" y="69269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Dies gilt auch für Brüche und Dezimalzahlen. </a:t>
            </a:r>
          </a:p>
        </p:txBody>
      </p:sp>
      <p:graphicFrame>
        <p:nvGraphicFramePr>
          <p:cNvPr id="39" name="Objekt 38"/>
          <p:cNvGraphicFramePr>
            <a:graphicFrameLocks noChangeAspect="1"/>
          </p:cNvGraphicFramePr>
          <p:nvPr/>
        </p:nvGraphicFramePr>
        <p:xfrm>
          <a:off x="323528" y="2204864"/>
          <a:ext cx="1727200" cy="766762"/>
        </p:xfrm>
        <a:graphic>
          <a:graphicData uri="http://schemas.openxmlformats.org/presentationml/2006/ole">
            <p:oleObj spid="_x0000_s4108" name="Formel" r:id="rId3" imgW="571320" imgH="253800" progId="Equation.3">
              <p:embed/>
            </p:oleObj>
          </a:graphicData>
        </a:graphic>
      </p:graphicFrame>
      <p:graphicFrame>
        <p:nvGraphicFramePr>
          <p:cNvPr id="43" name="Objekt 42"/>
          <p:cNvGraphicFramePr>
            <a:graphicFrameLocks noChangeAspect="1"/>
          </p:cNvGraphicFramePr>
          <p:nvPr/>
        </p:nvGraphicFramePr>
        <p:xfrm>
          <a:off x="323528" y="1268760"/>
          <a:ext cx="1724025" cy="766762"/>
        </p:xfrm>
        <a:graphic>
          <a:graphicData uri="http://schemas.openxmlformats.org/presentationml/2006/ole">
            <p:oleObj spid="_x0000_s4110" name="Formel" r:id="rId4" imgW="571320" imgH="253800" progId="Equation.3">
              <p:embed/>
            </p:oleObj>
          </a:graphicData>
        </a:graphic>
      </p:graphicFrame>
      <p:graphicFrame>
        <p:nvGraphicFramePr>
          <p:cNvPr id="47" name="Objekt 46"/>
          <p:cNvGraphicFramePr>
            <a:graphicFrameLocks noChangeAspect="1"/>
          </p:cNvGraphicFramePr>
          <p:nvPr/>
        </p:nvGraphicFramePr>
        <p:xfrm>
          <a:off x="251520" y="3116833"/>
          <a:ext cx="1724025" cy="768350"/>
        </p:xfrm>
        <a:graphic>
          <a:graphicData uri="http://schemas.openxmlformats.org/presentationml/2006/ole">
            <p:oleObj spid="_x0000_s4112" name="Formel" r:id="rId5" imgW="571320" imgH="253800" progId="Equation.3">
              <p:embed/>
            </p:oleObj>
          </a:graphicData>
        </a:graphic>
      </p:graphicFrame>
      <p:graphicFrame>
        <p:nvGraphicFramePr>
          <p:cNvPr id="48" name="Objekt 47"/>
          <p:cNvGraphicFramePr>
            <a:graphicFrameLocks noChangeAspect="1"/>
          </p:cNvGraphicFramePr>
          <p:nvPr/>
        </p:nvGraphicFramePr>
        <p:xfrm>
          <a:off x="251520" y="3933056"/>
          <a:ext cx="1266825" cy="1189037"/>
        </p:xfrm>
        <a:graphic>
          <a:graphicData uri="http://schemas.openxmlformats.org/presentationml/2006/ole">
            <p:oleObj spid="_x0000_s4113" name="Formel" r:id="rId6" imgW="419040" imgH="393480" progId="Equation.3">
              <p:embed/>
            </p:oleObj>
          </a:graphicData>
        </a:graphic>
      </p:graphicFrame>
      <p:graphicFrame>
        <p:nvGraphicFramePr>
          <p:cNvPr id="52" name="Objekt 51"/>
          <p:cNvGraphicFramePr>
            <a:graphicFrameLocks noChangeAspect="1"/>
          </p:cNvGraphicFramePr>
          <p:nvPr/>
        </p:nvGraphicFramePr>
        <p:xfrm>
          <a:off x="251520" y="5229200"/>
          <a:ext cx="1458913" cy="1343025"/>
        </p:xfrm>
        <a:graphic>
          <a:graphicData uri="http://schemas.openxmlformats.org/presentationml/2006/ole">
            <p:oleObj spid="_x0000_s4115" name="Formel" r:id="rId7" imgW="482400" imgH="444240" progId="Equation.3">
              <p:embed/>
            </p:oleObj>
          </a:graphicData>
        </a:graphic>
      </p:graphicFrame>
      <p:sp>
        <p:nvSpPr>
          <p:cNvPr id="62" name="Textfeld 61"/>
          <p:cNvSpPr txBox="1"/>
          <p:nvPr/>
        </p:nvSpPr>
        <p:spPr>
          <a:xfrm>
            <a:off x="2195736" y="1268760"/>
            <a:ext cx="6048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 smtClean="0"/>
              <a:t>0,2   ,denn 0,2 ∙ 0,2 = 0,04</a:t>
            </a:r>
            <a:endParaRPr lang="de-DE" sz="4400" dirty="0"/>
          </a:p>
        </p:txBody>
      </p:sp>
      <p:sp>
        <p:nvSpPr>
          <p:cNvPr id="63" name="Textfeld 62"/>
          <p:cNvSpPr txBox="1"/>
          <p:nvPr/>
        </p:nvSpPr>
        <p:spPr>
          <a:xfrm>
            <a:off x="2195736" y="2204864"/>
            <a:ext cx="6696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 smtClean="0"/>
              <a:t>0,5   ,denn 0,5 ∙ 0,5 = 0,25</a:t>
            </a:r>
            <a:endParaRPr lang="de-DE" sz="4400" dirty="0"/>
          </a:p>
        </p:txBody>
      </p:sp>
      <p:sp>
        <p:nvSpPr>
          <p:cNvPr id="66" name="Textfeld 65"/>
          <p:cNvSpPr txBox="1"/>
          <p:nvPr/>
        </p:nvSpPr>
        <p:spPr>
          <a:xfrm>
            <a:off x="2195736" y="2996952"/>
            <a:ext cx="6120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 smtClean="0"/>
              <a:t>1,5   ,denn 1,5 ∙ 1,5 = 2,25</a:t>
            </a:r>
            <a:endParaRPr lang="de-DE" sz="4400" dirty="0"/>
          </a:p>
        </p:txBody>
      </p:sp>
      <p:graphicFrame>
        <p:nvGraphicFramePr>
          <p:cNvPr id="67" name="Objekt 66"/>
          <p:cNvGraphicFramePr>
            <a:graphicFrameLocks noChangeAspect="1"/>
          </p:cNvGraphicFramePr>
          <p:nvPr/>
        </p:nvGraphicFramePr>
        <p:xfrm>
          <a:off x="1619672" y="3933056"/>
          <a:ext cx="6497638" cy="1169988"/>
        </p:xfrm>
        <a:graphic>
          <a:graphicData uri="http://schemas.openxmlformats.org/presentationml/2006/ole">
            <p:oleObj spid="_x0000_s4118" name="Formel" r:id="rId8" imgW="1041120" imgH="355320" progId="Equation.3">
              <p:embed/>
            </p:oleObj>
          </a:graphicData>
        </a:graphic>
      </p:graphicFrame>
      <p:graphicFrame>
        <p:nvGraphicFramePr>
          <p:cNvPr id="4122" name="Object 26"/>
          <p:cNvGraphicFramePr>
            <a:graphicFrameLocks noChangeAspect="1"/>
          </p:cNvGraphicFramePr>
          <p:nvPr/>
        </p:nvGraphicFramePr>
        <p:xfrm>
          <a:off x="1725613" y="5300663"/>
          <a:ext cx="6575425" cy="1169987"/>
        </p:xfrm>
        <a:graphic>
          <a:graphicData uri="http://schemas.openxmlformats.org/presentationml/2006/ole">
            <p:oleObj spid="_x0000_s4122" name="Formel" r:id="rId9" imgW="1054080" imgH="355320" progId="Equation.3">
              <p:embed/>
            </p:oleObj>
          </a:graphicData>
        </a:graphic>
      </p:graphicFrame>
      <p:sp>
        <p:nvSpPr>
          <p:cNvPr id="14" name="Textfeld 13"/>
          <p:cNvSpPr txBox="1"/>
          <p:nvPr/>
        </p:nvSpPr>
        <p:spPr>
          <a:xfrm>
            <a:off x="1547664" y="18864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Das </a:t>
            </a:r>
            <a:r>
              <a:rPr lang="de-DE" sz="2800" dirty="0" smtClean="0">
                <a:solidFill>
                  <a:srgbClr val="FF0000"/>
                </a:solidFill>
              </a:rPr>
              <a:t>Wurzelzeichen </a:t>
            </a:r>
            <a:r>
              <a:rPr lang="de-DE" sz="2800" dirty="0" smtClean="0">
                <a:solidFill>
                  <a:srgbClr val="FF0000"/>
                </a:solidFill>
                <a:latin typeface="Sylfaen"/>
                <a:sym typeface="Symbol"/>
              </a:rPr>
              <a:t>√</a:t>
            </a:r>
            <a:r>
              <a:rPr lang="de-DE" sz="2800" dirty="0" smtClean="0">
                <a:latin typeface="Sylfaen"/>
                <a:sym typeface="Symbol"/>
              </a:rPr>
              <a:t> </a:t>
            </a:r>
            <a:r>
              <a:rPr lang="de-DE" sz="2800" dirty="0">
                <a:sym typeface="Symbol"/>
              </a:rPr>
              <a:t>und </a:t>
            </a:r>
            <a:r>
              <a:rPr lang="de-DE" sz="2800" dirty="0" smtClean="0">
                <a:sym typeface="Symbol"/>
              </a:rPr>
              <a:t>seine Bedeutung </a:t>
            </a:r>
            <a:endParaRPr lang="de-DE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6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</Words>
  <Application>Microsoft Office PowerPoint</Application>
  <PresentationFormat>Bildschirmpräsentation (4:3)</PresentationFormat>
  <Paragraphs>68</Paragraphs>
  <Slides>4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6" baseType="lpstr">
      <vt:lpstr>Larissa-Design</vt:lpstr>
      <vt:lpstr>Formel</vt:lpstr>
      <vt:lpstr>Folie 1</vt:lpstr>
      <vt:lpstr>Folie 2</vt:lpstr>
      <vt:lpstr>Folie 3</vt:lpstr>
      <vt:lpstr>Folie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horst</dc:creator>
  <cp:lastModifiedBy>horst</cp:lastModifiedBy>
  <cp:revision>38</cp:revision>
  <dcterms:created xsi:type="dcterms:W3CDTF">2011-08-03T14:10:03Z</dcterms:created>
  <dcterms:modified xsi:type="dcterms:W3CDTF">2011-10-06T09:03:35Z</dcterms:modified>
</cp:coreProperties>
</file>