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95" d="100"/>
          <a:sy n="95" d="100"/>
        </p:scale>
        <p:origin x="-360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D90-90BE-43AE-8A0B-6686166F02CF}" type="datetimeFigureOut">
              <a:rPr lang="de-DE" smtClean="0"/>
              <a:pPr/>
              <a:t>03.11.2014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BDA73-CC4C-4E1A-97DE-AFDCA51BFFB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D90-90BE-43AE-8A0B-6686166F02CF}" type="datetimeFigureOut">
              <a:rPr lang="de-DE" smtClean="0"/>
              <a:pPr/>
              <a:t>03.11.2014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BDA73-CC4C-4E1A-97DE-AFDCA51BFFB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D90-90BE-43AE-8A0B-6686166F02CF}" type="datetimeFigureOut">
              <a:rPr lang="de-DE" smtClean="0"/>
              <a:pPr/>
              <a:t>03.11.2014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BDA73-CC4C-4E1A-97DE-AFDCA51BFFB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D90-90BE-43AE-8A0B-6686166F02CF}" type="datetimeFigureOut">
              <a:rPr lang="de-DE" smtClean="0"/>
              <a:pPr/>
              <a:t>03.11.2014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BDA73-CC4C-4E1A-97DE-AFDCA51BFFB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D90-90BE-43AE-8A0B-6686166F02CF}" type="datetimeFigureOut">
              <a:rPr lang="de-DE" smtClean="0"/>
              <a:pPr/>
              <a:t>03.11.2014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BDA73-CC4C-4E1A-97DE-AFDCA51BFFB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D90-90BE-43AE-8A0B-6686166F02CF}" type="datetimeFigureOut">
              <a:rPr lang="de-DE" smtClean="0"/>
              <a:pPr/>
              <a:t>03.11.2014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BDA73-CC4C-4E1A-97DE-AFDCA51BFFB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D90-90BE-43AE-8A0B-6686166F02CF}" type="datetimeFigureOut">
              <a:rPr lang="de-DE" smtClean="0"/>
              <a:pPr/>
              <a:t>03.11.2014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BDA73-CC4C-4E1A-97DE-AFDCA51BFFB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D90-90BE-43AE-8A0B-6686166F02CF}" type="datetimeFigureOut">
              <a:rPr lang="de-DE" smtClean="0"/>
              <a:pPr/>
              <a:t>03.11.2014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BDA73-CC4C-4E1A-97DE-AFDCA51BFFB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D90-90BE-43AE-8A0B-6686166F02CF}" type="datetimeFigureOut">
              <a:rPr lang="de-DE" smtClean="0"/>
              <a:pPr/>
              <a:t>03.11.2014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BDA73-CC4C-4E1A-97DE-AFDCA51BFFB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D90-90BE-43AE-8A0B-6686166F02CF}" type="datetimeFigureOut">
              <a:rPr lang="de-DE" smtClean="0"/>
              <a:pPr/>
              <a:t>03.11.2014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BDA73-CC4C-4E1A-97DE-AFDCA51BFFB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D90-90BE-43AE-8A0B-6686166F02CF}" type="datetimeFigureOut">
              <a:rPr lang="de-DE" smtClean="0"/>
              <a:pPr/>
              <a:t>03.11.2014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BDA73-CC4C-4E1A-97DE-AFDCA51BFFB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D90-90BE-43AE-8A0B-6686166F02CF}" type="datetimeFigureOut">
              <a:rPr lang="de-DE" smtClean="0"/>
              <a:pPr/>
              <a:t>03.11.2014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BDA73-CC4C-4E1A-97DE-AFDCA51BFFB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691680" y="116632"/>
            <a:ext cx="4372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u="sng" dirty="0" smtClean="0"/>
              <a:t>Die Bedeutung des </a:t>
            </a:r>
            <a:r>
              <a:rPr lang="de-DE" b="1" u="sng" dirty="0" smtClean="0">
                <a:solidFill>
                  <a:srgbClr val="FF0000"/>
                </a:solidFill>
              </a:rPr>
              <a:t>Quadratwurzelzeichens</a:t>
            </a:r>
            <a:r>
              <a:rPr lang="de-DE" b="1" u="sng" dirty="0" smtClean="0"/>
              <a:t> </a:t>
            </a:r>
            <a:endParaRPr lang="de-DE" b="1" u="sng" dirty="0"/>
          </a:p>
        </p:txBody>
      </p:sp>
      <p:grpSp>
        <p:nvGrpSpPr>
          <p:cNvPr id="3" name="Gruppieren 2"/>
          <p:cNvGrpSpPr/>
          <p:nvPr/>
        </p:nvGrpSpPr>
        <p:grpSpPr>
          <a:xfrm>
            <a:off x="6012160" y="116632"/>
            <a:ext cx="288032" cy="288032"/>
            <a:chOff x="7092280" y="2852936"/>
            <a:chExt cx="432048" cy="360040"/>
          </a:xfrm>
        </p:grpSpPr>
        <p:cxnSp>
          <p:nvCxnSpPr>
            <p:cNvPr id="4" name="Gerade Verbindung 3"/>
            <p:cNvCxnSpPr/>
            <p:nvPr/>
          </p:nvCxnSpPr>
          <p:spPr>
            <a:xfrm>
              <a:off x="7164288" y="3068960"/>
              <a:ext cx="72008" cy="14401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Gerade Verbindung 4"/>
            <p:cNvCxnSpPr/>
            <p:nvPr/>
          </p:nvCxnSpPr>
          <p:spPr>
            <a:xfrm flipH="1">
              <a:off x="7236296" y="2852936"/>
              <a:ext cx="72008" cy="36004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 Verbindung 5"/>
            <p:cNvCxnSpPr/>
            <p:nvPr/>
          </p:nvCxnSpPr>
          <p:spPr>
            <a:xfrm flipH="1">
              <a:off x="7308304" y="2852936"/>
              <a:ext cx="216024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 Verbindung 6"/>
            <p:cNvCxnSpPr/>
            <p:nvPr/>
          </p:nvCxnSpPr>
          <p:spPr>
            <a:xfrm flipH="1">
              <a:off x="7092280" y="3068960"/>
              <a:ext cx="72008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feld 7"/>
          <p:cNvSpPr txBox="1"/>
          <p:nvPr/>
        </p:nvSpPr>
        <p:spPr>
          <a:xfrm>
            <a:off x="300478" y="1052736"/>
            <a:ext cx="85430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Die Bedeutung des Quadratwurzelzeichens kann man über den Zusammenhang zwischen</a:t>
            </a:r>
          </a:p>
          <a:p>
            <a:r>
              <a:rPr lang="de-DE" dirty="0" smtClean="0"/>
              <a:t>der </a:t>
            </a:r>
            <a:r>
              <a:rPr lang="de-DE" dirty="0" smtClean="0">
                <a:solidFill>
                  <a:srgbClr val="00B0F0"/>
                </a:solidFill>
              </a:rPr>
              <a:t>Seitenlänge a </a:t>
            </a:r>
            <a:r>
              <a:rPr lang="de-DE" dirty="0" smtClean="0"/>
              <a:t>eines Quadrates und seinem </a:t>
            </a:r>
            <a:r>
              <a:rPr lang="de-DE" dirty="0" smtClean="0">
                <a:solidFill>
                  <a:srgbClr val="FFC000"/>
                </a:solidFill>
              </a:rPr>
              <a:t>Flächeninhalt A</a:t>
            </a:r>
            <a:r>
              <a:rPr lang="de-DE" dirty="0" smtClean="0"/>
              <a:t> erklären.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251520" y="548680"/>
            <a:ext cx="3318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u="sng" dirty="0" smtClean="0"/>
              <a:t>1. Die Wurzel aus Quadratzahlen </a:t>
            </a:r>
            <a:endParaRPr lang="de-DE" b="1" u="sng" dirty="0"/>
          </a:p>
        </p:txBody>
      </p:sp>
      <p:sp>
        <p:nvSpPr>
          <p:cNvPr id="10" name="Rechteck 9"/>
          <p:cNvSpPr/>
          <p:nvPr/>
        </p:nvSpPr>
        <p:spPr>
          <a:xfrm>
            <a:off x="971600" y="3789040"/>
            <a:ext cx="720080" cy="720080"/>
          </a:xfrm>
          <a:prstGeom prst="rect">
            <a:avLst/>
          </a:prstGeom>
          <a:solidFill>
            <a:srgbClr val="FFC0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2411760" y="3068960"/>
            <a:ext cx="1440160" cy="1440160"/>
          </a:xfrm>
          <a:prstGeom prst="rect">
            <a:avLst/>
          </a:prstGeom>
          <a:solidFill>
            <a:srgbClr val="FFC0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>
            <a:off x="251520" y="5013176"/>
            <a:ext cx="8120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Kennt man die Länge der Quadratseite, kann man seinen </a:t>
            </a:r>
            <a:r>
              <a:rPr lang="de-DE" dirty="0" smtClean="0">
                <a:solidFill>
                  <a:srgbClr val="FFC000"/>
                </a:solidFill>
              </a:rPr>
              <a:t>Flächeninhalt A</a:t>
            </a:r>
            <a:r>
              <a:rPr lang="de-DE" dirty="0" smtClean="0"/>
              <a:t> berechnen,</a:t>
            </a:r>
          </a:p>
          <a:p>
            <a:r>
              <a:rPr lang="de-DE" dirty="0" smtClean="0"/>
              <a:t>indem man die </a:t>
            </a:r>
            <a:r>
              <a:rPr lang="de-DE" dirty="0" smtClean="0">
                <a:solidFill>
                  <a:srgbClr val="00B0F0"/>
                </a:solidFill>
              </a:rPr>
              <a:t>Seitenlänge a </a:t>
            </a:r>
            <a:r>
              <a:rPr lang="de-DE" dirty="0" smtClean="0"/>
              <a:t>quadriert </a:t>
            </a:r>
            <a:r>
              <a:rPr lang="de-DE" dirty="0" smtClean="0">
                <a:solidFill>
                  <a:srgbClr val="FFC000"/>
                </a:solidFill>
              </a:rPr>
              <a:t>A</a:t>
            </a:r>
            <a:r>
              <a:rPr lang="de-DE" dirty="0" smtClean="0"/>
              <a:t> = </a:t>
            </a:r>
            <a:r>
              <a:rPr lang="de-DE" dirty="0" smtClean="0">
                <a:solidFill>
                  <a:srgbClr val="00B0F0"/>
                </a:solidFill>
              </a:rPr>
              <a:t>a</a:t>
            </a:r>
            <a:r>
              <a:rPr lang="de-DE" dirty="0" smtClean="0">
                <a:solidFill>
                  <a:srgbClr val="00B0F0"/>
                </a:solidFill>
                <a:sym typeface="Symbol"/>
              </a:rPr>
              <a:t> a </a:t>
            </a:r>
            <a:r>
              <a:rPr lang="de-DE" dirty="0" smtClean="0">
                <a:sym typeface="Symbol"/>
              </a:rPr>
              <a:t>= </a:t>
            </a:r>
            <a:r>
              <a:rPr lang="de-DE" dirty="0" smtClean="0">
                <a:solidFill>
                  <a:srgbClr val="00B0F0"/>
                </a:solidFill>
                <a:sym typeface="Symbol"/>
              </a:rPr>
              <a:t>a²</a:t>
            </a:r>
            <a:endParaRPr lang="de-DE" dirty="0" smtClean="0">
              <a:solidFill>
                <a:srgbClr val="00B0F0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899592" y="4509120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 smtClean="0">
                <a:solidFill>
                  <a:srgbClr val="00B0F0"/>
                </a:solidFill>
              </a:rPr>
              <a:t>a</a:t>
            </a:r>
            <a:r>
              <a:rPr lang="de-DE" sz="1400" b="1" dirty="0" smtClean="0">
                <a:solidFill>
                  <a:srgbClr val="00B0F0"/>
                </a:solidFill>
                <a:sym typeface="Symbol"/>
              </a:rPr>
              <a:t> = 2 cm</a:t>
            </a:r>
            <a:endParaRPr lang="de-DE" sz="1400" b="1" dirty="0" smtClean="0">
              <a:solidFill>
                <a:srgbClr val="00B0F0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2771800" y="4509120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 smtClean="0">
                <a:solidFill>
                  <a:srgbClr val="00B0F0"/>
                </a:solidFill>
              </a:rPr>
              <a:t>a</a:t>
            </a:r>
            <a:r>
              <a:rPr lang="de-DE" sz="1400" b="1" dirty="0" smtClean="0">
                <a:solidFill>
                  <a:srgbClr val="00B0F0"/>
                </a:solidFill>
                <a:sym typeface="Symbol"/>
              </a:rPr>
              <a:t> = 4 cm</a:t>
            </a:r>
            <a:endParaRPr lang="de-DE" sz="1400" b="1" dirty="0" smtClean="0">
              <a:solidFill>
                <a:srgbClr val="00B0F0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827584" y="3356992"/>
            <a:ext cx="1067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FFC000"/>
                </a:solidFill>
              </a:rPr>
              <a:t>A</a:t>
            </a:r>
            <a:r>
              <a:rPr lang="de-DE" b="1" dirty="0" smtClean="0">
                <a:solidFill>
                  <a:srgbClr val="FFC000"/>
                </a:solidFill>
                <a:sym typeface="Symbol"/>
              </a:rPr>
              <a:t> = 4 cm²</a:t>
            </a:r>
            <a:endParaRPr lang="de-DE" b="1" dirty="0" smtClean="0">
              <a:solidFill>
                <a:srgbClr val="FFC000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2699792" y="2708920"/>
            <a:ext cx="119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FFC000"/>
                </a:solidFill>
              </a:rPr>
              <a:t>A</a:t>
            </a:r>
            <a:r>
              <a:rPr lang="de-DE" b="1" dirty="0" smtClean="0">
                <a:solidFill>
                  <a:srgbClr val="FFC000"/>
                </a:solidFill>
                <a:sym typeface="Symbol"/>
              </a:rPr>
              <a:t> = 16 cm²</a:t>
            </a:r>
            <a:endParaRPr lang="de-DE" b="1" dirty="0" smtClean="0">
              <a:solidFill>
                <a:srgbClr val="FFC000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971600" y="414908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1331640" y="414908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/>
        </p:nvSpPr>
        <p:spPr>
          <a:xfrm>
            <a:off x="971600" y="378904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1331640" y="378904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/>
          <p:cNvSpPr/>
          <p:nvPr/>
        </p:nvSpPr>
        <p:spPr>
          <a:xfrm>
            <a:off x="2411760" y="414908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/>
        </p:nvSpPr>
        <p:spPr>
          <a:xfrm>
            <a:off x="2771800" y="414908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/>
          <p:cNvSpPr/>
          <p:nvPr/>
        </p:nvSpPr>
        <p:spPr>
          <a:xfrm>
            <a:off x="3131840" y="414908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23"/>
          <p:cNvSpPr/>
          <p:nvPr/>
        </p:nvSpPr>
        <p:spPr>
          <a:xfrm>
            <a:off x="3491880" y="414908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24"/>
          <p:cNvSpPr/>
          <p:nvPr/>
        </p:nvSpPr>
        <p:spPr>
          <a:xfrm>
            <a:off x="2411760" y="378904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Rechteck 25"/>
          <p:cNvSpPr/>
          <p:nvPr/>
        </p:nvSpPr>
        <p:spPr>
          <a:xfrm>
            <a:off x="2771800" y="378904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echteck 26"/>
          <p:cNvSpPr/>
          <p:nvPr/>
        </p:nvSpPr>
        <p:spPr>
          <a:xfrm>
            <a:off x="3131840" y="378904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Rechteck 27"/>
          <p:cNvSpPr/>
          <p:nvPr/>
        </p:nvSpPr>
        <p:spPr>
          <a:xfrm>
            <a:off x="3491880" y="378904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Rechteck 28"/>
          <p:cNvSpPr/>
          <p:nvPr/>
        </p:nvSpPr>
        <p:spPr>
          <a:xfrm>
            <a:off x="2411760" y="342900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Rechteck 29"/>
          <p:cNvSpPr/>
          <p:nvPr/>
        </p:nvSpPr>
        <p:spPr>
          <a:xfrm>
            <a:off x="2771800" y="342900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Rechteck 30"/>
          <p:cNvSpPr/>
          <p:nvPr/>
        </p:nvSpPr>
        <p:spPr>
          <a:xfrm>
            <a:off x="3131840" y="342900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Rechteck 31"/>
          <p:cNvSpPr/>
          <p:nvPr/>
        </p:nvSpPr>
        <p:spPr>
          <a:xfrm>
            <a:off x="3491880" y="342900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Rechteck 32"/>
          <p:cNvSpPr/>
          <p:nvPr/>
        </p:nvSpPr>
        <p:spPr>
          <a:xfrm>
            <a:off x="2411760" y="306896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Rechteck 33"/>
          <p:cNvSpPr/>
          <p:nvPr/>
        </p:nvSpPr>
        <p:spPr>
          <a:xfrm>
            <a:off x="2771800" y="306896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Rechteck 34"/>
          <p:cNvSpPr/>
          <p:nvPr/>
        </p:nvSpPr>
        <p:spPr>
          <a:xfrm>
            <a:off x="3131840" y="306896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Rechteck 35"/>
          <p:cNvSpPr/>
          <p:nvPr/>
        </p:nvSpPr>
        <p:spPr>
          <a:xfrm>
            <a:off x="3491880" y="306896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Textfeld 36"/>
          <p:cNvSpPr txBox="1"/>
          <p:nvPr/>
        </p:nvSpPr>
        <p:spPr>
          <a:xfrm>
            <a:off x="251520" y="5733256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Kennt man den </a:t>
            </a:r>
            <a:r>
              <a:rPr lang="de-DE" dirty="0" smtClean="0">
                <a:solidFill>
                  <a:srgbClr val="FFC000"/>
                </a:solidFill>
              </a:rPr>
              <a:t>Flächeninhalt A</a:t>
            </a:r>
            <a:r>
              <a:rPr lang="de-DE" dirty="0" smtClean="0"/>
              <a:t> eines Quadrates, dann erhält man die </a:t>
            </a:r>
            <a:r>
              <a:rPr lang="de-DE" dirty="0" smtClean="0">
                <a:solidFill>
                  <a:srgbClr val="00B0F0"/>
                </a:solidFill>
              </a:rPr>
              <a:t>Länge der Quadratseite</a:t>
            </a:r>
            <a:r>
              <a:rPr lang="de-DE" dirty="0" smtClean="0"/>
              <a:t>, indem man aus dem Flächeninhalt die Wurzel zieht</a:t>
            </a:r>
            <a:endParaRPr lang="de-DE" dirty="0" smtClean="0">
              <a:solidFill>
                <a:srgbClr val="00B0F0"/>
              </a:solidFill>
            </a:endParaRPr>
          </a:p>
        </p:txBody>
      </p:sp>
      <p:grpSp>
        <p:nvGrpSpPr>
          <p:cNvPr id="48" name="Gruppieren 47"/>
          <p:cNvGrpSpPr/>
          <p:nvPr/>
        </p:nvGrpSpPr>
        <p:grpSpPr>
          <a:xfrm>
            <a:off x="6516216" y="6093296"/>
            <a:ext cx="882558" cy="369332"/>
            <a:chOff x="4932040" y="2420888"/>
            <a:chExt cx="882558" cy="369332"/>
          </a:xfrm>
        </p:grpSpPr>
        <p:cxnSp>
          <p:nvCxnSpPr>
            <p:cNvPr id="39" name="Gerade Verbindung 38"/>
            <p:cNvCxnSpPr/>
            <p:nvPr/>
          </p:nvCxnSpPr>
          <p:spPr>
            <a:xfrm>
              <a:off x="4980045" y="2593707"/>
              <a:ext cx="48005" cy="1152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 Verbindung 39"/>
            <p:cNvCxnSpPr/>
            <p:nvPr/>
          </p:nvCxnSpPr>
          <p:spPr>
            <a:xfrm flipH="1">
              <a:off x="5028051" y="2420888"/>
              <a:ext cx="48005" cy="2880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Gerade Verbindung 40"/>
            <p:cNvCxnSpPr/>
            <p:nvPr/>
          </p:nvCxnSpPr>
          <p:spPr>
            <a:xfrm flipH="1">
              <a:off x="5076056" y="2420888"/>
              <a:ext cx="28803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Gerade Verbindung 41"/>
            <p:cNvCxnSpPr/>
            <p:nvPr/>
          </p:nvCxnSpPr>
          <p:spPr>
            <a:xfrm flipH="1">
              <a:off x="4932040" y="2593707"/>
              <a:ext cx="4800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feld 42"/>
            <p:cNvSpPr txBox="1"/>
            <p:nvPr/>
          </p:nvSpPr>
          <p:spPr>
            <a:xfrm>
              <a:off x="5015768" y="2420888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FFC000"/>
                  </a:solidFill>
                </a:rPr>
                <a:t>16</a:t>
              </a:r>
              <a:endParaRPr lang="de-DE" dirty="0">
                <a:solidFill>
                  <a:srgbClr val="FFC000"/>
                </a:solidFill>
              </a:endParaRPr>
            </a:p>
          </p:txBody>
        </p:sp>
        <p:sp>
          <p:nvSpPr>
            <p:cNvPr id="44" name="Textfeld 43"/>
            <p:cNvSpPr txBox="1"/>
            <p:nvPr/>
          </p:nvSpPr>
          <p:spPr>
            <a:xfrm>
              <a:off x="5508104" y="2420888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00B0F0"/>
                  </a:solidFill>
                </a:rPr>
                <a:t>4</a:t>
              </a:r>
              <a:endParaRPr lang="de-DE" dirty="0">
                <a:solidFill>
                  <a:srgbClr val="00B0F0"/>
                </a:solidFill>
              </a:endParaRPr>
            </a:p>
          </p:txBody>
        </p:sp>
        <p:sp>
          <p:nvSpPr>
            <p:cNvPr id="45" name="Textfeld 44"/>
            <p:cNvSpPr txBox="1"/>
            <p:nvPr/>
          </p:nvSpPr>
          <p:spPr>
            <a:xfrm>
              <a:off x="5292080" y="2420888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=</a:t>
              </a:r>
              <a:endParaRPr lang="de-DE" dirty="0"/>
            </a:p>
          </p:txBody>
        </p:sp>
      </p:grpSp>
      <p:sp>
        <p:nvSpPr>
          <p:cNvPr id="49" name="Rechteck 48"/>
          <p:cNvSpPr/>
          <p:nvPr/>
        </p:nvSpPr>
        <p:spPr>
          <a:xfrm>
            <a:off x="4572000" y="2348880"/>
            <a:ext cx="2160240" cy="2160240"/>
          </a:xfrm>
          <a:prstGeom prst="rect">
            <a:avLst/>
          </a:prstGeom>
          <a:solidFill>
            <a:srgbClr val="FFC0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6" name="Textfeld 65"/>
          <p:cNvSpPr txBox="1"/>
          <p:nvPr/>
        </p:nvSpPr>
        <p:spPr>
          <a:xfrm>
            <a:off x="5076056" y="1988840"/>
            <a:ext cx="119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FFC000"/>
                </a:solidFill>
              </a:rPr>
              <a:t>A</a:t>
            </a:r>
            <a:r>
              <a:rPr lang="de-DE" b="1" dirty="0" smtClean="0">
                <a:solidFill>
                  <a:srgbClr val="FFC000"/>
                </a:solidFill>
                <a:sym typeface="Symbol"/>
              </a:rPr>
              <a:t> = 36 cm²</a:t>
            </a:r>
            <a:endParaRPr lang="de-DE" b="1" dirty="0" smtClean="0">
              <a:solidFill>
                <a:srgbClr val="FFC000"/>
              </a:solidFill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6804248" y="3121223"/>
            <a:ext cx="434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 smtClean="0">
                <a:solidFill>
                  <a:srgbClr val="00B0F0"/>
                </a:solidFill>
              </a:rPr>
              <a:t>a</a:t>
            </a:r>
            <a:r>
              <a:rPr lang="de-DE" sz="1600" b="1" dirty="0" smtClean="0">
                <a:solidFill>
                  <a:srgbClr val="00B0F0"/>
                </a:solidFill>
                <a:sym typeface="Symbol"/>
              </a:rPr>
              <a:t> =</a:t>
            </a:r>
            <a:endParaRPr lang="de-DE" sz="1600" b="1" dirty="0" smtClean="0">
              <a:solidFill>
                <a:srgbClr val="00B0F0"/>
              </a:solidFill>
            </a:endParaRPr>
          </a:p>
        </p:txBody>
      </p:sp>
      <p:grpSp>
        <p:nvGrpSpPr>
          <p:cNvPr id="77" name="Gruppieren 76"/>
          <p:cNvGrpSpPr/>
          <p:nvPr/>
        </p:nvGrpSpPr>
        <p:grpSpPr>
          <a:xfrm>
            <a:off x="7164288" y="3059668"/>
            <a:ext cx="502432" cy="369332"/>
            <a:chOff x="7164288" y="2636912"/>
            <a:chExt cx="502432" cy="369332"/>
          </a:xfrm>
        </p:grpSpPr>
        <p:cxnSp>
          <p:nvCxnSpPr>
            <p:cNvPr id="70" name="Gerade Verbindung 69"/>
            <p:cNvCxnSpPr/>
            <p:nvPr/>
          </p:nvCxnSpPr>
          <p:spPr>
            <a:xfrm>
              <a:off x="7212293" y="2809731"/>
              <a:ext cx="48005" cy="1152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 Verbindung 70"/>
            <p:cNvCxnSpPr/>
            <p:nvPr/>
          </p:nvCxnSpPr>
          <p:spPr>
            <a:xfrm flipH="1">
              <a:off x="7260299" y="2636912"/>
              <a:ext cx="48005" cy="2880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 Verbindung 71"/>
            <p:cNvCxnSpPr/>
            <p:nvPr/>
          </p:nvCxnSpPr>
          <p:spPr>
            <a:xfrm flipH="1">
              <a:off x="7308304" y="2636912"/>
              <a:ext cx="28803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 Verbindung 72"/>
            <p:cNvCxnSpPr/>
            <p:nvPr/>
          </p:nvCxnSpPr>
          <p:spPr>
            <a:xfrm flipH="1">
              <a:off x="7164288" y="2809731"/>
              <a:ext cx="4800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feld 73"/>
            <p:cNvSpPr txBox="1"/>
            <p:nvPr/>
          </p:nvSpPr>
          <p:spPr>
            <a:xfrm>
              <a:off x="7248016" y="2636912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FFC000"/>
                  </a:solidFill>
                </a:rPr>
                <a:t>36</a:t>
              </a:r>
              <a:endParaRPr lang="de-DE" dirty="0">
                <a:solidFill>
                  <a:srgbClr val="FFC000"/>
                </a:solidFill>
              </a:endParaRPr>
            </a:p>
          </p:txBody>
        </p:sp>
      </p:grpSp>
      <p:sp>
        <p:nvSpPr>
          <p:cNvPr id="76" name="Textfeld 75"/>
          <p:cNvSpPr txBox="1"/>
          <p:nvPr/>
        </p:nvSpPr>
        <p:spPr>
          <a:xfrm>
            <a:off x="7536048" y="3070350"/>
            <a:ext cx="434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solidFill>
                  <a:srgbClr val="00B0F0"/>
                </a:solidFill>
              </a:rPr>
              <a:t>cm</a:t>
            </a:r>
            <a:endParaRPr lang="de-DE" sz="1600" dirty="0">
              <a:solidFill>
                <a:srgbClr val="00B0F0"/>
              </a:solidFill>
            </a:endParaRPr>
          </a:p>
        </p:txBody>
      </p:sp>
      <p:sp>
        <p:nvSpPr>
          <p:cNvPr id="78" name="Rechteck 77"/>
          <p:cNvSpPr/>
          <p:nvPr/>
        </p:nvSpPr>
        <p:spPr>
          <a:xfrm>
            <a:off x="4572000" y="414908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9" name="Rechteck 78"/>
          <p:cNvSpPr/>
          <p:nvPr/>
        </p:nvSpPr>
        <p:spPr>
          <a:xfrm>
            <a:off x="4932040" y="414908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5292080" y="414908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1" name="Rechteck 80"/>
          <p:cNvSpPr/>
          <p:nvPr/>
        </p:nvSpPr>
        <p:spPr>
          <a:xfrm>
            <a:off x="5652120" y="414908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2" name="Rechteck 81"/>
          <p:cNvSpPr/>
          <p:nvPr/>
        </p:nvSpPr>
        <p:spPr>
          <a:xfrm>
            <a:off x="6012160" y="414908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3" name="Rechteck 82"/>
          <p:cNvSpPr/>
          <p:nvPr/>
        </p:nvSpPr>
        <p:spPr>
          <a:xfrm>
            <a:off x="6372200" y="414908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4" name="Rechteck 83"/>
          <p:cNvSpPr/>
          <p:nvPr/>
        </p:nvSpPr>
        <p:spPr>
          <a:xfrm>
            <a:off x="4572000" y="378904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5" name="Rechteck 84"/>
          <p:cNvSpPr/>
          <p:nvPr/>
        </p:nvSpPr>
        <p:spPr>
          <a:xfrm>
            <a:off x="4932040" y="378904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6" name="Rechteck 85"/>
          <p:cNvSpPr/>
          <p:nvPr/>
        </p:nvSpPr>
        <p:spPr>
          <a:xfrm>
            <a:off x="5292080" y="378904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7" name="Rechteck 86"/>
          <p:cNvSpPr/>
          <p:nvPr/>
        </p:nvSpPr>
        <p:spPr>
          <a:xfrm>
            <a:off x="5652120" y="378904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8" name="Rechteck 87"/>
          <p:cNvSpPr/>
          <p:nvPr/>
        </p:nvSpPr>
        <p:spPr>
          <a:xfrm>
            <a:off x="6012160" y="378904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9" name="Rechteck 88"/>
          <p:cNvSpPr/>
          <p:nvPr/>
        </p:nvSpPr>
        <p:spPr>
          <a:xfrm>
            <a:off x="6372200" y="378904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0" name="Rechteck 89"/>
          <p:cNvSpPr/>
          <p:nvPr/>
        </p:nvSpPr>
        <p:spPr>
          <a:xfrm>
            <a:off x="4572000" y="342900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1" name="Rechteck 90"/>
          <p:cNvSpPr/>
          <p:nvPr/>
        </p:nvSpPr>
        <p:spPr>
          <a:xfrm>
            <a:off x="4932040" y="342900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2" name="Rechteck 91"/>
          <p:cNvSpPr/>
          <p:nvPr/>
        </p:nvSpPr>
        <p:spPr>
          <a:xfrm>
            <a:off x="5292080" y="342900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3" name="Rechteck 92"/>
          <p:cNvSpPr/>
          <p:nvPr/>
        </p:nvSpPr>
        <p:spPr>
          <a:xfrm>
            <a:off x="5652120" y="342900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4" name="Rechteck 93"/>
          <p:cNvSpPr/>
          <p:nvPr/>
        </p:nvSpPr>
        <p:spPr>
          <a:xfrm>
            <a:off x="6012160" y="342900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5" name="Rechteck 94"/>
          <p:cNvSpPr/>
          <p:nvPr/>
        </p:nvSpPr>
        <p:spPr>
          <a:xfrm>
            <a:off x="6372200" y="342900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8" name="Rechteck 97"/>
          <p:cNvSpPr/>
          <p:nvPr/>
        </p:nvSpPr>
        <p:spPr>
          <a:xfrm>
            <a:off x="4572000" y="306896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9" name="Rechteck 98"/>
          <p:cNvSpPr/>
          <p:nvPr/>
        </p:nvSpPr>
        <p:spPr>
          <a:xfrm>
            <a:off x="4932040" y="306896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0" name="Rechteck 99"/>
          <p:cNvSpPr/>
          <p:nvPr/>
        </p:nvSpPr>
        <p:spPr>
          <a:xfrm>
            <a:off x="5292080" y="306896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1" name="Rechteck 100"/>
          <p:cNvSpPr/>
          <p:nvPr/>
        </p:nvSpPr>
        <p:spPr>
          <a:xfrm>
            <a:off x="5652120" y="306896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2" name="Rechteck 101"/>
          <p:cNvSpPr/>
          <p:nvPr/>
        </p:nvSpPr>
        <p:spPr>
          <a:xfrm>
            <a:off x="6012160" y="306896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3" name="Rechteck 102"/>
          <p:cNvSpPr/>
          <p:nvPr/>
        </p:nvSpPr>
        <p:spPr>
          <a:xfrm>
            <a:off x="6372200" y="306896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9" name="Rechteck 118"/>
          <p:cNvSpPr/>
          <p:nvPr/>
        </p:nvSpPr>
        <p:spPr>
          <a:xfrm>
            <a:off x="4572000" y="234888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0" name="Rechteck 119"/>
          <p:cNvSpPr/>
          <p:nvPr/>
        </p:nvSpPr>
        <p:spPr>
          <a:xfrm>
            <a:off x="4932040" y="234888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1" name="Rechteck 120"/>
          <p:cNvSpPr/>
          <p:nvPr/>
        </p:nvSpPr>
        <p:spPr>
          <a:xfrm>
            <a:off x="5292080" y="234888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2" name="Rechteck 121"/>
          <p:cNvSpPr/>
          <p:nvPr/>
        </p:nvSpPr>
        <p:spPr>
          <a:xfrm>
            <a:off x="5652120" y="234888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3" name="Rechteck 122"/>
          <p:cNvSpPr/>
          <p:nvPr/>
        </p:nvSpPr>
        <p:spPr>
          <a:xfrm>
            <a:off x="6012160" y="234888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4" name="Rechteck 123"/>
          <p:cNvSpPr/>
          <p:nvPr/>
        </p:nvSpPr>
        <p:spPr>
          <a:xfrm>
            <a:off x="6372200" y="234888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5" name="Rechteck 124"/>
          <p:cNvSpPr/>
          <p:nvPr/>
        </p:nvSpPr>
        <p:spPr>
          <a:xfrm>
            <a:off x="4572000" y="270892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6" name="Rechteck 125"/>
          <p:cNvSpPr/>
          <p:nvPr/>
        </p:nvSpPr>
        <p:spPr>
          <a:xfrm>
            <a:off x="4932040" y="270892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7" name="Rechteck 126"/>
          <p:cNvSpPr/>
          <p:nvPr/>
        </p:nvSpPr>
        <p:spPr>
          <a:xfrm>
            <a:off x="5292080" y="270892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8" name="Rechteck 127"/>
          <p:cNvSpPr/>
          <p:nvPr/>
        </p:nvSpPr>
        <p:spPr>
          <a:xfrm>
            <a:off x="5652120" y="270892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9" name="Rechteck 128"/>
          <p:cNvSpPr/>
          <p:nvPr/>
        </p:nvSpPr>
        <p:spPr>
          <a:xfrm>
            <a:off x="6012160" y="270892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0" name="Rechteck 129"/>
          <p:cNvSpPr/>
          <p:nvPr/>
        </p:nvSpPr>
        <p:spPr>
          <a:xfrm>
            <a:off x="6372200" y="2708920"/>
            <a:ext cx="360040" cy="3600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1" name="Textfeld 130"/>
          <p:cNvSpPr txBox="1"/>
          <p:nvPr/>
        </p:nvSpPr>
        <p:spPr>
          <a:xfrm>
            <a:off x="5364088" y="4581128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 smtClean="0">
                <a:solidFill>
                  <a:srgbClr val="00B0F0"/>
                </a:solidFill>
              </a:rPr>
              <a:t>a</a:t>
            </a:r>
            <a:r>
              <a:rPr lang="de-DE" sz="1400" b="1" dirty="0" smtClean="0">
                <a:solidFill>
                  <a:srgbClr val="00B0F0"/>
                </a:solidFill>
                <a:sym typeface="Symbol"/>
              </a:rPr>
              <a:t> = 6 cm</a:t>
            </a:r>
            <a:endParaRPr lang="de-DE" sz="1400" b="1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0"/>
                            </p:stCondLst>
                            <p:childTnLst>
                              <p:par>
                                <p:cTn id="8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500"/>
                            </p:stCondLst>
                            <p:childTnLst>
                              <p:par>
                                <p:cTn id="2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7" grpId="1"/>
      <p:bldP spid="66" grpId="0"/>
      <p:bldP spid="67" grpId="0"/>
      <p:bldP spid="76" grpId="0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1691680" y="116632"/>
            <a:ext cx="4372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u="sng" dirty="0" smtClean="0"/>
              <a:t>Die Bedeutung des </a:t>
            </a:r>
            <a:r>
              <a:rPr lang="de-DE" b="1" u="sng" dirty="0" smtClean="0">
                <a:solidFill>
                  <a:srgbClr val="FF0000"/>
                </a:solidFill>
              </a:rPr>
              <a:t>Quadratwurzelzeichens</a:t>
            </a:r>
            <a:r>
              <a:rPr lang="de-DE" b="1" u="sng" dirty="0" smtClean="0"/>
              <a:t> </a:t>
            </a:r>
            <a:endParaRPr lang="de-DE" b="1" u="sng" dirty="0"/>
          </a:p>
        </p:txBody>
      </p:sp>
      <p:grpSp>
        <p:nvGrpSpPr>
          <p:cNvPr id="56" name="Gruppieren 55"/>
          <p:cNvGrpSpPr/>
          <p:nvPr/>
        </p:nvGrpSpPr>
        <p:grpSpPr>
          <a:xfrm>
            <a:off x="6012160" y="116632"/>
            <a:ext cx="288032" cy="288032"/>
            <a:chOff x="7092280" y="2852936"/>
            <a:chExt cx="432048" cy="360040"/>
          </a:xfrm>
        </p:grpSpPr>
        <p:cxnSp>
          <p:nvCxnSpPr>
            <p:cNvPr id="25" name="Gerade Verbindung 24"/>
            <p:cNvCxnSpPr/>
            <p:nvPr/>
          </p:nvCxnSpPr>
          <p:spPr>
            <a:xfrm>
              <a:off x="7164288" y="3068960"/>
              <a:ext cx="72008" cy="14401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rade Verbindung 45"/>
            <p:cNvCxnSpPr/>
            <p:nvPr/>
          </p:nvCxnSpPr>
          <p:spPr>
            <a:xfrm flipH="1">
              <a:off x="7236296" y="2852936"/>
              <a:ext cx="72008" cy="36004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 Verbindung 50"/>
            <p:cNvCxnSpPr/>
            <p:nvPr/>
          </p:nvCxnSpPr>
          <p:spPr>
            <a:xfrm flipH="1">
              <a:off x="7308304" y="2852936"/>
              <a:ext cx="216024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rade Verbindung 53"/>
            <p:cNvCxnSpPr/>
            <p:nvPr/>
          </p:nvCxnSpPr>
          <p:spPr>
            <a:xfrm flipH="1">
              <a:off x="7092280" y="3068960"/>
              <a:ext cx="72008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/>
          <p:cNvSpPr txBox="1"/>
          <p:nvPr/>
        </p:nvSpPr>
        <p:spPr>
          <a:xfrm>
            <a:off x="395536" y="620688"/>
            <a:ext cx="80597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Mit der Zahl </a:t>
            </a:r>
            <a:r>
              <a:rPr lang="de-DE" dirty="0" smtClean="0">
                <a:solidFill>
                  <a:srgbClr val="FF0000"/>
                </a:solidFill>
              </a:rPr>
              <a:t>a</a:t>
            </a:r>
            <a:r>
              <a:rPr lang="de-DE" dirty="0" smtClean="0"/>
              <a:t> unter einem Quadratwurzelzeichen wird eine weitere Zahl </a:t>
            </a:r>
            <a:r>
              <a:rPr lang="de-DE" dirty="0" smtClean="0">
                <a:solidFill>
                  <a:srgbClr val="00B0F0"/>
                </a:solidFill>
              </a:rPr>
              <a:t>b</a:t>
            </a:r>
            <a:r>
              <a:rPr lang="de-DE" dirty="0" smtClean="0"/>
              <a:t> gesucht, </a:t>
            </a:r>
          </a:p>
          <a:p>
            <a:r>
              <a:rPr lang="de-DE" dirty="0" smtClean="0"/>
              <a:t>die mit sich selbst multipliziert wieder </a:t>
            </a:r>
            <a:r>
              <a:rPr lang="de-DE" dirty="0" smtClean="0">
                <a:solidFill>
                  <a:srgbClr val="FF0000"/>
                </a:solidFill>
              </a:rPr>
              <a:t>a</a:t>
            </a:r>
            <a:r>
              <a:rPr lang="de-DE" dirty="0" smtClean="0"/>
              <a:t> ergibt!</a:t>
            </a:r>
            <a:endParaRPr lang="de-DE" dirty="0"/>
          </a:p>
        </p:txBody>
      </p:sp>
      <p:grpSp>
        <p:nvGrpSpPr>
          <p:cNvPr id="61" name="Gruppieren 60"/>
          <p:cNvGrpSpPr/>
          <p:nvPr/>
        </p:nvGrpSpPr>
        <p:grpSpPr>
          <a:xfrm>
            <a:off x="3203848" y="1412776"/>
            <a:ext cx="2341087" cy="389428"/>
            <a:chOff x="4704296" y="2348880"/>
            <a:chExt cx="2341087" cy="389428"/>
          </a:xfrm>
        </p:grpSpPr>
        <p:cxnSp>
          <p:nvCxnSpPr>
            <p:cNvPr id="48" name="Gerade Verbindung 47"/>
            <p:cNvCxnSpPr/>
            <p:nvPr/>
          </p:nvCxnSpPr>
          <p:spPr>
            <a:xfrm>
              <a:off x="4752301" y="2541795"/>
              <a:ext cx="48005" cy="1152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 Verbindung 48"/>
            <p:cNvCxnSpPr/>
            <p:nvPr/>
          </p:nvCxnSpPr>
          <p:spPr>
            <a:xfrm flipH="1">
              <a:off x="4800307" y="2368976"/>
              <a:ext cx="48005" cy="2880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 Verbindung 49"/>
            <p:cNvCxnSpPr/>
            <p:nvPr/>
          </p:nvCxnSpPr>
          <p:spPr>
            <a:xfrm flipH="1">
              <a:off x="4848312" y="2368976"/>
              <a:ext cx="28803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 Verbindung 51"/>
            <p:cNvCxnSpPr/>
            <p:nvPr/>
          </p:nvCxnSpPr>
          <p:spPr>
            <a:xfrm flipH="1">
              <a:off x="4704296" y="2541795"/>
              <a:ext cx="4800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feld 52"/>
            <p:cNvSpPr txBox="1"/>
            <p:nvPr/>
          </p:nvSpPr>
          <p:spPr>
            <a:xfrm>
              <a:off x="4848312" y="2368976"/>
              <a:ext cx="295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FF0000"/>
                  </a:solidFill>
                </a:rPr>
                <a:t>a</a:t>
              </a:r>
              <a:endParaRPr lang="de-DE" dirty="0">
                <a:solidFill>
                  <a:srgbClr val="FF0000"/>
                </a:solidFill>
              </a:endParaRPr>
            </a:p>
          </p:txBody>
        </p:sp>
        <p:sp>
          <p:nvSpPr>
            <p:cNvPr id="55" name="Textfeld 54"/>
            <p:cNvSpPr txBox="1"/>
            <p:nvPr/>
          </p:nvSpPr>
          <p:spPr>
            <a:xfrm>
              <a:off x="5280360" y="2368976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00B0F0"/>
                  </a:solidFill>
                </a:rPr>
                <a:t>b</a:t>
              </a:r>
              <a:endParaRPr lang="de-DE" dirty="0">
                <a:solidFill>
                  <a:srgbClr val="00B0F0"/>
                </a:solidFill>
              </a:endParaRPr>
            </a:p>
          </p:txBody>
        </p:sp>
        <p:sp>
          <p:nvSpPr>
            <p:cNvPr id="57" name="Textfeld 56"/>
            <p:cNvSpPr txBox="1"/>
            <p:nvPr/>
          </p:nvSpPr>
          <p:spPr>
            <a:xfrm>
              <a:off x="5064336" y="2368976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=</a:t>
              </a:r>
              <a:endParaRPr lang="de-DE" dirty="0"/>
            </a:p>
          </p:txBody>
        </p:sp>
        <p:sp>
          <p:nvSpPr>
            <p:cNvPr id="60" name="Textfeld 59"/>
            <p:cNvSpPr txBox="1"/>
            <p:nvPr/>
          </p:nvSpPr>
          <p:spPr>
            <a:xfrm>
              <a:off x="5436096" y="2348880"/>
              <a:ext cx="16092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, wenn </a:t>
              </a:r>
              <a:r>
                <a:rPr lang="de-DE" dirty="0" smtClean="0">
                  <a:solidFill>
                    <a:srgbClr val="00B0F0"/>
                  </a:solidFill>
                </a:rPr>
                <a:t>b </a:t>
              </a:r>
              <a:r>
                <a:rPr lang="de-DE" dirty="0" smtClean="0">
                  <a:solidFill>
                    <a:srgbClr val="00B0F0"/>
                  </a:solidFill>
                  <a:sym typeface="Symbol"/>
                </a:rPr>
                <a:t> b </a:t>
              </a:r>
              <a:r>
                <a:rPr lang="de-DE" dirty="0" smtClean="0">
                  <a:sym typeface="Symbol"/>
                </a:rPr>
                <a:t>= </a:t>
              </a:r>
              <a:r>
                <a:rPr lang="de-DE" dirty="0" smtClean="0">
                  <a:solidFill>
                    <a:srgbClr val="FF0000"/>
                  </a:solidFill>
                  <a:sym typeface="Symbol"/>
                </a:rPr>
                <a:t>a</a:t>
              </a:r>
              <a:endParaRPr lang="de-DE" dirty="0">
                <a:solidFill>
                  <a:srgbClr val="FF0000"/>
                </a:solidFill>
              </a:endParaRPr>
            </a:p>
          </p:txBody>
        </p:sp>
      </p:grpSp>
      <p:sp>
        <p:nvSpPr>
          <p:cNvPr id="62" name="Textfeld 61"/>
          <p:cNvSpPr txBox="1"/>
          <p:nvPr/>
        </p:nvSpPr>
        <p:spPr>
          <a:xfrm>
            <a:off x="395536" y="1844824"/>
            <a:ext cx="85297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Ist die Zahl </a:t>
            </a:r>
            <a:r>
              <a:rPr lang="de-DE" dirty="0" smtClean="0">
                <a:solidFill>
                  <a:srgbClr val="FF0000"/>
                </a:solidFill>
              </a:rPr>
              <a:t>a</a:t>
            </a:r>
            <a:r>
              <a:rPr lang="de-DE" dirty="0" smtClean="0"/>
              <a:t> unter einem Quadratwurzelzeichen eine Quadratzahl,  findet man die Zahl b</a:t>
            </a:r>
          </a:p>
          <a:p>
            <a:r>
              <a:rPr lang="de-DE" dirty="0" smtClean="0"/>
              <a:t>leicht, wenn man die Quadratzahlen auswendig kennt:</a:t>
            </a:r>
            <a:endParaRPr lang="de-DE" dirty="0"/>
          </a:p>
        </p:txBody>
      </p:sp>
      <p:grpSp>
        <p:nvGrpSpPr>
          <p:cNvPr id="111" name="Gruppieren 110"/>
          <p:cNvGrpSpPr/>
          <p:nvPr/>
        </p:nvGrpSpPr>
        <p:grpSpPr>
          <a:xfrm>
            <a:off x="539552" y="2708920"/>
            <a:ext cx="2344431" cy="505270"/>
            <a:chOff x="539552" y="2708920"/>
            <a:chExt cx="2344431" cy="505270"/>
          </a:xfrm>
        </p:grpSpPr>
        <p:cxnSp>
          <p:nvCxnSpPr>
            <p:cNvPr id="32" name="Gerade Verbindung 31"/>
            <p:cNvCxnSpPr/>
            <p:nvPr/>
          </p:nvCxnSpPr>
          <p:spPr>
            <a:xfrm>
              <a:off x="587557" y="2881739"/>
              <a:ext cx="48005" cy="1152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rade Verbindung 34"/>
            <p:cNvCxnSpPr/>
            <p:nvPr/>
          </p:nvCxnSpPr>
          <p:spPr>
            <a:xfrm flipH="1">
              <a:off x="635563" y="2708920"/>
              <a:ext cx="48005" cy="2880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 Verbindung 35"/>
            <p:cNvCxnSpPr/>
            <p:nvPr/>
          </p:nvCxnSpPr>
          <p:spPr>
            <a:xfrm flipH="1">
              <a:off x="683568" y="2708920"/>
              <a:ext cx="28803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Gerade Verbindung 37"/>
            <p:cNvCxnSpPr/>
            <p:nvPr/>
          </p:nvCxnSpPr>
          <p:spPr>
            <a:xfrm flipH="1">
              <a:off x="539552" y="2881739"/>
              <a:ext cx="4800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feld 40"/>
            <p:cNvSpPr txBox="1"/>
            <p:nvPr/>
          </p:nvSpPr>
          <p:spPr>
            <a:xfrm>
              <a:off x="683568" y="270892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FF0000"/>
                  </a:solidFill>
                </a:rPr>
                <a:t>4</a:t>
              </a:r>
              <a:endParaRPr lang="de-DE" dirty="0">
                <a:solidFill>
                  <a:srgbClr val="FF0000"/>
                </a:solidFill>
              </a:endParaRPr>
            </a:p>
          </p:txBody>
        </p:sp>
        <p:sp>
          <p:nvSpPr>
            <p:cNvPr id="44" name="Textfeld 43"/>
            <p:cNvSpPr txBox="1"/>
            <p:nvPr/>
          </p:nvSpPr>
          <p:spPr>
            <a:xfrm>
              <a:off x="1115616" y="2708920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00B0F0"/>
                  </a:solidFill>
                </a:rPr>
                <a:t>2</a:t>
              </a:r>
              <a:endParaRPr lang="de-DE" dirty="0">
                <a:solidFill>
                  <a:srgbClr val="00B0F0"/>
                </a:solidFill>
              </a:endParaRPr>
            </a:p>
          </p:txBody>
        </p:sp>
        <p:sp>
          <p:nvSpPr>
            <p:cNvPr id="45" name="Textfeld 44"/>
            <p:cNvSpPr txBox="1"/>
            <p:nvPr/>
          </p:nvSpPr>
          <p:spPr>
            <a:xfrm>
              <a:off x="899592" y="2708920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=</a:t>
              </a:r>
              <a:endParaRPr lang="de-DE" dirty="0"/>
            </a:p>
          </p:txBody>
        </p:sp>
        <p:sp>
          <p:nvSpPr>
            <p:cNvPr id="47" name="Textfeld 46"/>
            <p:cNvSpPr txBox="1"/>
            <p:nvPr/>
          </p:nvSpPr>
          <p:spPr>
            <a:xfrm>
              <a:off x="1274696" y="2708920"/>
              <a:ext cx="16092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, denn </a:t>
              </a:r>
              <a:r>
                <a:rPr lang="de-DE" dirty="0" smtClean="0">
                  <a:solidFill>
                    <a:srgbClr val="00B0F0"/>
                  </a:solidFill>
                </a:rPr>
                <a:t>2 </a:t>
              </a:r>
              <a:r>
                <a:rPr lang="de-DE" dirty="0" smtClean="0">
                  <a:solidFill>
                    <a:srgbClr val="00B0F0"/>
                  </a:solidFill>
                  <a:sym typeface="Symbol"/>
                </a:rPr>
                <a:t> 2 </a:t>
              </a:r>
              <a:r>
                <a:rPr lang="de-DE" dirty="0" smtClean="0">
                  <a:sym typeface="Symbol"/>
                </a:rPr>
                <a:t>= </a:t>
              </a:r>
              <a:r>
                <a:rPr lang="de-DE" dirty="0" smtClean="0">
                  <a:solidFill>
                    <a:srgbClr val="FF0000"/>
                  </a:solidFill>
                  <a:sym typeface="Symbol"/>
                </a:rPr>
                <a:t>4</a:t>
              </a:r>
              <a:endParaRPr lang="de-DE" dirty="0">
                <a:solidFill>
                  <a:srgbClr val="FF0000"/>
                </a:solidFill>
              </a:endParaRPr>
            </a:p>
          </p:txBody>
        </p:sp>
        <p:cxnSp>
          <p:nvCxnSpPr>
            <p:cNvPr id="65" name="Gerade Verbindung 64"/>
            <p:cNvCxnSpPr/>
            <p:nvPr/>
          </p:nvCxnSpPr>
          <p:spPr>
            <a:xfrm flipH="1">
              <a:off x="680224" y="3214190"/>
              <a:ext cx="28803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Gruppieren 111"/>
          <p:cNvGrpSpPr/>
          <p:nvPr/>
        </p:nvGrpSpPr>
        <p:grpSpPr>
          <a:xfrm>
            <a:off x="536208" y="3214190"/>
            <a:ext cx="2344431" cy="502842"/>
            <a:chOff x="536208" y="3214190"/>
            <a:chExt cx="2344431" cy="502842"/>
          </a:xfrm>
        </p:grpSpPr>
        <p:cxnSp>
          <p:nvCxnSpPr>
            <p:cNvPr id="63" name="Gerade Verbindung 62"/>
            <p:cNvCxnSpPr/>
            <p:nvPr/>
          </p:nvCxnSpPr>
          <p:spPr>
            <a:xfrm>
              <a:off x="584213" y="3387009"/>
              <a:ext cx="48005" cy="1152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 Verbindung 63"/>
            <p:cNvCxnSpPr/>
            <p:nvPr/>
          </p:nvCxnSpPr>
          <p:spPr>
            <a:xfrm flipH="1">
              <a:off x="632219" y="3214190"/>
              <a:ext cx="48005" cy="2880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 Verbindung 65"/>
            <p:cNvCxnSpPr/>
            <p:nvPr/>
          </p:nvCxnSpPr>
          <p:spPr>
            <a:xfrm flipH="1">
              <a:off x="536208" y="3387009"/>
              <a:ext cx="4800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feld 66"/>
            <p:cNvSpPr txBox="1"/>
            <p:nvPr/>
          </p:nvSpPr>
          <p:spPr>
            <a:xfrm>
              <a:off x="680224" y="321419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FF0000"/>
                  </a:solidFill>
                </a:rPr>
                <a:t>9</a:t>
              </a:r>
              <a:endParaRPr lang="de-DE" dirty="0">
                <a:solidFill>
                  <a:srgbClr val="FF0000"/>
                </a:solidFill>
              </a:endParaRPr>
            </a:p>
          </p:txBody>
        </p:sp>
        <p:sp>
          <p:nvSpPr>
            <p:cNvPr id="68" name="Textfeld 67"/>
            <p:cNvSpPr txBox="1"/>
            <p:nvPr/>
          </p:nvSpPr>
          <p:spPr>
            <a:xfrm>
              <a:off x="1112272" y="3214190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00B0F0"/>
                  </a:solidFill>
                </a:rPr>
                <a:t>3</a:t>
              </a:r>
              <a:endParaRPr lang="de-DE" dirty="0">
                <a:solidFill>
                  <a:srgbClr val="00B0F0"/>
                </a:solidFill>
              </a:endParaRPr>
            </a:p>
          </p:txBody>
        </p:sp>
        <p:sp>
          <p:nvSpPr>
            <p:cNvPr id="69" name="Textfeld 68"/>
            <p:cNvSpPr txBox="1"/>
            <p:nvPr/>
          </p:nvSpPr>
          <p:spPr>
            <a:xfrm>
              <a:off x="896248" y="3214190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=</a:t>
              </a:r>
              <a:endParaRPr lang="de-DE" dirty="0"/>
            </a:p>
          </p:txBody>
        </p:sp>
        <p:sp>
          <p:nvSpPr>
            <p:cNvPr id="70" name="Textfeld 69"/>
            <p:cNvSpPr txBox="1"/>
            <p:nvPr/>
          </p:nvSpPr>
          <p:spPr>
            <a:xfrm>
              <a:off x="1271352" y="3214190"/>
              <a:ext cx="16092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, denn </a:t>
              </a:r>
              <a:r>
                <a:rPr lang="de-DE" dirty="0" smtClean="0">
                  <a:solidFill>
                    <a:srgbClr val="00B0F0"/>
                  </a:solidFill>
                </a:rPr>
                <a:t>3 </a:t>
              </a:r>
              <a:r>
                <a:rPr lang="de-DE" dirty="0" smtClean="0">
                  <a:solidFill>
                    <a:srgbClr val="00B0F0"/>
                  </a:solidFill>
                  <a:sym typeface="Symbol"/>
                </a:rPr>
                <a:t> 3 </a:t>
              </a:r>
              <a:r>
                <a:rPr lang="de-DE" dirty="0" smtClean="0">
                  <a:sym typeface="Symbol"/>
                </a:rPr>
                <a:t>= </a:t>
              </a:r>
              <a:r>
                <a:rPr lang="de-DE" dirty="0" smtClean="0">
                  <a:solidFill>
                    <a:srgbClr val="FF0000"/>
                  </a:solidFill>
                  <a:sym typeface="Symbol"/>
                </a:rPr>
                <a:t>9</a:t>
              </a:r>
              <a:endParaRPr lang="de-DE" dirty="0">
                <a:solidFill>
                  <a:srgbClr val="FF0000"/>
                </a:solidFill>
              </a:endParaRPr>
            </a:p>
          </p:txBody>
        </p:sp>
        <p:cxnSp>
          <p:nvCxnSpPr>
            <p:cNvPr id="73" name="Gerade Verbindung 72"/>
            <p:cNvCxnSpPr/>
            <p:nvPr/>
          </p:nvCxnSpPr>
          <p:spPr>
            <a:xfrm flipH="1">
              <a:off x="695288" y="3717032"/>
              <a:ext cx="28803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Gruppieren 112"/>
          <p:cNvGrpSpPr/>
          <p:nvPr/>
        </p:nvGrpSpPr>
        <p:grpSpPr>
          <a:xfrm>
            <a:off x="536208" y="3717032"/>
            <a:ext cx="2417015" cy="483960"/>
            <a:chOff x="536208" y="3717032"/>
            <a:chExt cx="2417015" cy="483960"/>
          </a:xfrm>
        </p:grpSpPr>
        <p:cxnSp>
          <p:nvCxnSpPr>
            <p:cNvPr id="71" name="Gerade Verbindung 70"/>
            <p:cNvCxnSpPr/>
            <p:nvPr/>
          </p:nvCxnSpPr>
          <p:spPr>
            <a:xfrm>
              <a:off x="584213" y="3889851"/>
              <a:ext cx="48005" cy="1152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 Verbindung 71"/>
            <p:cNvCxnSpPr/>
            <p:nvPr/>
          </p:nvCxnSpPr>
          <p:spPr>
            <a:xfrm flipH="1">
              <a:off x="632219" y="3717032"/>
              <a:ext cx="48005" cy="2880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73"/>
            <p:cNvCxnSpPr/>
            <p:nvPr/>
          </p:nvCxnSpPr>
          <p:spPr>
            <a:xfrm flipH="1">
              <a:off x="536208" y="3889851"/>
              <a:ext cx="4800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feld 74"/>
            <p:cNvSpPr txBox="1"/>
            <p:nvPr/>
          </p:nvSpPr>
          <p:spPr>
            <a:xfrm>
              <a:off x="629984" y="3717032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FF0000"/>
                  </a:solidFill>
                </a:rPr>
                <a:t>16</a:t>
              </a:r>
              <a:endParaRPr lang="de-DE" dirty="0">
                <a:solidFill>
                  <a:srgbClr val="FF0000"/>
                </a:solidFill>
              </a:endParaRPr>
            </a:p>
          </p:txBody>
        </p:sp>
        <p:sp>
          <p:nvSpPr>
            <p:cNvPr id="76" name="Textfeld 75"/>
            <p:cNvSpPr txBox="1"/>
            <p:nvPr/>
          </p:nvSpPr>
          <p:spPr>
            <a:xfrm>
              <a:off x="1112272" y="3717032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00B0F0"/>
                  </a:solidFill>
                </a:rPr>
                <a:t>4</a:t>
              </a:r>
              <a:endParaRPr lang="de-DE" dirty="0">
                <a:solidFill>
                  <a:srgbClr val="00B0F0"/>
                </a:solidFill>
              </a:endParaRPr>
            </a:p>
          </p:txBody>
        </p:sp>
        <p:sp>
          <p:nvSpPr>
            <p:cNvPr id="77" name="Textfeld 76"/>
            <p:cNvSpPr txBox="1"/>
            <p:nvPr/>
          </p:nvSpPr>
          <p:spPr>
            <a:xfrm>
              <a:off x="896248" y="3717032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=</a:t>
              </a:r>
              <a:endParaRPr lang="de-DE" dirty="0"/>
            </a:p>
          </p:txBody>
        </p:sp>
        <p:sp>
          <p:nvSpPr>
            <p:cNvPr id="78" name="Textfeld 77"/>
            <p:cNvSpPr txBox="1"/>
            <p:nvPr/>
          </p:nvSpPr>
          <p:spPr>
            <a:xfrm>
              <a:off x="1271352" y="3717032"/>
              <a:ext cx="16818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, denn </a:t>
              </a:r>
              <a:r>
                <a:rPr lang="de-DE" dirty="0" smtClean="0">
                  <a:solidFill>
                    <a:srgbClr val="00B0F0"/>
                  </a:solidFill>
                </a:rPr>
                <a:t>4 </a:t>
              </a:r>
              <a:r>
                <a:rPr lang="de-DE" dirty="0" smtClean="0">
                  <a:solidFill>
                    <a:srgbClr val="00B0F0"/>
                  </a:solidFill>
                  <a:sym typeface="Symbol"/>
                </a:rPr>
                <a:t> 4 </a:t>
              </a:r>
              <a:r>
                <a:rPr lang="de-DE" dirty="0" smtClean="0">
                  <a:sym typeface="Symbol"/>
                </a:rPr>
                <a:t>= </a:t>
              </a:r>
              <a:r>
                <a:rPr lang="de-DE" dirty="0" smtClean="0">
                  <a:solidFill>
                    <a:srgbClr val="FF0000"/>
                  </a:solidFill>
                  <a:sym typeface="Symbol"/>
                </a:rPr>
                <a:t>16</a:t>
              </a:r>
              <a:endParaRPr lang="de-DE" dirty="0">
                <a:solidFill>
                  <a:srgbClr val="FF0000"/>
                </a:solidFill>
              </a:endParaRPr>
            </a:p>
          </p:txBody>
        </p:sp>
        <p:cxnSp>
          <p:nvCxnSpPr>
            <p:cNvPr id="97" name="Gerade Verbindung 96"/>
            <p:cNvCxnSpPr/>
            <p:nvPr/>
          </p:nvCxnSpPr>
          <p:spPr>
            <a:xfrm flipH="1">
              <a:off x="683568" y="4200992"/>
              <a:ext cx="28803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Gruppieren 113"/>
          <p:cNvGrpSpPr/>
          <p:nvPr/>
        </p:nvGrpSpPr>
        <p:grpSpPr>
          <a:xfrm>
            <a:off x="524488" y="4200992"/>
            <a:ext cx="2417015" cy="369332"/>
            <a:chOff x="524488" y="4200992"/>
            <a:chExt cx="2417015" cy="369332"/>
          </a:xfrm>
        </p:grpSpPr>
        <p:cxnSp>
          <p:nvCxnSpPr>
            <p:cNvPr id="95" name="Gerade Verbindung 94"/>
            <p:cNvCxnSpPr/>
            <p:nvPr/>
          </p:nvCxnSpPr>
          <p:spPr>
            <a:xfrm>
              <a:off x="572493" y="4373811"/>
              <a:ext cx="48005" cy="1152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Gerade Verbindung 95"/>
            <p:cNvCxnSpPr/>
            <p:nvPr/>
          </p:nvCxnSpPr>
          <p:spPr>
            <a:xfrm flipH="1">
              <a:off x="620499" y="4200992"/>
              <a:ext cx="48005" cy="2880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Gerade Verbindung 97"/>
            <p:cNvCxnSpPr/>
            <p:nvPr/>
          </p:nvCxnSpPr>
          <p:spPr>
            <a:xfrm flipH="1">
              <a:off x="524488" y="4373811"/>
              <a:ext cx="4800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feld 98"/>
            <p:cNvSpPr txBox="1"/>
            <p:nvPr/>
          </p:nvSpPr>
          <p:spPr>
            <a:xfrm>
              <a:off x="618264" y="4200992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FF0000"/>
                  </a:solidFill>
                </a:rPr>
                <a:t>25</a:t>
              </a:r>
              <a:endParaRPr lang="de-DE" dirty="0">
                <a:solidFill>
                  <a:srgbClr val="FF0000"/>
                </a:solidFill>
              </a:endParaRPr>
            </a:p>
          </p:txBody>
        </p:sp>
        <p:sp>
          <p:nvSpPr>
            <p:cNvPr id="100" name="Textfeld 99"/>
            <p:cNvSpPr txBox="1"/>
            <p:nvPr/>
          </p:nvSpPr>
          <p:spPr>
            <a:xfrm>
              <a:off x="1115616" y="420099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00B0F0"/>
                  </a:solidFill>
                </a:rPr>
                <a:t>5</a:t>
              </a:r>
              <a:endParaRPr lang="de-DE" dirty="0">
                <a:solidFill>
                  <a:srgbClr val="00B0F0"/>
                </a:solidFill>
              </a:endParaRPr>
            </a:p>
          </p:txBody>
        </p:sp>
        <p:sp>
          <p:nvSpPr>
            <p:cNvPr id="101" name="Textfeld 100"/>
            <p:cNvSpPr txBox="1"/>
            <p:nvPr/>
          </p:nvSpPr>
          <p:spPr>
            <a:xfrm>
              <a:off x="884528" y="4200992"/>
              <a:ext cx="231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=</a:t>
              </a:r>
              <a:endParaRPr lang="de-DE" dirty="0"/>
            </a:p>
          </p:txBody>
        </p:sp>
        <p:sp>
          <p:nvSpPr>
            <p:cNvPr id="102" name="Textfeld 101"/>
            <p:cNvSpPr txBox="1"/>
            <p:nvPr/>
          </p:nvSpPr>
          <p:spPr>
            <a:xfrm>
              <a:off x="1259632" y="4200992"/>
              <a:ext cx="16818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, denn </a:t>
              </a:r>
              <a:r>
                <a:rPr lang="de-DE" dirty="0" smtClean="0">
                  <a:solidFill>
                    <a:srgbClr val="00B0F0"/>
                  </a:solidFill>
                </a:rPr>
                <a:t>5 </a:t>
              </a:r>
              <a:r>
                <a:rPr lang="de-DE" dirty="0" smtClean="0">
                  <a:solidFill>
                    <a:srgbClr val="00B0F0"/>
                  </a:solidFill>
                  <a:sym typeface="Symbol"/>
                </a:rPr>
                <a:t> 5 </a:t>
              </a:r>
              <a:r>
                <a:rPr lang="de-DE" dirty="0" smtClean="0">
                  <a:sym typeface="Symbol"/>
                </a:rPr>
                <a:t>= </a:t>
              </a:r>
              <a:r>
                <a:rPr lang="de-DE" dirty="0" smtClean="0">
                  <a:solidFill>
                    <a:srgbClr val="FF0000"/>
                  </a:solidFill>
                  <a:sym typeface="Symbol"/>
                </a:rPr>
                <a:t>25</a:t>
              </a:r>
              <a:endParaRPr lang="de-DE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5" name="Gruppieren 114"/>
          <p:cNvGrpSpPr/>
          <p:nvPr/>
        </p:nvGrpSpPr>
        <p:grpSpPr>
          <a:xfrm>
            <a:off x="524488" y="4653136"/>
            <a:ext cx="2417015" cy="369332"/>
            <a:chOff x="524488" y="4653136"/>
            <a:chExt cx="2417015" cy="369332"/>
          </a:xfrm>
        </p:grpSpPr>
        <p:cxnSp>
          <p:nvCxnSpPr>
            <p:cNvPr id="103" name="Gerade Verbindung 102"/>
            <p:cNvCxnSpPr/>
            <p:nvPr/>
          </p:nvCxnSpPr>
          <p:spPr>
            <a:xfrm>
              <a:off x="572493" y="4825955"/>
              <a:ext cx="48005" cy="1152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Gerade Verbindung 103"/>
            <p:cNvCxnSpPr/>
            <p:nvPr/>
          </p:nvCxnSpPr>
          <p:spPr>
            <a:xfrm flipH="1">
              <a:off x="620499" y="4653136"/>
              <a:ext cx="48005" cy="2880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Gerade Verbindung 104"/>
            <p:cNvCxnSpPr/>
            <p:nvPr/>
          </p:nvCxnSpPr>
          <p:spPr>
            <a:xfrm flipH="1">
              <a:off x="683568" y="4653136"/>
              <a:ext cx="28803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Gerade Verbindung 105"/>
            <p:cNvCxnSpPr/>
            <p:nvPr/>
          </p:nvCxnSpPr>
          <p:spPr>
            <a:xfrm flipH="1">
              <a:off x="524488" y="4825955"/>
              <a:ext cx="4800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feld 106"/>
            <p:cNvSpPr txBox="1"/>
            <p:nvPr/>
          </p:nvSpPr>
          <p:spPr>
            <a:xfrm>
              <a:off x="618264" y="465313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FF0000"/>
                  </a:solidFill>
                </a:rPr>
                <a:t>36</a:t>
              </a:r>
              <a:endParaRPr lang="de-DE" dirty="0">
                <a:solidFill>
                  <a:srgbClr val="FF0000"/>
                </a:solidFill>
              </a:endParaRPr>
            </a:p>
          </p:txBody>
        </p:sp>
        <p:sp>
          <p:nvSpPr>
            <p:cNvPr id="108" name="Textfeld 107"/>
            <p:cNvSpPr txBox="1"/>
            <p:nvPr/>
          </p:nvSpPr>
          <p:spPr>
            <a:xfrm>
              <a:off x="1115616" y="465313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00B0F0"/>
                  </a:solidFill>
                </a:rPr>
                <a:t>6</a:t>
              </a:r>
              <a:endParaRPr lang="de-DE" dirty="0">
                <a:solidFill>
                  <a:srgbClr val="00B0F0"/>
                </a:solidFill>
              </a:endParaRPr>
            </a:p>
          </p:txBody>
        </p:sp>
        <p:sp>
          <p:nvSpPr>
            <p:cNvPr id="109" name="Textfeld 108"/>
            <p:cNvSpPr txBox="1"/>
            <p:nvPr/>
          </p:nvSpPr>
          <p:spPr>
            <a:xfrm>
              <a:off x="884528" y="4653136"/>
              <a:ext cx="231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=</a:t>
              </a:r>
              <a:endParaRPr lang="de-DE" dirty="0"/>
            </a:p>
          </p:txBody>
        </p:sp>
        <p:sp>
          <p:nvSpPr>
            <p:cNvPr id="110" name="Textfeld 109"/>
            <p:cNvSpPr txBox="1"/>
            <p:nvPr/>
          </p:nvSpPr>
          <p:spPr>
            <a:xfrm>
              <a:off x="1259632" y="4653136"/>
              <a:ext cx="16818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, denn </a:t>
              </a:r>
              <a:r>
                <a:rPr lang="de-DE" dirty="0" smtClean="0">
                  <a:solidFill>
                    <a:srgbClr val="00B0F0"/>
                  </a:solidFill>
                </a:rPr>
                <a:t>6 </a:t>
              </a:r>
              <a:r>
                <a:rPr lang="de-DE" dirty="0" smtClean="0">
                  <a:solidFill>
                    <a:srgbClr val="00B0F0"/>
                  </a:solidFill>
                  <a:sym typeface="Symbol"/>
                </a:rPr>
                <a:t> 6 </a:t>
              </a:r>
              <a:r>
                <a:rPr lang="de-DE" dirty="0" smtClean="0">
                  <a:sym typeface="Symbol"/>
                </a:rPr>
                <a:t>= </a:t>
              </a:r>
              <a:r>
                <a:rPr lang="de-DE" dirty="0" smtClean="0">
                  <a:solidFill>
                    <a:srgbClr val="FF0000"/>
                  </a:solidFill>
                  <a:sym typeface="Symbol"/>
                </a:rPr>
                <a:t>36</a:t>
              </a:r>
              <a:endParaRPr lang="de-DE" dirty="0">
                <a:solidFill>
                  <a:srgbClr val="FF0000"/>
                </a:solidFill>
              </a:endParaRPr>
            </a:p>
          </p:txBody>
        </p:sp>
      </p:grpSp>
      <p:sp>
        <p:nvSpPr>
          <p:cNvPr id="116" name="Textfeld 115"/>
          <p:cNvSpPr txBox="1"/>
          <p:nvPr/>
        </p:nvSpPr>
        <p:spPr>
          <a:xfrm>
            <a:off x="467544" y="5301208"/>
            <a:ext cx="74103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Kennt man die Komma- und Bruchrechenregeln, kann man auch die Wurzeln </a:t>
            </a:r>
          </a:p>
          <a:p>
            <a:r>
              <a:rPr lang="de-DE" dirty="0" smtClean="0"/>
              <a:t>aus Bruch- und Dezimalzahlen bestimmen:</a:t>
            </a:r>
            <a:endParaRPr lang="de-DE" dirty="0"/>
          </a:p>
        </p:txBody>
      </p:sp>
      <p:graphicFrame>
        <p:nvGraphicFramePr>
          <p:cNvPr id="126" name="Objekt 125"/>
          <p:cNvGraphicFramePr>
            <a:graphicFrameLocks noChangeAspect="1"/>
          </p:cNvGraphicFramePr>
          <p:nvPr/>
        </p:nvGraphicFramePr>
        <p:xfrm>
          <a:off x="6804248" y="2636912"/>
          <a:ext cx="1600200" cy="431800"/>
        </p:xfrm>
        <a:graphic>
          <a:graphicData uri="http://schemas.openxmlformats.org/presentationml/2006/ole">
            <p:oleObj spid="_x0000_s1026" name="Formel" r:id="rId3" imgW="1600200" imgH="431640" progId="Equation.3">
              <p:embed/>
            </p:oleObj>
          </a:graphicData>
        </a:graphic>
      </p:graphicFrame>
      <p:grpSp>
        <p:nvGrpSpPr>
          <p:cNvPr id="142" name="Gruppieren 141"/>
          <p:cNvGrpSpPr/>
          <p:nvPr/>
        </p:nvGrpSpPr>
        <p:grpSpPr>
          <a:xfrm>
            <a:off x="3203848" y="2708920"/>
            <a:ext cx="3430189" cy="369332"/>
            <a:chOff x="3203848" y="2708920"/>
            <a:chExt cx="3430189" cy="369332"/>
          </a:xfrm>
        </p:grpSpPr>
        <p:cxnSp>
          <p:nvCxnSpPr>
            <p:cNvPr id="128" name="Gerade Verbindung 127"/>
            <p:cNvCxnSpPr/>
            <p:nvPr/>
          </p:nvCxnSpPr>
          <p:spPr>
            <a:xfrm>
              <a:off x="3251853" y="2881739"/>
              <a:ext cx="48005" cy="1152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Gerade Verbindung 128"/>
            <p:cNvCxnSpPr/>
            <p:nvPr/>
          </p:nvCxnSpPr>
          <p:spPr>
            <a:xfrm flipH="1">
              <a:off x="3299859" y="2708920"/>
              <a:ext cx="48005" cy="2880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rade Verbindung 129"/>
            <p:cNvCxnSpPr/>
            <p:nvPr/>
          </p:nvCxnSpPr>
          <p:spPr>
            <a:xfrm flipH="1">
              <a:off x="3347864" y="2708920"/>
              <a:ext cx="576064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Gerade Verbindung 130"/>
            <p:cNvCxnSpPr/>
            <p:nvPr/>
          </p:nvCxnSpPr>
          <p:spPr>
            <a:xfrm flipH="1">
              <a:off x="3203848" y="2881739"/>
              <a:ext cx="4800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Textfeld 131"/>
            <p:cNvSpPr txBox="1"/>
            <p:nvPr/>
          </p:nvSpPr>
          <p:spPr>
            <a:xfrm>
              <a:off x="3347864" y="2708920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FF0000"/>
                  </a:solidFill>
                </a:rPr>
                <a:t>0,25</a:t>
              </a:r>
              <a:endParaRPr lang="de-DE" dirty="0">
                <a:solidFill>
                  <a:srgbClr val="FF0000"/>
                </a:solidFill>
              </a:endParaRPr>
            </a:p>
          </p:txBody>
        </p:sp>
        <p:sp>
          <p:nvSpPr>
            <p:cNvPr id="133" name="Textfeld 132"/>
            <p:cNvSpPr txBox="1"/>
            <p:nvPr/>
          </p:nvSpPr>
          <p:spPr>
            <a:xfrm>
              <a:off x="4067944" y="2708920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00B0F0"/>
                  </a:solidFill>
                </a:rPr>
                <a:t>0,5</a:t>
              </a:r>
              <a:endParaRPr lang="de-DE" dirty="0">
                <a:solidFill>
                  <a:srgbClr val="00B0F0"/>
                </a:solidFill>
              </a:endParaRPr>
            </a:p>
          </p:txBody>
        </p:sp>
        <p:sp>
          <p:nvSpPr>
            <p:cNvPr id="134" name="Textfeld 133"/>
            <p:cNvSpPr txBox="1"/>
            <p:nvPr/>
          </p:nvSpPr>
          <p:spPr>
            <a:xfrm>
              <a:off x="3851920" y="2708920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=</a:t>
              </a:r>
              <a:endParaRPr lang="de-DE" dirty="0"/>
            </a:p>
          </p:txBody>
        </p:sp>
        <p:sp>
          <p:nvSpPr>
            <p:cNvPr id="135" name="Textfeld 134"/>
            <p:cNvSpPr txBox="1"/>
            <p:nvPr/>
          </p:nvSpPr>
          <p:spPr>
            <a:xfrm>
              <a:off x="4427984" y="2708920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, denn </a:t>
              </a:r>
              <a:r>
                <a:rPr lang="de-DE" dirty="0" smtClean="0">
                  <a:solidFill>
                    <a:srgbClr val="00B0F0"/>
                  </a:solidFill>
                </a:rPr>
                <a:t>0,5 </a:t>
              </a:r>
              <a:r>
                <a:rPr lang="de-DE" dirty="0" smtClean="0">
                  <a:solidFill>
                    <a:srgbClr val="00B0F0"/>
                  </a:solidFill>
                  <a:sym typeface="Symbol"/>
                </a:rPr>
                <a:t> 0,5 </a:t>
              </a:r>
              <a:r>
                <a:rPr lang="de-DE" dirty="0" smtClean="0">
                  <a:sym typeface="Symbol"/>
                </a:rPr>
                <a:t>= </a:t>
              </a:r>
              <a:r>
                <a:rPr lang="de-DE" dirty="0" smtClean="0">
                  <a:solidFill>
                    <a:srgbClr val="FF0000"/>
                  </a:solidFill>
                  <a:sym typeface="Symbol"/>
                </a:rPr>
                <a:t>0,25</a:t>
              </a:r>
              <a:endParaRPr lang="de-DE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3" name="Gruppieren 142"/>
          <p:cNvGrpSpPr/>
          <p:nvPr/>
        </p:nvGrpSpPr>
        <p:grpSpPr>
          <a:xfrm>
            <a:off x="3131840" y="3244334"/>
            <a:ext cx="3430189" cy="369332"/>
            <a:chOff x="3131840" y="3244334"/>
            <a:chExt cx="3430189" cy="369332"/>
          </a:xfrm>
        </p:grpSpPr>
        <p:cxnSp>
          <p:nvCxnSpPr>
            <p:cNvPr id="79" name="Gerade Verbindung 78"/>
            <p:cNvCxnSpPr/>
            <p:nvPr/>
          </p:nvCxnSpPr>
          <p:spPr>
            <a:xfrm>
              <a:off x="3179845" y="3417153"/>
              <a:ext cx="48005" cy="1152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 Verbindung 79"/>
            <p:cNvCxnSpPr/>
            <p:nvPr/>
          </p:nvCxnSpPr>
          <p:spPr>
            <a:xfrm flipH="1">
              <a:off x="3227851" y="3244334"/>
              <a:ext cx="48005" cy="2880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 Verbindung 80"/>
            <p:cNvCxnSpPr/>
            <p:nvPr/>
          </p:nvCxnSpPr>
          <p:spPr>
            <a:xfrm flipH="1">
              <a:off x="3275856" y="3244334"/>
              <a:ext cx="576064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 Verbindung 81"/>
            <p:cNvCxnSpPr/>
            <p:nvPr/>
          </p:nvCxnSpPr>
          <p:spPr>
            <a:xfrm flipH="1">
              <a:off x="3131840" y="3417153"/>
              <a:ext cx="4800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feld 82"/>
            <p:cNvSpPr txBox="1"/>
            <p:nvPr/>
          </p:nvSpPr>
          <p:spPr>
            <a:xfrm>
              <a:off x="3275856" y="3244334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FF0000"/>
                  </a:solidFill>
                </a:rPr>
                <a:t>2,25</a:t>
              </a:r>
              <a:endParaRPr lang="de-DE" dirty="0">
                <a:solidFill>
                  <a:srgbClr val="FF0000"/>
                </a:solidFill>
              </a:endParaRPr>
            </a:p>
          </p:txBody>
        </p:sp>
        <p:sp>
          <p:nvSpPr>
            <p:cNvPr id="84" name="Textfeld 83"/>
            <p:cNvSpPr txBox="1"/>
            <p:nvPr/>
          </p:nvSpPr>
          <p:spPr>
            <a:xfrm>
              <a:off x="3995936" y="3244334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00B0F0"/>
                  </a:solidFill>
                </a:rPr>
                <a:t>1,5</a:t>
              </a:r>
              <a:endParaRPr lang="de-DE" dirty="0">
                <a:solidFill>
                  <a:srgbClr val="00B0F0"/>
                </a:solidFill>
              </a:endParaRPr>
            </a:p>
          </p:txBody>
        </p:sp>
        <p:sp>
          <p:nvSpPr>
            <p:cNvPr id="85" name="Textfeld 84"/>
            <p:cNvSpPr txBox="1"/>
            <p:nvPr/>
          </p:nvSpPr>
          <p:spPr>
            <a:xfrm>
              <a:off x="3779912" y="3244334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=</a:t>
              </a:r>
              <a:endParaRPr lang="de-DE" dirty="0"/>
            </a:p>
          </p:txBody>
        </p:sp>
        <p:sp>
          <p:nvSpPr>
            <p:cNvPr id="86" name="Textfeld 85"/>
            <p:cNvSpPr txBox="1"/>
            <p:nvPr/>
          </p:nvSpPr>
          <p:spPr>
            <a:xfrm>
              <a:off x="4355976" y="324433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, denn </a:t>
              </a:r>
              <a:r>
                <a:rPr lang="de-DE" dirty="0" smtClean="0">
                  <a:solidFill>
                    <a:srgbClr val="00B0F0"/>
                  </a:solidFill>
                </a:rPr>
                <a:t>1,5 </a:t>
              </a:r>
              <a:r>
                <a:rPr lang="de-DE" dirty="0" smtClean="0">
                  <a:solidFill>
                    <a:srgbClr val="00B0F0"/>
                  </a:solidFill>
                  <a:sym typeface="Symbol"/>
                </a:rPr>
                <a:t> 1,5 </a:t>
              </a:r>
              <a:r>
                <a:rPr lang="de-DE" dirty="0" smtClean="0">
                  <a:sym typeface="Symbol"/>
                </a:rPr>
                <a:t>= </a:t>
              </a:r>
              <a:r>
                <a:rPr lang="de-DE" dirty="0" smtClean="0">
                  <a:solidFill>
                    <a:srgbClr val="FF0000"/>
                  </a:solidFill>
                  <a:sym typeface="Symbol"/>
                </a:rPr>
                <a:t>2,25</a:t>
              </a:r>
              <a:endParaRPr lang="de-DE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4" name="Gruppieren 143"/>
          <p:cNvGrpSpPr/>
          <p:nvPr/>
        </p:nvGrpSpPr>
        <p:grpSpPr>
          <a:xfrm>
            <a:off x="3131840" y="3789040"/>
            <a:ext cx="3430189" cy="369332"/>
            <a:chOff x="3131840" y="3789040"/>
            <a:chExt cx="3430189" cy="369332"/>
          </a:xfrm>
        </p:grpSpPr>
        <p:cxnSp>
          <p:nvCxnSpPr>
            <p:cNvPr id="87" name="Gerade Verbindung 86"/>
            <p:cNvCxnSpPr/>
            <p:nvPr/>
          </p:nvCxnSpPr>
          <p:spPr>
            <a:xfrm>
              <a:off x="3179845" y="3961859"/>
              <a:ext cx="48005" cy="1152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 Verbindung 87"/>
            <p:cNvCxnSpPr/>
            <p:nvPr/>
          </p:nvCxnSpPr>
          <p:spPr>
            <a:xfrm flipH="1">
              <a:off x="3227851" y="3789040"/>
              <a:ext cx="48005" cy="2880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 Verbindung 88"/>
            <p:cNvCxnSpPr/>
            <p:nvPr/>
          </p:nvCxnSpPr>
          <p:spPr>
            <a:xfrm flipH="1">
              <a:off x="3275856" y="3789040"/>
              <a:ext cx="576064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 Verbindung 89"/>
            <p:cNvCxnSpPr/>
            <p:nvPr/>
          </p:nvCxnSpPr>
          <p:spPr>
            <a:xfrm flipH="1">
              <a:off x="3131840" y="3961859"/>
              <a:ext cx="4800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feld 90"/>
            <p:cNvSpPr txBox="1"/>
            <p:nvPr/>
          </p:nvSpPr>
          <p:spPr>
            <a:xfrm>
              <a:off x="3275856" y="3789040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FF0000"/>
                  </a:solidFill>
                </a:rPr>
                <a:t>1,44</a:t>
              </a:r>
              <a:endParaRPr lang="de-DE" dirty="0">
                <a:solidFill>
                  <a:srgbClr val="FF0000"/>
                </a:solidFill>
              </a:endParaRPr>
            </a:p>
          </p:txBody>
        </p:sp>
        <p:sp>
          <p:nvSpPr>
            <p:cNvPr id="92" name="Textfeld 91"/>
            <p:cNvSpPr txBox="1"/>
            <p:nvPr/>
          </p:nvSpPr>
          <p:spPr>
            <a:xfrm>
              <a:off x="3995936" y="3789040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00B0F0"/>
                  </a:solidFill>
                </a:rPr>
                <a:t>1,2</a:t>
              </a:r>
              <a:endParaRPr lang="de-DE" dirty="0">
                <a:solidFill>
                  <a:srgbClr val="00B0F0"/>
                </a:solidFill>
              </a:endParaRPr>
            </a:p>
          </p:txBody>
        </p:sp>
        <p:sp>
          <p:nvSpPr>
            <p:cNvPr id="93" name="Textfeld 92"/>
            <p:cNvSpPr txBox="1"/>
            <p:nvPr/>
          </p:nvSpPr>
          <p:spPr>
            <a:xfrm>
              <a:off x="3779912" y="3789040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=</a:t>
              </a:r>
              <a:endParaRPr lang="de-DE" dirty="0"/>
            </a:p>
          </p:txBody>
        </p:sp>
        <p:sp>
          <p:nvSpPr>
            <p:cNvPr id="94" name="Textfeld 93"/>
            <p:cNvSpPr txBox="1"/>
            <p:nvPr/>
          </p:nvSpPr>
          <p:spPr>
            <a:xfrm>
              <a:off x="4355976" y="3789040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, denn </a:t>
              </a:r>
              <a:r>
                <a:rPr lang="de-DE" dirty="0" smtClean="0">
                  <a:solidFill>
                    <a:srgbClr val="00B0F0"/>
                  </a:solidFill>
                </a:rPr>
                <a:t>1,2 </a:t>
              </a:r>
              <a:r>
                <a:rPr lang="de-DE" dirty="0" smtClean="0">
                  <a:solidFill>
                    <a:srgbClr val="00B0F0"/>
                  </a:solidFill>
                  <a:sym typeface="Symbol"/>
                </a:rPr>
                <a:t> 1,2 </a:t>
              </a:r>
              <a:r>
                <a:rPr lang="de-DE" dirty="0" smtClean="0">
                  <a:sym typeface="Symbol"/>
                </a:rPr>
                <a:t>= </a:t>
              </a:r>
              <a:r>
                <a:rPr lang="de-DE" dirty="0" smtClean="0">
                  <a:solidFill>
                    <a:srgbClr val="FF0000"/>
                  </a:solidFill>
                  <a:sym typeface="Symbol"/>
                </a:rPr>
                <a:t>1,44</a:t>
              </a:r>
              <a:endParaRPr lang="de-DE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5" name="Gruppieren 144"/>
          <p:cNvGrpSpPr/>
          <p:nvPr/>
        </p:nvGrpSpPr>
        <p:grpSpPr>
          <a:xfrm>
            <a:off x="3059832" y="4221088"/>
            <a:ext cx="3430189" cy="369332"/>
            <a:chOff x="3059832" y="4221088"/>
            <a:chExt cx="3430189" cy="369332"/>
          </a:xfrm>
        </p:grpSpPr>
        <p:cxnSp>
          <p:nvCxnSpPr>
            <p:cNvPr id="117" name="Gerade Verbindung 116"/>
            <p:cNvCxnSpPr/>
            <p:nvPr/>
          </p:nvCxnSpPr>
          <p:spPr>
            <a:xfrm>
              <a:off x="3107837" y="4393907"/>
              <a:ext cx="48005" cy="1152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rade Verbindung 117"/>
            <p:cNvCxnSpPr/>
            <p:nvPr/>
          </p:nvCxnSpPr>
          <p:spPr>
            <a:xfrm flipH="1">
              <a:off x="3155843" y="4221088"/>
              <a:ext cx="48005" cy="2880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rade Verbindung 118"/>
            <p:cNvCxnSpPr/>
            <p:nvPr/>
          </p:nvCxnSpPr>
          <p:spPr>
            <a:xfrm flipH="1">
              <a:off x="3203848" y="4221088"/>
              <a:ext cx="576064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Gerade Verbindung 119"/>
            <p:cNvCxnSpPr/>
            <p:nvPr/>
          </p:nvCxnSpPr>
          <p:spPr>
            <a:xfrm flipH="1">
              <a:off x="3059832" y="4393907"/>
              <a:ext cx="4800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Textfeld 120"/>
            <p:cNvSpPr txBox="1"/>
            <p:nvPr/>
          </p:nvSpPr>
          <p:spPr>
            <a:xfrm>
              <a:off x="3203848" y="4221088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FF0000"/>
                  </a:solidFill>
                </a:rPr>
                <a:t>0,64</a:t>
              </a:r>
              <a:endParaRPr lang="de-DE" dirty="0">
                <a:solidFill>
                  <a:srgbClr val="FF0000"/>
                </a:solidFill>
              </a:endParaRPr>
            </a:p>
          </p:txBody>
        </p:sp>
        <p:sp>
          <p:nvSpPr>
            <p:cNvPr id="122" name="Textfeld 121"/>
            <p:cNvSpPr txBox="1"/>
            <p:nvPr/>
          </p:nvSpPr>
          <p:spPr>
            <a:xfrm>
              <a:off x="3923928" y="4221088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00B0F0"/>
                  </a:solidFill>
                </a:rPr>
                <a:t>0,8</a:t>
              </a:r>
              <a:endParaRPr lang="de-DE" dirty="0">
                <a:solidFill>
                  <a:srgbClr val="00B0F0"/>
                </a:solidFill>
              </a:endParaRPr>
            </a:p>
          </p:txBody>
        </p:sp>
        <p:sp>
          <p:nvSpPr>
            <p:cNvPr id="123" name="Textfeld 122"/>
            <p:cNvSpPr txBox="1"/>
            <p:nvPr/>
          </p:nvSpPr>
          <p:spPr>
            <a:xfrm>
              <a:off x="3707904" y="4221088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=</a:t>
              </a:r>
              <a:endParaRPr lang="de-DE" dirty="0"/>
            </a:p>
          </p:txBody>
        </p:sp>
        <p:sp>
          <p:nvSpPr>
            <p:cNvPr id="124" name="Textfeld 123"/>
            <p:cNvSpPr txBox="1"/>
            <p:nvPr/>
          </p:nvSpPr>
          <p:spPr>
            <a:xfrm>
              <a:off x="4283968" y="4221088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, denn </a:t>
              </a:r>
              <a:r>
                <a:rPr lang="de-DE" dirty="0" smtClean="0">
                  <a:solidFill>
                    <a:srgbClr val="00B0F0"/>
                  </a:solidFill>
                </a:rPr>
                <a:t>0,8 </a:t>
              </a:r>
              <a:r>
                <a:rPr lang="de-DE" dirty="0" smtClean="0">
                  <a:solidFill>
                    <a:srgbClr val="00B0F0"/>
                  </a:solidFill>
                  <a:sym typeface="Symbol"/>
                </a:rPr>
                <a:t> 0,8 </a:t>
              </a:r>
              <a:r>
                <a:rPr lang="de-DE" dirty="0" smtClean="0">
                  <a:sym typeface="Symbol"/>
                </a:rPr>
                <a:t>= </a:t>
              </a:r>
              <a:r>
                <a:rPr lang="de-DE" dirty="0" smtClean="0">
                  <a:solidFill>
                    <a:srgbClr val="FF0000"/>
                  </a:solidFill>
                  <a:sym typeface="Symbol"/>
                </a:rPr>
                <a:t>0,64</a:t>
              </a:r>
              <a:endParaRPr lang="de-DE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6" name="Gruppieren 145"/>
          <p:cNvGrpSpPr/>
          <p:nvPr/>
        </p:nvGrpSpPr>
        <p:grpSpPr>
          <a:xfrm>
            <a:off x="3131840" y="4725144"/>
            <a:ext cx="3430189" cy="369332"/>
            <a:chOff x="3131840" y="4725144"/>
            <a:chExt cx="3430189" cy="369332"/>
          </a:xfrm>
        </p:grpSpPr>
        <p:cxnSp>
          <p:nvCxnSpPr>
            <p:cNvPr id="125" name="Gerade Verbindung 124"/>
            <p:cNvCxnSpPr/>
            <p:nvPr/>
          </p:nvCxnSpPr>
          <p:spPr>
            <a:xfrm>
              <a:off x="3179845" y="4897963"/>
              <a:ext cx="48005" cy="1152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rade Verbindung 126"/>
            <p:cNvCxnSpPr/>
            <p:nvPr/>
          </p:nvCxnSpPr>
          <p:spPr>
            <a:xfrm flipH="1">
              <a:off x="3227851" y="4725144"/>
              <a:ext cx="48005" cy="2880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rade Verbindung 135"/>
            <p:cNvCxnSpPr/>
            <p:nvPr/>
          </p:nvCxnSpPr>
          <p:spPr>
            <a:xfrm flipH="1">
              <a:off x="3275856" y="4725144"/>
              <a:ext cx="576064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rade Verbindung 136"/>
            <p:cNvCxnSpPr/>
            <p:nvPr/>
          </p:nvCxnSpPr>
          <p:spPr>
            <a:xfrm flipH="1">
              <a:off x="3131840" y="4897963"/>
              <a:ext cx="4800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Textfeld 137"/>
            <p:cNvSpPr txBox="1"/>
            <p:nvPr/>
          </p:nvSpPr>
          <p:spPr>
            <a:xfrm>
              <a:off x="3275856" y="4725144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FF0000"/>
                  </a:solidFill>
                </a:rPr>
                <a:t>0,36</a:t>
              </a:r>
              <a:endParaRPr lang="de-DE" dirty="0">
                <a:solidFill>
                  <a:srgbClr val="FF0000"/>
                </a:solidFill>
              </a:endParaRPr>
            </a:p>
          </p:txBody>
        </p:sp>
        <p:sp>
          <p:nvSpPr>
            <p:cNvPr id="139" name="Textfeld 138"/>
            <p:cNvSpPr txBox="1"/>
            <p:nvPr/>
          </p:nvSpPr>
          <p:spPr>
            <a:xfrm>
              <a:off x="3995936" y="4725144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00B0F0"/>
                  </a:solidFill>
                </a:rPr>
                <a:t>0,6</a:t>
              </a:r>
              <a:endParaRPr lang="de-DE" dirty="0">
                <a:solidFill>
                  <a:srgbClr val="00B0F0"/>
                </a:solidFill>
              </a:endParaRPr>
            </a:p>
          </p:txBody>
        </p:sp>
        <p:sp>
          <p:nvSpPr>
            <p:cNvPr id="140" name="Textfeld 139"/>
            <p:cNvSpPr txBox="1"/>
            <p:nvPr/>
          </p:nvSpPr>
          <p:spPr>
            <a:xfrm>
              <a:off x="3779912" y="4725144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=</a:t>
              </a:r>
              <a:endParaRPr lang="de-DE" dirty="0"/>
            </a:p>
          </p:txBody>
        </p:sp>
        <p:sp>
          <p:nvSpPr>
            <p:cNvPr id="141" name="Textfeld 140"/>
            <p:cNvSpPr txBox="1"/>
            <p:nvPr/>
          </p:nvSpPr>
          <p:spPr>
            <a:xfrm>
              <a:off x="4355976" y="4725144"/>
              <a:ext cx="2206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, denn </a:t>
              </a:r>
              <a:r>
                <a:rPr lang="de-DE" dirty="0" smtClean="0">
                  <a:solidFill>
                    <a:srgbClr val="00B0F0"/>
                  </a:solidFill>
                </a:rPr>
                <a:t>0,6 </a:t>
              </a:r>
              <a:r>
                <a:rPr lang="de-DE" dirty="0" smtClean="0">
                  <a:solidFill>
                    <a:srgbClr val="00B0F0"/>
                  </a:solidFill>
                  <a:sym typeface="Symbol"/>
                </a:rPr>
                <a:t> 0,6 </a:t>
              </a:r>
              <a:r>
                <a:rPr lang="de-DE" dirty="0" smtClean="0">
                  <a:sym typeface="Symbol"/>
                </a:rPr>
                <a:t>= </a:t>
              </a:r>
              <a:r>
                <a:rPr lang="de-DE" dirty="0" smtClean="0">
                  <a:solidFill>
                    <a:srgbClr val="FF0000"/>
                  </a:solidFill>
                  <a:sym typeface="Symbol"/>
                </a:rPr>
                <a:t>0,36</a:t>
              </a:r>
              <a:endParaRPr lang="de-DE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147" name="Objekt 146"/>
          <p:cNvGraphicFramePr>
            <a:graphicFrameLocks noChangeAspect="1"/>
          </p:cNvGraphicFramePr>
          <p:nvPr/>
        </p:nvGraphicFramePr>
        <p:xfrm>
          <a:off x="6732240" y="3213100"/>
          <a:ext cx="1739900" cy="431800"/>
        </p:xfrm>
        <a:graphic>
          <a:graphicData uri="http://schemas.openxmlformats.org/presentationml/2006/ole">
            <p:oleObj spid="_x0000_s1027" name="Formel" r:id="rId4" imgW="1739880" imgH="431640" progId="Equation.3">
              <p:embed/>
            </p:oleObj>
          </a:graphicData>
        </a:graphic>
      </p:graphicFrame>
      <p:graphicFrame>
        <p:nvGraphicFramePr>
          <p:cNvPr id="148" name="Objekt 147"/>
          <p:cNvGraphicFramePr>
            <a:graphicFrameLocks noChangeAspect="1"/>
          </p:cNvGraphicFramePr>
          <p:nvPr/>
        </p:nvGraphicFramePr>
        <p:xfrm>
          <a:off x="6753225" y="3716338"/>
          <a:ext cx="2133600" cy="431800"/>
        </p:xfrm>
        <a:graphic>
          <a:graphicData uri="http://schemas.openxmlformats.org/presentationml/2006/ole">
            <p:oleObj spid="_x0000_s1028" name="Formel" r:id="rId5" imgW="2133360" imgH="431640" progId="Equation.3">
              <p:embed/>
            </p:oleObj>
          </a:graphicData>
        </a:graphic>
      </p:graphicFrame>
      <p:graphicFrame>
        <p:nvGraphicFramePr>
          <p:cNvPr id="149" name="Objekt 148"/>
          <p:cNvGraphicFramePr>
            <a:graphicFrameLocks noChangeAspect="1"/>
          </p:cNvGraphicFramePr>
          <p:nvPr/>
        </p:nvGraphicFramePr>
        <p:xfrm>
          <a:off x="6753225" y="4292600"/>
          <a:ext cx="2133600" cy="431800"/>
        </p:xfrm>
        <a:graphic>
          <a:graphicData uri="http://schemas.openxmlformats.org/presentationml/2006/ole">
            <p:oleObj spid="_x0000_s1029" name="Formel" r:id="rId6" imgW="2133360" imgH="431640" progId="Equation.3">
              <p:embed/>
            </p:oleObj>
          </a:graphicData>
        </a:graphic>
      </p:graphicFrame>
      <p:graphicFrame>
        <p:nvGraphicFramePr>
          <p:cNvPr id="150" name="Objekt 149"/>
          <p:cNvGraphicFramePr>
            <a:graphicFrameLocks noChangeAspect="1"/>
          </p:cNvGraphicFramePr>
          <p:nvPr/>
        </p:nvGraphicFramePr>
        <p:xfrm>
          <a:off x="6753225" y="4797425"/>
          <a:ext cx="2133600" cy="431800"/>
        </p:xfrm>
        <a:graphic>
          <a:graphicData uri="http://schemas.openxmlformats.org/presentationml/2006/ole">
            <p:oleObj spid="_x0000_s1030" name="Formel" r:id="rId7" imgW="2133360" imgH="431640" progId="Equation.3">
              <p:embed/>
            </p:oleObj>
          </a:graphicData>
        </a:graphic>
      </p:graphicFrame>
      <p:cxnSp>
        <p:nvCxnSpPr>
          <p:cNvPr id="152" name="Gerade Verbindung 151"/>
          <p:cNvCxnSpPr/>
          <p:nvPr/>
        </p:nvCxnSpPr>
        <p:spPr>
          <a:xfrm>
            <a:off x="2987824" y="2492896"/>
            <a:ext cx="0" cy="259228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Gerade Verbindung 152"/>
          <p:cNvCxnSpPr/>
          <p:nvPr/>
        </p:nvCxnSpPr>
        <p:spPr>
          <a:xfrm>
            <a:off x="6660232" y="2492896"/>
            <a:ext cx="0" cy="259228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116" grpId="0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292</Words>
  <Application>Microsoft Office PowerPoint</Application>
  <PresentationFormat>Bildschirmpräsentation (4:3)</PresentationFormat>
  <Paragraphs>70</Paragraphs>
  <Slides>2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2</vt:i4>
      </vt:variant>
    </vt:vector>
  </HeadingPairs>
  <TitlesOfParts>
    <vt:vector size="5" baseType="lpstr">
      <vt:lpstr>Larissa-Design</vt:lpstr>
      <vt:lpstr>Formel</vt:lpstr>
      <vt:lpstr>Microsoft Formel-Editor 3.0</vt:lpstr>
      <vt:lpstr>Folie 1</vt:lpstr>
      <vt:lpstr>Folie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horst</dc:creator>
  <cp:lastModifiedBy>horst</cp:lastModifiedBy>
  <cp:revision>42</cp:revision>
  <dcterms:created xsi:type="dcterms:W3CDTF">2014-07-07T08:26:44Z</dcterms:created>
  <dcterms:modified xsi:type="dcterms:W3CDTF">2014-11-03T07:19:15Z</dcterms:modified>
</cp:coreProperties>
</file>