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8"/>
    <p:restoredTop sz="94690"/>
  </p:normalViewPr>
  <p:slideViewPr>
    <p:cSldViewPr snapToGrid="0" snapToObjects="1">
      <p:cViewPr varScale="1">
        <p:scale>
          <a:sx n="139" d="100"/>
          <a:sy n="139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D5F3E-C4F2-934B-A2CC-104F96922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2F6B42-9B33-A04F-B4A4-ABD3654E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ADD17E-121A-C948-9626-EABFD774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6636C4-4A22-9D45-AD30-E8974DB2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93B04D-DF8A-FC4D-9C42-6F8C9872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00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23489-03DE-324D-98B9-3A8E08DE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3B4ABE-033A-414F-A57B-FA85796CB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DC5843-EB54-1F41-B9C6-D841D6BC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1521B7-8242-274B-8846-10BB5CE4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CD438-E73F-EF4A-BBBA-A337AFF74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6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FFF3536-93CF-914C-BB02-7360DFC1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941F97-A766-164B-9A88-2FB8F8A7E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2B59A4-1A8B-6F49-BDDF-6F3F186B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0DD142-C011-014A-A458-047E26B21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E5D6A2-EF72-E94D-B3CE-B132998A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27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533A5-3443-C244-97C0-0BAACFF0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D1C777-50B5-7145-BEA3-17AB6EEBE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BC4E11-E764-914C-BB85-6D8E3079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FC5DBA-ACEA-2F40-A657-E255BDB7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371E95-2C68-4442-93C7-8C835529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42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743A3-B80E-D948-8BE3-7DED9C79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36E22B-D0A0-FF4E-843C-63EB1C6F8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43BDFE-DD02-B24B-B536-D86CC659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F99A4F-1117-254E-99C0-FAF87491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EB02BF-A2CF-FA4B-A2E4-8502784E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3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0AA079-0432-B543-8812-23D772DC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1277D0-4C49-2542-8BB8-8EA049D87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2FA794-3882-454D-B5B8-C3B02929D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46A6E3-242E-244D-8D40-AB4A2F15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ED3F2E-F324-EE41-88B1-13F1A34AB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FEB2CA-6FFA-484E-A3DF-FE05CD60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0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992D2-B999-9048-963C-01B3042DB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85FFF1-B150-2B4E-9205-9C6974E66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6161D7-9890-FD4B-8E68-796EACBD0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8AEF0EF-8421-0F4A-935D-022449147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26DCB0-621C-6947-AEB5-21ED763F4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3E5B06-949E-8743-8FEE-23D2966D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43561B-8237-484D-952F-D76C9A6B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B760308-19BC-4141-8BAF-0F282395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79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D8365-E6E1-1F46-9C26-E2C9CE2D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E9867B-6AE6-034A-B0A5-F484E04B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FDA65D-7197-2746-8C4D-FA088870C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69E577-0881-BC45-A5EC-6E7BDD99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05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2A9C68-6E87-2A45-BDAF-F921BAE3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F8E341-F30F-724B-AAEA-37F4CBC5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504549-F124-AE4D-B275-D79CF335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01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5C4DE-E833-7A45-B947-7BDD6B5F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C75AAD-A5B9-BE41-856B-979378531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E74B8C-8278-B34C-9C36-872D77456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8BA1F1-513B-8E41-8A14-0D64AC86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2E05B2-011F-0548-8892-4B0E0B5E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EFBE6D-8E8B-E040-85BC-D51BBEAF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83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72DB6-7F7E-A040-94A8-A31CA813F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E336A31-1348-F445-B44B-EAC72A42A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238953-37B0-D348-8FB4-945226ACC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957B24-F574-0B40-907B-6963D36D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A617D8-E326-984F-8B03-54B4333A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6B8F66-32C4-E540-B7B7-4C7032762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01D3121-7F8F-244F-8DDA-D0399F91B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8EF3E0-518B-8649-9C4F-882EA1E59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DCCFEB-F0BE-2C4D-A635-B2AAF191E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E6C50B-6406-F146-AFCC-8C29AEF57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60555F-E51B-B547-86E3-1FBD13575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7DAA2-BAD6-A94F-A8FA-6F714B11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863029"/>
            <a:ext cx="10515600" cy="544531"/>
          </a:xfrm>
        </p:spPr>
        <p:txBody>
          <a:bodyPr>
            <a:normAutofit/>
          </a:bodyPr>
          <a:lstStyle/>
          <a:p>
            <a:pPr algn="ctr"/>
            <a:r>
              <a:rPr lang="de-DE" sz="1600" b="1" dirty="0"/>
              <a:t>Hörvergleich zwischen einem barocken Concerto </a:t>
            </a:r>
            <a:r>
              <a:rPr lang="de-DE" sz="1600" b="1" dirty="0" err="1"/>
              <a:t>grosso</a:t>
            </a:r>
            <a:r>
              <a:rPr lang="de-DE" sz="1600" b="1" dirty="0"/>
              <a:t> und einem Big Band-Arrangement im Jazz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E98BDBAD-EAE5-9143-ADE7-761C79B8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497787"/>
              </p:ext>
            </p:extLst>
          </p:nvPr>
        </p:nvGraphicFramePr>
        <p:xfrm>
          <a:off x="838202" y="1574800"/>
          <a:ext cx="10515598" cy="33375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39238">
                  <a:extLst>
                    <a:ext uri="{9D8B030D-6E8A-4147-A177-3AD203B41FA5}">
                      <a16:colId xmlns:a16="http://schemas.microsoft.com/office/drawing/2014/main" val="1295879092"/>
                    </a:ext>
                  </a:extLst>
                </a:gridCol>
                <a:gridCol w="4488180">
                  <a:extLst>
                    <a:ext uri="{9D8B030D-6E8A-4147-A177-3AD203B41FA5}">
                      <a16:colId xmlns:a16="http://schemas.microsoft.com/office/drawing/2014/main" val="4017901980"/>
                    </a:ext>
                  </a:extLst>
                </a:gridCol>
                <a:gridCol w="4488180">
                  <a:extLst>
                    <a:ext uri="{9D8B030D-6E8A-4147-A177-3AD203B41FA5}">
                      <a16:colId xmlns:a16="http://schemas.microsoft.com/office/drawing/2014/main" val="2890942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Vivaldi: Concerto in g-Moll, RV 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Glenn Miller: Little </a:t>
                      </a:r>
                      <a:r>
                        <a:rPr lang="de-DE" sz="1400" dirty="0" err="1"/>
                        <a:t>brown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jug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07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Unterschiede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845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4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59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493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Ähnlichkeiten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691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98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23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695834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10681936-A283-DC44-9992-628354039D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94" y="254416"/>
            <a:ext cx="1743075" cy="55499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C0A4533-9AE9-3E48-9BF0-C123AD26A35D}"/>
              </a:ext>
            </a:extLst>
          </p:cNvPr>
          <p:cNvSpPr txBox="1"/>
          <p:nvPr/>
        </p:nvSpPr>
        <p:spPr>
          <a:xfrm>
            <a:off x="8292906" y="501629"/>
            <a:ext cx="333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Fachredaktion Musik, </a:t>
            </a:r>
            <a:r>
              <a:rPr lang="de-DE" sz="1400" dirty="0" err="1"/>
              <a:t>www.musik-bw.de</a:t>
            </a:r>
            <a:r>
              <a:rPr lang="de-DE" sz="1400" dirty="0">
                <a:effectLst/>
              </a:rPr>
              <a:t> </a:t>
            </a:r>
            <a:endParaRPr lang="de-DE" sz="1400" dirty="0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D8CE7143-1F55-D84B-903F-F7AA7ED2442B}"/>
              </a:ext>
            </a:extLst>
          </p:cNvPr>
          <p:cNvCxnSpPr/>
          <p:nvPr/>
        </p:nvCxnSpPr>
        <p:spPr>
          <a:xfrm>
            <a:off x="184935" y="809406"/>
            <a:ext cx="119180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905D43A3-CA57-314E-AE6A-7B988BDDC7CA}"/>
              </a:ext>
            </a:extLst>
          </p:cNvPr>
          <p:cNvSpPr txBox="1"/>
          <p:nvPr/>
        </p:nvSpPr>
        <p:spPr>
          <a:xfrm>
            <a:off x="740664" y="5283200"/>
            <a:ext cx="8617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AA: Vergleiche hörend die beiden musikalischen Stilrichtungen und benenne Unterschiede, aber auch Ähnlichkeiten.</a:t>
            </a:r>
          </a:p>
        </p:txBody>
      </p:sp>
    </p:spTree>
    <p:extLst>
      <p:ext uri="{BB962C8B-B14F-4D97-AF65-F5344CB8AC3E}">
        <p14:creationId xmlns:p14="http://schemas.microsoft.com/office/powerpoint/2010/main" val="57086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7DAA2-BAD6-A94F-A8FA-6F714B11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863029"/>
            <a:ext cx="10515600" cy="544531"/>
          </a:xfrm>
        </p:spPr>
        <p:txBody>
          <a:bodyPr>
            <a:normAutofit/>
          </a:bodyPr>
          <a:lstStyle/>
          <a:p>
            <a:pPr algn="ctr"/>
            <a:r>
              <a:rPr lang="de-DE" sz="1600" b="1" dirty="0"/>
              <a:t>Hörvergleich zwischen einem barocken Concerto </a:t>
            </a:r>
            <a:r>
              <a:rPr lang="de-DE" sz="1600" b="1" dirty="0" err="1"/>
              <a:t>grosso</a:t>
            </a:r>
            <a:r>
              <a:rPr lang="de-DE" sz="1600" b="1" dirty="0"/>
              <a:t> und einem Big Band-Arrangement im Jazz - Lösung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E98BDBAD-EAE5-9143-ADE7-761C79B8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78750"/>
              </p:ext>
            </p:extLst>
          </p:nvPr>
        </p:nvGraphicFramePr>
        <p:xfrm>
          <a:off x="838198" y="1364396"/>
          <a:ext cx="10515598" cy="4587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03834">
                  <a:extLst>
                    <a:ext uri="{9D8B030D-6E8A-4147-A177-3AD203B41FA5}">
                      <a16:colId xmlns:a16="http://schemas.microsoft.com/office/drawing/2014/main" val="1295879092"/>
                    </a:ext>
                  </a:extLst>
                </a:gridCol>
                <a:gridCol w="4405882">
                  <a:extLst>
                    <a:ext uri="{9D8B030D-6E8A-4147-A177-3AD203B41FA5}">
                      <a16:colId xmlns:a16="http://schemas.microsoft.com/office/drawing/2014/main" val="4017901980"/>
                    </a:ext>
                  </a:extLst>
                </a:gridCol>
                <a:gridCol w="4405882">
                  <a:extLst>
                    <a:ext uri="{9D8B030D-6E8A-4147-A177-3AD203B41FA5}">
                      <a16:colId xmlns:a16="http://schemas.microsoft.com/office/drawing/2014/main" val="2890942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Vivaldi: Concerto in g-Moll, RV 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Glenn Miller: Little </a:t>
                      </a:r>
                      <a:r>
                        <a:rPr lang="de-DE" sz="1400" dirty="0" err="1"/>
                        <a:t>brown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jug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07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Unterschiede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532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Besetzung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Barockes Streichorchester mit solistischen Holzblasinstrumenten und Cembalo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Big Band (Saxophone, Trompete, Posaunen) mit Rhythmusgruppe aus Schlagzeug, Bass, Gitarre und Klavier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4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Formale Struktur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Unregelmäßig lange Abschnitte (Thema 5 Takte)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Regelmäßiger Aufbau: 8 Takte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59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Rhythmik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Binär, 4/4-Takt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Ternär, geswingt, 2/2-Takt, </a:t>
                      </a:r>
                      <a:r>
                        <a:rPr lang="de-DE" sz="1400" dirty="0" err="1"/>
                        <a:t>Swingrhythmus</a:t>
                      </a:r>
                      <a:r>
                        <a:rPr lang="de-DE" sz="1400" dirty="0"/>
                        <a:t> in der Hi-Hat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493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 err="1"/>
                        <a:t>Klanglichkeit</a:t>
                      </a:r>
                      <a:r>
                        <a:rPr lang="de-DE" sz="1400" dirty="0"/>
                        <a:t> / Tongebung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Darmsaiten auf den Streichinstrumenten, weicher Klang, brillant und luftig, gerader Ton ohne Vibrato</a:t>
                      </a:r>
                    </a:p>
                    <a:p>
                      <a:r>
                        <a:rPr lang="de-DE" sz="1400" dirty="0"/>
                        <a:t>Mitteltönige Stimmung mit </a:t>
                      </a:r>
                      <a:r>
                        <a:rPr lang="de-DE" sz="1400"/>
                        <a:t>reinen Terzen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Erdig</a:t>
                      </a:r>
                      <a:r>
                        <a:rPr lang="de-DE" sz="1400"/>
                        <a:t>, kraftvoll, </a:t>
                      </a:r>
                      <a:r>
                        <a:rPr lang="de-DE" sz="1400" dirty="0"/>
                        <a:t>voluminös</a:t>
                      </a:r>
                    </a:p>
                    <a:p>
                      <a:r>
                        <a:rPr lang="de-DE" sz="1400" dirty="0"/>
                        <a:t>Angeschliffene Töne, </a:t>
                      </a:r>
                      <a:r>
                        <a:rPr lang="de-DE" sz="1400" dirty="0" err="1"/>
                        <a:t>glissandi</a:t>
                      </a:r>
                      <a:endParaRPr lang="de-DE" sz="1400" dirty="0"/>
                    </a:p>
                    <a:p>
                      <a:r>
                        <a:rPr lang="de-DE" sz="1400" dirty="0" err="1"/>
                        <a:t>Dirty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notes</a:t>
                      </a:r>
                      <a:r>
                        <a:rPr lang="de-DE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30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Ähnlichkeiten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691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Wechsel zwischen Concertino und </a:t>
                      </a:r>
                      <a:r>
                        <a:rPr lang="de-DE" sz="1400" dirty="0" err="1"/>
                        <a:t>Ripieno</a:t>
                      </a:r>
                      <a:r>
                        <a:rPr lang="de-DE" sz="1400" dirty="0"/>
                        <a:t> / Solisten und Tutti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98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Wiederholungen des Themas (Ritornell / Chorus) gegenüber freien Passagen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695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Sequenzierungen des Themas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Funktion der Bassgruppe: Harmonisches Fundament + Puls / Beat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62283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10681936-A283-DC44-9992-628354039D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94" y="254416"/>
            <a:ext cx="1743075" cy="55499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C0A4533-9AE9-3E48-9BF0-C123AD26A35D}"/>
              </a:ext>
            </a:extLst>
          </p:cNvPr>
          <p:cNvSpPr txBox="1"/>
          <p:nvPr/>
        </p:nvSpPr>
        <p:spPr>
          <a:xfrm>
            <a:off x="8292906" y="501629"/>
            <a:ext cx="333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Fachredaktion Musik, </a:t>
            </a:r>
            <a:r>
              <a:rPr lang="de-DE" sz="1400" dirty="0" err="1"/>
              <a:t>www.musik-bw.de</a:t>
            </a:r>
            <a:r>
              <a:rPr lang="de-DE" sz="1400" dirty="0">
                <a:effectLst/>
              </a:rPr>
              <a:t> </a:t>
            </a:r>
            <a:endParaRPr lang="de-DE" sz="1400" dirty="0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D8CE7143-1F55-D84B-903F-F7AA7ED2442B}"/>
              </a:ext>
            </a:extLst>
          </p:cNvPr>
          <p:cNvCxnSpPr/>
          <p:nvPr/>
        </p:nvCxnSpPr>
        <p:spPr>
          <a:xfrm>
            <a:off x="184935" y="809406"/>
            <a:ext cx="119180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17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Macintosh PowerPoint</Application>
  <PresentationFormat>Breitbild</PresentationFormat>
  <Paragraphs>32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Hörvergleich zwischen einem barocken Concerto grosso und einem Big Band-Arrangement im Jazz</vt:lpstr>
      <vt:lpstr>Hörvergleich zwischen einem barocken Concerto grosso und einem Big Band-Arrangement im Jazz - Lösung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Hennicke</dc:creator>
  <cp:lastModifiedBy>Anne Hennicke</cp:lastModifiedBy>
  <cp:revision>22</cp:revision>
  <dcterms:created xsi:type="dcterms:W3CDTF">2021-03-05T09:42:24Z</dcterms:created>
  <dcterms:modified xsi:type="dcterms:W3CDTF">2021-03-30T10:16:49Z</dcterms:modified>
</cp:coreProperties>
</file>