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57" r:id="rId4"/>
    <p:sldId id="258" r:id="rId5"/>
    <p:sldId id="260" r:id="rId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showGuides="1">
      <p:cViewPr varScale="1">
        <p:scale>
          <a:sx n="119" d="100"/>
          <a:sy n="119" d="100"/>
        </p:scale>
        <p:origin x="760" y="192"/>
      </p:cViewPr>
      <p:guideLst>
        <p:guide orient="horz" pos="238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AB59AE-43D7-544D-B568-88A95A5BF698}"/>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3FCF9545-95E8-084A-9D73-82649B7E26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E637158C-C01F-A444-A7FD-AA296C0D55CF}"/>
              </a:ext>
            </a:extLst>
          </p:cNvPr>
          <p:cNvSpPr>
            <a:spLocks noGrp="1"/>
          </p:cNvSpPr>
          <p:nvPr>
            <p:ph type="dt" sz="half" idx="10"/>
          </p:nvPr>
        </p:nvSpPr>
        <p:spPr/>
        <p:txBody>
          <a:bodyPr/>
          <a:lstStyle/>
          <a:p>
            <a:fld id="{57E2E6FD-2DAC-2945-B9D2-C4AD003B4C50}" type="datetimeFigureOut">
              <a:rPr lang="de-DE" smtClean="0"/>
              <a:t>04.05.22</a:t>
            </a:fld>
            <a:endParaRPr lang="de-DE"/>
          </a:p>
        </p:txBody>
      </p:sp>
      <p:sp>
        <p:nvSpPr>
          <p:cNvPr id="5" name="Fußzeilenplatzhalter 4">
            <a:extLst>
              <a:ext uri="{FF2B5EF4-FFF2-40B4-BE49-F238E27FC236}">
                <a16:creationId xmlns:a16="http://schemas.microsoft.com/office/drawing/2014/main" id="{8AD7AAB3-013C-9648-ADD4-66F24605EDA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81AF468-2D6B-4E4E-A833-F433E1C9959A}"/>
              </a:ext>
            </a:extLst>
          </p:cNvPr>
          <p:cNvSpPr>
            <a:spLocks noGrp="1"/>
          </p:cNvSpPr>
          <p:nvPr>
            <p:ph type="sldNum" sz="quarter" idx="12"/>
          </p:nvPr>
        </p:nvSpPr>
        <p:spPr/>
        <p:txBody>
          <a:bodyPr/>
          <a:lstStyle/>
          <a:p>
            <a:fld id="{52C1553E-DA86-284A-B576-A5F2062FC44F}" type="slidenum">
              <a:rPr lang="de-DE" smtClean="0"/>
              <a:t>‹Nr.›</a:t>
            </a:fld>
            <a:endParaRPr lang="de-DE"/>
          </a:p>
        </p:txBody>
      </p:sp>
    </p:spTree>
    <p:extLst>
      <p:ext uri="{BB962C8B-B14F-4D97-AF65-F5344CB8AC3E}">
        <p14:creationId xmlns:p14="http://schemas.microsoft.com/office/powerpoint/2010/main" val="3688308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0E2A89-871C-E646-8E25-FBA1256A349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ADAAE07-A44E-F747-8F32-5719F617032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06D2560-CB32-3A45-8E47-7295ECAA21D5}"/>
              </a:ext>
            </a:extLst>
          </p:cNvPr>
          <p:cNvSpPr>
            <a:spLocks noGrp="1"/>
          </p:cNvSpPr>
          <p:nvPr>
            <p:ph type="dt" sz="half" idx="10"/>
          </p:nvPr>
        </p:nvSpPr>
        <p:spPr/>
        <p:txBody>
          <a:bodyPr/>
          <a:lstStyle/>
          <a:p>
            <a:fld id="{57E2E6FD-2DAC-2945-B9D2-C4AD003B4C50}" type="datetimeFigureOut">
              <a:rPr lang="de-DE" smtClean="0"/>
              <a:t>04.05.22</a:t>
            </a:fld>
            <a:endParaRPr lang="de-DE"/>
          </a:p>
        </p:txBody>
      </p:sp>
      <p:sp>
        <p:nvSpPr>
          <p:cNvPr id="5" name="Fußzeilenplatzhalter 4">
            <a:extLst>
              <a:ext uri="{FF2B5EF4-FFF2-40B4-BE49-F238E27FC236}">
                <a16:creationId xmlns:a16="http://schemas.microsoft.com/office/drawing/2014/main" id="{E892B73E-3BC6-6D47-90FB-D9C9A7DF945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8D9A8CC-C8B7-DC4E-86D4-556402F1156A}"/>
              </a:ext>
            </a:extLst>
          </p:cNvPr>
          <p:cNvSpPr>
            <a:spLocks noGrp="1"/>
          </p:cNvSpPr>
          <p:nvPr>
            <p:ph type="sldNum" sz="quarter" idx="12"/>
          </p:nvPr>
        </p:nvSpPr>
        <p:spPr/>
        <p:txBody>
          <a:bodyPr/>
          <a:lstStyle/>
          <a:p>
            <a:fld id="{52C1553E-DA86-284A-B576-A5F2062FC44F}" type="slidenum">
              <a:rPr lang="de-DE" smtClean="0"/>
              <a:t>‹Nr.›</a:t>
            </a:fld>
            <a:endParaRPr lang="de-DE"/>
          </a:p>
        </p:txBody>
      </p:sp>
    </p:spTree>
    <p:extLst>
      <p:ext uri="{BB962C8B-B14F-4D97-AF65-F5344CB8AC3E}">
        <p14:creationId xmlns:p14="http://schemas.microsoft.com/office/powerpoint/2010/main" val="4213934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FE9C3E9-C79A-CA42-9F6C-C35AE7AE816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88625884-B85E-624F-A0C2-B6A24B4B809E}"/>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D7CA731-E562-5240-8421-76619E0D78FB}"/>
              </a:ext>
            </a:extLst>
          </p:cNvPr>
          <p:cNvSpPr>
            <a:spLocks noGrp="1"/>
          </p:cNvSpPr>
          <p:nvPr>
            <p:ph type="dt" sz="half" idx="10"/>
          </p:nvPr>
        </p:nvSpPr>
        <p:spPr/>
        <p:txBody>
          <a:bodyPr/>
          <a:lstStyle/>
          <a:p>
            <a:fld id="{57E2E6FD-2DAC-2945-B9D2-C4AD003B4C50}" type="datetimeFigureOut">
              <a:rPr lang="de-DE" smtClean="0"/>
              <a:t>04.05.22</a:t>
            </a:fld>
            <a:endParaRPr lang="de-DE"/>
          </a:p>
        </p:txBody>
      </p:sp>
      <p:sp>
        <p:nvSpPr>
          <p:cNvPr id="5" name="Fußzeilenplatzhalter 4">
            <a:extLst>
              <a:ext uri="{FF2B5EF4-FFF2-40B4-BE49-F238E27FC236}">
                <a16:creationId xmlns:a16="http://schemas.microsoft.com/office/drawing/2014/main" id="{EEAA5B34-DEDC-F842-B54F-2B87FE6FDBA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64460F2-95B1-184E-B69B-BB99AD70A594}"/>
              </a:ext>
            </a:extLst>
          </p:cNvPr>
          <p:cNvSpPr>
            <a:spLocks noGrp="1"/>
          </p:cNvSpPr>
          <p:nvPr>
            <p:ph type="sldNum" sz="quarter" idx="12"/>
          </p:nvPr>
        </p:nvSpPr>
        <p:spPr/>
        <p:txBody>
          <a:bodyPr/>
          <a:lstStyle/>
          <a:p>
            <a:fld id="{52C1553E-DA86-284A-B576-A5F2062FC44F}" type="slidenum">
              <a:rPr lang="de-DE" smtClean="0"/>
              <a:t>‹Nr.›</a:t>
            </a:fld>
            <a:endParaRPr lang="de-DE"/>
          </a:p>
        </p:txBody>
      </p:sp>
    </p:spTree>
    <p:extLst>
      <p:ext uri="{BB962C8B-B14F-4D97-AF65-F5344CB8AC3E}">
        <p14:creationId xmlns:p14="http://schemas.microsoft.com/office/powerpoint/2010/main" val="3770372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14812F-EF43-4742-A4E9-8B631A95D89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A377340-1F86-EC47-8789-EE6BA612C1A2}"/>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E87395D-4462-A844-AFD6-DC6E5CC6B771}"/>
              </a:ext>
            </a:extLst>
          </p:cNvPr>
          <p:cNvSpPr>
            <a:spLocks noGrp="1"/>
          </p:cNvSpPr>
          <p:nvPr>
            <p:ph type="dt" sz="half" idx="10"/>
          </p:nvPr>
        </p:nvSpPr>
        <p:spPr/>
        <p:txBody>
          <a:bodyPr/>
          <a:lstStyle/>
          <a:p>
            <a:fld id="{57E2E6FD-2DAC-2945-B9D2-C4AD003B4C50}" type="datetimeFigureOut">
              <a:rPr lang="de-DE" smtClean="0"/>
              <a:t>04.05.22</a:t>
            </a:fld>
            <a:endParaRPr lang="de-DE"/>
          </a:p>
        </p:txBody>
      </p:sp>
      <p:sp>
        <p:nvSpPr>
          <p:cNvPr id="5" name="Fußzeilenplatzhalter 4">
            <a:extLst>
              <a:ext uri="{FF2B5EF4-FFF2-40B4-BE49-F238E27FC236}">
                <a16:creationId xmlns:a16="http://schemas.microsoft.com/office/drawing/2014/main" id="{FFD13B8C-E484-9648-A660-B658FACA9F9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0BF2A4C-EFF7-7844-A1D7-E7C1B8E9A402}"/>
              </a:ext>
            </a:extLst>
          </p:cNvPr>
          <p:cNvSpPr>
            <a:spLocks noGrp="1"/>
          </p:cNvSpPr>
          <p:nvPr>
            <p:ph type="sldNum" sz="quarter" idx="12"/>
          </p:nvPr>
        </p:nvSpPr>
        <p:spPr/>
        <p:txBody>
          <a:bodyPr/>
          <a:lstStyle/>
          <a:p>
            <a:fld id="{52C1553E-DA86-284A-B576-A5F2062FC44F}" type="slidenum">
              <a:rPr lang="de-DE" smtClean="0"/>
              <a:t>‹Nr.›</a:t>
            </a:fld>
            <a:endParaRPr lang="de-DE"/>
          </a:p>
        </p:txBody>
      </p:sp>
    </p:spTree>
    <p:extLst>
      <p:ext uri="{BB962C8B-B14F-4D97-AF65-F5344CB8AC3E}">
        <p14:creationId xmlns:p14="http://schemas.microsoft.com/office/powerpoint/2010/main" val="2772883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34C148-C43F-D644-8DE1-4113673DC22F}"/>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08E2F310-84C2-E449-B07C-8FDF94313B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5E3F30C-D045-714E-9E18-B601698844AA}"/>
              </a:ext>
            </a:extLst>
          </p:cNvPr>
          <p:cNvSpPr>
            <a:spLocks noGrp="1"/>
          </p:cNvSpPr>
          <p:nvPr>
            <p:ph type="dt" sz="half" idx="10"/>
          </p:nvPr>
        </p:nvSpPr>
        <p:spPr/>
        <p:txBody>
          <a:bodyPr/>
          <a:lstStyle/>
          <a:p>
            <a:fld id="{57E2E6FD-2DAC-2945-B9D2-C4AD003B4C50}" type="datetimeFigureOut">
              <a:rPr lang="de-DE" smtClean="0"/>
              <a:t>04.05.22</a:t>
            </a:fld>
            <a:endParaRPr lang="de-DE"/>
          </a:p>
        </p:txBody>
      </p:sp>
      <p:sp>
        <p:nvSpPr>
          <p:cNvPr id="5" name="Fußzeilenplatzhalter 4">
            <a:extLst>
              <a:ext uri="{FF2B5EF4-FFF2-40B4-BE49-F238E27FC236}">
                <a16:creationId xmlns:a16="http://schemas.microsoft.com/office/drawing/2014/main" id="{A1132102-54EE-6146-86AB-363B0D18D1D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B0B480C-0910-1F46-91F7-051FCAC8D3EF}"/>
              </a:ext>
            </a:extLst>
          </p:cNvPr>
          <p:cNvSpPr>
            <a:spLocks noGrp="1"/>
          </p:cNvSpPr>
          <p:nvPr>
            <p:ph type="sldNum" sz="quarter" idx="12"/>
          </p:nvPr>
        </p:nvSpPr>
        <p:spPr/>
        <p:txBody>
          <a:bodyPr/>
          <a:lstStyle/>
          <a:p>
            <a:fld id="{52C1553E-DA86-284A-B576-A5F2062FC44F}" type="slidenum">
              <a:rPr lang="de-DE" smtClean="0"/>
              <a:t>‹Nr.›</a:t>
            </a:fld>
            <a:endParaRPr lang="de-DE"/>
          </a:p>
        </p:txBody>
      </p:sp>
    </p:spTree>
    <p:extLst>
      <p:ext uri="{BB962C8B-B14F-4D97-AF65-F5344CB8AC3E}">
        <p14:creationId xmlns:p14="http://schemas.microsoft.com/office/powerpoint/2010/main" val="368679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C96DB-DBE5-D945-B3BD-730BE4FD8A7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FEA7C38-2B1B-4948-B747-AB5825DCA446}"/>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D6DFD67-14C0-9846-AB66-0849B0B48178}"/>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B6B50D1D-A8A6-F544-BDF8-10BBD97010B6}"/>
              </a:ext>
            </a:extLst>
          </p:cNvPr>
          <p:cNvSpPr>
            <a:spLocks noGrp="1"/>
          </p:cNvSpPr>
          <p:nvPr>
            <p:ph type="dt" sz="half" idx="10"/>
          </p:nvPr>
        </p:nvSpPr>
        <p:spPr/>
        <p:txBody>
          <a:bodyPr/>
          <a:lstStyle/>
          <a:p>
            <a:fld id="{57E2E6FD-2DAC-2945-B9D2-C4AD003B4C50}" type="datetimeFigureOut">
              <a:rPr lang="de-DE" smtClean="0"/>
              <a:t>04.05.22</a:t>
            </a:fld>
            <a:endParaRPr lang="de-DE"/>
          </a:p>
        </p:txBody>
      </p:sp>
      <p:sp>
        <p:nvSpPr>
          <p:cNvPr id="6" name="Fußzeilenplatzhalter 5">
            <a:extLst>
              <a:ext uri="{FF2B5EF4-FFF2-40B4-BE49-F238E27FC236}">
                <a16:creationId xmlns:a16="http://schemas.microsoft.com/office/drawing/2014/main" id="{815C6B3A-BAC8-AA4D-AD10-D54E21D62DF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573A764-CB70-9547-B4C2-5240C212A2E7}"/>
              </a:ext>
            </a:extLst>
          </p:cNvPr>
          <p:cNvSpPr>
            <a:spLocks noGrp="1"/>
          </p:cNvSpPr>
          <p:nvPr>
            <p:ph type="sldNum" sz="quarter" idx="12"/>
          </p:nvPr>
        </p:nvSpPr>
        <p:spPr/>
        <p:txBody>
          <a:bodyPr/>
          <a:lstStyle/>
          <a:p>
            <a:fld id="{52C1553E-DA86-284A-B576-A5F2062FC44F}" type="slidenum">
              <a:rPr lang="de-DE" smtClean="0"/>
              <a:t>‹Nr.›</a:t>
            </a:fld>
            <a:endParaRPr lang="de-DE"/>
          </a:p>
        </p:txBody>
      </p:sp>
    </p:spTree>
    <p:extLst>
      <p:ext uri="{BB962C8B-B14F-4D97-AF65-F5344CB8AC3E}">
        <p14:creationId xmlns:p14="http://schemas.microsoft.com/office/powerpoint/2010/main" val="3492230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6FC435-E3EB-C545-816E-55CBEC8B2D8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EDB8140E-8AF2-3D45-A030-C1E45102D7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E9A8D9A-688F-374A-8CE1-41E46EA562B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7F64931-80D4-9044-BF6F-05A8662FF7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A04611D9-63BE-D140-8753-BF65DC77F65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23094164-C483-0342-A01D-DED8E0CC6955}"/>
              </a:ext>
            </a:extLst>
          </p:cNvPr>
          <p:cNvSpPr>
            <a:spLocks noGrp="1"/>
          </p:cNvSpPr>
          <p:nvPr>
            <p:ph type="dt" sz="half" idx="10"/>
          </p:nvPr>
        </p:nvSpPr>
        <p:spPr/>
        <p:txBody>
          <a:bodyPr/>
          <a:lstStyle/>
          <a:p>
            <a:fld id="{57E2E6FD-2DAC-2945-B9D2-C4AD003B4C50}" type="datetimeFigureOut">
              <a:rPr lang="de-DE" smtClean="0"/>
              <a:t>04.05.22</a:t>
            </a:fld>
            <a:endParaRPr lang="de-DE"/>
          </a:p>
        </p:txBody>
      </p:sp>
      <p:sp>
        <p:nvSpPr>
          <p:cNvPr id="8" name="Fußzeilenplatzhalter 7">
            <a:extLst>
              <a:ext uri="{FF2B5EF4-FFF2-40B4-BE49-F238E27FC236}">
                <a16:creationId xmlns:a16="http://schemas.microsoft.com/office/drawing/2014/main" id="{E371EB1E-F385-A940-A0B9-32EF008FC28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A08C9834-17CC-7F49-A1C4-D91CFC6452C2}"/>
              </a:ext>
            </a:extLst>
          </p:cNvPr>
          <p:cNvSpPr>
            <a:spLocks noGrp="1"/>
          </p:cNvSpPr>
          <p:nvPr>
            <p:ph type="sldNum" sz="quarter" idx="12"/>
          </p:nvPr>
        </p:nvSpPr>
        <p:spPr/>
        <p:txBody>
          <a:bodyPr/>
          <a:lstStyle/>
          <a:p>
            <a:fld id="{52C1553E-DA86-284A-B576-A5F2062FC44F}" type="slidenum">
              <a:rPr lang="de-DE" smtClean="0"/>
              <a:t>‹Nr.›</a:t>
            </a:fld>
            <a:endParaRPr lang="de-DE"/>
          </a:p>
        </p:txBody>
      </p:sp>
    </p:spTree>
    <p:extLst>
      <p:ext uri="{BB962C8B-B14F-4D97-AF65-F5344CB8AC3E}">
        <p14:creationId xmlns:p14="http://schemas.microsoft.com/office/powerpoint/2010/main" val="1825845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FEDA0-2FF2-5148-90B5-AB721A0CDC5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BF38AB5E-B37A-844A-897C-D66014D46F4B}"/>
              </a:ext>
            </a:extLst>
          </p:cNvPr>
          <p:cNvSpPr>
            <a:spLocks noGrp="1"/>
          </p:cNvSpPr>
          <p:nvPr>
            <p:ph type="dt" sz="half" idx="10"/>
          </p:nvPr>
        </p:nvSpPr>
        <p:spPr/>
        <p:txBody>
          <a:bodyPr/>
          <a:lstStyle/>
          <a:p>
            <a:fld id="{57E2E6FD-2DAC-2945-B9D2-C4AD003B4C50}" type="datetimeFigureOut">
              <a:rPr lang="de-DE" smtClean="0"/>
              <a:t>04.05.22</a:t>
            </a:fld>
            <a:endParaRPr lang="de-DE"/>
          </a:p>
        </p:txBody>
      </p:sp>
      <p:sp>
        <p:nvSpPr>
          <p:cNvPr id="4" name="Fußzeilenplatzhalter 3">
            <a:extLst>
              <a:ext uri="{FF2B5EF4-FFF2-40B4-BE49-F238E27FC236}">
                <a16:creationId xmlns:a16="http://schemas.microsoft.com/office/drawing/2014/main" id="{E59A60BC-8CCA-BB41-9D71-96DDA62F4163}"/>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D6C59B47-EBB1-4748-ACBA-D566AADC88B6}"/>
              </a:ext>
            </a:extLst>
          </p:cNvPr>
          <p:cNvSpPr>
            <a:spLocks noGrp="1"/>
          </p:cNvSpPr>
          <p:nvPr>
            <p:ph type="sldNum" sz="quarter" idx="12"/>
          </p:nvPr>
        </p:nvSpPr>
        <p:spPr/>
        <p:txBody>
          <a:bodyPr/>
          <a:lstStyle/>
          <a:p>
            <a:fld id="{52C1553E-DA86-284A-B576-A5F2062FC44F}" type="slidenum">
              <a:rPr lang="de-DE" smtClean="0"/>
              <a:t>‹Nr.›</a:t>
            </a:fld>
            <a:endParaRPr lang="de-DE"/>
          </a:p>
        </p:txBody>
      </p:sp>
    </p:spTree>
    <p:extLst>
      <p:ext uri="{BB962C8B-B14F-4D97-AF65-F5344CB8AC3E}">
        <p14:creationId xmlns:p14="http://schemas.microsoft.com/office/powerpoint/2010/main" val="1689959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9FCD380-3D37-8545-BEE6-673CC1C7AAB4}"/>
              </a:ext>
            </a:extLst>
          </p:cNvPr>
          <p:cNvSpPr>
            <a:spLocks noGrp="1"/>
          </p:cNvSpPr>
          <p:nvPr>
            <p:ph type="dt" sz="half" idx="10"/>
          </p:nvPr>
        </p:nvSpPr>
        <p:spPr/>
        <p:txBody>
          <a:bodyPr/>
          <a:lstStyle/>
          <a:p>
            <a:fld id="{57E2E6FD-2DAC-2945-B9D2-C4AD003B4C50}" type="datetimeFigureOut">
              <a:rPr lang="de-DE" smtClean="0"/>
              <a:t>04.05.22</a:t>
            </a:fld>
            <a:endParaRPr lang="de-DE"/>
          </a:p>
        </p:txBody>
      </p:sp>
      <p:sp>
        <p:nvSpPr>
          <p:cNvPr id="3" name="Fußzeilenplatzhalter 2">
            <a:extLst>
              <a:ext uri="{FF2B5EF4-FFF2-40B4-BE49-F238E27FC236}">
                <a16:creationId xmlns:a16="http://schemas.microsoft.com/office/drawing/2014/main" id="{37569DAF-799C-924B-9F66-6D1D1FC9AAF0}"/>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D2D5AD4F-96E0-B148-8FFE-793CD8CC0148}"/>
              </a:ext>
            </a:extLst>
          </p:cNvPr>
          <p:cNvSpPr>
            <a:spLocks noGrp="1"/>
          </p:cNvSpPr>
          <p:nvPr>
            <p:ph type="sldNum" sz="quarter" idx="12"/>
          </p:nvPr>
        </p:nvSpPr>
        <p:spPr/>
        <p:txBody>
          <a:bodyPr/>
          <a:lstStyle/>
          <a:p>
            <a:fld id="{52C1553E-DA86-284A-B576-A5F2062FC44F}" type="slidenum">
              <a:rPr lang="de-DE" smtClean="0"/>
              <a:t>‹Nr.›</a:t>
            </a:fld>
            <a:endParaRPr lang="de-DE"/>
          </a:p>
        </p:txBody>
      </p:sp>
    </p:spTree>
    <p:extLst>
      <p:ext uri="{BB962C8B-B14F-4D97-AF65-F5344CB8AC3E}">
        <p14:creationId xmlns:p14="http://schemas.microsoft.com/office/powerpoint/2010/main" val="3033957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954ADC-20BC-D34A-A566-E9E1357C570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9DC5A2BF-E7E7-9D4F-ACFD-EFC2D09EB3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B949BD8-CABA-AF41-80FF-0B6231B5A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18F36D5-719A-0041-929D-1EC8674B3496}"/>
              </a:ext>
            </a:extLst>
          </p:cNvPr>
          <p:cNvSpPr>
            <a:spLocks noGrp="1"/>
          </p:cNvSpPr>
          <p:nvPr>
            <p:ph type="dt" sz="half" idx="10"/>
          </p:nvPr>
        </p:nvSpPr>
        <p:spPr/>
        <p:txBody>
          <a:bodyPr/>
          <a:lstStyle/>
          <a:p>
            <a:fld id="{57E2E6FD-2DAC-2945-B9D2-C4AD003B4C50}" type="datetimeFigureOut">
              <a:rPr lang="de-DE" smtClean="0"/>
              <a:t>04.05.22</a:t>
            </a:fld>
            <a:endParaRPr lang="de-DE"/>
          </a:p>
        </p:txBody>
      </p:sp>
      <p:sp>
        <p:nvSpPr>
          <p:cNvPr id="6" name="Fußzeilenplatzhalter 5">
            <a:extLst>
              <a:ext uri="{FF2B5EF4-FFF2-40B4-BE49-F238E27FC236}">
                <a16:creationId xmlns:a16="http://schemas.microsoft.com/office/drawing/2014/main" id="{808422F8-07A7-6943-A7D0-D695B5DABD2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7FAB179-F043-694E-A1A4-84BC7B0D17CF}"/>
              </a:ext>
            </a:extLst>
          </p:cNvPr>
          <p:cNvSpPr>
            <a:spLocks noGrp="1"/>
          </p:cNvSpPr>
          <p:nvPr>
            <p:ph type="sldNum" sz="quarter" idx="12"/>
          </p:nvPr>
        </p:nvSpPr>
        <p:spPr/>
        <p:txBody>
          <a:bodyPr/>
          <a:lstStyle/>
          <a:p>
            <a:fld id="{52C1553E-DA86-284A-B576-A5F2062FC44F}" type="slidenum">
              <a:rPr lang="de-DE" smtClean="0"/>
              <a:t>‹Nr.›</a:t>
            </a:fld>
            <a:endParaRPr lang="de-DE"/>
          </a:p>
        </p:txBody>
      </p:sp>
    </p:spTree>
    <p:extLst>
      <p:ext uri="{BB962C8B-B14F-4D97-AF65-F5344CB8AC3E}">
        <p14:creationId xmlns:p14="http://schemas.microsoft.com/office/powerpoint/2010/main" val="1792102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49D24A-6D7E-CC4F-87D0-A74A2C05BC3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9F29D4DB-B9A6-ED47-BB16-E350CB2AC3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06C5BE41-04B9-B14A-A342-D880C6152F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DD5D7D7-C7F5-C346-8FCD-E02E6A58C5AA}"/>
              </a:ext>
            </a:extLst>
          </p:cNvPr>
          <p:cNvSpPr>
            <a:spLocks noGrp="1"/>
          </p:cNvSpPr>
          <p:nvPr>
            <p:ph type="dt" sz="half" idx="10"/>
          </p:nvPr>
        </p:nvSpPr>
        <p:spPr/>
        <p:txBody>
          <a:bodyPr/>
          <a:lstStyle/>
          <a:p>
            <a:fld id="{57E2E6FD-2DAC-2945-B9D2-C4AD003B4C50}" type="datetimeFigureOut">
              <a:rPr lang="de-DE" smtClean="0"/>
              <a:t>04.05.22</a:t>
            </a:fld>
            <a:endParaRPr lang="de-DE"/>
          </a:p>
        </p:txBody>
      </p:sp>
      <p:sp>
        <p:nvSpPr>
          <p:cNvPr id="6" name="Fußzeilenplatzhalter 5">
            <a:extLst>
              <a:ext uri="{FF2B5EF4-FFF2-40B4-BE49-F238E27FC236}">
                <a16:creationId xmlns:a16="http://schemas.microsoft.com/office/drawing/2014/main" id="{3109C5DA-D327-9E4E-84F0-F9946C5246B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F64E276-70F0-4E45-9A42-106A048CE716}"/>
              </a:ext>
            </a:extLst>
          </p:cNvPr>
          <p:cNvSpPr>
            <a:spLocks noGrp="1"/>
          </p:cNvSpPr>
          <p:nvPr>
            <p:ph type="sldNum" sz="quarter" idx="12"/>
          </p:nvPr>
        </p:nvSpPr>
        <p:spPr/>
        <p:txBody>
          <a:bodyPr/>
          <a:lstStyle/>
          <a:p>
            <a:fld id="{52C1553E-DA86-284A-B576-A5F2062FC44F}" type="slidenum">
              <a:rPr lang="de-DE" smtClean="0"/>
              <a:t>‹Nr.›</a:t>
            </a:fld>
            <a:endParaRPr lang="de-DE"/>
          </a:p>
        </p:txBody>
      </p:sp>
    </p:spTree>
    <p:extLst>
      <p:ext uri="{BB962C8B-B14F-4D97-AF65-F5344CB8AC3E}">
        <p14:creationId xmlns:p14="http://schemas.microsoft.com/office/powerpoint/2010/main" val="2513261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7025F96-65E3-734E-B537-486633D06F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5F06B575-2975-5641-9218-B50F00832A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539864D-E161-2B4A-A45B-1366AAA538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E2E6FD-2DAC-2945-B9D2-C4AD003B4C50}" type="datetimeFigureOut">
              <a:rPr lang="de-DE" smtClean="0"/>
              <a:t>04.05.22</a:t>
            </a:fld>
            <a:endParaRPr lang="de-DE"/>
          </a:p>
        </p:txBody>
      </p:sp>
      <p:sp>
        <p:nvSpPr>
          <p:cNvPr id="5" name="Fußzeilenplatzhalter 4">
            <a:extLst>
              <a:ext uri="{FF2B5EF4-FFF2-40B4-BE49-F238E27FC236}">
                <a16:creationId xmlns:a16="http://schemas.microsoft.com/office/drawing/2014/main" id="{58B3CE57-8C54-3F4B-B28E-13B1C7C287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8ADE9C2F-ABD5-CD4E-9B44-95FAA0DFF2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C1553E-DA86-284A-B576-A5F2062FC44F}" type="slidenum">
              <a:rPr lang="de-DE" smtClean="0"/>
              <a:t>‹Nr.›</a:t>
            </a:fld>
            <a:endParaRPr lang="de-DE"/>
          </a:p>
        </p:txBody>
      </p:sp>
    </p:spTree>
    <p:extLst>
      <p:ext uri="{BB962C8B-B14F-4D97-AF65-F5344CB8AC3E}">
        <p14:creationId xmlns:p14="http://schemas.microsoft.com/office/powerpoint/2010/main" val="126037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jpeg"/><Relationship Id="rId2" Type="http://schemas.openxmlformats.org/officeDocument/2006/relationships/hyperlink" Target="https://km-bw.de/" TargetMode="External"/><Relationship Id="rId1" Type="http://schemas.openxmlformats.org/officeDocument/2006/relationships/slideLayout" Target="../slideLayouts/slideLayout2.xml"/><Relationship Id="rId6" Type="http://schemas.openxmlformats.org/officeDocument/2006/relationships/hyperlink" Target="https://ibbw.kultus-bw.de/" TargetMode="External"/><Relationship Id="rId5" Type="http://schemas.openxmlformats.org/officeDocument/2006/relationships/image" Target="../media/image2.jpeg"/><Relationship Id="rId4" Type="http://schemas.openxmlformats.org/officeDocument/2006/relationships/hyperlink" Target="https://www.schule-bw.d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jpeg"/><Relationship Id="rId2" Type="http://schemas.openxmlformats.org/officeDocument/2006/relationships/hyperlink" Target="https://km-bw.de/" TargetMode="External"/><Relationship Id="rId1" Type="http://schemas.openxmlformats.org/officeDocument/2006/relationships/slideLayout" Target="../slideLayouts/slideLayout2.xml"/><Relationship Id="rId6" Type="http://schemas.openxmlformats.org/officeDocument/2006/relationships/hyperlink" Target="https://ibbw.kultus-bw.de/" TargetMode="External"/><Relationship Id="rId5" Type="http://schemas.openxmlformats.org/officeDocument/2006/relationships/image" Target="../media/image2.jpeg"/><Relationship Id="rId4" Type="http://schemas.openxmlformats.org/officeDocument/2006/relationships/hyperlink" Target="https://www.schule-bw.d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jpeg"/><Relationship Id="rId2" Type="http://schemas.openxmlformats.org/officeDocument/2006/relationships/hyperlink" Target="https://km-bw.de/" TargetMode="External"/><Relationship Id="rId1" Type="http://schemas.openxmlformats.org/officeDocument/2006/relationships/slideLayout" Target="../slideLayouts/slideLayout2.xml"/><Relationship Id="rId6" Type="http://schemas.openxmlformats.org/officeDocument/2006/relationships/hyperlink" Target="https://ibbw.kultus-bw.de/" TargetMode="External"/><Relationship Id="rId5" Type="http://schemas.openxmlformats.org/officeDocument/2006/relationships/image" Target="../media/image2.jpeg"/><Relationship Id="rId4" Type="http://schemas.openxmlformats.org/officeDocument/2006/relationships/hyperlink" Target="https://www.schule-bw.de/"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jpeg"/><Relationship Id="rId2" Type="http://schemas.openxmlformats.org/officeDocument/2006/relationships/hyperlink" Target="https://km-bw.de/" TargetMode="External"/><Relationship Id="rId1" Type="http://schemas.openxmlformats.org/officeDocument/2006/relationships/slideLayout" Target="../slideLayouts/slideLayout2.xml"/><Relationship Id="rId6" Type="http://schemas.openxmlformats.org/officeDocument/2006/relationships/hyperlink" Target="https://ibbw.kultus-bw.de/" TargetMode="External"/><Relationship Id="rId5" Type="http://schemas.openxmlformats.org/officeDocument/2006/relationships/image" Target="../media/image2.jpeg"/><Relationship Id="rId4" Type="http://schemas.openxmlformats.org/officeDocument/2006/relationships/hyperlink" Target="https://www.schule-bw.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3">
            <a:hlinkClick r:id="rId2" tooltip="Öffnet die Startseite des Ministeriums für Kultus, Jugend und Sport Baden-Württemberg in einem neuem Tab beziehungsweise Fenster."/>
            <a:extLst>
              <a:ext uri="{FF2B5EF4-FFF2-40B4-BE49-F238E27FC236}">
                <a16:creationId xmlns:a16="http://schemas.microsoft.com/office/drawing/2014/main" id="{914AB5FE-3194-8A45-A034-671E805E13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7562" y="265016"/>
            <a:ext cx="396875" cy="554037"/>
          </a:xfrm>
          <a:prstGeom prst="rect">
            <a:avLst/>
          </a:prstGeom>
          <a:noFill/>
          <a:extLst>
            <a:ext uri="{909E8E84-426E-40DD-AFC4-6F175D3DCCD1}">
              <a14:hiddenFill xmlns:a14="http://schemas.microsoft.com/office/drawing/2010/main">
                <a:solidFill>
                  <a:srgbClr val="FFFFFF"/>
                </a:solidFill>
              </a14:hiddenFill>
            </a:ext>
          </a:extLst>
        </p:spPr>
      </p:pic>
      <p:pic>
        <p:nvPicPr>
          <p:cNvPr id="1026" name="2">
            <a:hlinkClick r:id="rId4" tooltip="Öffnet die Startseite des Landesbildungsservers Baden-Württemberg in einem neuem Tab beziehungsweise Fenster."/>
            <a:extLst>
              <a:ext uri="{FF2B5EF4-FFF2-40B4-BE49-F238E27FC236}">
                <a16:creationId xmlns:a16="http://schemas.microsoft.com/office/drawing/2014/main" id="{EC9B2264-3540-CF4A-8954-40DFAB5B69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2444" t="9200" r="69687" b="6427"/>
          <a:stretch>
            <a:fillRect/>
          </a:stretch>
        </p:blipFill>
        <p:spPr bwMode="auto">
          <a:xfrm>
            <a:off x="461659" y="368203"/>
            <a:ext cx="468313" cy="450850"/>
          </a:xfrm>
          <a:prstGeom prst="rect">
            <a:avLst/>
          </a:prstGeom>
          <a:noFill/>
          <a:extLst>
            <a:ext uri="{909E8E84-426E-40DD-AFC4-6F175D3DCCD1}">
              <a14:hiddenFill xmlns:a14="http://schemas.microsoft.com/office/drawing/2010/main">
                <a:solidFill>
                  <a:srgbClr val="FFFFFF"/>
                </a:solidFill>
              </a14:hiddenFill>
            </a:ext>
          </a:extLst>
        </p:spPr>
      </p:pic>
      <p:pic>
        <p:nvPicPr>
          <p:cNvPr id="1025" name="1">
            <a:hlinkClick r:id="rId6" tooltip="Öffnet die Startseite des Instituts für Bildungsanalysen Baden-Württemberg in einem neuem Tab beziehungsweise Fenster."/>
            <a:extLst>
              <a:ext uri="{FF2B5EF4-FFF2-40B4-BE49-F238E27FC236}">
                <a16:creationId xmlns:a16="http://schemas.microsoft.com/office/drawing/2014/main" id="{9CA0CB14-81E0-4D4F-8C6C-615097A4F7F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l="6216" t="13963" r="6416" b="13963"/>
          <a:stretch>
            <a:fillRect/>
          </a:stretch>
        </p:blipFill>
        <p:spPr bwMode="auto">
          <a:xfrm>
            <a:off x="10069262" y="249140"/>
            <a:ext cx="1635125" cy="56991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2597173-16E1-0246-8DA1-AD6E9048FDF8}"/>
              </a:ext>
            </a:extLst>
          </p:cNvPr>
          <p:cNvSpPr>
            <a:spLocks noChangeArrowheads="1"/>
          </p:cNvSpPr>
          <p:nvPr/>
        </p:nvSpPr>
        <p:spPr bwMode="auto">
          <a:xfrm>
            <a:off x="280584" y="22390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7" name="Rectangle 6">
            <a:extLst>
              <a:ext uri="{FF2B5EF4-FFF2-40B4-BE49-F238E27FC236}">
                <a16:creationId xmlns:a16="http://schemas.microsoft.com/office/drawing/2014/main" id="{216794E0-4E1F-B24A-9C2A-FECFEE2DED22}"/>
              </a:ext>
            </a:extLst>
          </p:cNvPr>
          <p:cNvSpPr>
            <a:spLocks noChangeArrowheads="1"/>
          </p:cNvSpPr>
          <p:nvPr/>
        </p:nvSpPr>
        <p:spPr bwMode="auto">
          <a:xfrm>
            <a:off x="280584" y="68110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2" name="Textfeld 11">
            <a:extLst>
              <a:ext uri="{FF2B5EF4-FFF2-40B4-BE49-F238E27FC236}">
                <a16:creationId xmlns:a16="http://schemas.microsoft.com/office/drawing/2014/main" id="{D8790788-13AD-994F-8906-68F32D0481FA}"/>
              </a:ext>
            </a:extLst>
          </p:cNvPr>
          <p:cNvSpPr txBox="1"/>
          <p:nvPr/>
        </p:nvSpPr>
        <p:spPr>
          <a:xfrm>
            <a:off x="929972" y="288138"/>
            <a:ext cx="3298115" cy="53091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1"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LANDESBILDUNGSSERVER</a:t>
            </a:r>
            <a:br>
              <a:rPr kumimoji="0" lang="de-DE" altLang="de-DE" sz="800" b="1"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br>
            <a:r>
              <a:rPr kumimoji="0" lang="de-DE" altLang="de-DE" sz="1050" b="0"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Baden-Württemberg</a:t>
            </a:r>
            <a:endParaRPr kumimoji="0" lang="de-DE" altLang="de-DE" sz="2800" b="0" i="0" u="none" strike="noStrike" cap="none" normalizeH="0" baseline="0" dirty="0">
              <a:ln>
                <a:noFill/>
              </a:ln>
              <a:solidFill>
                <a:schemeClr val="tx1"/>
              </a:solidFill>
              <a:effectLst/>
              <a:latin typeface="Arial" panose="020B0604020202020204" pitchFamily="34" charset="0"/>
            </a:endParaRPr>
          </a:p>
        </p:txBody>
      </p:sp>
      <p:cxnSp>
        <p:nvCxnSpPr>
          <p:cNvPr id="10" name="Gerade Verbindung 9">
            <a:extLst>
              <a:ext uri="{FF2B5EF4-FFF2-40B4-BE49-F238E27FC236}">
                <a16:creationId xmlns:a16="http://schemas.microsoft.com/office/drawing/2014/main" id="{FF96BE26-C0B4-5E4F-84B0-9FCAEC1C061D}"/>
              </a:ext>
            </a:extLst>
          </p:cNvPr>
          <p:cNvCxnSpPr>
            <a:cxnSpLocks/>
          </p:cNvCxnSpPr>
          <p:nvPr/>
        </p:nvCxnSpPr>
        <p:spPr>
          <a:xfrm>
            <a:off x="87682" y="909702"/>
            <a:ext cx="12016636" cy="0"/>
          </a:xfrm>
          <a:prstGeom prst="line">
            <a:avLst/>
          </a:prstGeom>
        </p:spPr>
        <p:style>
          <a:lnRef idx="1">
            <a:schemeClr val="dk1"/>
          </a:lnRef>
          <a:fillRef idx="0">
            <a:schemeClr val="dk1"/>
          </a:fillRef>
          <a:effectRef idx="0">
            <a:schemeClr val="dk1"/>
          </a:effectRef>
          <a:fontRef idx="minor">
            <a:schemeClr val="tx1"/>
          </a:fontRef>
        </p:style>
      </p:cxnSp>
      <p:sp>
        <p:nvSpPr>
          <p:cNvPr id="24" name="Titel 23">
            <a:extLst>
              <a:ext uri="{FF2B5EF4-FFF2-40B4-BE49-F238E27FC236}">
                <a16:creationId xmlns:a16="http://schemas.microsoft.com/office/drawing/2014/main" id="{B2DE5BF5-7239-9A47-9FFA-3A7C645E88EA}"/>
              </a:ext>
            </a:extLst>
          </p:cNvPr>
          <p:cNvSpPr>
            <a:spLocks noGrp="1"/>
          </p:cNvSpPr>
          <p:nvPr>
            <p:ph type="title"/>
          </p:nvPr>
        </p:nvSpPr>
        <p:spPr>
          <a:xfrm>
            <a:off x="838200" y="1069059"/>
            <a:ext cx="10515600" cy="727335"/>
          </a:xfrm>
        </p:spPr>
        <p:txBody>
          <a:bodyPr/>
          <a:lstStyle/>
          <a:p>
            <a:r>
              <a:rPr lang="de-DE" dirty="0"/>
              <a:t>Der </a:t>
            </a:r>
            <a:r>
              <a:rPr lang="de-DE" dirty="0" err="1"/>
              <a:t>Tintinnabuli</a:t>
            </a:r>
            <a:r>
              <a:rPr lang="de-DE" dirty="0"/>
              <a:t>-Stil von </a:t>
            </a:r>
            <a:r>
              <a:rPr lang="de-DE" dirty="0" err="1"/>
              <a:t>Arvo</a:t>
            </a:r>
            <a:r>
              <a:rPr lang="de-DE" dirty="0"/>
              <a:t> Pärt</a:t>
            </a:r>
          </a:p>
        </p:txBody>
      </p:sp>
      <p:sp>
        <p:nvSpPr>
          <p:cNvPr id="25" name="Inhaltsplatzhalter 24">
            <a:extLst>
              <a:ext uri="{FF2B5EF4-FFF2-40B4-BE49-F238E27FC236}">
                <a16:creationId xmlns:a16="http://schemas.microsoft.com/office/drawing/2014/main" id="{C36B41A2-BB5E-A043-B157-41285F8A6DB6}"/>
              </a:ext>
            </a:extLst>
          </p:cNvPr>
          <p:cNvSpPr>
            <a:spLocks noGrp="1"/>
          </p:cNvSpPr>
          <p:nvPr>
            <p:ph idx="1"/>
          </p:nvPr>
        </p:nvSpPr>
        <p:spPr>
          <a:xfrm>
            <a:off x="838200" y="2054711"/>
            <a:ext cx="10515600" cy="4122252"/>
          </a:xfrm>
        </p:spPr>
        <p:txBody>
          <a:bodyPr>
            <a:normAutofit/>
          </a:bodyPr>
          <a:lstStyle/>
          <a:p>
            <a:pPr marL="0" indent="0">
              <a:buNone/>
            </a:pPr>
            <a:r>
              <a:rPr lang="de-DE" dirty="0"/>
              <a:t>Vorbereitung: Setzt euch in Vierergruppen um eine </a:t>
            </a:r>
            <a:r>
              <a:rPr lang="de-DE" dirty="0" err="1"/>
              <a:t>Placemat</a:t>
            </a:r>
            <a:r>
              <a:rPr lang="de-DE" dirty="0"/>
              <a:t> zusammen.</a:t>
            </a:r>
          </a:p>
          <a:p>
            <a:pPr marL="0" indent="0">
              <a:buNone/>
            </a:pPr>
            <a:endParaRPr lang="de-DE" dirty="0"/>
          </a:p>
          <a:p>
            <a:pPr marL="0" indent="0">
              <a:buNone/>
            </a:pPr>
            <a:r>
              <a:rPr lang="de-DE" dirty="0"/>
              <a:t>Aufgabenstellung: Einzelarbeit</a:t>
            </a:r>
          </a:p>
          <a:p>
            <a:pPr marL="0" indent="0">
              <a:buNone/>
            </a:pPr>
            <a:r>
              <a:rPr lang="de-DE" dirty="0"/>
              <a:t>1. Lies das Zitat Pärts über seine Art zu komponieren. Notiere in deiner Ecke der </a:t>
            </a:r>
            <a:r>
              <a:rPr lang="de-DE" dirty="0" err="1"/>
              <a:t>Placemat</a:t>
            </a:r>
            <a:r>
              <a:rPr lang="de-DE" dirty="0"/>
              <a:t> Stichpunkte, wie du dir diese Musik vorstellst und konkrete Vorschläge, wie du sie vertonen würdest. </a:t>
            </a:r>
          </a:p>
          <a:p>
            <a:pPr marL="0" indent="0">
              <a:buNone/>
            </a:pPr>
            <a:r>
              <a:rPr lang="de-DE" dirty="0"/>
              <a:t>Du hast 5 Minuten Zeit.</a:t>
            </a:r>
          </a:p>
        </p:txBody>
      </p:sp>
    </p:spTree>
    <p:extLst>
      <p:ext uri="{BB962C8B-B14F-4D97-AF65-F5344CB8AC3E}">
        <p14:creationId xmlns:p14="http://schemas.microsoft.com/office/powerpoint/2010/main" val="796006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3">
            <a:hlinkClick r:id="rId2" tooltip="Öffnet die Startseite des Ministeriums für Kultus, Jugend und Sport Baden-Württemberg in einem neuem Tab beziehungsweise Fenster."/>
            <a:extLst>
              <a:ext uri="{FF2B5EF4-FFF2-40B4-BE49-F238E27FC236}">
                <a16:creationId xmlns:a16="http://schemas.microsoft.com/office/drawing/2014/main" id="{914AB5FE-3194-8A45-A034-671E805E13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7562" y="265016"/>
            <a:ext cx="396875" cy="554037"/>
          </a:xfrm>
          <a:prstGeom prst="rect">
            <a:avLst/>
          </a:prstGeom>
          <a:noFill/>
          <a:extLst>
            <a:ext uri="{909E8E84-426E-40DD-AFC4-6F175D3DCCD1}">
              <a14:hiddenFill xmlns:a14="http://schemas.microsoft.com/office/drawing/2010/main">
                <a:solidFill>
                  <a:srgbClr val="FFFFFF"/>
                </a:solidFill>
              </a14:hiddenFill>
            </a:ext>
          </a:extLst>
        </p:spPr>
      </p:pic>
      <p:pic>
        <p:nvPicPr>
          <p:cNvPr id="1026" name="2">
            <a:hlinkClick r:id="rId4" tooltip="Öffnet die Startseite des Landesbildungsservers Baden-Württemberg in einem neuem Tab beziehungsweise Fenster."/>
            <a:extLst>
              <a:ext uri="{FF2B5EF4-FFF2-40B4-BE49-F238E27FC236}">
                <a16:creationId xmlns:a16="http://schemas.microsoft.com/office/drawing/2014/main" id="{EC9B2264-3540-CF4A-8954-40DFAB5B69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2444" t="9200" r="69687" b="6427"/>
          <a:stretch>
            <a:fillRect/>
          </a:stretch>
        </p:blipFill>
        <p:spPr bwMode="auto">
          <a:xfrm>
            <a:off x="461659" y="368203"/>
            <a:ext cx="468313" cy="450850"/>
          </a:xfrm>
          <a:prstGeom prst="rect">
            <a:avLst/>
          </a:prstGeom>
          <a:noFill/>
          <a:extLst>
            <a:ext uri="{909E8E84-426E-40DD-AFC4-6F175D3DCCD1}">
              <a14:hiddenFill xmlns:a14="http://schemas.microsoft.com/office/drawing/2010/main">
                <a:solidFill>
                  <a:srgbClr val="FFFFFF"/>
                </a:solidFill>
              </a14:hiddenFill>
            </a:ext>
          </a:extLst>
        </p:spPr>
      </p:pic>
      <p:pic>
        <p:nvPicPr>
          <p:cNvPr id="1025" name="1">
            <a:hlinkClick r:id="rId6" tooltip="Öffnet die Startseite des Instituts für Bildungsanalysen Baden-Württemberg in einem neuem Tab beziehungsweise Fenster."/>
            <a:extLst>
              <a:ext uri="{FF2B5EF4-FFF2-40B4-BE49-F238E27FC236}">
                <a16:creationId xmlns:a16="http://schemas.microsoft.com/office/drawing/2014/main" id="{9CA0CB14-81E0-4D4F-8C6C-615097A4F7F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l="6216" t="13963" r="6416" b="13963"/>
          <a:stretch>
            <a:fillRect/>
          </a:stretch>
        </p:blipFill>
        <p:spPr bwMode="auto">
          <a:xfrm>
            <a:off x="10069262" y="249140"/>
            <a:ext cx="1635125" cy="56991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2597173-16E1-0246-8DA1-AD6E9048FDF8}"/>
              </a:ext>
            </a:extLst>
          </p:cNvPr>
          <p:cNvSpPr>
            <a:spLocks noChangeArrowheads="1"/>
          </p:cNvSpPr>
          <p:nvPr/>
        </p:nvSpPr>
        <p:spPr bwMode="auto">
          <a:xfrm>
            <a:off x="280584" y="22390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7" name="Rectangle 6">
            <a:extLst>
              <a:ext uri="{FF2B5EF4-FFF2-40B4-BE49-F238E27FC236}">
                <a16:creationId xmlns:a16="http://schemas.microsoft.com/office/drawing/2014/main" id="{216794E0-4E1F-B24A-9C2A-FECFEE2DED22}"/>
              </a:ext>
            </a:extLst>
          </p:cNvPr>
          <p:cNvSpPr>
            <a:spLocks noChangeArrowheads="1"/>
          </p:cNvSpPr>
          <p:nvPr/>
        </p:nvSpPr>
        <p:spPr bwMode="auto">
          <a:xfrm>
            <a:off x="280584" y="68110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2" name="Textfeld 11">
            <a:extLst>
              <a:ext uri="{FF2B5EF4-FFF2-40B4-BE49-F238E27FC236}">
                <a16:creationId xmlns:a16="http://schemas.microsoft.com/office/drawing/2014/main" id="{D8790788-13AD-994F-8906-68F32D0481FA}"/>
              </a:ext>
            </a:extLst>
          </p:cNvPr>
          <p:cNvSpPr txBox="1"/>
          <p:nvPr/>
        </p:nvSpPr>
        <p:spPr>
          <a:xfrm>
            <a:off x="929972" y="288138"/>
            <a:ext cx="3298115" cy="53091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1"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LANDESBILDUNGSSERVER</a:t>
            </a:r>
            <a:br>
              <a:rPr kumimoji="0" lang="de-DE" altLang="de-DE" sz="800" b="1"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br>
            <a:r>
              <a:rPr kumimoji="0" lang="de-DE" altLang="de-DE" sz="1050" b="0"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Baden-Württemberg</a:t>
            </a:r>
            <a:endParaRPr kumimoji="0" lang="de-DE" altLang="de-DE" sz="2800" b="0" i="0" u="none" strike="noStrike" cap="none" normalizeH="0" baseline="0" dirty="0">
              <a:ln>
                <a:noFill/>
              </a:ln>
              <a:solidFill>
                <a:schemeClr val="tx1"/>
              </a:solidFill>
              <a:effectLst/>
              <a:latin typeface="Arial" panose="020B0604020202020204" pitchFamily="34" charset="0"/>
            </a:endParaRPr>
          </a:p>
        </p:txBody>
      </p:sp>
      <p:cxnSp>
        <p:nvCxnSpPr>
          <p:cNvPr id="10" name="Gerade Verbindung 9">
            <a:extLst>
              <a:ext uri="{FF2B5EF4-FFF2-40B4-BE49-F238E27FC236}">
                <a16:creationId xmlns:a16="http://schemas.microsoft.com/office/drawing/2014/main" id="{FF96BE26-C0B4-5E4F-84B0-9FCAEC1C061D}"/>
              </a:ext>
            </a:extLst>
          </p:cNvPr>
          <p:cNvCxnSpPr>
            <a:cxnSpLocks/>
          </p:cNvCxnSpPr>
          <p:nvPr/>
        </p:nvCxnSpPr>
        <p:spPr>
          <a:xfrm>
            <a:off x="87682" y="909702"/>
            <a:ext cx="12016636" cy="0"/>
          </a:xfrm>
          <a:prstGeom prst="line">
            <a:avLst/>
          </a:prstGeom>
        </p:spPr>
        <p:style>
          <a:lnRef idx="1">
            <a:schemeClr val="dk1"/>
          </a:lnRef>
          <a:fillRef idx="0">
            <a:schemeClr val="dk1"/>
          </a:fillRef>
          <a:effectRef idx="0">
            <a:schemeClr val="dk1"/>
          </a:effectRef>
          <a:fontRef idx="minor">
            <a:schemeClr val="tx1"/>
          </a:fontRef>
        </p:style>
      </p:cxnSp>
      <p:sp>
        <p:nvSpPr>
          <p:cNvPr id="24" name="Titel 23">
            <a:extLst>
              <a:ext uri="{FF2B5EF4-FFF2-40B4-BE49-F238E27FC236}">
                <a16:creationId xmlns:a16="http://schemas.microsoft.com/office/drawing/2014/main" id="{B2DE5BF5-7239-9A47-9FFA-3A7C645E88EA}"/>
              </a:ext>
            </a:extLst>
          </p:cNvPr>
          <p:cNvSpPr>
            <a:spLocks noGrp="1"/>
          </p:cNvSpPr>
          <p:nvPr>
            <p:ph type="title"/>
          </p:nvPr>
        </p:nvSpPr>
        <p:spPr>
          <a:xfrm>
            <a:off x="838199" y="1113066"/>
            <a:ext cx="10515600" cy="727335"/>
          </a:xfrm>
        </p:spPr>
        <p:txBody>
          <a:bodyPr/>
          <a:lstStyle/>
          <a:p>
            <a:r>
              <a:rPr lang="de-DE" dirty="0"/>
              <a:t>Der </a:t>
            </a:r>
            <a:r>
              <a:rPr lang="de-DE" dirty="0" err="1"/>
              <a:t>Tintinnabuli</a:t>
            </a:r>
            <a:r>
              <a:rPr lang="de-DE" dirty="0"/>
              <a:t>-Stil von </a:t>
            </a:r>
            <a:r>
              <a:rPr lang="de-DE" dirty="0" err="1"/>
              <a:t>Arvo</a:t>
            </a:r>
            <a:r>
              <a:rPr lang="de-DE" dirty="0"/>
              <a:t> Pärt</a:t>
            </a:r>
          </a:p>
        </p:txBody>
      </p:sp>
      <p:sp>
        <p:nvSpPr>
          <p:cNvPr id="25" name="Inhaltsplatzhalter 24">
            <a:extLst>
              <a:ext uri="{FF2B5EF4-FFF2-40B4-BE49-F238E27FC236}">
                <a16:creationId xmlns:a16="http://schemas.microsoft.com/office/drawing/2014/main" id="{C36B41A2-BB5E-A043-B157-41285F8A6DB6}"/>
              </a:ext>
            </a:extLst>
          </p:cNvPr>
          <p:cNvSpPr>
            <a:spLocks noGrp="1"/>
          </p:cNvSpPr>
          <p:nvPr>
            <p:ph idx="1"/>
          </p:nvPr>
        </p:nvSpPr>
        <p:spPr>
          <a:xfrm>
            <a:off x="838200" y="2043763"/>
            <a:ext cx="10515600" cy="4133199"/>
          </a:xfrm>
        </p:spPr>
        <p:txBody>
          <a:bodyPr>
            <a:normAutofit lnSpcReduction="10000"/>
          </a:bodyPr>
          <a:lstStyle/>
          <a:p>
            <a:pPr marL="0" indent="0">
              <a:buNone/>
            </a:pPr>
            <a:r>
              <a:rPr lang="de-DE" dirty="0"/>
              <a:t>Aufgabenstellung: Gruppenarbeit</a:t>
            </a:r>
          </a:p>
          <a:p>
            <a:pPr marL="0" indent="0">
              <a:buNone/>
            </a:pPr>
            <a:r>
              <a:rPr lang="de-DE" dirty="0"/>
              <a:t>a) Lest euch reihum eure Kompositionsideen vor und markiert Übereinstimmungen. </a:t>
            </a:r>
          </a:p>
          <a:p>
            <a:pPr marL="0" indent="0">
              <a:buNone/>
            </a:pPr>
            <a:r>
              <a:rPr lang="de-DE" dirty="0"/>
              <a:t>b) Besprecht, wie ihr mit den Übereinstimmungen eine Komposition gestalten könnt. </a:t>
            </a:r>
          </a:p>
          <a:p>
            <a:pPr marL="0" indent="0">
              <a:buNone/>
            </a:pPr>
            <a:r>
              <a:rPr lang="de-DE" dirty="0"/>
              <a:t>c) Nehmt euch passende Instrumente. </a:t>
            </a:r>
          </a:p>
          <a:p>
            <a:pPr marL="0" indent="0">
              <a:buNone/>
            </a:pPr>
            <a:r>
              <a:rPr lang="de-DE" dirty="0"/>
              <a:t>d) Erfindet und probt ein kurzes Stück, das eure Vorstellung des </a:t>
            </a:r>
            <a:r>
              <a:rPr lang="de-DE" dirty="0" err="1"/>
              <a:t>Tintinnabuli</a:t>
            </a:r>
            <a:r>
              <a:rPr lang="de-DE" dirty="0"/>
              <a:t>-Stils zum Erklingen bringt.</a:t>
            </a:r>
          </a:p>
          <a:p>
            <a:pPr marL="0" indent="0">
              <a:buNone/>
            </a:pPr>
            <a:r>
              <a:rPr lang="de-DE" dirty="0"/>
              <a:t> Ihr habt 15 Minuten Zeit.</a:t>
            </a:r>
          </a:p>
        </p:txBody>
      </p:sp>
    </p:spTree>
    <p:extLst>
      <p:ext uri="{BB962C8B-B14F-4D97-AF65-F5344CB8AC3E}">
        <p14:creationId xmlns:p14="http://schemas.microsoft.com/office/powerpoint/2010/main" val="1947837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3">
            <a:hlinkClick r:id="" action="ppaction://noaction"/>
            <a:extLst>
              <a:ext uri="{FF2B5EF4-FFF2-40B4-BE49-F238E27FC236}">
                <a16:creationId xmlns:a16="http://schemas.microsoft.com/office/drawing/2014/main" id="{914AB5FE-3194-8A45-A034-671E805E13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7562" y="265016"/>
            <a:ext cx="396875" cy="554037"/>
          </a:xfrm>
          <a:prstGeom prst="rect">
            <a:avLst/>
          </a:prstGeom>
          <a:noFill/>
          <a:extLst>
            <a:ext uri="{909E8E84-426E-40DD-AFC4-6F175D3DCCD1}">
              <a14:hiddenFill xmlns:a14="http://schemas.microsoft.com/office/drawing/2010/main">
                <a:solidFill>
                  <a:srgbClr val="FFFFFF"/>
                </a:solidFill>
              </a14:hiddenFill>
            </a:ext>
          </a:extLst>
        </p:spPr>
      </p:pic>
      <p:pic>
        <p:nvPicPr>
          <p:cNvPr id="1026" name="2">
            <a:hlinkClick r:id="" action="ppaction://noaction"/>
            <a:extLst>
              <a:ext uri="{FF2B5EF4-FFF2-40B4-BE49-F238E27FC236}">
                <a16:creationId xmlns:a16="http://schemas.microsoft.com/office/drawing/2014/main" id="{EC9B2264-3540-CF4A-8954-40DFAB5B69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44" t="9200" r="69687" b="6427"/>
          <a:stretch>
            <a:fillRect/>
          </a:stretch>
        </p:blipFill>
        <p:spPr bwMode="auto">
          <a:xfrm>
            <a:off x="461659" y="368203"/>
            <a:ext cx="468313" cy="450850"/>
          </a:xfrm>
          <a:prstGeom prst="rect">
            <a:avLst/>
          </a:prstGeom>
          <a:noFill/>
          <a:extLst>
            <a:ext uri="{909E8E84-426E-40DD-AFC4-6F175D3DCCD1}">
              <a14:hiddenFill xmlns:a14="http://schemas.microsoft.com/office/drawing/2010/main">
                <a:solidFill>
                  <a:srgbClr val="FFFFFF"/>
                </a:solidFill>
              </a14:hiddenFill>
            </a:ext>
          </a:extLst>
        </p:spPr>
      </p:pic>
      <p:pic>
        <p:nvPicPr>
          <p:cNvPr id="1025" name="1">
            <a:hlinkClick r:id="" action="ppaction://noaction"/>
            <a:extLst>
              <a:ext uri="{FF2B5EF4-FFF2-40B4-BE49-F238E27FC236}">
                <a16:creationId xmlns:a16="http://schemas.microsoft.com/office/drawing/2014/main" id="{9CA0CB14-81E0-4D4F-8C6C-615097A4F7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6216" t="13963" r="6416" b="13963"/>
          <a:stretch>
            <a:fillRect/>
          </a:stretch>
        </p:blipFill>
        <p:spPr bwMode="auto">
          <a:xfrm>
            <a:off x="10069262" y="249140"/>
            <a:ext cx="1635125" cy="56991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2597173-16E1-0246-8DA1-AD6E9048FDF8}"/>
              </a:ext>
            </a:extLst>
          </p:cNvPr>
          <p:cNvSpPr>
            <a:spLocks noChangeArrowheads="1"/>
          </p:cNvSpPr>
          <p:nvPr/>
        </p:nvSpPr>
        <p:spPr bwMode="auto">
          <a:xfrm>
            <a:off x="280584" y="22390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7" name="Rectangle 6">
            <a:extLst>
              <a:ext uri="{FF2B5EF4-FFF2-40B4-BE49-F238E27FC236}">
                <a16:creationId xmlns:a16="http://schemas.microsoft.com/office/drawing/2014/main" id="{216794E0-4E1F-B24A-9C2A-FECFEE2DED22}"/>
              </a:ext>
            </a:extLst>
          </p:cNvPr>
          <p:cNvSpPr>
            <a:spLocks noChangeArrowheads="1"/>
          </p:cNvSpPr>
          <p:nvPr/>
        </p:nvSpPr>
        <p:spPr bwMode="auto">
          <a:xfrm>
            <a:off x="280584" y="68110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2" name="Textfeld 11">
            <a:extLst>
              <a:ext uri="{FF2B5EF4-FFF2-40B4-BE49-F238E27FC236}">
                <a16:creationId xmlns:a16="http://schemas.microsoft.com/office/drawing/2014/main" id="{D8790788-13AD-994F-8906-68F32D0481FA}"/>
              </a:ext>
            </a:extLst>
          </p:cNvPr>
          <p:cNvSpPr txBox="1"/>
          <p:nvPr/>
        </p:nvSpPr>
        <p:spPr>
          <a:xfrm>
            <a:off x="929972" y="288138"/>
            <a:ext cx="3298115" cy="53091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1"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LANDESBILDUNGSSERVER</a:t>
            </a:r>
            <a:br>
              <a:rPr kumimoji="0" lang="de-DE" altLang="de-DE" sz="800" b="1"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br>
            <a:r>
              <a:rPr kumimoji="0" lang="de-DE" altLang="de-DE" sz="1050" b="0"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Baden-Württemberg</a:t>
            </a:r>
            <a:endParaRPr kumimoji="0" lang="de-DE" altLang="de-DE" sz="2800" b="0" i="0" u="none" strike="noStrike" cap="none" normalizeH="0" baseline="0" dirty="0">
              <a:ln>
                <a:noFill/>
              </a:ln>
              <a:solidFill>
                <a:schemeClr val="tx1"/>
              </a:solidFill>
              <a:effectLst/>
              <a:latin typeface="Arial" panose="020B0604020202020204" pitchFamily="34" charset="0"/>
            </a:endParaRPr>
          </a:p>
        </p:txBody>
      </p:sp>
      <p:cxnSp>
        <p:nvCxnSpPr>
          <p:cNvPr id="10" name="Gerade Verbindung 9">
            <a:extLst>
              <a:ext uri="{FF2B5EF4-FFF2-40B4-BE49-F238E27FC236}">
                <a16:creationId xmlns:a16="http://schemas.microsoft.com/office/drawing/2014/main" id="{FF96BE26-C0B4-5E4F-84B0-9FCAEC1C061D}"/>
              </a:ext>
            </a:extLst>
          </p:cNvPr>
          <p:cNvCxnSpPr>
            <a:cxnSpLocks/>
          </p:cNvCxnSpPr>
          <p:nvPr/>
        </p:nvCxnSpPr>
        <p:spPr>
          <a:xfrm>
            <a:off x="87682" y="909702"/>
            <a:ext cx="12016636" cy="0"/>
          </a:xfrm>
          <a:prstGeom prst="line">
            <a:avLst/>
          </a:prstGeom>
        </p:spPr>
        <p:style>
          <a:lnRef idx="1">
            <a:schemeClr val="dk1"/>
          </a:lnRef>
          <a:fillRef idx="0">
            <a:schemeClr val="dk1"/>
          </a:fillRef>
          <a:effectRef idx="0">
            <a:schemeClr val="dk1"/>
          </a:effectRef>
          <a:fontRef idx="minor">
            <a:schemeClr val="tx1"/>
          </a:fontRef>
        </p:style>
      </p:cxnSp>
      <p:cxnSp>
        <p:nvCxnSpPr>
          <p:cNvPr id="15" name="Gerade Verbindung 14">
            <a:extLst>
              <a:ext uri="{FF2B5EF4-FFF2-40B4-BE49-F238E27FC236}">
                <a16:creationId xmlns:a16="http://schemas.microsoft.com/office/drawing/2014/main" id="{0D319BB9-779F-2D41-A377-09549BFBDBD4}"/>
              </a:ext>
            </a:extLst>
          </p:cNvPr>
          <p:cNvCxnSpPr>
            <a:cxnSpLocks/>
          </p:cNvCxnSpPr>
          <p:nvPr/>
        </p:nvCxnSpPr>
        <p:spPr>
          <a:xfrm>
            <a:off x="87682" y="909703"/>
            <a:ext cx="12104318" cy="5948297"/>
          </a:xfrm>
          <a:prstGeom prst="line">
            <a:avLst/>
          </a:prstGeom>
        </p:spPr>
        <p:style>
          <a:lnRef idx="1">
            <a:schemeClr val="dk1"/>
          </a:lnRef>
          <a:fillRef idx="0">
            <a:schemeClr val="dk1"/>
          </a:fillRef>
          <a:effectRef idx="0">
            <a:schemeClr val="dk1"/>
          </a:effectRef>
          <a:fontRef idx="minor">
            <a:schemeClr val="tx1"/>
          </a:fontRef>
        </p:style>
      </p:cxnSp>
      <p:cxnSp>
        <p:nvCxnSpPr>
          <p:cNvPr id="21" name="Gerade Verbindung 20">
            <a:extLst>
              <a:ext uri="{FF2B5EF4-FFF2-40B4-BE49-F238E27FC236}">
                <a16:creationId xmlns:a16="http://schemas.microsoft.com/office/drawing/2014/main" id="{C8AADCC1-55F0-3D44-92B3-D678A07ED2B2}"/>
              </a:ext>
            </a:extLst>
          </p:cNvPr>
          <p:cNvCxnSpPr>
            <a:cxnSpLocks/>
          </p:cNvCxnSpPr>
          <p:nvPr/>
        </p:nvCxnSpPr>
        <p:spPr>
          <a:xfrm flipV="1">
            <a:off x="0" y="909702"/>
            <a:ext cx="12104318" cy="5948298"/>
          </a:xfrm>
          <a:prstGeom prst="line">
            <a:avLst/>
          </a:prstGeom>
        </p:spPr>
        <p:style>
          <a:lnRef idx="1">
            <a:schemeClr val="dk1"/>
          </a:lnRef>
          <a:fillRef idx="0">
            <a:schemeClr val="dk1"/>
          </a:fillRef>
          <a:effectRef idx="0">
            <a:schemeClr val="dk1"/>
          </a:effectRef>
          <a:fontRef idx="minor">
            <a:schemeClr val="tx1"/>
          </a:fontRef>
        </p:style>
      </p:cxnSp>
      <p:sp>
        <p:nvSpPr>
          <p:cNvPr id="17" name="Textfeld 16">
            <a:extLst>
              <a:ext uri="{FF2B5EF4-FFF2-40B4-BE49-F238E27FC236}">
                <a16:creationId xmlns:a16="http://schemas.microsoft.com/office/drawing/2014/main" id="{1DCA0215-6FDC-3442-A334-1B0192691887}"/>
              </a:ext>
            </a:extLst>
          </p:cNvPr>
          <p:cNvSpPr txBox="1"/>
          <p:nvPr/>
        </p:nvSpPr>
        <p:spPr>
          <a:xfrm>
            <a:off x="2499357" y="2759433"/>
            <a:ext cx="7193284" cy="205985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548640" marR="548640" algn="ctr">
              <a:lnSpc>
                <a:spcPct val="115000"/>
              </a:lnSpc>
              <a:spcBef>
                <a:spcPts val="1800"/>
              </a:spcBef>
              <a:spcAft>
                <a:spcPts val="1800"/>
              </a:spcAft>
            </a:pPr>
            <a:r>
              <a:rPr lang="de-DE" sz="1400" i="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t>
            </a:r>
            <a:r>
              <a:rPr lang="de-DE" sz="1400" i="1" dirty="0" err="1">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Tintinnabuli</a:t>
            </a:r>
            <a:r>
              <a:rPr lang="de-DE" sz="1400" i="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-Stil, das ist ein Gebiet, auf dem ich manchmal wandle, wenn ich eine Lösung suche, für mein Leben, meine Musik, meine Arbeit. In schweren Zeiten spüre ich ganz genau, dass alles, was eine Sache umgibt, keine Bedeutung hat. Vieles und Vielseitiges verwirrt mich nur, und ich muss nach dem Einen suchen. […] Es gibt viele Erscheinungen von Vollkommenheit: alles Unwichtige fällt weg. So etwas Ähnliches ist der </a:t>
            </a:r>
            <a:r>
              <a:rPr lang="de-DE" sz="1400" i="1" dirty="0" err="1">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Tintinnabuli</a:t>
            </a:r>
            <a:r>
              <a:rPr lang="de-DE" sz="1400" i="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-Stil. Da bin ich alleine mit Schweigen. Ich habe entdeckt, dass es genügt, wenn ein einziger Ton schön gespielt wird. Dieser eine Ton, die Stille oder das Schweigen beruhigen mich.“ </a:t>
            </a:r>
            <a:r>
              <a:rPr lang="de-DE" sz="1400" i="1" dirty="0" err="1">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Arvo</a:t>
            </a:r>
            <a:r>
              <a:rPr lang="de-DE" sz="1400" i="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Pärt</a:t>
            </a:r>
          </a:p>
        </p:txBody>
      </p:sp>
    </p:spTree>
    <p:extLst>
      <p:ext uri="{BB962C8B-B14F-4D97-AF65-F5344CB8AC3E}">
        <p14:creationId xmlns:p14="http://schemas.microsoft.com/office/powerpoint/2010/main" val="1020839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3">
            <a:hlinkClick r:id="rId2" tooltip="Öffnet die Startseite des Ministeriums für Kultus, Jugend und Sport Baden-Württemberg in einem neuem Tab beziehungsweise Fenster."/>
            <a:extLst>
              <a:ext uri="{FF2B5EF4-FFF2-40B4-BE49-F238E27FC236}">
                <a16:creationId xmlns:a16="http://schemas.microsoft.com/office/drawing/2014/main" id="{914AB5FE-3194-8A45-A034-671E805E13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7562" y="265016"/>
            <a:ext cx="396875" cy="554037"/>
          </a:xfrm>
          <a:prstGeom prst="rect">
            <a:avLst/>
          </a:prstGeom>
          <a:noFill/>
          <a:extLst>
            <a:ext uri="{909E8E84-426E-40DD-AFC4-6F175D3DCCD1}">
              <a14:hiddenFill xmlns:a14="http://schemas.microsoft.com/office/drawing/2010/main">
                <a:solidFill>
                  <a:srgbClr val="FFFFFF"/>
                </a:solidFill>
              </a14:hiddenFill>
            </a:ext>
          </a:extLst>
        </p:spPr>
      </p:pic>
      <p:pic>
        <p:nvPicPr>
          <p:cNvPr id="1026" name="2">
            <a:hlinkClick r:id="rId4" tooltip="Öffnet die Startseite des Landesbildungsservers Baden-Württemberg in einem neuem Tab beziehungsweise Fenster."/>
            <a:extLst>
              <a:ext uri="{FF2B5EF4-FFF2-40B4-BE49-F238E27FC236}">
                <a16:creationId xmlns:a16="http://schemas.microsoft.com/office/drawing/2014/main" id="{EC9B2264-3540-CF4A-8954-40DFAB5B69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2444" t="9200" r="69687" b="6427"/>
          <a:stretch>
            <a:fillRect/>
          </a:stretch>
        </p:blipFill>
        <p:spPr bwMode="auto">
          <a:xfrm>
            <a:off x="461659" y="368203"/>
            <a:ext cx="468313" cy="450850"/>
          </a:xfrm>
          <a:prstGeom prst="rect">
            <a:avLst/>
          </a:prstGeom>
          <a:noFill/>
          <a:extLst>
            <a:ext uri="{909E8E84-426E-40DD-AFC4-6F175D3DCCD1}">
              <a14:hiddenFill xmlns:a14="http://schemas.microsoft.com/office/drawing/2010/main">
                <a:solidFill>
                  <a:srgbClr val="FFFFFF"/>
                </a:solidFill>
              </a14:hiddenFill>
            </a:ext>
          </a:extLst>
        </p:spPr>
      </p:pic>
      <p:pic>
        <p:nvPicPr>
          <p:cNvPr id="1025" name="1">
            <a:hlinkClick r:id="rId6" tooltip="Öffnet die Startseite des Instituts für Bildungsanalysen Baden-Württemberg in einem neuem Tab beziehungsweise Fenster."/>
            <a:extLst>
              <a:ext uri="{FF2B5EF4-FFF2-40B4-BE49-F238E27FC236}">
                <a16:creationId xmlns:a16="http://schemas.microsoft.com/office/drawing/2014/main" id="{9CA0CB14-81E0-4D4F-8C6C-615097A4F7F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l="6216" t="13963" r="6416" b="13963"/>
          <a:stretch>
            <a:fillRect/>
          </a:stretch>
        </p:blipFill>
        <p:spPr bwMode="auto">
          <a:xfrm>
            <a:off x="10069262" y="249140"/>
            <a:ext cx="1635125" cy="56991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2597173-16E1-0246-8DA1-AD6E9048FDF8}"/>
              </a:ext>
            </a:extLst>
          </p:cNvPr>
          <p:cNvSpPr>
            <a:spLocks noChangeArrowheads="1"/>
          </p:cNvSpPr>
          <p:nvPr/>
        </p:nvSpPr>
        <p:spPr bwMode="auto">
          <a:xfrm>
            <a:off x="280584" y="22390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7" name="Rectangle 6">
            <a:extLst>
              <a:ext uri="{FF2B5EF4-FFF2-40B4-BE49-F238E27FC236}">
                <a16:creationId xmlns:a16="http://schemas.microsoft.com/office/drawing/2014/main" id="{216794E0-4E1F-B24A-9C2A-FECFEE2DED22}"/>
              </a:ext>
            </a:extLst>
          </p:cNvPr>
          <p:cNvSpPr>
            <a:spLocks noChangeArrowheads="1"/>
          </p:cNvSpPr>
          <p:nvPr/>
        </p:nvSpPr>
        <p:spPr bwMode="auto">
          <a:xfrm>
            <a:off x="280584" y="68110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2" name="Textfeld 11">
            <a:extLst>
              <a:ext uri="{FF2B5EF4-FFF2-40B4-BE49-F238E27FC236}">
                <a16:creationId xmlns:a16="http://schemas.microsoft.com/office/drawing/2014/main" id="{D8790788-13AD-994F-8906-68F32D0481FA}"/>
              </a:ext>
            </a:extLst>
          </p:cNvPr>
          <p:cNvSpPr txBox="1"/>
          <p:nvPr/>
        </p:nvSpPr>
        <p:spPr>
          <a:xfrm>
            <a:off x="929972" y="288138"/>
            <a:ext cx="3298115" cy="53091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1"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LANDESBILDUNGSSERVER</a:t>
            </a:r>
            <a:br>
              <a:rPr kumimoji="0" lang="de-DE" altLang="de-DE" sz="800" b="1"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br>
            <a:r>
              <a:rPr kumimoji="0" lang="de-DE" altLang="de-DE" sz="1050" b="0"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Baden-Württemberg</a:t>
            </a:r>
            <a:endParaRPr kumimoji="0" lang="de-DE" altLang="de-DE" sz="2800" b="0" i="0" u="none" strike="noStrike" cap="none" normalizeH="0" baseline="0" dirty="0">
              <a:ln>
                <a:noFill/>
              </a:ln>
              <a:solidFill>
                <a:schemeClr val="tx1"/>
              </a:solidFill>
              <a:effectLst/>
              <a:latin typeface="Arial" panose="020B0604020202020204" pitchFamily="34" charset="0"/>
            </a:endParaRPr>
          </a:p>
        </p:txBody>
      </p:sp>
      <p:cxnSp>
        <p:nvCxnSpPr>
          <p:cNvPr id="10" name="Gerade Verbindung 9">
            <a:extLst>
              <a:ext uri="{FF2B5EF4-FFF2-40B4-BE49-F238E27FC236}">
                <a16:creationId xmlns:a16="http://schemas.microsoft.com/office/drawing/2014/main" id="{FF96BE26-C0B4-5E4F-84B0-9FCAEC1C061D}"/>
              </a:ext>
            </a:extLst>
          </p:cNvPr>
          <p:cNvCxnSpPr>
            <a:cxnSpLocks/>
          </p:cNvCxnSpPr>
          <p:nvPr/>
        </p:nvCxnSpPr>
        <p:spPr>
          <a:xfrm>
            <a:off x="87682" y="909702"/>
            <a:ext cx="12016636" cy="0"/>
          </a:xfrm>
          <a:prstGeom prst="line">
            <a:avLst/>
          </a:prstGeom>
        </p:spPr>
        <p:style>
          <a:lnRef idx="1">
            <a:schemeClr val="dk1"/>
          </a:lnRef>
          <a:fillRef idx="0">
            <a:schemeClr val="dk1"/>
          </a:fillRef>
          <a:effectRef idx="0">
            <a:schemeClr val="dk1"/>
          </a:effectRef>
          <a:fontRef idx="minor">
            <a:schemeClr val="tx1"/>
          </a:fontRef>
        </p:style>
      </p:cxnSp>
      <p:sp>
        <p:nvSpPr>
          <p:cNvPr id="24" name="Titel 23">
            <a:extLst>
              <a:ext uri="{FF2B5EF4-FFF2-40B4-BE49-F238E27FC236}">
                <a16:creationId xmlns:a16="http://schemas.microsoft.com/office/drawing/2014/main" id="{B2DE5BF5-7239-9A47-9FFA-3A7C645E88EA}"/>
              </a:ext>
            </a:extLst>
          </p:cNvPr>
          <p:cNvSpPr>
            <a:spLocks noGrp="1"/>
          </p:cNvSpPr>
          <p:nvPr>
            <p:ph type="title"/>
          </p:nvPr>
        </p:nvSpPr>
        <p:spPr>
          <a:xfrm>
            <a:off x="829814" y="1108231"/>
            <a:ext cx="10515600" cy="727335"/>
          </a:xfrm>
        </p:spPr>
        <p:txBody>
          <a:bodyPr>
            <a:normAutofit/>
          </a:bodyPr>
          <a:lstStyle/>
          <a:p>
            <a:r>
              <a:rPr lang="de-DE" dirty="0"/>
              <a:t>Der </a:t>
            </a:r>
            <a:r>
              <a:rPr lang="de-DE" dirty="0" err="1"/>
              <a:t>Tintinnabuli</a:t>
            </a:r>
            <a:r>
              <a:rPr lang="de-DE" dirty="0"/>
              <a:t>-Stil von </a:t>
            </a:r>
            <a:r>
              <a:rPr lang="de-DE" dirty="0" err="1"/>
              <a:t>Arvo</a:t>
            </a:r>
            <a:r>
              <a:rPr lang="de-DE" dirty="0"/>
              <a:t> Pärt: „Für Alina“</a:t>
            </a:r>
          </a:p>
        </p:txBody>
      </p:sp>
      <p:sp>
        <p:nvSpPr>
          <p:cNvPr id="25" name="Inhaltsplatzhalter 24">
            <a:extLst>
              <a:ext uri="{FF2B5EF4-FFF2-40B4-BE49-F238E27FC236}">
                <a16:creationId xmlns:a16="http://schemas.microsoft.com/office/drawing/2014/main" id="{C36B41A2-BB5E-A043-B157-41285F8A6DB6}"/>
              </a:ext>
            </a:extLst>
          </p:cNvPr>
          <p:cNvSpPr>
            <a:spLocks noGrp="1"/>
          </p:cNvSpPr>
          <p:nvPr>
            <p:ph idx="1"/>
          </p:nvPr>
        </p:nvSpPr>
        <p:spPr>
          <a:xfrm>
            <a:off x="838200" y="1957891"/>
            <a:ext cx="10515600" cy="4219071"/>
          </a:xfrm>
        </p:spPr>
        <p:txBody>
          <a:bodyPr>
            <a:normAutofit/>
          </a:bodyPr>
          <a:lstStyle/>
          <a:p>
            <a:pPr marL="0" indent="0">
              <a:buNone/>
            </a:pPr>
            <a:r>
              <a:rPr lang="de-DE" dirty="0"/>
              <a:t>Ihr habt das erste Werk Pärts in seinem neuen Stil, seiner eigenen Musiksprache gehört. Er hat es 1976 komponiert.</a:t>
            </a:r>
          </a:p>
          <a:p>
            <a:pPr marL="0" indent="0">
              <a:buNone/>
            </a:pPr>
            <a:endParaRPr lang="de-DE" dirty="0"/>
          </a:p>
          <a:p>
            <a:pPr marL="0" indent="0">
              <a:buNone/>
            </a:pPr>
            <a:r>
              <a:rPr lang="de-DE" dirty="0"/>
              <a:t>Aufgabenstellung:</a:t>
            </a:r>
          </a:p>
          <a:p>
            <a:pPr marL="0" indent="0">
              <a:buNone/>
            </a:pPr>
            <a:r>
              <a:rPr lang="de-DE" dirty="0"/>
              <a:t>Beschreibt die Wirkung der Musik von Pärt in Stichpunkten.</a:t>
            </a:r>
          </a:p>
          <a:p>
            <a:pPr marL="0" indent="0">
              <a:buNone/>
            </a:pPr>
            <a:r>
              <a:rPr lang="de-DE" dirty="0"/>
              <a:t>Vergleicht das Stück Pärts mit den Kompositionen aus der Klasse.</a:t>
            </a:r>
          </a:p>
          <a:p>
            <a:pPr marL="0" indent="0">
              <a:buNone/>
            </a:pPr>
            <a:r>
              <a:rPr lang="de-DE" dirty="0"/>
              <a:t>Sammelt Ähnlichkeiten und Unterschiede in einer Tabelle. </a:t>
            </a:r>
          </a:p>
        </p:txBody>
      </p:sp>
    </p:spTree>
    <p:extLst>
      <p:ext uri="{BB962C8B-B14F-4D97-AF65-F5344CB8AC3E}">
        <p14:creationId xmlns:p14="http://schemas.microsoft.com/office/powerpoint/2010/main" val="3631438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3">
            <a:hlinkClick r:id="rId2" tooltip="Öffnet die Startseite des Ministeriums für Kultus, Jugend und Sport Baden-Württemberg in einem neuem Tab beziehungsweise Fenster."/>
            <a:extLst>
              <a:ext uri="{FF2B5EF4-FFF2-40B4-BE49-F238E27FC236}">
                <a16:creationId xmlns:a16="http://schemas.microsoft.com/office/drawing/2014/main" id="{914AB5FE-3194-8A45-A034-671E805E13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7562" y="265016"/>
            <a:ext cx="396875" cy="554037"/>
          </a:xfrm>
          <a:prstGeom prst="rect">
            <a:avLst/>
          </a:prstGeom>
          <a:noFill/>
          <a:extLst>
            <a:ext uri="{909E8E84-426E-40DD-AFC4-6F175D3DCCD1}">
              <a14:hiddenFill xmlns:a14="http://schemas.microsoft.com/office/drawing/2010/main">
                <a:solidFill>
                  <a:srgbClr val="FFFFFF"/>
                </a:solidFill>
              </a14:hiddenFill>
            </a:ext>
          </a:extLst>
        </p:spPr>
      </p:pic>
      <p:pic>
        <p:nvPicPr>
          <p:cNvPr id="1026" name="2">
            <a:hlinkClick r:id="rId4" tooltip="Öffnet die Startseite des Landesbildungsservers Baden-Württemberg in einem neuem Tab beziehungsweise Fenster."/>
            <a:extLst>
              <a:ext uri="{FF2B5EF4-FFF2-40B4-BE49-F238E27FC236}">
                <a16:creationId xmlns:a16="http://schemas.microsoft.com/office/drawing/2014/main" id="{EC9B2264-3540-CF4A-8954-40DFAB5B69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2444" t="9200" r="69687" b="6427"/>
          <a:stretch>
            <a:fillRect/>
          </a:stretch>
        </p:blipFill>
        <p:spPr bwMode="auto">
          <a:xfrm>
            <a:off x="461659" y="368203"/>
            <a:ext cx="468313" cy="450850"/>
          </a:xfrm>
          <a:prstGeom prst="rect">
            <a:avLst/>
          </a:prstGeom>
          <a:noFill/>
          <a:extLst>
            <a:ext uri="{909E8E84-426E-40DD-AFC4-6F175D3DCCD1}">
              <a14:hiddenFill xmlns:a14="http://schemas.microsoft.com/office/drawing/2010/main">
                <a:solidFill>
                  <a:srgbClr val="FFFFFF"/>
                </a:solidFill>
              </a14:hiddenFill>
            </a:ext>
          </a:extLst>
        </p:spPr>
      </p:pic>
      <p:pic>
        <p:nvPicPr>
          <p:cNvPr id="1025" name="1">
            <a:hlinkClick r:id="rId6" tooltip="Öffnet die Startseite des Instituts für Bildungsanalysen Baden-Württemberg in einem neuem Tab beziehungsweise Fenster."/>
            <a:extLst>
              <a:ext uri="{FF2B5EF4-FFF2-40B4-BE49-F238E27FC236}">
                <a16:creationId xmlns:a16="http://schemas.microsoft.com/office/drawing/2014/main" id="{9CA0CB14-81E0-4D4F-8C6C-615097A4F7F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l="6216" t="13963" r="6416" b="13963"/>
          <a:stretch>
            <a:fillRect/>
          </a:stretch>
        </p:blipFill>
        <p:spPr bwMode="auto">
          <a:xfrm>
            <a:off x="10069262" y="249140"/>
            <a:ext cx="1635125" cy="56991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2597173-16E1-0246-8DA1-AD6E9048FDF8}"/>
              </a:ext>
            </a:extLst>
          </p:cNvPr>
          <p:cNvSpPr>
            <a:spLocks noChangeArrowheads="1"/>
          </p:cNvSpPr>
          <p:nvPr/>
        </p:nvSpPr>
        <p:spPr bwMode="auto">
          <a:xfrm>
            <a:off x="280584" y="22390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7" name="Rectangle 6">
            <a:extLst>
              <a:ext uri="{FF2B5EF4-FFF2-40B4-BE49-F238E27FC236}">
                <a16:creationId xmlns:a16="http://schemas.microsoft.com/office/drawing/2014/main" id="{216794E0-4E1F-B24A-9C2A-FECFEE2DED22}"/>
              </a:ext>
            </a:extLst>
          </p:cNvPr>
          <p:cNvSpPr>
            <a:spLocks noChangeArrowheads="1"/>
          </p:cNvSpPr>
          <p:nvPr/>
        </p:nvSpPr>
        <p:spPr bwMode="auto">
          <a:xfrm>
            <a:off x="280584" y="68110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2" name="Textfeld 11">
            <a:extLst>
              <a:ext uri="{FF2B5EF4-FFF2-40B4-BE49-F238E27FC236}">
                <a16:creationId xmlns:a16="http://schemas.microsoft.com/office/drawing/2014/main" id="{D8790788-13AD-994F-8906-68F32D0481FA}"/>
              </a:ext>
            </a:extLst>
          </p:cNvPr>
          <p:cNvSpPr txBox="1"/>
          <p:nvPr/>
        </p:nvSpPr>
        <p:spPr>
          <a:xfrm>
            <a:off x="929972" y="288138"/>
            <a:ext cx="3298115" cy="53091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1"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LANDESBILDUNGSSERVER</a:t>
            </a:r>
            <a:br>
              <a:rPr kumimoji="0" lang="de-DE" altLang="de-DE" sz="800" b="1"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br>
            <a:r>
              <a:rPr kumimoji="0" lang="de-DE" altLang="de-DE" sz="1050" b="0" i="0" u="none" strike="noStrike" cap="none" normalizeH="0" baseline="0" dirty="0">
                <a:ln>
                  <a:noFill/>
                </a:ln>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Baden-Württemberg</a:t>
            </a:r>
            <a:endParaRPr kumimoji="0" lang="de-DE" altLang="de-DE" sz="2800" b="0" i="0" u="none" strike="noStrike" cap="none" normalizeH="0" baseline="0" dirty="0">
              <a:ln>
                <a:noFill/>
              </a:ln>
              <a:solidFill>
                <a:schemeClr val="tx1"/>
              </a:solidFill>
              <a:effectLst/>
              <a:latin typeface="Arial" panose="020B0604020202020204" pitchFamily="34" charset="0"/>
            </a:endParaRPr>
          </a:p>
        </p:txBody>
      </p:sp>
      <p:cxnSp>
        <p:nvCxnSpPr>
          <p:cNvPr id="10" name="Gerade Verbindung 9">
            <a:extLst>
              <a:ext uri="{FF2B5EF4-FFF2-40B4-BE49-F238E27FC236}">
                <a16:creationId xmlns:a16="http://schemas.microsoft.com/office/drawing/2014/main" id="{FF96BE26-C0B4-5E4F-84B0-9FCAEC1C061D}"/>
              </a:ext>
            </a:extLst>
          </p:cNvPr>
          <p:cNvCxnSpPr>
            <a:cxnSpLocks/>
          </p:cNvCxnSpPr>
          <p:nvPr/>
        </p:nvCxnSpPr>
        <p:spPr>
          <a:xfrm>
            <a:off x="87682" y="909702"/>
            <a:ext cx="12016636" cy="0"/>
          </a:xfrm>
          <a:prstGeom prst="line">
            <a:avLst/>
          </a:prstGeom>
        </p:spPr>
        <p:style>
          <a:lnRef idx="1">
            <a:schemeClr val="dk1"/>
          </a:lnRef>
          <a:fillRef idx="0">
            <a:schemeClr val="dk1"/>
          </a:fillRef>
          <a:effectRef idx="0">
            <a:schemeClr val="dk1"/>
          </a:effectRef>
          <a:fontRef idx="minor">
            <a:schemeClr val="tx1"/>
          </a:fontRef>
        </p:style>
      </p:cxnSp>
      <p:sp>
        <p:nvSpPr>
          <p:cNvPr id="24" name="Titel 23">
            <a:extLst>
              <a:ext uri="{FF2B5EF4-FFF2-40B4-BE49-F238E27FC236}">
                <a16:creationId xmlns:a16="http://schemas.microsoft.com/office/drawing/2014/main" id="{B2DE5BF5-7239-9A47-9FFA-3A7C645E88EA}"/>
              </a:ext>
            </a:extLst>
          </p:cNvPr>
          <p:cNvSpPr>
            <a:spLocks noGrp="1"/>
          </p:cNvSpPr>
          <p:nvPr>
            <p:ph type="title"/>
          </p:nvPr>
        </p:nvSpPr>
        <p:spPr>
          <a:xfrm>
            <a:off x="829814" y="1108231"/>
            <a:ext cx="10515600" cy="727335"/>
          </a:xfrm>
        </p:spPr>
        <p:txBody>
          <a:bodyPr>
            <a:normAutofit/>
          </a:bodyPr>
          <a:lstStyle/>
          <a:p>
            <a:r>
              <a:rPr lang="de-DE" dirty="0"/>
              <a:t>Der </a:t>
            </a:r>
            <a:r>
              <a:rPr lang="de-DE" dirty="0" err="1"/>
              <a:t>Tintinnabuli</a:t>
            </a:r>
            <a:r>
              <a:rPr lang="de-DE" dirty="0"/>
              <a:t>-Stil von </a:t>
            </a:r>
            <a:r>
              <a:rPr lang="de-DE" dirty="0" err="1"/>
              <a:t>Arvo</a:t>
            </a:r>
            <a:r>
              <a:rPr lang="de-DE" dirty="0"/>
              <a:t> Pärt: „Für Alina“</a:t>
            </a:r>
          </a:p>
        </p:txBody>
      </p:sp>
      <p:sp>
        <p:nvSpPr>
          <p:cNvPr id="25" name="Inhaltsplatzhalter 24">
            <a:extLst>
              <a:ext uri="{FF2B5EF4-FFF2-40B4-BE49-F238E27FC236}">
                <a16:creationId xmlns:a16="http://schemas.microsoft.com/office/drawing/2014/main" id="{C36B41A2-BB5E-A043-B157-41285F8A6DB6}"/>
              </a:ext>
            </a:extLst>
          </p:cNvPr>
          <p:cNvSpPr>
            <a:spLocks noGrp="1"/>
          </p:cNvSpPr>
          <p:nvPr>
            <p:ph idx="1"/>
          </p:nvPr>
        </p:nvSpPr>
        <p:spPr>
          <a:xfrm>
            <a:off x="838200" y="1957891"/>
            <a:ext cx="10515600" cy="4219071"/>
          </a:xfrm>
        </p:spPr>
        <p:txBody>
          <a:bodyPr>
            <a:normAutofit/>
          </a:bodyPr>
          <a:lstStyle/>
          <a:p>
            <a:pPr marL="0" indent="0">
              <a:buNone/>
            </a:pPr>
            <a:r>
              <a:rPr lang="de-DE" dirty="0"/>
              <a:t>Aufgabenstellung:</a:t>
            </a:r>
          </a:p>
          <a:p>
            <a:pPr marL="0" indent="0">
              <a:buNone/>
            </a:pPr>
            <a:r>
              <a:rPr lang="de-DE" dirty="0"/>
              <a:t>Untersucht anhand der Noten, welche musikalischen Merkmale die von euch beschriebene Wirkung auslösen. Markiert sie in den Noten und vervollständigt den folgenden Satzanfang:</a:t>
            </a:r>
          </a:p>
          <a:p>
            <a:pPr marL="0" indent="0">
              <a:buNone/>
            </a:pPr>
            <a:r>
              <a:rPr lang="de-DE" dirty="0"/>
              <a:t>Die beruhigende und meditative Atmosphäre erzeugt Arvo Pärt, indem er…</a:t>
            </a:r>
          </a:p>
          <a:p>
            <a:pPr marL="0" indent="0">
              <a:buNone/>
            </a:pPr>
            <a:endParaRPr lang="de-DE" i="1"/>
          </a:p>
          <a:p>
            <a:pPr marL="0" indent="0">
              <a:buNone/>
            </a:pPr>
            <a:r>
              <a:rPr lang="de-DE" i="1"/>
              <a:t>Hinweis</a:t>
            </a:r>
            <a:r>
              <a:rPr lang="de-DE" i="1" dirty="0"/>
              <a:t>: </a:t>
            </a:r>
            <a:r>
              <a:rPr lang="de-DE" i="1" dirty="0" err="1"/>
              <a:t>tintinnabuli</a:t>
            </a:r>
            <a:r>
              <a:rPr lang="de-DE" i="1" dirty="0"/>
              <a:t> – lateinisch für „Glöckchen“</a:t>
            </a:r>
          </a:p>
        </p:txBody>
      </p:sp>
    </p:spTree>
    <p:extLst>
      <p:ext uri="{BB962C8B-B14F-4D97-AF65-F5344CB8AC3E}">
        <p14:creationId xmlns:p14="http://schemas.microsoft.com/office/powerpoint/2010/main" val="24546113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386</Words>
  <Application>Microsoft Macintosh PowerPoint</Application>
  <PresentationFormat>Breitbild</PresentationFormat>
  <Paragraphs>32</Paragraphs>
  <Slides>5</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5</vt:i4>
      </vt:variant>
    </vt:vector>
  </HeadingPairs>
  <TitlesOfParts>
    <vt:vector size="9" baseType="lpstr">
      <vt:lpstr>Arial</vt:lpstr>
      <vt:lpstr>Calibri</vt:lpstr>
      <vt:lpstr>Calibri Light</vt:lpstr>
      <vt:lpstr>Office</vt:lpstr>
      <vt:lpstr>Der Tintinnabuli-Stil von Arvo Pärt</vt:lpstr>
      <vt:lpstr>Der Tintinnabuli-Stil von Arvo Pärt</vt:lpstr>
      <vt:lpstr>PowerPoint-Präsentation</vt:lpstr>
      <vt:lpstr>Der Tintinnabuli-Stil von Arvo Pärt: „Für Alina“</vt:lpstr>
      <vt:lpstr>Der Tintinnabuli-Stil von Arvo Pärt: „Für Alina“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Anne Hennicke</dc:creator>
  <cp:lastModifiedBy>Anne Hennicke</cp:lastModifiedBy>
  <cp:revision>14</cp:revision>
  <dcterms:created xsi:type="dcterms:W3CDTF">2022-03-24T16:05:12Z</dcterms:created>
  <dcterms:modified xsi:type="dcterms:W3CDTF">2022-05-04T08:53:39Z</dcterms:modified>
</cp:coreProperties>
</file>