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260" r:id="rId3"/>
    <p:sldId id="261" r:id="rId4"/>
    <p:sldId id="262" r:id="rId5"/>
    <p:sldId id="264" r:id="rId6"/>
    <p:sldId id="265" r:id="rId7"/>
    <p:sldId id="258" r:id="rId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79"/>
    <p:restoredTop sz="94676"/>
  </p:normalViewPr>
  <p:slideViewPr>
    <p:cSldViewPr snapToGrid="0" snapToObjects="1">
      <p:cViewPr varScale="1">
        <p:scale>
          <a:sx n="139" d="100"/>
          <a:sy n="139" d="100"/>
        </p:scale>
        <p:origin x="216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A48C9-5B6F-2742-9ECC-16D449D05B46}" type="datetimeFigureOut">
              <a:rPr lang="de-DE" smtClean="0"/>
              <a:t>22.06.21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059AB1-B8AB-2F4C-AB40-3797519D3BE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10137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FD5F3E-C4F2-934B-A2CC-104F969228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62F6B42-9B33-A04F-B4A4-ABD3654EEF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5ADD17E-121A-C948-9626-EABFD7747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C7D8C-041B-1841-8129-A3BF7255F976}" type="datetime1">
              <a:rPr lang="de-DE" smtClean="0"/>
              <a:t>22.06.21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96636C4-4A22-9D45-AD30-E8974DB2A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893B04D-DF8A-FC4D-9C42-6F8C98721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82FE1-C49D-4649-B0CB-A8CBB4F18DF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2008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823489-03DE-324D-98B9-3A8E08DE2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A3B4ABE-033A-414F-A57B-FA85796CB1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0DC5843-EB54-1F41-B9C6-D841D6BC8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61D9F-4A6D-4F43-B16F-F40E79FD6FA4}" type="datetime1">
              <a:rPr lang="de-DE" smtClean="0"/>
              <a:t>22.06.21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71521B7-8242-274B-8846-10BB5CE40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E6CD438-E73F-EF4A-BBBA-A337AFF74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82FE1-C49D-4649-B0CB-A8CBB4F18DF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060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1FFF3536-93CF-914C-BB02-7360DFC1C1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1941F97-A766-164B-9A88-2FB8F8A7E5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32B59A4-1A8B-6F49-BDDF-6F3F186B4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FD32F-6FAF-8D45-944D-4BEA005A92B6}" type="datetime1">
              <a:rPr lang="de-DE" smtClean="0"/>
              <a:t>22.06.21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B0DD142-C011-014A-A458-047E26B21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2E5D6A2-EF72-E94D-B3CE-B132998A5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82FE1-C49D-4649-B0CB-A8CBB4F18DF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6277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2533A5-3443-C244-97C0-0BAACFF09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D1C777-50B5-7145-BEA3-17AB6EEBEA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FBC4E11-E764-914C-BB85-6D8E30797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88E27-CD49-394B-85C5-7DFC8390169E}" type="datetime1">
              <a:rPr lang="de-DE" smtClean="0"/>
              <a:t>22.06.21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AFC5DBA-ACEA-2F40-A657-E255BDB78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8371E95-2C68-4442-93C7-8C8355299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82FE1-C49D-4649-B0CB-A8CBB4F18DF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5429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B743A3-B80E-D948-8BE3-7DED9C790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836E22B-D0A0-FF4E-843C-63EB1C6F8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C43BDFE-DD02-B24B-B536-D86CC659A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B7530-FC8E-AB4E-9E7B-7E67894235CA}" type="datetime1">
              <a:rPr lang="de-DE" smtClean="0"/>
              <a:t>22.06.21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5F99A4F-1117-254E-99C0-FAF874911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4EB02BF-A2CF-FA4B-A2E4-8502784E0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82FE1-C49D-4649-B0CB-A8CBB4F18DF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344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0AA079-0432-B543-8812-23D772DC1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F1277D0-4C49-2542-8BB8-8EA049D87C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32FA794-3882-454D-B5B8-C3B02929DB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546A6E3-242E-244D-8D40-AB4A2F156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7078E-92C4-AD47-92D9-5A03707024F2}" type="datetime1">
              <a:rPr lang="de-DE" smtClean="0"/>
              <a:t>22.06.21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CED3F2E-F324-EE41-88B1-13F1A34AB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0FEB2CA-6FFA-484E-A3DF-FE05CD607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82FE1-C49D-4649-B0CB-A8CBB4F18DF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4030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1992D2-B999-9048-963C-01B3042DB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285FFF1-B150-2B4E-9205-9C6974E663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F6161D7-9890-FD4B-8E68-796EACBD0E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8AEF0EF-8421-0F4A-935D-022449147E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826DCB0-621C-6947-AEB5-21ED763F4D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FE3E5B06-949E-8743-8FEE-23D2966D7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A5373-D05A-9B4F-805D-6E9CB6DECD4F}" type="datetime1">
              <a:rPr lang="de-DE" smtClean="0"/>
              <a:t>22.06.21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243561B-8237-484D-952F-D76C9A6BF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B760308-19BC-4141-8BAF-0F2823957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82FE1-C49D-4649-B0CB-A8CBB4F18DF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3793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AD8365-E6E1-1F46-9C26-E2C9CE2D7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BE9867B-6AE6-034A-B0A5-F484E04B1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0FE3B-501B-9548-8025-4D3F0C302BD2}" type="datetime1">
              <a:rPr lang="de-DE" smtClean="0"/>
              <a:t>22.06.21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0FDA65D-7197-2746-8C4D-FA088870C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169E577-0881-BC45-A5EC-6E7BDD99A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82FE1-C49D-4649-B0CB-A8CBB4F18DF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7059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92A9C68-6E87-2A45-BDAF-F921BAE31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A3ACB-B1A4-CD43-A4F1-B8288C29C360}" type="datetime1">
              <a:rPr lang="de-DE" smtClean="0"/>
              <a:t>22.06.21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DF8E341-F30F-724B-AAEA-37F4CBC5F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8504549-F124-AE4D-B275-D79CF3353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82FE1-C49D-4649-B0CB-A8CBB4F18DF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0014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E5C4DE-E833-7A45-B947-7BDD6B5F8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CC75AAD-A5B9-BE41-856B-979378531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6E74B8C-8278-B34C-9C36-872D77456E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38BA1F1-513B-8E41-8A14-0D64AC865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C15A7-A35D-8845-9C24-3633233760A3}" type="datetime1">
              <a:rPr lang="de-DE" smtClean="0"/>
              <a:t>22.06.21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22E05B2-011F-0548-8892-4B0E0B5E3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4EFBE6D-8E8B-E040-85BC-D51BBEAF1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82FE1-C49D-4649-B0CB-A8CBB4F18DF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2833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672DB6-7F7E-A040-94A8-A31CA813F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6E336A31-1348-F445-B44B-EAC72A42A9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4238953-37B0-D348-8FB4-945226ACC0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1957B24-F574-0B40-907B-6963D36D2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E310A-EED1-3F42-ABBF-838F289C2ABF}" type="datetime1">
              <a:rPr lang="de-DE" smtClean="0"/>
              <a:t>22.06.21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AA617D8-E326-984F-8B03-54B4333AB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66B8F66-32C4-E540-B7B7-4C7032762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82FE1-C49D-4649-B0CB-A8CBB4F18DF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455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01D3121-7F8F-244F-8DDA-D0399F91B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8EF3E0-518B-8649-9C4F-882EA1E596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4DCCFEB-F0BE-2C4D-A635-B2AAF191E6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C7373-536F-0D4C-9DB5-AF9400FF41A2}" type="datetime1">
              <a:rPr lang="de-DE" smtClean="0"/>
              <a:t>22.06.21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EE6C50B-6406-F146-AFCC-8C29AEF570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560555F-E51B-B547-86E3-1FBD135751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582FE1-C49D-4649-B0CB-A8CBB4F18DF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674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Versailles_Gardens_Map_Meyers.jpg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ommons.wikimedia.org/wiki/File:GardensofVersailles.jpg" TargetMode="Externa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Datei:W%C3%BCrzburger_Residenz,_Gartenfront,_2.jpg#/media/Datei:W%C3%BCrzburger_Residenz,_Gartenfront,_2.jpg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Schlachtengalerie_Decke.jpg?uselang=de#/media/File:Schlachtengalerie_Decke.jpg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65E9510F-BBEA-374D-8D36-9553C89AA97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4" y="254416"/>
            <a:ext cx="1743075" cy="55499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091FB9F-9A0E-A94F-B373-10711869E706}"/>
              </a:ext>
            </a:extLst>
          </p:cNvPr>
          <p:cNvSpPr txBox="1"/>
          <p:nvPr/>
        </p:nvSpPr>
        <p:spPr>
          <a:xfrm>
            <a:off x="8292906" y="501629"/>
            <a:ext cx="3339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Fachredaktion Musik, </a:t>
            </a:r>
            <a:r>
              <a:rPr lang="de-DE" sz="1400" dirty="0" err="1"/>
              <a:t>www.musik-bw.de</a:t>
            </a:r>
            <a:r>
              <a:rPr lang="de-DE" sz="1400" dirty="0">
                <a:effectLst/>
              </a:rPr>
              <a:t> </a:t>
            </a:r>
            <a:endParaRPr lang="de-DE" sz="1400" dirty="0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70D63D06-ECB2-F44A-BA82-2E51265CF860}"/>
              </a:ext>
            </a:extLst>
          </p:cNvPr>
          <p:cNvCxnSpPr/>
          <p:nvPr/>
        </p:nvCxnSpPr>
        <p:spPr>
          <a:xfrm>
            <a:off x="184935" y="809406"/>
            <a:ext cx="1191802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itel 1">
            <a:extLst>
              <a:ext uri="{FF2B5EF4-FFF2-40B4-BE49-F238E27FC236}">
                <a16:creationId xmlns:a16="http://schemas.microsoft.com/office/drawing/2014/main" id="{60C18D85-B079-0746-BC8E-DF21C71905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1602548"/>
          </a:xfrm>
        </p:spPr>
        <p:txBody>
          <a:bodyPr>
            <a:normAutofit/>
          </a:bodyPr>
          <a:lstStyle/>
          <a:p>
            <a:r>
              <a:rPr lang="de-DE" sz="4500" b="1" dirty="0"/>
              <a:t>Der / das Barock –</a:t>
            </a:r>
            <a:br>
              <a:rPr lang="de-DE" sz="4500" b="1" dirty="0"/>
            </a:br>
            <a:r>
              <a:rPr lang="de-DE" sz="4500" dirty="0"/>
              <a:t>Ornament und Ordnung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7879E733-97C9-A34D-9DC9-1C9219D603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8788" y="3007831"/>
            <a:ext cx="10561320" cy="3258399"/>
          </a:xfrm>
        </p:spPr>
        <p:txBody>
          <a:bodyPr>
            <a:normAutofit fontScale="85000" lnSpcReduction="20000"/>
          </a:bodyPr>
          <a:lstStyle/>
          <a:p>
            <a:pPr algn="l">
              <a:lnSpc>
                <a:spcPct val="150000"/>
              </a:lnSpc>
            </a:pPr>
            <a:r>
              <a:rPr lang="de-DE" sz="2200" dirty="0"/>
              <a:t>Aufgaben: </a:t>
            </a:r>
          </a:p>
          <a:p>
            <a:pPr marL="457200" indent="-457200" algn="l">
              <a:lnSpc>
                <a:spcPct val="150000"/>
              </a:lnSpc>
              <a:buFont typeface="+mj-lt"/>
              <a:buAutoNum type="arabicPeriod"/>
            </a:pPr>
            <a:r>
              <a:rPr lang="de-DE" sz="2200" dirty="0"/>
              <a:t>Untersuche anhand der Bilder das Verhältnis von Ordnung und Ornament im Barock. Halte deine Beobachtungen in den Folien fest.</a:t>
            </a:r>
          </a:p>
          <a:p>
            <a:pPr marL="457200" indent="-457200" algn="l">
              <a:lnSpc>
                <a:spcPct val="150000"/>
              </a:lnSpc>
              <a:buFont typeface="+mj-lt"/>
              <a:buAutoNum type="arabicPeriod"/>
            </a:pPr>
            <a:r>
              <a:rPr lang="de-DE" sz="2200" dirty="0"/>
              <a:t>Die Leitsätze des Barock sind „</a:t>
            </a:r>
            <a:r>
              <a:rPr lang="de-DE" sz="2200" dirty="0" err="1"/>
              <a:t>Carpe</a:t>
            </a:r>
            <a:r>
              <a:rPr lang="de-DE" sz="2200" dirty="0"/>
              <a:t> </a:t>
            </a:r>
            <a:r>
              <a:rPr lang="de-DE" sz="2200" dirty="0" err="1"/>
              <a:t>diem</a:t>
            </a:r>
            <a:r>
              <a:rPr lang="de-DE" sz="2200" dirty="0"/>
              <a:t>“ und „Memento </a:t>
            </a:r>
            <a:r>
              <a:rPr lang="de-DE" sz="2200" dirty="0" err="1"/>
              <a:t>mori</a:t>
            </a:r>
            <a:r>
              <a:rPr lang="de-DE" sz="2200" dirty="0"/>
              <a:t>“. Setze sie in Beziehung zu deinen Ergebnissen aus Aufgabe 1. (Folie 5)</a:t>
            </a:r>
          </a:p>
          <a:p>
            <a:pPr marL="457200" indent="-457200" algn="l">
              <a:lnSpc>
                <a:spcPct val="150000"/>
              </a:lnSpc>
              <a:buFont typeface="+mj-lt"/>
              <a:buAutoNum type="arabicPeriod"/>
            </a:pPr>
            <a:r>
              <a:rPr lang="de-DE" sz="2200" dirty="0"/>
              <a:t>Übertrage deine Ergebnisse auf die formale Gestaltung der Fuge von Bach. (Folie 6)</a:t>
            </a:r>
          </a:p>
          <a:p>
            <a:pPr marL="457200" indent="-457200" algn="l">
              <a:lnSpc>
                <a:spcPct val="150000"/>
              </a:lnSpc>
              <a:buFont typeface="+mj-lt"/>
              <a:buAutoNum type="arabicPeriod"/>
            </a:pPr>
            <a:r>
              <a:rPr lang="de-DE" sz="2200" dirty="0"/>
              <a:t>Gib die Quellen deiner Recherche an. (Folie 7)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6B1EA7A0-3D77-354E-BF01-A1D73965F58C}"/>
              </a:ext>
            </a:extLst>
          </p:cNvPr>
          <p:cNvSpPr txBox="1"/>
          <p:nvPr/>
        </p:nvSpPr>
        <p:spPr>
          <a:xfrm>
            <a:off x="7065264" y="5879296"/>
            <a:ext cx="4684776" cy="47705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2500" dirty="0"/>
              <a:t>Name: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6A9C801A-B137-E54D-8584-0D32FB87B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82FE1-C49D-4649-B0CB-A8CBB4F18DF0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7981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7EC428-9712-1D43-AAE9-1E89A945D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067" y="389839"/>
            <a:ext cx="5159866" cy="746982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de-DE" sz="3900" b="1" dirty="0"/>
              <a:t>Barocke Gartenanlage: </a:t>
            </a:r>
            <a:br>
              <a:rPr lang="de-DE" sz="3900" b="1" dirty="0"/>
            </a:br>
            <a:r>
              <a:rPr lang="de-DE" sz="2800" dirty="0"/>
              <a:t>Der Garten von Schloss Versailles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3FA0B96-865E-D64A-A0F4-F0DF820BC7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7395" y="185351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EBB69BA-EC4E-6040-B66C-C5CC508A6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199" y="1606663"/>
            <a:ext cx="4773725" cy="3965608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A8BE5697-A1F7-584A-B016-94585C706F03}"/>
              </a:ext>
            </a:extLst>
          </p:cNvPr>
          <p:cNvSpPr txBox="1"/>
          <p:nvPr/>
        </p:nvSpPr>
        <p:spPr>
          <a:xfrm>
            <a:off x="838200" y="5707183"/>
            <a:ext cx="4325223" cy="7609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000" dirty="0"/>
              <a:t>Plan der Gärten von Versailles, Meyers </a:t>
            </a:r>
            <a:r>
              <a:rPr lang="de-DE" sz="1000" dirty="0" err="1"/>
              <a:t>encyclopedia</a:t>
            </a:r>
            <a:r>
              <a:rPr lang="de-DE" sz="1000" dirty="0"/>
              <a:t> 1890</a:t>
            </a:r>
          </a:p>
          <a:p>
            <a:pPr>
              <a:lnSpc>
                <a:spcPct val="150000"/>
              </a:lnSpc>
            </a:pPr>
            <a:r>
              <a:rPr lang="de-DE" sz="1000" dirty="0"/>
              <a:t>Public Domain, abgerufen am 22.6.2021</a:t>
            </a:r>
          </a:p>
          <a:p>
            <a:pPr>
              <a:lnSpc>
                <a:spcPct val="150000"/>
              </a:lnSpc>
            </a:pPr>
            <a:r>
              <a:rPr lang="de-DE" sz="1000" dirty="0">
                <a:hlinkClick r:id="rId3"/>
              </a:rPr>
              <a:t>https://commons.wikimedia.org/wiki/File:Versailles_Gardens_Map_Meyers.jpg</a:t>
            </a:r>
            <a:endParaRPr lang="de-DE" sz="100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CD77DBB-EC17-F344-87FF-8D10306A98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2077" y="1606663"/>
            <a:ext cx="5287477" cy="396560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55E90854-441B-694C-9890-43360FCFF6A1}"/>
              </a:ext>
            </a:extLst>
          </p:cNvPr>
          <p:cNvSpPr txBox="1"/>
          <p:nvPr/>
        </p:nvSpPr>
        <p:spPr>
          <a:xfrm>
            <a:off x="6552077" y="5738885"/>
            <a:ext cx="46971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000" dirty="0"/>
              <a:t>Garten von Versailles, Urheber: Vito </a:t>
            </a:r>
            <a:r>
              <a:rPr lang="de-DE" sz="1000" dirty="0" err="1"/>
              <a:t>Manzari</a:t>
            </a:r>
            <a:r>
              <a:rPr lang="de-DE" sz="1000" dirty="0"/>
              <a:t>, CC BY-SA 2.0, abgerufen am 22.6.2021</a:t>
            </a:r>
          </a:p>
          <a:p>
            <a:pPr>
              <a:lnSpc>
                <a:spcPct val="150000"/>
              </a:lnSpc>
            </a:pPr>
            <a:r>
              <a:rPr lang="de-DE" sz="1000" dirty="0">
                <a:hlinkClick r:id="rId5"/>
              </a:rPr>
              <a:t>https://commons.wikimedia.org/wiki/File:GardensofVersailles.jpg</a:t>
            </a:r>
            <a:endParaRPr lang="de-DE" sz="1000" dirty="0"/>
          </a:p>
          <a:p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AC95B6F-5707-5344-920A-B0F0C72D6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82FE1-C49D-4649-B0CB-A8CBB4F18DF0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5898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720FA8-9384-9142-AFD8-91FD3FF0E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8208" y="483329"/>
            <a:ext cx="3795584" cy="734626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de-DE" sz="3900" b="1" dirty="0"/>
              <a:t>Barocke Bauweise:</a:t>
            </a:r>
            <a:br>
              <a:rPr lang="de-DE" sz="3900" b="1" dirty="0"/>
            </a:br>
            <a:r>
              <a:rPr lang="de-DE" sz="2800" dirty="0"/>
              <a:t>Die Würzburger Residenz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B0D60A2-7D9C-464D-AE77-76E5ABF33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199" y="1663771"/>
            <a:ext cx="11445602" cy="3015294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9C8CE2A-9F63-604B-9CB0-0475350934A2}"/>
              </a:ext>
            </a:extLst>
          </p:cNvPr>
          <p:cNvSpPr txBox="1"/>
          <p:nvPr/>
        </p:nvSpPr>
        <p:spPr>
          <a:xfrm>
            <a:off x="373199" y="4889351"/>
            <a:ext cx="8090676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000" dirty="0"/>
              <a:t>Gartenfront der Würzburger Residenz, Rainer Lippert, CC0-Lizenz, abgerufen am 22.6.2021</a:t>
            </a:r>
          </a:p>
          <a:p>
            <a:r>
              <a:rPr lang="de-DE" sz="1000" dirty="0">
                <a:hlinkClick r:id="rId3"/>
              </a:rPr>
              <a:t>https://de.wikipedia.org/wiki/Datei:W%C3%BCrzburger_Residenz,_Gartenfront,_2.jpg#/media/Datei:W%C3%BCrzburger_Residenz,_Gartenfront,_2.jpg</a:t>
            </a:r>
            <a:endParaRPr lang="de-DE" sz="1000" dirty="0"/>
          </a:p>
          <a:p>
            <a:endParaRPr lang="de-DE" sz="12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885C0F2-5A21-B14B-9595-CBA7B6665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82FE1-C49D-4649-B0CB-A8CBB4F18DF0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67949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9E1DC8-CE7E-B34F-B068-4BDF779EB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1032" y="325541"/>
            <a:ext cx="7452744" cy="907621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de-DE" sz="3900" b="1" dirty="0"/>
              <a:t>Barocke Innenarchitektur:</a:t>
            </a:r>
            <a:br>
              <a:rPr lang="de-DE" sz="3900" b="1" dirty="0"/>
            </a:br>
            <a:r>
              <a:rPr lang="de-DE" sz="2800" dirty="0"/>
              <a:t>Decke der Schlachtengalerie in Schloss Versailles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4AEF8A-720B-BA40-AA8C-FF3B1F7A2F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1231" y="1223320"/>
            <a:ext cx="19127461" cy="50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52073BD-12E3-4F49-B012-D1B67F6941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8729" y="1507909"/>
            <a:ext cx="6514542" cy="4324026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FC839C4B-2407-EF4C-BD6F-E16FD738B474}"/>
              </a:ext>
            </a:extLst>
          </p:cNvPr>
          <p:cNvSpPr txBox="1"/>
          <p:nvPr/>
        </p:nvSpPr>
        <p:spPr>
          <a:xfrm>
            <a:off x="2693466" y="6091277"/>
            <a:ext cx="6805068" cy="5301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000" dirty="0"/>
              <a:t>Die Decke in der Schlachtengalerie in Schloss Versailles, Urheber: -</a:t>
            </a:r>
            <a:r>
              <a:rPr lang="de-DE" sz="1000" dirty="0" err="1"/>
              <a:t>donald</a:t>
            </a:r>
            <a:r>
              <a:rPr lang="de-DE" sz="1000" dirty="0"/>
              <a:t>-, CC BY-SA 3.0, abgerufen am 22.6.2021, unverändert</a:t>
            </a:r>
          </a:p>
          <a:p>
            <a:pPr>
              <a:lnSpc>
                <a:spcPct val="150000"/>
              </a:lnSpc>
            </a:pPr>
            <a:r>
              <a:rPr lang="de-DE" sz="1000" dirty="0">
                <a:hlinkClick r:id="rId3"/>
              </a:rPr>
              <a:t>https://commons.wikimedia.org/wiki/File:Schlachtengalerie_Decke.jpg?uselang=de#/media/File:Schlachtengalerie_Decke.jpg</a:t>
            </a:r>
            <a:endParaRPr lang="de-DE" sz="10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8CBB677-F2B2-3C4A-98FB-15CE052DD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1088" y="6356350"/>
            <a:ext cx="362712" cy="365125"/>
          </a:xfrm>
        </p:spPr>
        <p:txBody>
          <a:bodyPr/>
          <a:lstStyle/>
          <a:p>
            <a:fld id="{E7582FE1-C49D-4649-B0CB-A8CBB4F18DF0}" type="slidenum">
              <a:rPr lang="de-DE" smtClean="0"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258586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935B09-938F-F54F-9D73-A2526A284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de-DE" sz="3900" b="1" dirty="0"/>
              <a:t>Ergebnisse Aufgabe 2: Leitsätze des Barock</a:t>
            </a:r>
            <a:br>
              <a:rPr lang="de-DE" sz="3500" dirty="0"/>
            </a:br>
            <a:r>
              <a:rPr lang="de-DE" sz="2800" dirty="0" err="1"/>
              <a:t>Carpe</a:t>
            </a:r>
            <a:r>
              <a:rPr lang="de-DE" sz="2800" dirty="0"/>
              <a:t> </a:t>
            </a:r>
            <a:r>
              <a:rPr lang="de-DE" sz="2800" dirty="0" err="1"/>
              <a:t>diem</a:t>
            </a:r>
            <a:r>
              <a:rPr lang="de-DE" sz="2800" dirty="0"/>
              <a:t> – </a:t>
            </a:r>
            <a:r>
              <a:rPr lang="de-DE" sz="2800" dirty="0" err="1"/>
              <a:t>memento</a:t>
            </a:r>
            <a:r>
              <a:rPr lang="de-DE" sz="2800" dirty="0"/>
              <a:t> </a:t>
            </a:r>
            <a:r>
              <a:rPr lang="de-DE" sz="2800" dirty="0" err="1"/>
              <a:t>mori</a:t>
            </a:r>
            <a:endParaRPr lang="de-DE" sz="28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FEFD355-EC57-EC48-BCC4-02275EF117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E5B2BB0-371E-5244-A5E5-C0D31D120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82FE1-C49D-4649-B0CB-A8CBB4F18DF0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67699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AEF01F-EA5E-9144-BD69-AC2AB578F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de-DE" sz="3900" b="1" dirty="0"/>
              <a:t>Ergebnisse Aufgabe 3: Barockmusik</a:t>
            </a:r>
            <a:br>
              <a:rPr lang="de-DE" sz="3500" dirty="0"/>
            </a:br>
            <a:r>
              <a:rPr lang="de-DE" sz="2800" dirty="0"/>
              <a:t>Zur formalen Gestaltung der Fuge von Bach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5713AAE-868D-0948-B658-161A0BC2F0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25951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4F32346-08EE-8E4F-98FC-352E679CD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82FE1-C49D-4649-B0CB-A8CBB4F18DF0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81657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F71376-BB79-9B41-A898-12512C227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500" b="1" dirty="0"/>
              <a:t>Quellenangaben deiner Recherchen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737E5E8-A150-3346-9D39-6BB0B2F517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59F50FB-1683-1B40-9BE0-80FF19AB4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82FE1-C49D-4649-B0CB-A8CBB4F18DF0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28443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337</Words>
  <Application>Microsoft Macintosh PowerPoint</Application>
  <PresentationFormat>Breitbild</PresentationFormat>
  <Paragraphs>30</Paragraphs>
  <Slides>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</vt:lpstr>
      <vt:lpstr>Der / das Barock – Ornament und Ordnung</vt:lpstr>
      <vt:lpstr>Barocke Gartenanlage:  Der Garten von Schloss Versailles</vt:lpstr>
      <vt:lpstr>Barocke Bauweise: Die Würzburger Residenz</vt:lpstr>
      <vt:lpstr>Barocke Innenarchitektur: Decke der Schlachtengalerie in Schloss Versailles</vt:lpstr>
      <vt:lpstr>Ergebnisse Aufgabe 2: Leitsätze des Barock Carpe diem – memento mori</vt:lpstr>
      <vt:lpstr>Ergebnisse Aufgabe 3: Barockmusik Zur formalen Gestaltung der Fuge von Bach</vt:lpstr>
      <vt:lpstr>Quellenangaben deiner Recherchen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Anne Hennicke</dc:creator>
  <cp:lastModifiedBy>Anne Hennicke</cp:lastModifiedBy>
  <cp:revision>17</cp:revision>
  <dcterms:created xsi:type="dcterms:W3CDTF">2021-03-05T09:42:24Z</dcterms:created>
  <dcterms:modified xsi:type="dcterms:W3CDTF">2021-06-22T13:12:00Z</dcterms:modified>
</cp:coreProperties>
</file>