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5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94676"/>
  </p:normalViewPr>
  <p:slideViewPr>
    <p:cSldViewPr snapToGrid="0" snapToObjects="1">
      <p:cViewPr varScale="1">
        <p:scale>
          <a:sx n="139" d="100"/>
          <a:sy n="139" d="100"/>
        </p:scale>
        <p:origin x="1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C0994-B54F-9B4D-9832-A2E8881A3DD6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984B0-81F0-244F-9FE1-E9603BB23E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15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984B0-81F0-244F-9FE1-E9603BB23E9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79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D5F3E-C4F2-934B-A2CC-104F96922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2F6B42-9B33-A04F-B4A4-ABD3654EE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ADD17E-121A-C948-9626-EABFD774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0B46-36B8-9B4D-ACA0-A2CB6EEE4458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6636C4-4A22-9D45-AD30-E8974DB2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93B04D-DF8A-FC4D-9C42-6F8C9872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00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23489-03DE-324D-98B9-3A8E08DE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3B4ABE-033A-414F-A57B-FA85796CB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DC5843-EB54-1F41-B9C6-D841D6BC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8257-395D-E24F-ADEB-71EBE42BF7D6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1521B7-8242-274B-8846-10BB5CE4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6CD438-E73F-EF4A-BBBA-A337AFF7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6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FFF3536-93CF-914C-BB02-7360DFC1C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941F97-A766-164B-9A88-2FB8F8A7E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2B59A4-1A8B-6F49-BDDF-6F3F186B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966F-2921-BE4A-8CCD-D0895670163D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0DD142-C011-014A-A458-047E26B2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E5D6A2-EF72-E94D-B3CE-B132998A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27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533A5-3443-C244-97C0-0BAACFF0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D1C777-50B5-7145-BEA3-17AB6EEB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BC4E11-E764-914C-BB85-6D8E3079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248C-0C9F-AC4C-B5A9-6D0F40CE54EE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C5DBA-ACEA-2F40-A657-E255BDB7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371E95-2C68-4442-93C7-8C835529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42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743A3-B80E-D948-8BE3-7DED9C79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36E22B-D0A0-FF4E-843C-63EB1C6F8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3BDFE-DD02-B24B-B536-D86CC659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4016-8AB6-F44C-99DB-10AE1404AA54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F99A4F-1117-254E-99C0-FAF874911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EB02BF-A2CF-FA4B-A2E4-8502784E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34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AA079-0432-B543-8812-23D772DC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1277D0-4C49-2542-8BB8-8EA049D87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2FA794-3882-454D-B5B8-C3B02929D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46A6E3-242E-244D-8D40-AB4A2F15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BB6F-12EA-644A-A298-F93CED0EEA86}" type="datetime1">
              <a:rPr lang="de-DE" smtClean="0"/>
              <a:t>22.06.21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ED3F2E-F324-EE41-88B1-13F1A34A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FEB2CA-6FFA-484E-A3DF-FE05CD60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03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92D2-B999-9048-963C-01B3042D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85FFF1-B150-2B4E-9205-9C6974E66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6161D7-9890-FD4B-8E68-796EACBD0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8AEF0EF-8421-0F4A-935D-022449147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26DCB0-621C-6947-AEB5-21ED763F4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E3E5B06-949E-8743-8FEE-23D2966D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6F21-5AC9-094F-84D2-9EC15DFCD861}" type="datetime1">
              <a:rPr lang="de-DE" smtClean="0"/>
              <a:t>22.06.21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43561B-8237-484D-952F-D76C9A6B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760308-19BC-4141-8BAF-0F282395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79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D8365-E6E1-1F46-9C26-E2C9CE2D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9867B-6AE6-034A-B0A5-F484E04B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03C-0F94-E24F-8F6B-FAFA44FD5F04}" type="datetime1">
              <a:rPr lang="de-DE" smtClean="0"/>
              <a:t>22.06.21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FDA65D-7197-2746-8C4D-FA088870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9E577-0881-BC45-A5EC-6E7BDD99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05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2A9C68-6E87-2A45-BDAF-F921BAE3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02D9-7E18-B847-8031-03A071FC76E3}" type="datetime1">
              <a:rPr lang="de-DE" smtClean="0"/>
              <a:t>22.06.21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F8E341-F30F-724B-AAEA-37F4CBC5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504549-F124-AE4D-B275-D79CF335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1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5C4DE-E833-7A45-B947-7BDD6B5F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C75AAD-A5B9-BE41-856B-979378531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E74B8C-8278-B34C-9C36-872D77456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8BA1F1-513B-8E41-8A14-0D64AC8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EBAF-31AE-144B-BFE1-D19D3DE627E3}" type="datetime1">
              <a:rPr lang="de-DE" smtClean="0"/>
              <a:t>22.06.21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2E05B2-011F-0548-8892-4B0E0B5E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EFBE6D-8E8B-E040-85BC-D51BBEAF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83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72DB6-7F7E-A040-94A8-A31CA813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336A31-1348-F445-B44B-EAC72A42A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238953-37B0-D348-8FB4-945226ACC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957B24-F574-0B40-907B-6963D36D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015B-4781-994E-9527-30D62BE20E4A}" type="datetime1">
              <a:rPr lang="de-DE" smtClean="0"/>
              <a:t>22.06.21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A617D8-E326-984F-8B03-54B4333A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6B8F66-32C4-E540-B7B7-4C703276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5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01D3121-7F8F-244F-8DDA-D0399F91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8EF3E0-518B-8649-9C4F-882EA1E59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DCCFEB-F0BE-2C4D-A635-B2AAF191E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80FF9-86AA-0B4F-9ADD-D4BDC3DCC383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E6C50B-6406-F146-AFCC-8C29AEF57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60555F-E51B-B547-86E3-1FBD13575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7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chiller-Bank_im_Park_an_der_Ilm.jpeg" TargetMode="External"/><Relationship Id="rId2" Type="http://schemas.openxmlformats.org/officeDocument/2006/relationships/hyperlink" Target="https://de.wikipedia.org/wiki/Stowe_House#/media/Datei:Stowe_park_map_ugglan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ojekt-gutenberg.org/goethe/sonette/sonett01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Altes_museum_in_Berlijn,_RP-F-F18263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rl_Emanuel_Conrad_Rotunde_des_Museums_am_Lustgarten.tif" TargetMode="External"/><Relationship Id="rId2" Type="http://schemas.openxmlformats.org/officeDocument/2006/relationships/hyperlink" Target="https://commons.wikimedia.org/wiki/File:Gg_altesmuseum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E9510F-BBEA-374D-8D36-9553C89AA9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4" y="254416"/>
            <a:ext cx="1743075" cy="5549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91FB9F-9A0E-A94F-B373-10711869E706}"/>
              </a:ext>
            </a:extLst>
          </p:cNvPr>
          <p:cNvSpPr txBox="1"/>
          <p:nvPr/>
        </p:nvSpPr>
        <p:spPr>
          <a:xfrm>
            <a:off x="8292906" y="501629"/>
            <a:ext cx="333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Fachredaktion Musik, </a:t>
            </a:r>
            <a:r>
              <a:rPr lang="de-DE" sz="1400" dirty="0" err="1"/>
              <a:t>www.musik-bw.de</a:t>
            </a:r>
            <a:r>
              <a:rPr lang="de-DE" sz="1400" dirty="0">
                <a:effectLst/>
              </a:rPr>
              <a:t> </a:t>
            </a:r>
            <a:endParaRPr lang="de-DE" sz="1400" dirty="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0D63D06-ECB2-F44A-BA82-2E51265CF860}"/>
              </a:ext>
            </a:extLst>
          </p:cNvPr>
          <p:cNvCxnSpPr/>
          <p:nvPr/>
        </p:nvCxnSpPr>
        <p:spPr>
          <a:xfrm>
            <a:off x="184935" y="809406"/>
            <a:ext cx="11918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99640F47-3B25-BD40-8F48-A379EF061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361" y="1122363"/>
            <a:ext cx="10007600" cy="128348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5000" b="1" dirty="0">
                <a:latin typeface="Didot" panose="02000503000000020003" pitchFamily="2" charset="-79"/>
                <a:cs typeface="Didot" panose="02000503000000020003" pitchFamily="2" charset="-79"/>
              </a:rPr>
              <a:t>Die Klassik –</a:t>
            </a:r>
            <a:br>
              <a:rPr lang="de-DE" sz="4500" dirty="0"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de-DE" sz="3900" dirty="0">
                <a:latin typeface="Didot" panose="02000503000000020003" pitchFamily="2" charset="-79"/>
                <a:cs typeface="Didot" panose="02000503000000020003" pitchFamily="2" charset="-79"/>
              </a:rPr>
              <a:t>Zum Verhältnis von Natur und Kunst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5F59ECC-2FA2-6943-8991-989285DC2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866" y="2539018"/>
            <a:ext cx="10176095" cy="3658583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50000"/>
              </a:lnSpc>
            </a:pPr>
            <a:r>
              <a:rPr lang="de-DE" sz="2000" dirty="0">
                <a:latin typeface="Didot" panose="02000503000000020003" pitchFamily="2" charset="-79"/>
                <a:cs typeface="Didot" panose="02000503000000020003" pitchFamily="2" charset="-79"/>
              </a:rPr>
              <a:t>Aufgaben: 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000" dirty="0">
                <a:latin typeface="Didot" panose="02000503000000020003" pitchFamily="2" charset="-79"/>
                <a:cs typeface="Didot" panose="02000503000000020003" pitchFamily="2" charset="-79"/>
              </a:rPr>
              <a:t>Untersuche anhand der Bilder und Texte das Verhältnis von Natur und Kunst in der Klassik. Halte deine Beobachtungen in oder unter den Folien fest.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000" dirty="0">
                <a:latin typeface="Didot" panose="02000503000000020003" pitchFamily="2" charset="-79"/>
                <a:cs typeface="Didot" panose="02000503000000020003" pitchFamily="2" charset="-79"/>
              </a:rPr>
              <a:t>Die Leitsätze der Klassik sind ein Zitat Winckelmanns: „Edle Einfalt, stille Größe“ und ein Zitat Goethes: „Edel sei der Mensch, hilfreich und gut“. Setze sie in Beziehung zu deinen Ergebnissen aus Aufgabe 1. (Folie 6)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000" dirty="0">
                <a:latin typeface="Didot" panose="02000503000000020003" pitchFamily="2" charset="-79"/>
                <a:cs typeface="Didot" panose="02000503000000020003" pitchFamily="2" charset="-79"/>
              </a:rPr>
              <a:t>Übertrage deine Ergebnisse auf die melodische Gestaltung der Sonate von Mozart. (Folie 7)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000" dirty="0">
                <a:latin typeface="Didot" panose="02000503000000020003" pitchFamily="2" charset="-79"/>
                <a:cs typeface="Didot" panose="02000503000000020003" pitchFamily="2" charset="-79"/>
              </a:rPr>
              <a:t>Gib die Quellen deiner Recherche an. (Folie 8)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14589B1-DBED-1443-A7E0-6748585A0EC5}"/>
              </a:ext>
            </a:extLst>
          </p:cNvPr>
          <p:cNvSpPr txBox="1"/>
          <p:nvPr/>
        </p:nvSpPr>
        <p:spPr>
          <a:xfrm>
            <a:off x="6623358" y="6137860"/>
            <a:ext cx="397448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Didot" panose="02000503000000020003" pitchFamily="2" charset="-79"/>
                <a:cs typeface="Didot" panose="02000503000000020003" pitchFamily="2" charset="-79"/>
              </a:rPr>
              <a:t>Name: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DC0F185-7168-0648-AEC4-D1213999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98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C428-9712-1D43-AAE9-1E89A94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844" y="419307"/>
            <a:ext cx="9043951" cy="746982"/>
          </a:xfrm>
        </p:spPr>
        <p:txBody>
          <a:bodyPr>
            <a:normAutofit/>
          </a:bodyPr>
          <a:lstStyle/>
          <a:p>
            <a:pPr algn="ctr"/>
            <a:r>
              <a:rPr lang="de-DE" sz="3500" b="1" dirty="0">
                <a:latin typeface="Didot" panose="02000503000000020003" pitchFamily="2" charset="-79"/>
                <a:cs typeface="Didot" panose="02000503000000020003" pitchFamily="2" charset="-79"/>
              </a:rPr>
              <a:t>Gartenbau: Klassische Landschaftsgärten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FA0B96-865E-D64A-A0F4-F0DF820BC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395" y="18535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7618F8-12DB-1549-86C6-725D5A626388}"/>
              </a:ext>
            </a:extLst>
          </p:cNvPr>
          <p:cNvSpPr txBox="1"/>
          <p:nvPr/>
        </p:nvSpPr>
        <p:spPr>
          <a:xfrm>
            <a:off x="618906" y="5607695"/>
            <a:ext cx="52146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Landschaftsgarten: Plan von Stowe. Maßgeblich durch den englischen Garten-Künstler Lancelot Brown (1716-1783) bestimmt. Abbildung gemeinfrei, etwa 1910 veröffentlicht, 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abgerufen am 22.6.2021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  <a:hlinkClick r:id="rId2"/>
              </a:rPr>
              <a:t>https://de.wikipedia.org/wiki/Stowe_House#/media/Datei:Stowe_park_map_ugglan.jpg</a:t>
            </a:r>
            <a:endParaRPr lang="de-DE" sz="1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de-DE" sz="12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79664DB-050A-AC4E-9122-4989921FFC96}"/>
              </a:ext>
            </a:extLst>
          </p:cNvPr>
          <p:cNvSpPr txBox="1"/>
          <p:nvPr/>
        </p:nvSpPr>
        <p:spPr>
          <a:xfrm>
            <a:off x="6663347" y="5607694"/>
            <a:ext cx="5214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Park an der Ilm in Weimar, zwischen 1778 und 1792 durch Goethe und Herzog Carl August geplant. Urheber: Mario </a:t>
            </a:r>
            <a:r>
              <a:rPr lang="de-DE" sz="1000" dirty="0" err="1">
                <a:latin typeface="Didot" panose="02000503000000020003" pitchFamily="2" charset="-79"/>
                <a:cs typeface="Didot" panose="02000503000000020003" pitchFamily="2" charset="-79"/>
              </a:rPr>
              <a:t>Todte</a:t>
            </a:r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, Public Domain, abgerufen am 22.6.2021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  <a:hlinkClick r:id="rId3"/>
              </a:rPr>
              <a:t>https://commons.wikimedia.org/wiki/File:Schiller-Bank_im_Park_an_der_Ilm.jpeg</a:t>
            </a:r>
            <a:endParaRPr lang="de-DE" sz="1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C3E52-847A-2046-B78A-A3952634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CEA26E-60D9-3F44-AA6C-DE9E35672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57" y="1318712"/>
            <a:ext cx="6003063" cy="3876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E484335-3354-FE49-82D6-4383E2F61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347" y="1318712"/>
            <a:ext cx="5022808" cy="37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9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249C9DB-AD0D-F947-8C33-E09387B6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46" y="365125"/>
            <a:ext cx="11327907" cy="884253"/>
          </a:xfrm>
        </p:spPr>
        <p:txBody>
          <a:bodyPr>
            <a:noAutofit/>
          </a:bodyPr>
          <a:lstStyle/>
          <a:p>
            <a:pPr algn="ctr"/>
            <a:r>
              <a:rPr lang="de-DE" sz="3500" b="1" dirty="0">
                <a:latin typeface="Didot" panose="02000503000000020003" pitchFamily="2" charset="-79"/>
                <a:cs typeface="Didot" panose="02000503000000020003" pitchFamily="2" charset="-79"/>
              </a:rPr>
              <a:t>Literatur: Ein Sonett Goethes (entstanden um 1800)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5351A8-5A77-3B4A-AC04-8ACB3F1089C2}"/>
              </a:ext>
            </a:extLst>
          </p:cNvPr>
          <p:cNvSpPr txBox="1"/>
          <p:nvPr/>
        </p:nvSpPr>
        <p:spPr>
          <a:xfrm>
            <a:off x="838200" y="1249378"/>
            <a:ext cx="483832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dirty="0">
                <a:latin typeface="Didot" panose="02000503000000020003" pitchFamily="2" charset="-79"/>
                <a:cs typeface="Didot" panose="02000503000000020003" pitchFamily="2" charset="-79"/>
              </a:rPr>
              <a:t>Johann Wolfgang Goethe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Natur und Kunst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Natur und Kunst, sie scheinen sich zu fliehen,  Und haben sich, eh' man es denkt, gefunden; 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Der Widerwille ist auch mir verschwunden,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Und beide scheinen gleich mich anzuziehen. 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Es gilt wohl nur ein redliches Bemühen!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Und wenn wir erst in </a:t>
            </a:r>
            <a:r>
              <a:rPr lang="de-DE" sz="1600" dirty="0" err="1">
                <a:latin typeface="Didot" panose="02000503000000020003" pitchFamily="2" charset="-79"/>
                <a:cs typeface="Didot" panose="02000503000000020003" pitchFamily="2" charset="-79"/>
              </a:rPr>
              <a:t>abgemeßnen</a:t>
            </a: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 Stunden</a:t>
            </a:r>
            <a:r>
              <a:rPr lang="de-DE" sz="1600">
                <a:latin typeface="Didot" panose="02000503000000020003" pitchFamily="2" charset="-79"/>
                <a:cs typeface="Didot" panose="02000503000000020003" pitchFamily="2" charset="-79"/>
              </a:rPr>
              <a:t>;  </a:t>
            </a:r>
          </a:p>
          <a:p>
            <a:pPr>
              <a:lnSpc>
                <a:spcPct val="150000"/>
              </a:lnSpc>
            </a:pPr>
            <a:r>
              <a:rPr lang="de-DE" sz="1600">
                <a:latin typeface="Didot" panose="02000503000000020003" pitchFamily="2" charset="-79"/>
                <a:cs typeface="Didot" panose="02000503000000020003" pitchFamily="2" charset="-79"/>
              </a:rPr>
              <a:t>Mit </a:t>
            </a: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Geist und Fleiß uns an die Kunst gebunden, Mag frei Natur im Herzen wieder glühen.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F3F3A57-7212-6E48-81CB-53E3DCD9C85F}"/>
              </a:ext>
            </a:extLst>
          </p:cNvPr>
          <p:cNvSpPr/>
          <p:nvPr/>
        </p:nvSpPr>
        <p:spPr>
          <a:xfrm>
            <a:off x="6694284" y="1980477"/>
            <a:ext cx="4659516" cy="2639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So ist's mit aller Bildung auch beschaffen: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Vergebens werden </a:t>
            </a:r>
            <a:r>
              <a:rPr lang="de-DE" sz="1600" dirty="0" err="1">
                <a:latin typeface="Didot" panose="02000503000000020003" pitchFamily="2" charset="-79"/>
                <a:cs typeface="Didot" panose="02000503000000020003" pitchFamily="2" charset="-79"/>
              </a:rPr>
              <a:t>ungebundne</a:t>
            </a: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 Geister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Nach der Vollendung reiner Höhe streben. 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Wer Großes will, </a:t>
            </a:r>
            <a:r>
              <a:rPr lang="de-DE" sz="1600" dirty="0" err="1">
                <a:latin typeface="Didot" panose="02000503000000020003" pitchFamily="2" charset="-79"/>
                <a:cs typeface="Didot" panose="02000503000000020003" pitchFamily="2" charset="-79"/>
              </a:rPr>
              <a:t>muß</a:t>
            </a: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 sich zusammenraffen: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In der Beschränkung zeigt sich erst der Meister,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Didot" panose="02000503000000020003" pitchFamily="2" charset="-79"/>
                <a:cs typeface="Didot" panose="02000503000000020003" pitchFamily="2" charset="-79"/>
              </a:rPr>
              <a:t>Und das Gesetz nur kann uns Freiheit geben.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94E403E-1DF6-4741-9680-6413CD7F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3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F1BBC2-CE05-054D-B430-09AF43E51658}"/>
              </a:ext>
            </a:extLst>
          </p:cNvPr>
          <p:cNvSpPr txBox="1"/>
          <p:nvPr/>
        </p:nvSpPr>
        <p:spPr>
          <a:xfrm>
            <a:off x="6694284" y="5015883"/>
            <a:ext cx="4363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Zitiert nach: </a:t>
            </a:r>
            <a:r>
              <a:rPr lang="de-DE" sz="1000" dirty="0">
                <a:hlinkClick r:id="rId2"/>
              </a:rPr>
              <a:t>https://www.projekt-gutenberg.org/goethe/sonette/sonett01.html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33679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E1DC8-CE7E-B34F-B068-4BDF779E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243" y="469193"/>
            <a:ext cx="8717513" cy="1233244"/>
          </a:xfrm>
        </p:spPr>
        <p:txBody>
          <a:bodyPr>
            <a:noAutofit/>
          </a:bodyPr>
          <a:lstStyle/>
          <a:p>
            <a:pPr algn="ctr"/>
            <a:r>
              <a:rPr lang="de-DE" sz="3500" b="1" dirty="0">
                <a:latin typeface="Didot" panose="02000503000000020003" pitchFamily="2" charset="-79"/>
                <a:cs typeface="Didot" panose="02000503000000020003" pitchFamily="2" charset="-79"/>
              </a:rPr>
              <a:t>Architektur: Das alte Museum in Berlin</a:t>
            </a:r>
            <a:br>
              <a:rPr lang="de-DE" sz="3000" b="1" dirty="0"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de-DE" sz="2500" dirty="0">
                <a:latin typeface="Didot" panose="02000503000000020003" pitchFamily="2" charset="-79"/>
                <a:cs typeface="Didot" panose="02000503000000020003" pitchFamily="2" charset="-79"/>
              </a:rPr>
              <a:t>Karl Friedrich Schinkel (1824-1830 erbaut)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AEF8A-720B-BA40-AA8C-FF3B1F7A2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231" y="1223320"/>
            <a:ext cx="19127461" cy="5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2394C2-9A4B-C74E-9E04-435B5D90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6DFFBC-F1F4-C04B-B580-FE0E49A7A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101" y="1702437"/>
            <a:ext cx="5277798" cy="42090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9E30538-0F07-F642-B9E6-5D9D1CB4DFA6}"/>
              </a:ext>
            </a:extLst>
          </p:cNvPr>
          <p:cNvSpPr txBox="1"/>
          <p:nvPr/>
        </p:nvSpPr>
        <p:spPr>
          <a:xfrm>
            <a:off x="3444668" y="6139798"/>
            <a:ext cx="5379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Altes Museum in Berlin, Fotograf: F. Albert, 1890-1910, Reichsmuseum Amsterdam, Public Domain, </a:t>
            </a:r>
          </a:p>
          <a:p>
            <a:r>
              <a:rPr lang="de-DE" sz="1000" dirty="0"/>
              <a:t>abgerufen am 22.6.2021 </a:t>
            </a:r>
          </a:p>
          <a:p>
            <a:r>
              <a:rPr lang="de-DE" sz="1000" dirty="0">
                <a:hlinkClick r:id="rId4"/>
              </a:rPr>
              <a:t>https://commons.wikimedia.org/wiki/File:Altes_museum_in_Berlijn,_RP-F-F18263.jpg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22585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0C7BA-83B0-5845-96BC-61958F70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13" y="326986"/>
            <a:ext cx="10897709" cy="10188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500" b="1" dirty="0">
                <a:latin typeface="Didot" panose="02000503000000020003" pitchFamily="2" charset="-79"/>
                <a:cs typeface="Didot" panose="02000503000000020003" pitchFamily="2" charset="-79"/>
              </a:rPr>
              <a:t>Innenarchitektur: Das alte Museum in Berlin</a:t>
            </a:r>
            <a:br>
              <a:rPr lang="de-DE" sz="3600" b="1" dirty="0"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de-DE" sz="2500" dirty="0">
                <a:latin typeface="Didot" panose="02000503000000020003" pitchFamily="2" charset="-79"/>
                <a:cs typeface="Didot" panose="02000503000000020003" pitchFamily="2" charset="-79"/>
              </a:rPr>
              <a:t>Karl Friedrich Schinkel (1824-1830 erbaut)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5936F-F4E0-C144-B91B-7B2B8C01FE24}"/>
              </a:ext>
            </a:extLst>
          </p:cNvPr>
          <p:cNvSpPr txBox="1"/>
          <p:nvPr/>
        </p:nvSpPr>
        <p:spPr>
          <a:xfrm>
            <a:off x="5972822" y="5270118"/>
            <a:ext cx="4322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Grundriss der Gemäldegalerie im Alten Museum Berlin, 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Autor/Maler: Karl Friedrich Schinkel / Gustav Friedrich Waagen, 1830, 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Public Domain, abgerufen am 22.6.2021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  <a:hlinkClick r:id="rId2"/>
              </a:rPr>
              <a:t>https://commons.wikimedia.org/wiki/File:Gg_altesmuseum1.jpg</a:t>
            </a:r>
            <a:endParaRPr lang="de-DE" sz="1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50E3D5-89BD-7442-BA48-B56C5C037516}"/>
              </a:ext>
            </a:extLst>
          </p:cNvPr>
          <p:cNvSpPr txBox="1"/>
          <p:nvPr/>
        </p:nvSpPr>
        <p:spPr>
          <a:xfrm>
            <a:off x="941774" y="5917400"/>
            <a:ext cx="643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Die Rotunde, dem römischen Pantheon nachempfunden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</a:rPr>
              <a:t>Maler: Carl Emanuel Conrad, nach 1830, Public Domain, abgerufen am 22.6.2021</a:t>
            </a:r>
          </a:p>
          <a:p>
            <a:r>
              <a:rPr lang="de-DE" sz="1000" dirty="0">
                <a:latin typeface="Didot" panose="02000503000000020003" pitchFamily="2" charset="-79"/>
                <a:cs typeface="Didot" panose="02000503000000020003" pitchFamily="2" charset="-79"/>
                <a:hlinkClick r:id="rId3"/>
              </a:rPr>
              <a:t>https://commons.wikimedia.org/wiki/File:Carl_Emanuel_Conrad_Rotunde_des_Museums_am_Lustgarten.tif</a:t>
            </a:r>
            <a:endParaRPr lang="de-DE" sz="1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de-DE" sz="1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77AB71-8487-4B4D-A8F1-792C585C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A67849-5819-BC4C-9EA5-FD5FF37FD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35" y="1643364"/>
            <a:ext cx="3759630" cy="40824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0239A6-7E1D-F04F-A0E0-0258EE6BB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098" y="1571322"/>
            <a:ext cx="5386596" cy="36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2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35B09-938F-F54F-9D73-A2526A28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900" b="1" dirty="0">
                <a:latin typeface="Didot" panose="02000503000000020003" pitchFamily="2" charset="-79"/>
                <a:cs typeface="Didot" panose="02000503000000020003" pitchFamily="2" charset="-79"/>
              </a:rPr>
              <a:t>Ergebnisse Aufgabe 2: Leitsätze der Klassik</a:t>
            </a:r>
            <a:br>
              <a:rPr lang="de-DE" sz="3500" dirty="0"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de-DE" sz="2800" dirty="0">
                <a:latin typeface="Didot" panose="02000503000000020003" pitchFamily="2" charset="-79"/>
                <a:cs typeface="Didot" panose="02000503000000020003" pitchFamily="2" charset="-79"/>
              </a:rPr>
              <a:t>Edle Einfalt, stille Größe. / Edel sei der Mensch, hilfreich und gut.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EFD355-EC57-EC48-BCC4-02275EF1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56194B-6604-7247-B392-BBC74773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76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EF01F-EA5E-9144-BD69-AC2AB578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de-DE" sz="3500" b="1" dirty="0">
                <a:latin typeface="Didot" panose="02000503000000020003" pitchFamily="2" charset="-79"/>
                <a:cs typeface="Didot" panose="02000503000000020003" pitchFamily="2" charset="-79"/>
              </a:rPr>
              <a:t>Ergebnisse Aufgabe 3: Musik der Klassik</a:t>
            </a:r>
            <a:br>
              <a:rPr lang="de-DE" sz="3000" dirty="0"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de-DE" sz="2500" dirty="0">
                <a:latin typeface="Didot" panose="02000503000000020003" pitchFamily="2" charset="-79"/>
                <a:cs typeface="Didot" panose="02000503000000020003" pitchFamily="2" charset="-79"/>
              </a:rPr>
              <a:t>Zur musikalischen Gestaltung des Sonatenthemas von Mozart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13AAE-868D-0948-B658-161A0BC2F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5951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784350-7BE1-B24E-99F8-8BD0E8E0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16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54A01-0DBC-604E-A4EF-708B8880D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500" b="1" dirty="0">
                <a:latin typeface="Didot" panose="02000503000000020003" pitchFamily="2" charset="-79"/>
                <a:cs typeface="Didot" panose="02000503000000020003" pitchFamily="2" charset="-79"/>
              </a:rPr>
              <a:t>Quellenangaben deiner Recherche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E516A1-9100-9448-A4A8-5C0EEBA2F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DF66B-4F21-8C4A-97C8-018BCF0A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68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Macintosh PowerPoint</Application>
  <PresentationFormat>Breitbild</PresentationFormat>
  <Paragraphs>56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Didot</vt:lpstr>
      <vt:lpstr>Office</vt:lpstr>
      <vt:lpstr>Die Klassik – Zum Verhältnis von Natur und Kunst</vt:lpstr>
      <vt:lpstr>Gartenbau: Klassische Landschaftsgärten</vt:lpstr>
      <vt:lpstr>Literatur: Ein Sonett Goethes (entstanden um 1800)</vt:lpstr>
      <vt:lpstr>Architektur: Das alte Museum in Berlin Karl Friedrich Schinkel (1824-1830 erbaut)</vt:lpstr>
      <vt:lpstr>Innenarchitektur: Das alte Museum in Berlin Karl Friedrich Schinkel (1824-1830 erbaut)</vt:lpstr>
      <vt:lpstr>Ergebnisse Aufgabe 2: Leitsätze der Klassik Edle Einfalt, stille Größe. / Edel sei der Mensch, hilfreich und gut.</vt:lpstr>
      <vt:lpstr>Ergebnisse Aufgabe 3: Musik der Klassik Zur musikalischen Gestaltung des Sonatenthemas von Mozart</vt:lpstr>
      <vt:lpstr>Quellenangaben deiner Recherche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Hennicke</dc:creator>
  <cp:lastModifiedBy>Anne Hennicke</cp:lastModifiedBy>
  <cp:revision>13</cp:revision>
  <dcterms:created xsi:type="dcterms:W3CDTF">2021-03-05T09:42:24Z</dcterms:created>
  <dcterms:modified xsi:type="dcterms:W3CDTF">2021-06-22T13:18:57Z</dcterms:modified>
</cp:coreProperties>
</file>