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3" r:id="rId1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Helle Formatvorlage 3 - Akz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797" y="-6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FDE65CD7-B087-4F9C-9098-F7256A6F4F7D}" type="datetimeFigureOut">
              <a:rPr lang="de-DE" smtClean="0"/>
              <a:t>21.01.2015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349108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E65CD7-B087-4F9C-9098-F7256A6F4F7D}" type="datetimeFigureOut">
              <a:rPr lang="de-DE" smtClean="0"/>
              <a:t>21.01.2015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152058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FDE65CD7-B087-4F9C-9098-F7256A6F4F7D}" type="datetimeFigureOut">
              <a:rPr lang="de-DE" smtClean="0"/>
              <a:t>21.01.2015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102874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FDE65CD7-B087-4F9C-9098-F7256A6F4F7D}" type="datetimeFigureOut">
              <a:rPr lang="de-DE" smtClean="0"/>
              <a:t>21.01.2015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89368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FDE65CD7-B087-4F9C-9098-F7256A6F4F7D}" type="datetimeFigureOut">
              <a:rPr lang="de-DE" smtClean="0"/>
              <a:t>21.01.2015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273234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DE65CD7-B087-4F9C-9098-F7256A6F4F7D}" type="datetimeFigureOut">
              <a:rPr lang="de-DE" smtClean="0"/>
              <a:t>21.01.2015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653197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DE65CD7-B087-4F9C-9098-F7256A6F4F7D}" type="datetimeFigureOut">
              <a:rPr lang="de-DE" smtClean="0"/>
              <a:t>21.01.2015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2796541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DE65CD7-B087-4F9C-9098-F7256A6F4F7D}" type="datetimeFigureOut">
              <a:rPr lang="de-DE" smtClean="0"/>
              <a:t>21.01.2015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959777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DE65CD7-B087-4F9C-9098-F7256A6F4F7D}" type="datetimeFigureOut">
              <a:rPr lang="de-DE" smtClean="0"/>
              <a:t>21.01.2015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350381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E65CD7-B087-4F9C-9098-F7256A6F4F7D}" type="datetimeFigureOut">
              <a:rPr lang="de-DE" smtClean="0"/>
              <a:t>21.01.2015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3589084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E65CD7-B087-4F9C-9098-F7256A6F4F7D}" type="datetimeFigureOut">
              <a:rPr lang="de-DE" smtClean="0"/>
              <a:t>21.01.2015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004FF8F-5A65-4C0F-953B-FE5C501ABF54}" type="slidenum">
              <a:rPr lang="de-DE" smtClean="0"/>
              <a:t>‹Nr.›</a:t>
            </a:fld>
            <a:endParaRPr lang="de-DE"/>
          </a:p>
        </p:txBody>
      </p:sp>
    </p:spTree>
    <p:extLst>
      <p:ext uri="{BB962C8B-B14F-4D97-AF65-F5344CB8AC3E}">
        <p14:creationId xmlns:p14="http://schemas.microsoft.com/office/powerpoint/2010/main" val="3123559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65CD7-B087-4F9C-9098-F7256A6F4F7D}" type="datetimeFigureOut">
              <a:rPr lang="de-DE" smtClean="0"/>
              <a:t>21.01.2015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4FF8F-5A65-4C0F-953B-FE5C501ABF54}" type="slidenum">
              <a:rPr lang="de-DE" smtClean="0"/>
              <a:t>‹Nr.›</a:t>
            </a:fld>
            <a:endParaRPr lang="de-DE"/>
          </a:p>
        </p:txBody>
      </p:sp>
    </p:spTree>
    <p:extLst>
      <p:ext uri="{BB962C8B-B14F-4D97-AF65-F5344CB8AC3E}">
        <p14:creationId xmlns:p14="http://schemas.microsoft.com/office/powerpoint/2010/main" val="171393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Die Redewiedergabe</a:t>
            </a:r>
            <a:endParaRPr lang="de-DE" dirty="0"/>
          </a:p>
        </p:txBody>
      </p:sp>
      <p:sp>
        <p:nvSpPr>
          <p:cNvPr id="3" name="Untertitel 2"/>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2716093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de-DE" dirty="0" smtClean="0"/>
              <a:t>Direkte Rede</a:t>
            </a:r>
            <a:endParaRPr lang="de-DE" dirty="0"/>
          </a:p>
        </p:txBody>
      </p:sp>
      <p:sp>
        <p:nvSpPr>
          <p:cNvPr id="3" name="Inhaltsplatzhalter 2"/>
          <p:cNvSpPr>
            <a:spLocks noGrp="1"/>
          </p:cNvSpPr>
          <p:nvPr>
            <p:ph idx="1"/>
          </p:nvPr>
        </p:nvSpPr>
        <p:spPr/>
        <p:txBody>
          <a:bodyPr/>
          <a:lstStyle/>
          <a:p>
            <a:pPr marL="0" indent="0">
              <a:buNone/>
            </a:pPr>
            <a:r>
              <a:rPr lang="de-DE" dirty="0" smtClean="0"/>
              <a:t>In der direkten Rede wird eine Äußerung wörtlich angeführt, so wie sie tatsächlich gemacht wird.</a:t>
            </a:r>
          </a:p>
          <a:p>
            <a:pPr marL="0" indent="0">
              <a:buNone/>
            </a:pPr>
            <a:endParaRPr lang="de-DE"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4572172"/>
            <a:ext cx="2218433" cy="1288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bgerundete rechteckige Legende 3"/>
          <p:cNvSpPr/>
          <p:nvPr/>
        </p:nvSpPr>
        <p:spPr>
          <a:xfrm>
            <a:off x="1149693" y="3335494"/>
            <a:ext cx="3096344" cy="864096"/>
          </a:xfrm>
          <a:prstGeom prst="wedgeRoundRectCallout">
            <a:avLst>
              <a:gd name="adj1" fmla="val -5096"/>
              <a:gd name="adj2" fmla="val 13052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de-DE" dirty="0" smtClean="0">
                <a:solidFill>
                  <a:schemeClr val="tx1"/>
                </a:solidFill>
              </a:rPr>
              <a:t>Ich gehe ins Kino. </a:t>
            </a:r>
          </a:p>
        </p:txBody>
      </p:sp>
      <p:sp>
        <p:nvSpPr>
          <p:cNvPr id="5" name="Textfeld 4"/>
          <p:cNvSpPr txBox="1"/>
          <p:nvPr/>
        </p:nvSpPr>
        <p:spPr>
          <a:xfrm>
            <a:off x="5004048" y="3717032"/>
            <a:ext cx="288032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b="1" dirty="0" smtClean="0"/>
              <a:t>Direkte Rede</a:t>
            </a:r>
          </a:p>
          <a:p>
            <a:r>
              <a:rPr lang="de-DE" dirty="0" smtClean="0"/>
              <a:t>Tom: „Ich gehe ins Kino.“</a:t>
            </a:r>
            <a:endParaRPr lang="de-DE" dirty="0"/>
          </a:p>
        </p:txBody>
      </p:sp>
    </p:spTree>
    <p:extLst>
      <p:ext uri="{BB962C8B-B14F-4D97-AF65-F5344CB8AC3E}">
        <p14:creationId xmlns:p14="http://schemas.microsoft.com/office/powerpoint/2010/main" val="41671250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30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de-DE" dirty="0" smtClean="0"/>
              <a:t>Direkte Rede</a:t>
            </a:r>
            <a:endParaRPr lang="de-DE" dirty="0"/>
          </a:p>
        </p:txBody>
      </p:sp>
      <p:sp>
        <p:nvSpPr>
          <p:cNvPr id="3" name="Inhaltsplatzhalter 2"/>
          <p:cNvSpPr>
            <a:spLocks noGrp="1"/>
          </p:cNvSpPr>
          <p:nvPr>
            <p:ph idx="1"/>
          </p:nvPr>
        </p:nvSpPr>
        <p:spPr/>
        <p:txBody>
          <a:bodyPr/>
          <a:lstStyle/>
          <a:p>
            <a:pPr marL="0" indent="0">
              <a:buNone/>
            </a:pPr>
            <a:r>
              <a:rPr lang="de-DE" dirty="0" smtClean="0"/>
              <a:t>In der direkten Rede wird eine Äußerung wörtlich angeführt, so wie sie tatsächlich gemacht wird.</a:t>
            </a:r>
          </a:p>
          <a:p>
            <a:pPr marL="0" indent="0">
              <a:buNone/>
            </a:pPr>
            <a:endParaRPr lang="de-DE"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4572172"/>
            <a:ext cx="2218433" cy="1288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bgerundete rechteckige Legende 3"/>
          <p:cNvSpPr/>
          <p:nvPr/>
        </p:nvSpPr>
        <p:spPr>
          <a:xfrm>
            <a:off x="1149693" y="3335494"/>
            <a:ext cx="3096344" cy="864096"/>
          </a:xfrm>
          <a:prstGeom prst="wedgeRoundRectCallout">
            <a:avLst>
              <a:gd name="adj1" fmla="val -30409"/>
              <a:gd name="adj2" fmla="val 8193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smtClean="0">
                <a:solidFill>
                  <a:schemeClr val="tx1"/>
                </a:solidFill>
              </a:rPr>
              <a:t>Kann ich mitkommen?</a:t>
            </a:r>
          </a:p>
        </p:txBody>
      </p:sp>
      <p:sp>
        <p:nvSpPr>
          <p:cNvPr id="5" name="Textfeld 4"/>
          <p:cNvSpPr txBox="1"/>
          <p:nvPr/>
        </p:nvSpPr>
        <p:spPr>
          <a:xfrm>
            <a:off x="5004048" y="3717032"/>
            <a:ext cx="3096344"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de-DE" b="1" dirty="0" smtClean="0"/>
              <a:t>Direkte Rede</a:t>
            </a:r>
          </a:p>
          <a:p>
            <a:r>
              <a:rPr lang="de-DE" dirty="0" smtClean="0"/>
              <a:t>Lara: „Kann ich mitkommen</a:t>
            </a:r>
            <a:r>
              <a:rPr lang="de-DE" dirty="0" smtClean="0"/>
              <a:t>?“</a:t>
            </a:r>
            <a:endParaRPr lang="de-DE" dirty="0"/>
          </a:p>
        </p:txBody>
      </p:sp>
    </p:spTree>
    <p:extLst>
      <p:ext uri="{BB962C8B-B14F-4D97-AF65-F5344CB8AC3E}">
        <p14:creationId xmlns:p14="http://schemas.microsoft.com/office/powerpoint/2010/main" val="3963835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de-DE" dirty="0" smtClean="0"/>
              <a:t>Indirekte Rede (Redewiedergabe)</a:t>
            </a:r>
            <a:endParaRPr lang="de-DE" dirty="0"/>
          </a:p>
        </p:txBody>
      </p:sp>
      <p:sp>
        <p:nvSpPr>
          <p:cNvPr id="3" name="Inhaltsplatzhalter 2"/>
          <p:cNvSpPr>
            <a:spLocks noGrp="1"/>
          </p:cNvSpPr>
          <p:nvPr>
            <p:ph idx="1"/>
          </p:nvPr>
        </p:nvSpPr>
        <p:spPr/>
        <p:txBody>
          <a:bodyPr/>
          <a:lstStyle/>
          <a:p>
            <a:pPr marL="0" indent="0">
              <a:buNone/>
            </a:pPr>
            <a:r>
              <a:rPr lang="de-DE" dirty="0" smtClean="0"/>
              <a:t>Bei der indirekte Rede, der Redewiedergabe, wird darüber berichtet, was ein anderer gesagt hat. </a:t>
            </a:r>
          </a:p>
          <a:p>
            <a:pPr marL="0" indent="0">
              <a:buNone/>
            </a:pPr>
            <a:r>
              <a:rPr lang="de-DE" dirty="0" smtClean="0"/>
              <a:t>Es gibt verschiedene Möglichkeiten der Redewiedergabe.</a:t>
            </a:r>
            <a:endParaRPr lang="de-DE" dirty="0"/>
          </a:p>
        </p:txBody>
      </p:sp>
    </p:spTree>
    <p:extLst>
      <p:ext uri="{BB962C8B-B14F-4D97-AF65-F5344CB8AC3E}">
        <p14:creationId xmlns:p14="http://schemas.microsoft.com/office/powerpoint/2010/main" val="38898919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3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de-DE" dirty="0" smtClean="0"/>
              <a:t>Indirekte Rede (Redewiedergabe)</a:t>
            </a:r>
            <a:endParaRPr lang="de-DE" dirty="0"/>
          </a:p>
        </p:txBody>
      </p:sp>
      <p:sp>
        <p:nvSpPr>
          <p:cNvPr id="3" name="Inhaltsplatzhalter 2"/>
          <p:cNvSpPr>
            <a:spLocks noGrp="1"/>
          </p:cNvSpPr>
          <p:nvPr>
            <p:ph idx="1"/>
          </p:nvPr>
        </p:nvSpPr>
        <p:spPr/>
        <p:txBody>
          <a:bodyPr/>
          <a:lstStyle/>
          <a:p>
            <a:pPr marL="0" indent="0">
              <a:buNone/>
            </a:pPr>
            <a:r>
              <a:rPr lang="de-DE" dirty="0" smtClean="0"/>
              <a:t>Die verschiedenen Möglichkeiten der Redewiedergabe:</a:t>
            </a:r>
            <a:endParaRPr lang="de-D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1" y="3920282"/>
            <a:ext cx="221932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feld 3"/>
          <p:cNvSpPr txBox="1"/>
          <p:nvPr/>
        </p:nvSpPr>
        <p:spPr>
          <a:xfrm>
            <a:off x="4265510" y="2204864"/>
            <a:ext cx="448295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dirty="0" smtClean="0"/>
              <a:t>Tom sagte, </a:t>
            </a:r>
            <a:r>
              <a:rPr lang="de-DE" u="sng" dirty="0" smtClean="0"/>
              <a:t>dass er ins Kino (a) geht / (b) gehe</a:t>
            </a:r>
            <a:r>
              <a:rPr lang="de-DE" dirty="0" smtClean="0"/>
              <a:t>.</a:t>
            </a:r>
          </a:p>
          <a:p>
            <a:r>
              <a:rPr lang="de-DE" b="1" dirty="0" smtClean="0"/>
              <a:t>1. Nebensatz, der mit dass eingeleitet wird</a:t>
            </a:r>
            <a:br>
              <a:rPr lang="de-DE" b="1" dirty="0" smtClean="0"/>
            </a:br>
            <a:r>
              <a:rPr lang="de-DE" b="1" dirty="0" smtClean="0"/>
              <a:t>a) im Indikativ     b) im Konjunktiv</a:t>
            </a:r>
            <a:r>
              <a:rPr lang="de-DE" dirty="0" smtClean="0"/>
              <a:t> </a:t>
            </a:r>
            <a:endParaRPr lang="de-DE" dirty="0"/>
          </a:p>
        </p:txBody>
      </p:sp>
      <p:sp>
        <p:nvSpPr>
          <p:cNvPr id="5" name="Textfeld 4"/>
          <p:cNvSpPr txBox="1"/>
          <p:nvPr/>
        </p:nvSpPr>
        <p:spPr>
          <a:xfrm>
            <a:off x="4285186" y="3284984"/>
            <a:ext cx="446327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dirty="0" smtClean="0"/>
              <a:t>Ich habe gehört, Tom </a:t>
            </a:r>
            <a:r>
              <a:rPr lang="de-DE" u="sng" dirty="0" smtClean="0"/>
              <a:t>will</a:t>
            </a:r>
            <a:r>
              <a:rPr lang="de-DE" dirty="0" smtClean="0"/>
              <a:t> ins Kino gehen. </a:t>
            </a:r>
          </a:p>
          <a:p>
            <a:r>
              <a:rPr lang="de-DE" b="1" dirty="0" smtClean="0"/>
              <a:t>2. Modalverb kennzeichnet die indirekte Rede</a:t>
            </a:r>
            <a:endParaRPr lang="de-DE" b="1" dirty="0"/>
          </a:p>
        </p:txBody>
      </p:sp>
      <p:sp>
        <p:nvSpPr>
          <p:cNvPr id="9" name="Abgerundete rechteckige Legende 8"/>
          <p:cNvSpPr/>
          <p:nvPr/>
        </p:nvSpPr>
        <p:spPr>
          <a:xfrm>
            <a:off x="671786" y="2727869"/>
            <a:ext cx="3096344" cy="864096"/>
          </a:xfrm>
          <a:prstGeom prst="wedgeRoundRectCallout">
            <a:avLst>
              <a:gd name="adj1" fmla="val -5096"/>
              <a:gd name="adj2" fmla="val 13052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de-DE" dirty="0" smtClean="0">
                <a:solidFill>
                  <a:schemeClr val="tx1"/>
                </a:solidFill>
              </a:rPr>
              <a:t>Ich gehe ins Kino. </a:t>
            </a:r>
          </a:p>
        </p:txBody>
      </p:sp>
      <p:sp>
        <p:nvSpPr>
          <p:cNvPr id="6" name="Textfeld 5"/>
          <p:cNvSpPr txBox="1"/>
          <p:nvPr/>
        </p:nvSpPr>
        <p:spPr>
          <a:xfrm>
            <a:off x="4298370" y="4315290"/>
            <a:ext cx="445009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dirty="0" smtClean="0"/>
              <a:t>Von Toms Plan ins Kino </a:t>
            </a:r>
            <a:r>
              <a:rPr lang="de-DE" u="sng" dirty="0" smtClean="0"/>
              <a:t>zu gehen </a:t>
            </a:r>
            <a:r>
              <a:rPr lang="de-DE" dirty="0" smtClean="0"/>
              <a:t>weiß sie.</a:t>
            </a:r>
          </a:p>
          <a:p>
            <a:r>
              <a:rPr lang="de-DE" b="1" dirty="0" smtClean="0"/>
              <a:t>3. Infinitivkonstruktion</a:t>
            </a:r>
            <a:endParaRPr lang="de-DE" b="1" dirty="0"/>
          </a:p>
        </p:txBody>
      </p:sp>
      <p:sp>
        <p:nvSpPr>
          <p:cNvPr id="8" name="Textfeld 7"/>
          <p:cNvSpPr txBox="1"/>
          <p:nvPr/>
        </p:nvSpPr>
        <p:spPr>
          <a:xfrm>
            <a:off x="4285185" y="5104314"/>
            <a:ext cx="4463277"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i="1" u="sng" dirty="0" smtClean="0"/>
              <a:t>Laut</a:t>
            </a:r>
            <a:r>
              <a:rPr lang="de-DE" u="sng" dirty="0" smtClean="0"/>
              <a:t> Aussage des Mädchens </a:t>
            </a:r>
            <a:r>
              <a:rPr lang="de-DE" dirty="0" smtClean="0"/>
              <a:t>geht Tom ins Kino.</a:t>
            </a:r>
          </a:p>
          <a:p>
            <a:r>
              <a:rPr lang="de-DE" b="1" dirty="0" smtClean="0"/>
              <a:t>4. Quellenangaben mit </a:t>
            </a:r>
            <a:r>
              <a:rPr lang="de-DE" b="1" i="1" dirty="0" smtClean="0"/>
              <a:t>präpositionalen</a:t>
            </a:r>
            <a:r>
              <a:rPr lang="de-DE" b="1" dirty="0" smtClean="0"/>
              <a:t> Ausdrücken</a:t>
            </a:r>
            <a:endParaRPr lang="de-DE" b="1" dirty="0"/>
          </a:p>
        </p:txBody>
      </p:sp>
      <p:sp>
        <p:nvSpPr>
          <p:cNvPr id="10" name="Textfeld 9"/>
          <p:cNvSpPr txBox="1"/>
          <p:nvPr/>
        </p:nvSpPr>
        <p:spPr>
          <a:xfrm>
            <a:off x="539552" y="5388689"/>
            <a:ext cx="345638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dirty="0" smtClean="0"/>
              <a:t>Tom sagte, er </a:t>
            </a:r>
            <a:r>
              <a:rPr lang="de-DE" u="sng" dirty="0" smtClean="0"/>
              <a:t>gehe</a:t>
            </a:r>
            <a:r>
              <a:rPr lang="de-DE" dirty="0" smtClean="0"/>
              <a:t> ins Kino.</a:t>
            </a:r>
          </a:p>
          <a:p>
            <a:r>
              <a:rPr lang="de-DE" b="1" dirty="0" smtClean="0"/>
              <a:t>5. Indirekte Rede im Konjunktiv</a:t>
            </a:r>
          </a:p>
          <a:p>
            <a:pPr algn="ctr"/>
            <a:r>
              <a:rPr lang="de-DE" b="1" dirty="0" smtClean="0"/>
              <a:t>(Verbzweitsatz)</a:t>
            </a:r>
            <a:endParaRPr lang="de-DE" b="1" dirty="0"/>
          </a:p>
        </p:txBody>
      </p:sp>
    </p:spTree>
    <p:extLst>
      <p:ext uri="{BB962C8B-B14F-4D97-AF65-F5344CB8AC3E}">
        <p14:creationId xmlns:p14="http://schemas.microsoft.com/office/powerpoint/2010/main" val="2639892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de-DE" dirty="0" smtClean="0"/>
              <a:t>Indirekte Rede (Redewiedergabe)</a:t>
            </a:r>
            <a:endParaRPr lang="de-DE" dirty="0"/>
          </a:p>
        </p:txBody>
      </p:sp>
      <p:sp>
        <p:nvSpPr>
          <p:cNvPr id="3" name="Inhaltsplatzhalter 2"/>
          <p:cNvSpPr>
            <a:spLocks noGrp="1"/>
          </p:cNvSpPr>
          <p:nvPr>
            <p:ph idx="1"/>
          </p:nvPr>
        </p:nvSpPr>
        <p:spPr>
          <a:xfrm>
            <a:off x="457200" y="1484784"/>
            <a:ext cx="8229600" cy="4827235"/>
          </a:xfrm>
        </p:spPr>
        <p:txBody>
          <a:bodyPr/>
          <a:lstStyle/>
          <a:p>
            <a:pPr marL="0" indent="0">
              <a:buNone/>
            </a:pPr>
            <a:r>
              <a:rPr lang="de-DE" dirty="0" smtClean="0"/>
              <a:t>Die verschiedenen Möglichkeiten der Redewiedergabe:</a:t>
            </a:r>
            <a:endParaRPr lang="de-D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1" y="3920282"/>
            <a:ext cx="221932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bgerundete rechteckige Legende 8"/>
          <p:cNvSpPr/>
          <p:nvPr/>
        </p:nvSpPr>
        <p:spPr>
          <a:xfrm>
            <a:off x="671786" y="2727869"/>
            <a:ext cx="3096344" cy="864096"/>
          </a:xfrm>
          <a:prstGeom prst="wedgeRoundRectCallout">
            <a:avLst>
              <a:gd name="adj1" fmla="val -5096"/>
              <a:gd name="adj2" fmla="val 13052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de-DE" dirty="0" smtClean="0">
                <a:solidFill>
                  <a:schemeClr val="tx1"/>
                </a:solidFill>
              </a:rPr>
              <a:t>Ich gehe ins Kino. </a:t>
            </a:r>
          </a:p>
        </p:txBody>
      </p:sp>
      <p:sp>
        <p:nvSpPr>
          <p:cNvPr id="10" name="Textfeld 9"/>
          <p:cNvSpPr txBox="1"/>
          <p:nvPr/>
        </p:nvSpPr>
        <p:spPr>
          <a:xfrm>
            <a:off x="539552" y="5388689"/>
            <a:ext cx="345638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e-DE" dirty="0" smtClean="0"/>
              <a:t>Tom sagte, er </a:t>
            </a:r>
            <a:r>
              <a:rPr lang="de-DE" u="sng" dirty="0" smtClean="0"/>
              <a:t>gehe</a:t>
            </a:r>
            <a:r>
              <a:rPr lang="de-DE" dirty="0" smtClean="0"/>
              <a:t> ins Kino.</a:t>
            </a:r>
          </a:p>
          <a:p>
            <a:r>
              <a:rPr lang="de-DE" b="1" dirty="0" smtClean="0"/>
              <a:t>5. Indirekte Rede im Konjunktiv</a:t>
            </a:r>
          </a:p>
          <a:p>
            <a:r>
              <a:rPr lang="de-DE" b="1" dirty="0" smtClean="0"/>
              <a:t>(Verbzweitsatz)</a:t>
            </a:r>
            <a:endParaRPr lang="de-DE" b="1" dirty="0"/>
          </a:p>
        </p:txBody>
      </p:sp>
      <p:sp>
        <p:nvSpPr>
          <p:cNvPr id="7" name="Textfeld 6"/>
          <p:cNvSpPr txBox="1"/>
          <p:nvPr/>
        </p:nvSpPr>
        <p:spPr>
          <a:xfrm>
            <a:off x="4229409" y="2407025"/>
            <a:ext cx="4587702" cy="23698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de-DE" sz="2000" b="1" dirty="0">
                <a:solidFill>
                  <a:schemeClr val="tx1"/>
                </a:solidFill>
              </a:rPr>
              <a:t>I</a:t>
            </a:r>
            <a:r>
              <a:rPr lang="de-DE" sz="2000" b="1" dirty="0" smtClean="0">
                <a:solidFill>
                  <a:schemeClr val="tx1"/>
                </a:solidFill>
              </a:rPr>
              <a:t>m gepflegten Hochdeutsch, in der gehobenen Schriftsprache</a:t>
            </a:r>
            <a:br>
              <a:rPr lang="de-DE" sz="2000" b="1" dirty="0" smtClean="0">
                <a:solidFill>
                  <a:schemeClr val="tx1"/>
                </a:solidFill>
              </a:rPr>
            </a:br>
            <a:r>
              <a:rPr lang="de-DE" sz="2000" dirty="0" smtClean="0">
                <a:solidFill>
                  <a:schemeClr val="tx1"/>
                </a:solidFill>
              </a:rPr>
              <a:t>- also in literarischen Werken, in Pressetexten und beim Aufsatzschreiben (Inhaltsangaben, Texterörterungen, Essays) - </a:t>
            </a:r>
            <a:r>
              <a:rPr lang="de-DE" sz="2000" b="1" dirty="0" smtClean="0">
                <a:solidFill>
                  <a:schemeClr val="tx1"/>
                </a:solidFill>
              </a:rPr>
              <a:t>verwenden wir die </a:t>
            </a:r>
            <a:br>
              <a:rPr lang="de-DE" sz="2000" b="1" dirty="0" smtClean="0">
                <a:solidFill>
                  <a:schemeClr val="tx1"/>
                </a:solidFill>
              </a:rPr>
            </a:br>
            <a:r>
              <a:rPr lang="de-DE" sz="2800" b="1" dirty="0" smtClean="0">
                <a:solidFill>
                  <a:schemeClr val="tx1"/>
                </a:solidFill>
              </a:rPr>
              <a:t>indirekte Rede im Konjunktiv</a:t>
            </a:r>
            <a:r>
              <a:rPr lang="de-DE" dirty="0" smtClean="0">
                <a:solidFill>
                  <a:schemeClr val="tx1"/>
                </a:solidFill>
              </a:rPr>
              <a:t>.</a:t>
            </a:r>
            <a:endParaRPr lang="de-DE" sz="2000" dirty="0">
              <a:solidFill>
                <a:schemeClr val="tx1"/>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1613" y="5360883"/>
            <a:ext cx="4621213"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87032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1300"/>
                                        <p:tgtEl>
                                          <p:spTgt spid="10"/>
                                        </p:tgtEl>
                                      </p:cBhvr>
                                    </p:animEffect>
                                  </p:childTnLst>
                                </p:cTn>
                              </p:par>
                            </p:childTnLst>
                          </p:cTn>
                        </p:par>
                        <p:par>
                          <p:cTn id="13" fill="hold">
                            <p:stCondLst>
                              <p:cond delay="1300"/>
                            </p:stCondLst>
                            <p:childTnLst>
                              <p:par>
                                <p:cTn id="14" presetID="14" presetClass="entr" presetSubtype="10" fill="hold" nodeType="after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randombar(horizontal)">
                                      <p:cBhvr>
                                        <p:cTn id="16" dur="13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de-DE" dirty="0" smtClean="0">
                <a:solidFill>
                  <a:schemeClr val="tx1"/>
                </a:solidFill>
              </a:rPr>
              <a:t>Indirekte Rede im Konjunktiv</a:t>
            </a:r>
            <a:endParaRPr lang="de-DE" dirty="0">
              <a:solidFill>
                <a:schemeClr val="tx1"/>
              </a:solidFill>
            </a:endParaRPr>
          </a:p>
        </p:txBody>
      </p:sp>
      <p:sp>
        <p:nvSpPr>
          <p:cNvPr id="3" name="Inhaltsplatzhalter 2"/>
          <p:cNvSpPr>
            <a:spLocks noGrp="1"/>
          </p:cNvSpPr>
          <p:nvPr>
            <p:ph idx="1"/>
          </p:nvPr>
        </p:nvSpPr>
        <p:spPr/>
        <p:txBody>
          <a:bodyPr/>
          <a:lstStyle/>
          <a:p>
            <a:pPr marL="0" indent="0">
              <a:buNone/>
            </a:pPr>
            <a:r>
              <a:rPr lang="de-DE" dirty="0" smtClean="0"/>
              <a:t>Die indirekte Rede im Konjunktiv besteht aus </a:t>
            </a:r>
            <a:endParaRPr lang="de-DE" dirty="0"/>
          </a:p>
        </p:txBody>
      </p:sp>
      <p:sp>
        <p:nvSpPr>
          <p:cNvPr id="4" name="Textfeld 3"/>
          <p:cNvSpPr txBox="1"/>
          <p:nvPr/>
        </p:nvSpPr>
        <p:spPr>
          <a:xfrm>
            <a:off x="794656" y="2689661"/>
            <a:ext cx="3096344" cy="523220"/>
          </a:xfrm>
          <a:prstGeom prst="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de-DE" sz="2800" dirty="0" smtClean="0"/>
              <a:t>Redeeinleitung</a:t>
            </a:r>
            <a:endParaRPr lang="de-DE" sz="2800" dirty="0"/>
          </a:p>
        </p:txBody>
      </p:sp>
      <p:sp>
        <p:nvSpPr>
          <p:cNvPr id="6" name="Textfeld 5"/>
          <p:cNvSpPr txBox="1"/>
          <p:nvPr/>
        </p:nvSpPr>
        <p:spPr>
          <a:xfrm>
            <a:off x="4283968" y="2474218"/>
            <a:ext cx="3744416" cy="95410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de-DE" sz="2800" dirty="0" smtClean="0"/>
              <a:t>Wiedergabesatz </a:t>
            </a:r>
          </a:p>
          <a:p>
            <a:pPr algn="ctr"/>
            <a:r>
              <a:rPr lang="de-DE" sz="2800" dirty="0" smtClean="0"/>
              <a:t>im Konjunktiv</a:t>
            </a:r>
            <a:endParaRPr lang="de-DE" sz="2800" dirty="0"/>
          </a:p>
        </p:txBody>
      </p:sp>
      <p:sp>
        <p:nvSpPr>
          <p:cNvPr id="7" name="Textfeld 6"/>
          <p:cNvSpPr txBox="1"/>
          <p:nvPr/>
        </p:nvSpPr>
        <p:spPr>
          <a:xfrm>
            <a:off x="3943747" y="2766605"/>
            <a:ext cx="288032" cy="461665"/>
          </a:xfrm>
          <a:prstGeom prst="rect">
            <a:avLst/>
          </a:prstGeom>
          <a:noFill/>
        </p:spPr>
        <p:txBody>
          <a:bodyPr wrap="square" rtlCol="0">
            <a:spAutoFit/>
          </a:bodyPr>
          <a:lstStyle/>
          <a:p>
            <a:r>
              <a:rPr lang="de-DE" sz="2400" b="1" dirty="0" smtClean="0"/>
              <a:t>+</a:t>
            </a:r>
            <a:endParaRPr lang="de-DE" sz="2400" b="1" dirty="0"/>
          </a:p>
        </p:txBody>
      </p:sp>
      <p:sp>
        <p:nvSpPr>
          <p:cNvPr id="8" name="Textfeld 7"/>
          <p:cNvSpPr txBox="1"/>
          <p:nvPr/>
        </p:nvSpPr>
        <p:spPr>
          <a:xfrm>
            <a:off x="760723" y="3717032"/>
            <a:ext cx="6912768" cy="2862322"/>
          </a:xfrm>
          <a:prstGeom prst="rect">
            <a:avLst/>
          </a:prstGeom>
          <a:solidFill>
            <a:schemeClr val="accent3">
              <a:lumMod val="60000"/>
              <a:lumOff val="40000"/>
            </a:schemeClr>
          </a:solidFill>
        </p:spPr>
        <p:txBody>
          <a:bodyPr wrap="square" rtlCol="0">
            <a:spAutoFit/>
          </a:bodyPr>
          <a:lstStyle/>
          <a:p>
            <a:r>
              <a:rPr lang="de-DE" dirty="0" smtClean="0"/>
              <a:t>Die Redeeinleitung </a:t>
            </a:r>
            <a:r>
              <a:rPr lang="de-DE" b="1" dirty="0" smtClean="0"/>
              <a:t>steht am besten vor </a:t>
            </a:r>
            <a:r>
              <a:rPr lang="de-DE" dirty="0" smtClean="0"/>
              <a:t>dem indirekten Wiedergabesatz, damit deutlich wird, dass man eine fremde Rede wiedergibt. Wird mehr als nur eine Äußerung einer Person oder Quelle am Stück wiedergegeben, reicht oftmals eine Redeeinleitung am Abschnittsanfang. </a:t>
            </a:r>
          </a:p>
          <a:p>
            <a:r>
              <a:rPr lang="de-DE" dirty="0" smtClean="0"/>
              <a:t>Das </a:t>
            </a:r>
            <a:r>
              <a:rPr lang="de-DE" b="1" dirty="0" smtClean="0"/>
              <a:t>Tempus</a:t>
            </a:r>
            <a:r>
              <a:rPr lang="de-DE" dirty="0" smtClean="0"/>
              <a:t> in der Redeeinleitung verdeutlicht das zeitliche Verhältnis zwischen dem Hörer und der wörtlichen Aussage. Meist werden Äußerungen wiedergegeben, die in der Vergangenheit liegen. Deshalb steht die Redeeinleitung oft im </a:t>
            </a:r>
            <a:r>
              <a:rPr lang="de-DE" b="1" dirty="0" smtClean="0"/>
              <a:t>Präteritum</a:t>
            </a:r>
            <a:r>
              <a:rPr lang="de-DE" dirty="0" smtClean="0"/>
              <a:t> (er sagte / beschuldigte / fragte).</a:t>
            </a:r>
            <a:endParaRPr lang="de-DE" dirty="0"/>
          </a:p>
        </p:txBody>
      </p:sp>
    </p:spTree>
    <p:extLst>
      <p:ext uri="{BB962C8B-B14F-4D97-AF65-F5344CB8AC3E}">
        <p14:creationId xmlns:p14="http://schemas.microsoft.com/office/powerpoint/2010/main" val="24794009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100" fill="hold"/>
                                        <p:tgtEl>
                                          <p:spTgt spid="6"/>
                                        </p:tgtEl>
                                        <p:attrNameLst>
                                          <p:attrName>ppt_x</p:attrName>
                                        </p:attrNameLst>
                                      </p:cBhvr>
                                      <p:tavLst>
                                        <p:tav tm="0">
                                          <p:val>
                                            <p:strVal val="#ppt_x"/>
                                          </p:val>
                                        </p:tav>
                                        <p:tav tm="100000">
                                          <p:val>
                                            <p:strVal val="#ppt_x"/>
                                          </p:val>
                                        </p:tav>
                                      </p:tavLst>
                                    </p:anim>
                                    <p:anim calcmode="lin" valueType="num">
                                      <p:cBhvr additive="base">
                                        <p:cTn id="13" dur="11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 calcmode="lin" valueType="num">
                                      <p:cBhvr additive="base">
                                        <p:cTn id="1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19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de-DE" dirty="0" smtClean="0">
                <a:solidFill>
                  <a:schemeClr val="tx1"/>
                </a:solidFill>
              </a:rPr>
              <a:t>Indirekte Rede im Konjunktiv</a:t>
            </a:r>
            <a:endParaRPr lang="de-DE" dirty="0">
              <a:solidFill>
                <a:schemeClr val="tx1"/>
              </a:solidFill>
            </a:endParaRPr>
          </a:p>
        </p:txBody>
      </p:sp>
      <p:sp>
        <p:nvSpPr>
          <p:cNvPr id="3" name="Inhaltsplatzhalter 2"/>
          <p:cNvSpPr>
            <a:spLocks noGrp="1"/>
          </p:cNvSpPr>
          <p:nvPr>
            <p:ph idx="1"/>
          </p:nvPr>
        </p:nvSpPr>
        <p:spPr/>
        <p:txBody>
          <a:bodyPr/>
          <a:lstStyle/>
          <a:p>
            <a:pPr marL="0" indent="0">
              <a:buNone/>
            </a:pPr>
            <a:r>
              <a:rPr lang="de-DE" dirty="0" smtClean="0"/>
              <a:t>Die indirekte Rede im Konjunktiv besteht aus </a:t>
            </a:r>
            <a:endParaRPr lang="de-DE" dirty="0"/>
          </a:p>
        </p:txBody>
      </p:sp>
      <p:sp>
        <p:nvSpPr>
          <p:cNvPr id="4" name="Textfeld 3"/>
          <p:cNvSpPr txBox="1"/>
          <p:nvPr/>
        </p:nvSpPr>
        <p:spPr>
          <a:xfrm>
            <a:off x="726071" y="2564323"/>
            <a:ext cx="3096344" cy="523220"/>
          </a:xfrm>
          <a:prstGeom prst="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de-DE" sz="2800" dirty="0" smtClean="0"/>
              <a:t>Redeeinleitung</a:t>
            </a:r>
            <a:endParaRPr lang="de-DE" sz="2800" dirty="0"/>
          </a:p>
        </p:txBody>
      </p:sp>
      <p:sp>
        <p:nvSpPr>
          <p:cNvPr id="6" name="Textfeld 5"/>
          <p:cNvSpPr txBox="1"/>
          <p:nvPr/>
        </p:nvSpPr>
        <p:spPr>
          <a:xfrm>
            <a:off x="4257675" y="2348880"/>
            <a:ext cx="3744416" cy="954107"/>
          </a:xfrm>
          <a:prstGeom prst="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de-DE" sz="2800" dirty="0" smtClean="0"/>
              <a:t>Wiedergabesatz </a:t>
            </a:r>
          </a:p>
          <a:p>
            <a:pPr algn="ctr"/>
            <a:r>
              <a:rPr lang="de-DE" sz="2800" dirty="0" smtClean="0"/>
              <a:t>im Konjunktiv</a:t>
            </a:r>
            <a:endParaRPr lang="de-DE" sz="2800" dirty="0"/>
          </a:p>
        </p:txBody>
      </p:sp>
      <p:sp>
        <p:nvSpPr>
          <p:cNvPr id="7" name="Textfeld 6"/>
          <p:cNvSpPr txBox="1"/>
          <p:nvPr/>
        </p:nvSpPr>
        <p:spPr>
          <a:xfrm>
            <a:off x="3907185" y="2552546"/>
            <a:ext cx="288032" cy="461665"/>
          </a:xfrm>
          <a:prstGeom prst="rect">
            <a:avLst/>
          </a:prstGeom>
          <a:noFill/>
        </p:spPr>
        <p:txBody>
          <a:bodyPr wrap="square" rtlCol="0">
            <a:spAutoFit/>
          </a:bodyPr>
          <a:lstStyle/>
          <a:p>
            <a:r>
              <a:rPr lang="de-DE" sz="2400" b="1" dirty="0" smtClean="0"/>
              <a:t>+</a:t>
            </a:r>
            <a:endParaRPr lang="de-DE" sz="2400" b="1" dirty="0"/>
          </a:p>
        </p:txBody>
      </p:sp>
      <p:sp>
        <p:nvSpPr>
          <p:cNvPr id="8" name="Textfeld 7"/>
          <p:cNvSpPr txBox="1"/>
          <p:nvPr/>
        </p:nvSpPr>
        <p:spPr>
          <a:xfrm>
            <a:off x="539552" y="3573016"/>
            <a:ext cx="7801458" cy="2031325"/>
          </a:xfrm>
          <a:prstGeom prst="rect">
            <a:avLst/>
          </a:prstGeom>
          <a:solidFill>
            <a:schemeClr val="accent4">
              <a:lumMod val="40000"/>
              <a:lumOff val="60000"/>
            </a:schemeClr>
          </a:solidFill>
        </p:spPr>
        <p:txBody>
          <a:bodyPr wrap="square" rtlCol="0">
            <a:spAutoFit/>
          </a:bodyPr>
          <a:lstStyle/>
          <a:p>
            <a:r>
              <a:rPr lang="de-DE" dirty="0" smtClean="0"/>
              <a:t>Im Vergleich mit der direkten Rede </a:t>
            </a:r>
            <a:r>
              <a:rPr lang="de-DE" b="1" u="sng" dirty="0" smtClean="0"/>
              <a:t>verschieben</a:t>
            </a:r>
            <a:r>
              <a:rPr lang="de-DE" dirty="0" smtClean="0"/>
              <a:t> sich bei der indirekten Rede neben dem </a:t>
            </a:r>
            <a:r>
              <a:rPr lang="de-DE" b="1" dirty="0" smtClean="0"/>
              <a:t>Verb</a:t>
            </a:r>
            <a:r>
              <a:rPr lang="de-DE" dirty="0" smtClean="0"/>
              <a:t> im </a:t>
            </a:r>
            <a:r>
              <a:rPr lang="de-DE" dirty="0"/>
              <a:t>Indikativ </a:t>
            </a:r>
            <a:r>
              <a:rPr lang="de-DE" dirty="0" smtClean="0"/>
              <a:t>hier oft die </a:t>
            </a:r>
            <a:r>
              <a:rPr lang="de-DE" b="1" dirty="0"/>
              <a:t>Pronomen</a:t>
            </a:r>
            <a:r>
              <a:rPr lang="de-DE" dirty="0" smtClean="0"/>
              <a:t> sowie teilweise auch die </a:t>
            </a:r>
            <a:r>
              <a:rPr lang="de-DE" b="1" dirty="0"/>
              <a:t>Adverbialen</a:t>
            </a:r>
            <a:r>
              <a:rPr lang="de-DE" dirty="0" smtClean="0"/>
              <a:t>, jeweils angepasst an die Perspektive des Berichtenden. </a:t>
            </a:r>
          </a:p>
          <a:p>
            <a:r>
              <a:rPr lang="de-DE" dirty="0" smtClean="0"/>
              <a:t>Dies gilt auch für das </a:t>
            </a:r>
            <a:r>
              <a:rPr lang="de-DE" b="1" dirty="0" smtClean="0"/>
              <a:t>Tempus</a:t>
            </a:r>
            <a:r>
              <a:rPr lang="de-DE" dirty="0" smtClean="0"/>
              <a:t>: Bei Gleichzeitigkeit verwendet man den Konjunktiv Präsens, bei Vorzeitigkeit (direkte Rede im Präteritum, Perfekt oder Plusquamperfekt) den Konjunktiv Perfekt und bei Nachzeitigkeit (direkte Rede im Futur) den Konjunktiv Futur.</a:t>
            </a:r>
            <a:endParaRPr lang="de-DE" dirty="0"/>
          </a:p>
        </p:txBody>
      </p:sp>
    </p:spTree>
    <p:extLst>
      <p:ext uri="{BB962C8B-B14F-4D97-AF65-F5344CB8AC3E}">
        <p14:creationId xmlns:p14="http://schemas.microsoft.com/office/powerpoint/2010/main" val="1768341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19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1000"/>
                                        <p:tgtEl>
                                          <p:spTgt spid="8">
                                            <p:txEl>
                                              <p:pRg st="0" end="0"/>
                                            </p:txEl>
                                          </p:spTgt>
                                        </p:tgtEl>
                                      </p:cBhvr>
                                    </p:animEffect>
                                    <p:anim calcmode="lin" valueType="num">
                                      <p:cBhvr>
                                        <p:cTn id="1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1000"/>
                                        <p:tgtEl>
                                          <p:spTgt spid="8">
                                            <p:txEl>
                                              <p:pRg st="1" end="1"/>
                                            </p:txEl>
                                          </p:spTgt>
                                        </p:tgtEl>
                                      </p:cBhvr>
                                    </p:animEffect>
                                    <p:anim calcmode="lin" valueType="num">
                                      <p:cBhvr>
                                        <p:cTn id="1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solidFill>
                  <a:schemeClr val="tx1"/>
                </a:solidFill>
              </a:rPr>
              <a:t>Verschiebungen im Wiedergabesatz</a:t>
            </a:r>
            <a:endParaRPr lang="de-DE" dirty="0">
              <a:solidFill>
                <a:schemeClr val="tx1"/>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1758897657"/>
              </p:ext>
            </p:extLst>
          </p:nvPr>
        </p:nvGraphicFramePr>
        <p:xfrm>
          <a:off x="611560" y="1484784"/>
          <a:ext cx="7704855" cy="4846320"/>
        </p:xfrm>
        <a:graphic>
          <a:graphicData uri="http://schemas.openxmlformats.org/drawingml/2006/table">
            <a:tbl>
              <a:tblPr firstRow="1" bandRow="1">
                <a:tableStyleId>{ED083AE6-46FA-4A59-8FB0-9F97EB10719F}</a:tableStyleId>
              </a:tblPr>
              <a:tblGrid>
                <a:gridCol w="2568285"/>
                <a:gridCol w="2568285"/>
                <a:gridCol w="2568285"/>
              </a:tblGrid>
              <a:tr h="640080">
                <a:tc>
                  <a:txBody>
                    <a:bodyPr/>
                    <a:lstStyle/>
                    <a:p>
                      <a:r>
                        <a:rPr lang="de-DE" dirty="0" smtClean="0"/>
                        <a:t>Verschiebungen </a:t>
                      </a:r>
                      <a:endParaRPr lang="de-DE" dirty="0"/>
                    </a:p>
                  </a:txBody>
                  <a:tcPr>
                    <a:solidFill>
                      <a:schemeClr val="bg1">
                        <a:lumMod val="75000"/>
                      </a:schemeClr>
                    </a:solidFill>
                  </a:tcPr>
                </a:tc>
                <a:tc>
                  <a:txBody>
                    <a:bodyPr/>
                    <a:lstStyle/>
                    <a:p>
                      <a:pPr algn="ctr"/>
                      <a:r>
                        <a:rPr lang="de-DE" dirty="0" smtClean="0"/>
                        <a:t>direkte Rede </a:t>
                      </a:r>
                      <a:r>
                        <a:rPr lang="de-DE" dirty="0" smtClean="0">
                          <a:sym typeface="Wingdings" panose="05000000000000000000" pitchFamily="2" charset="2"/>
                        </a:rPr>
                        <a:t> indirekte Rede</a:t>
                      </a:r>
                      <a:endParaRPr lang="de-DE" dirty="0"/>
                    </a:p>
                  </a:txBody>
                  <a:tcPr>
                    <a:solidFill>
                      <a:schemeClr val="bg1">
                        <a:lumMod val="75000"/>
                      </a:schemeClr>
                    </a:solidFill>
                  </a:tcPr>
                </a:tc>
                <a:tc>
                  <a:txBody>
                    <a:bodyPr/>
                    <a:lstStyle/>
                    <a:p>
                      <a:pPr algn="ctr"/>
                      <a:r>
                        <a:rPr lang="de-DE" dirty="0" smtClean="0"/>
                        <a:t>Beispiele</a:t>
                      </a:r>
                      <a:endParaRPr lang="de-DE" dirty="0"/>
                    </a:p>
                  </a:txBody>
                  <a:tcPr>
                    <a:solidFill>
                      <a:schemeClr val="bg1">
                        <a:lumMod val="7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b="1" smtClean="0"/>
                        <a:t>Pronomen</a:t>
                      </a:r>
                    </a:p>
                    <a:p>
                      <a:pPr marL="0" marR="0" indent="0" algn="l" defTabSz="914400" rtl="0" eaLnBrk="1" fontAlgn="auto" latinLnBrk="0" hangingPunct="1">
                        <a:lnSpc>
                          <a:spcPct val="100000"/>
                        </a:lnSpc>
                        <a:spcBef>
                          <a:spcPts val="0"/>
                        </a:spcBef>
                        <a:spcAft>
                          <a:spcPts val="0"/>
                        </a:spcAft>
                        <a:buClrTx/>
                        <a:buSzTx/>
                        <a:buFontTx/>
                        <a:buNone/>
                        <a:tabLst/>
                        <a:defRPr/>
                      </a:pPr>
                      <a:r>
                        <a:rPr lang="de-DE" smtClean="0"/>
                        <a:t>(Personalpronomen</a:t>
                      </a:r>
                      <a:r>
                        <a:rPr lang="de-DE" baseline="0" smtClean="0"/>
                        <a:t>, Possessivpronomen)</a:t>
                      </a:r>
                      <a:endParaRPr lang="de-DE" smtClean="0"/>
                    </a:p>
                    <a:p>
                      <a:endParaRPr lang="de-DE"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de-DE" dirty="0" smtClean="0"/>
                        <a:t>1. Pers. </a:t>
                      </a:r>
                      <a:r>
                        <a:rPr lang="de-DE" dirty="0" smtClean="0">
                          <a:sym typeface="Wingdings" panose="05000000000000000000" pitchFamily="2" charset="2"/>
                        </a:rPr>
                        <a:t> 3. Pers.</a:t>
                      </a:r>
                      <a:endParaRPr lang="de-DE" dirty="0" smtClean="0"/>
                    </a:p>
                    <a:p>
                      <a:pPr algn="ctr"/>
                      <a:endParaRPr lang="de-DE" dirty="0"/>
                    </a:p>
                  </a:txBody>
                  <a:tcPr/>
                </a:tc>
                <a:tc>
                  <a:txBody>
                    <a:bodyPr/>
                    <a:lstStyle/>
                    <a:p>
                      <a:r>
                        <a:rPr lang="de-DE" dirty="0" smtClean="0"/>
                        <a:t>ich </a:t>
                      </a:r>
                      <a:r>
                        <a:rPr lang="de-DE" dirty="0" smtClean="0">
                          <a:sym typeface="Wingdings" panose="05000000000000000000" pitchFamily="2" charset="2"/>
                        </a:rPr>
                        <a:t> er, sie</a:t>
                      </a:r>
                    </a:p>
                    <a:p>
                      <a:r>
                        <a:rPr lang="de-DE" dirty="0" smtClean="0">
                          <a:sym typeface="Wingdings" panose="05000000000000000000" pitchFamily="2" charset="2"/>
                        </a:rPr>
                        <a:t>mein  sein, ihr</a:t>
                      </a:r>
                    </a:p>
                    <a:p>
                      <a:r>
                        <a:rPr lang="de-DE" dirty="0" smtClean="0">
                          <a:sym typeface="Wingdings" panose="05000000000000000000" pitchFamily="2" charset="2"/>
                        </a:rPr>
                        <a:t>wir sie</a:t>
                      </a:r>
                    </a:p>
                    <a:p>
                      <a:r>
                        <a:rPr lang="de-DE" dirty="0" smtClean="0">
                          <a:sym typeface="Wingdings" panose="05000000000000000000" pitchFamily="2" charset="2"/>
                        </a:rPr>
                        <a:t>unser</a:t>
                      </a:r>
                      <a:r>
                        <a:rPr lang="de-DE" baseline="0" dirty="0" smtClean="0">
                          <a:sym typeface="Wingdings" panose="05000000000000000000" pitchFamily="2" charset="2"/>
                        </a:rPr>
                        <a:t>  ihr</a:t>
                      </a:r>
                      <a:endParaRPr lang="de-DE" dirty="0"/>
                    </a:p>
                  </a:txBody>
                  <a:tcPr/>
                </a:tc>
              </a:tr>
              <a:tr h="370840">
                <a:tc>
                  <a:txBody>
                    <a:bodyPr/>
                    <a:lstStyle/>
                    <a:p>
                      <a:r>
                        <a:rPr lang="de-DE" b="1" dirty="0" smtClean="0"/>
                        <a:t>Verb-Modus</a:t>
                      </a:r>
                      <a:endParaRPr lang="de-DE" b="1" dirty="0"/>
                    </a:p>
                  </a:txBody>
                  <a:tcPr/>
                </a:tc>
                <a:tc>
                  <a:txBody>
                    <a:bodyPr/>
                    <a:lstStyle/>
                    <a:p>
                      <a:r>
                        <a:rPr lang="de-DE" dirty="0" smtClean="0"/>
                        <a:t>Indikativ </a:t>
                      </a:r>
                      <a:r>
                        <a:rPr lang="de-DE" dirty="0" smtClean="0">
                          <a:sym typeface="Wingdings" panose="05000000000000000000" pitchFamily="2" charset="2"/>
                        </a:rPr>
                        <a:t> Konjunktiv I (eventuell</a:t>
                      </a:r>
                      <a:r>
                        <a:rPr lang="de-DE" baseline="0" dirty="0" smtClean="0">
                          <a:sym typeface="Wingdings" panose="05000000000000000000" pitchFamily="2" charset="2"/>
                        </a:rPr>
                        <a:t> Ersatzformen)</a:t>
                      </a:r>
                      <a:endParaRPr lang="de-DE" dirty="0"/>
                    </a:p>
                  </a:txBody>
                  <a:tcPr/>
                </a:tc>
                <a:tc>
                  <a:txBody>
                    <a:bodyPr/>
                    <a:lstStyle/>
                    <a:p>
                      <a:r>
                        <a:rPr lang="de-DE" dirty="0" smtClean="0"/>
                        <a:t>ich </a:t>
                      </a:r>
                      <a:r>
                        <a:rPr lang="de-DE" i="1" dirty="0" smtClean="0"/>
                        <a:t>bin</a:t>
                      </a:r>
                      <a:r>
                        <a:rPr lang="de-DE" dirty="0" smtClean="0"/>
                        <a:t> </a:t>
                      </a:r>
                      <a:r>
                        <a:rPr lang="de-DE" dirty="0" smtClean="0">
                          <a:sym typeface="Wingdings" panose="05000000000000000000" pitchFamily="2" charset="2"/>
                        </a:rPr>
                        <a:t> er/sie  </a:t>
                      </a:r>
                      <a:r>
                        <a:rPr lang="de-DE" i="1" dirty="0" smtClean="0">
                          <a:sym typeface="Wingdings" panose="05000000000000000000" pitchFamily="2" charset="2"/>
                        </a:rPr>
                        <a:t>sei</a:t>
                      </a:r>
                    </a:p>
                    <a:p>
                      <a:r>
                        <a:rPr lang="de-DE" i="0" dirty="0" smtClean="0">
                          <a:sym typeface="Wingdings" panose="05000000000000000000" pitchFamily="2" charset="2"/>
                        </a:rPr>
                        <a:t>(wir </a:t>
                      </a:r>
                      <a:r>
                        <a:rPr lang="de-DE" i="1" dirty="0" smtClean="0">
                          <a:sym typeface="Wingdings" panose="05000000000000000000" pitchFamily="2" charset="2"/>
                        </a:rPr>
                        <a:t>haben  </a:t>
                      </a:r>
                      <a:r>
                        <a:rPr lang="de-DE" i="0" dirty="0" smtClean="0">
                          <a:sym typeface="Wingdings" panose="05000000000000000000" pitchFamily="2" charset="2"/>
                        </a:rPr>
                        <a:t>sie</a:t>
                      </a:r>
                      <a:r>
                        <a:rPr lang="de-DE" i="1" baseline="0" dirty="0" smtClean="0">
                          <a:sym typeface="Wingdings" panose="05000000000000000000" pitchFamily="2" charset="2"/>
                        </a:rPr>
                        <a:t> </a:t>
                      </a:r>
                      <a:r>
                        <a:rPr lang="de-DE" i="1" baseline="0" dirty="0" smtClean="0">
                          <a:sym typeface="Wingdings" panose="05000000000000000000" pitchFamily="2" charset="2"/>
                        </a:rPr>
                        <a:t>hätten)</a:t>
                      </a:r>
                      <a:endParaRPr lang="de-DE" i="1" dirty="0"/>
                    </a:p>
                  </a:txBody>
                  <a:tcPr/>
                </a:tc>
              </a:tr>
              <a:tr h="370840">
                <a:tc>
                  <a:txBody>
                    <a:bodyPr/>
                    <a:lstStyle/>
                    <a:p>
                      <a:r>
                        <a:rPr lang="de-DE" b="1" dirty="0" smtClean="0"/>
                        <a:t>Verb-Tempus</a:t>
                      </a:r>
                      <a:endParaRPr lang="de-DE" b="1" dirty="0"/>
                    </a:p>
                  </a:txBody>
                  <a:tcPr/>
                </a:tc>
                <a:tc>
                  <a:txBody>
                    <a:bodyPr/>
                    <a:lstStyle/>
                    <a:p>
                      <a:r>
                        <a:rPr lang="de-DE" dirty="0" smtClean="0"/>
                        <a:t>Präteritum (Indikativ) </a:t>
                      </a:r>
                      <a:r>
                        <a:rPr lang="de-DE" dirty="0" smtClean="0">
                          <a:sym typeface="Wingdings" panose="05000000000000000000" pitchFamily="2" charset="2"/>
                        </a:rPr>
                        <a:t> Perfekt</a:t>
                      </a:r>
                      <a:r>
                        <a:rPr lang="de-DE" baseline="0" dirty="0" smtClean="0">
                          <a:sym typeface="Wingdings" panose="05000000000000000000" pitchFamily="2" charset="2"/>
                        </a:rPr>
                        <a:t> (Konjunktiv)</a:t>
                      </a:r>
                      <a:endParaRPr lang="de-DE" dirty="0"/>
                    </a:p>
                  </a:txBody>
                  <a:tcPr/>
                </a:tc>
                <a:tc>
                  <a:txBody>
                    <a:bodyPr/>
                    <a:lstStyle/>
                    <a:p>
                      <a:r>
                        <a:rPr lang="de-DE" dirty="0" smtClean="0"/>
                        <a:t>ich </a:t>
                      </a:r>
                      <a:r>
                        <a:rPr lang="de-DE" i="1" dirty="0" smtClean="0"/>
                        <a:t>war</a:t>
                      </a:r>
                      <a:r>
                        <a:rPr lang="de-DE" dirty="0" smtClean="0"/>
                        <a:t> froh</a:t>
                      </a:r>
                      <a:r>
                        <a:rPr lang="de-DE" baseline="0" dirty="0" smtClean="0"/>
                        <a:t> </a:t>
                      </a:r>
                      <a:r>
                        <a:rPr lang="de-DE" baseline="0" dirty="0" smtClean="0">
                          <a:sym typeface="Wingdings" panose="05000000000000000000" pitchFamily="2" charset="2"/>
                        </a:rPr>
                        <a:t></a:t>
                      </a:r>
                      <a:br>
                        <a:rPr lang="de-DE" baseline="0" dirty="0" smtClean="0">
                          <a:sym typeface="Wingdings" panose="05000000000000000000" pitchFamily="2" charset="2"/>
                        </a:rPr>
                      </a:br>
                      <a:r>
                        <a:rPr lang="de-DE" baseline="0" dirty="0" smtClean="0">
                          <a:sym typeface="Wingdings" panose="05000000000000000000" pitchFamily="2" charset="2"/>
                        </a:rPr>
                        <a:t>sie sei froh </a:t>
                      </a:r>
                      <a:r>
                        <a:rPr lang="de-DE" i="1" baseline="0" dirty="0" smtClean="0">
                          <a:sym typeface="Wingdings" panose="05000000000000000000" pitchFamily="2" charset="2"/>
                        </a:rPr>
                        <a:t>gewesen</a:t>
                      </a:r>
                      <a:endParaRPr lang="de-DE" i="1" dirty="0"/>
                    </a:p>
                  </a:txBody>
                  <a:tcPr/>
                </a:tc>
              </a:tr>
              <a:tr h="370840">
                <a:tc>
                  <a:txBody>
                    <a:bodyPr/>
                    <a:lstStyle/>
                    <a:p>
                      <a:r>
                        <a:rPr lang="de-DE" b="1" dirty="0" smtClean="0"/>
                        <a:t>Zeitangaben</a:t>
                      </a:r>
                      <a:endParaRPr lang="de-DE" b="1" dirty="0"/>
                    </a:p>
                  </a:txBody>
                  <a:tcPr/>
                </a:tc>
                <a:tc>
                  <a:txBody>
                    <a:bodyPr/>
                    <a:lstStyle/>
                    <a:p>
                      <a:r>
                        <a:rPr lang="de-DE" sz="1600" dirty="0" smtClean="0"/>
                        <a:t>werden bezogen auf den Sprecher des übergeordneten Satzes</a:t>
                      </a:r>
                      <a:endParaRPr lang="de-DE" sz="1600" dirty="0"/>
                    </a:p>
                  </a:txBody>
                  <a:tcPr/>
                </a:tc>
                <a:tc>
                  <a:txBody>
                    <a:bodyPr/>
                    <a:lstStyle/>
                    <a:p>
                      <a:pPr>
                        <a:tabLst>
                          <a:tab pos="895350" algn="l"/>
                        </a:tabLst>
                      </a:pPr>
                      <a:r>
                        <a:rPr lang="de-DE" dirty="0" smtClean="0"/>
                        <a:t>heute</a:t>
                      </a:r>
                      <a:r>
                        <a:rPr lang="de-DE" baseline="0" dirty="0" smtClean="0"/>
                        <a:t> </a:t>
                      </a:r>
                      <a:r>
                        <a:rPr lang="de-DE" baseline="0" dirty="0" smtClean="0">
                          <a:sym typeface="Wingdings" panose="05000000000000000000" pitchFamily="2" charset="2"/>
                        </a:rPr>
                        <a:t> damals</a:t>
                      </a:r>
                      <a:br>
                        <a:rPr lang="de-DE" baseline="0" dirty="0" smtClean="0">
                          <a:sym typeface="Wingdings" panose="05000000000000000000" pitchFamily="2" charset="2"/>
                        </a:rPr>
                      </a:br>
                      <a:r>
                        <a:rPr lang="de-DE" baseline="0" dirty="0" smtClean="0">
                          <a:sym typeface="Wingdings" panose="05000000000000000000" pitchFamily="2" charset="2"/>
                        </a:rPr>
                        <a:t>	an diesem Tag</a:t>
                      </a:r>
                      <a:endParaRPr lang="de-DE" dirty="0"/>
                    </a:p>
                  </a:txBody>
                  <a:tcPr/>
                </a:tc>
              </a:tr>
              <a:tr h="370840">
                <a:tc>
                  <a:txBody>
                    <a:bodyPr/>
                    <a:lstStyle/>
                    <a:p>
                      <a:r>
                        <a:rPr lang="de-DE" b="1" dirty="0" smtClean="0"/>
                        <a:t>Ortsangaben</a:t>
                      </a:r>
                      <a:endParaRPr lang="de-DE"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smtClean="0"/>
                        <a:t>werden bezogen auf den Sprecher des übergeordneten </a:t>
                      </a:r>
                      <a:r>
                        <a:rPr lang="de-DE" sz="1600" dirty="0" smtClean="0"/>
                        <a:t>Satzes</a:t>
                      </a:r>
                      <a:endParaRPr lang="de-DE" dirty="0"/>
                    </a:p>
                  </a:txBody>
                  <a:tcPr/>
                </a:tc>
                <a:tc>
                  <a:txBody>
                    <a:bodyPr/>
                    <a:lstStyle/>
                    <a:p>
                      <a:pPr>
                        <a:tabLst>
                          <a:tab pos="714375" algn="l"/>
                        </a:tabLst>
                      </a:pPr>
                      <a:r>
                        <a:rPr lang="de-DE" dirty="0" smtClean="0"/>
                        <a:t>h</a:t>
                      </a:r>
                      <a:r>
                        <a:rPr lang="de-DE" smtClean="0"/>
                        <a:t>ier </a:t>
                      </a:r>
                      <a:r>
                        <a:rPr lang="de-DE" dirty="0" smtClean="0">
                          <a:sym typeface="Wingdings" panose="05000000000000000000" pitchFamily="2" charset="2"/>
                        </a:rPr>
                        <a:t> dort</a:t>
                      </a:r>
                    </a:p>
                    <a:p>
                      <a:pPr>
                        <a:tabLst>
                          <a:tab pos="714375" algn="l"/>
                        </a:tabLst>
                      </a:pPr>
                      <a:r>
                        <a:rPr lang="de-DE" dirty="0" smtClean="0"/>
                        <a:t>	an jenem</a:t>
                      </a:r>
                      <a:r>
                        <a:rPr lang="de-DE" baseline="0" dirty="0" smtClean="0"/>
                        <a:t> Ort</a:t>
                      </a:r>
                      <a:br>
                        <a:rPr lang="de-DE" baseline="0" dirty="0" smtClean="0"/>
                      </a:br>
                      <a:r>
                        <a:rPr lang="de-DE" baseline="0" dirty="0" smtClean="0"/>
                        <a:t>	in Stuttgart</a:t>
                      </a:r>
                      <a:endParaRPr lang="de-DE" dirty="0"/>
                    </a:p>
                  </a:txBody>
                  <a:tcPr/>
                </a:tc>
              </a:tr>
            </a:tbl>
          </a:graphicData>
        </a:graphic>
      </p:graphicFrame>
    </p:spTree>
    <p:extLst>
      <p:ext uri="{BB962C8B-B14F-4D97-AF65-F5344CB8AC3E}">
        <p14:creationId xmlns:p14="http://schemas.microsoft.com/office/powerpoint/2010/main" val="324670006"/>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479</Words>
  <Application>Microsoft Office PowerPoint</Application>
  <PresentationFormat>Bildschirmpräsentation (4:3)</PresentationFormat>
  <Paragraphs>77</Paragraphs>
  <Slides>9</Slides>
  <Notes>0</Notes>
  <HiddenSlides>0</HiddenSlides>
  <MMClips>0</MMClips>
  <ScaleCrop>false</ScaleCrop>
  <HeadingPairs>
    <vt:vector size="4" baseType="variant">
      <vt:variant>
        <vt:lpstr>Design</vt:lpstr>
      </vt:variant>
      <vt:variant>
        <vt:i4>1</vt:i4>
      </vt:variant>
      <vt:variant>
        <vt:lpstr>Folientitel</vt:lpstr>
      </vt:variant>
      <vt:variant>
        <vt:i4>9</vt:i4>
      </vt:variant>
    </vt:vector>
  </HeadingPairs>
  <TitlesOfParts>
    <vt:vector size="10" baseType="lpstr">
      <vt:lpstr>Larissa</vt:lpstr>
      <vt:lpstr>Die Redewiedergabe</vt:lpstr>
      <vt:lpstr>Direkte Rede</vt:lpstr>
      <vt:lpstr>Direkte Rede</vt:lpstr>
      <vt:lpstr>Indirekte Rede (Redewiedergabe)</vt:lpstr>
      <vt:lpstr>Indirekte Rede (Redewiedergabe)</vt:lpstr>
      <vt:lpstr>Indirekte Rede (Redewiedergabe)</vt:lpstr>
      <vt:lpstr>Indirekte Rede im Konjunktiv</vt:lpstr>
      <vt:lpstr>Indirekte Rede im Konjunktiv</vt:lpstr>
      <vt:lpstr>Verschiebungen im Wiedergabesatz</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Redewiedergabe</dc:title>
  <dc:creator>Blennemann</dc:creator>
  <cp:lastModifiedBy>Blennemann</cp:lastModifiedBy>
  <cp:revision>9</cp:revision>
  <dcterms:created xsi:type="dcterms:W3CDTF">2015-01-18T07:45:30Z</dcterms:created>
  <dcterms:modified xsi:type="dcterms:W3CDTF">2015-01-21T07:02:16Z</dcterms:modified>
</cp:coreProperties>
</file>