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60" r:id="rId6"/>
    <p:sldId id="278" r:id="rId7"/>
    <p:sldId id="279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80" r:id="rId18"/>
    <p:sldId id="268" r:id="rId19"/>
    <p:sldId id="269" r:id="rId20"/>
    <p:sldId id="270" r:id="rId21"/>
    <p:sldId id="271" r:id="rId22"/>
    <p:sldId id="273" r:id="rId23"/>
    <p:sldId id="272" r:id="rId24"/>
    <p:sldId id="274" r:id="rId25"/>
    <p:sldId id="275" r:id="rId26"/>
    <p:sldId id="281" r:id="rId27"/>
    <p:sldId id="276" r:id="rId28"/>
    <p:sldId id="277" r:id="rId29"/>
    <p:sldId id="282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7FA"/>
    <a:srgbClr val="FF99FF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6AF06-F045-4B62-A7FA-841BF15B5083}" v="21" dt="2020-06-15T13:05:54.837"/>
    <p1510:client id="{CABFDACA-5F79-4104-98E9-4FFEB7F8041F}" v="18" dt="2020-06-15T12:10:09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1325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21254-2987-4639-ACC4-71CB6A3D35B9}" type="datetimeFigureOut">
              <a:rPr lang="de-DE" smtClean="0"/>
              <a:t>16.06.2020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7DC86-ECB7-4C58-8936-AAA5C25A55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93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C86-ECB7-4C58-8936-AAA5C25A550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74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Ordne zu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C86-ECB7-4C58-8936-AAA5C25A550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704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Übung</a:t>
            </a:r>
          </a:p>
          <a:p>
            <a:r>
              <a:rPr lang="de-DE"/>
              <a:t>https://learningapps.org/watch?v=pgztwxs9c20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C86-ECB7-4C58-8936-AAA5C25A550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70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7DC86-ECB7-4C58-8936-AAA5C25A550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54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C86-ECB7-4C58-8936-AAA5C25A550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45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Präsens:</a:t>
            </a:r>
          </a:p>
          <a:p>
            <a:pPr marL="228600" indent="-228600">
              <a:buFont typeface="+mj-lt"/>
              <a:buAutoNum type="arabicPeriod"/>
            </a:pPr>
            <a:r>
              <a:rPr lang="de-DE"/>
              <a:t>Drückt aus, dass etwas in der</a:t>
            </a:r>
            <a:r>
              <a:rPr lang="de-DE" baseline="0"/>
              <a:t> Gegenwart geschieht.</a:t>
            </a:r>
          </a:p>
          <a:p>
            <a:pPr marL="228600" indent="-228600">
              <a:buFont typeface="+mj-lt"/>
              <a:buAutoNum type="arabicPeriod"/>
            </a:pPr>
            <a:r>
              <a:rPr lang="de-DE" baseline="0"/>
              <a:t>Kann auch verwendet werden, um etwas Zukünftiges auszudrücken.</a:t>
            </a:r>
          </a:p>
          <a:p>
            <a:pPr marL="228600" indent="-228600">
              <a:buFont typeface="+mj-lt"/>
              <a:buAutoNum type="arabicPeriod"/>
            </a:pPr>
            <a:r>
              <a:rPr lang="de-DE" baseline="0"/>
              <a:t>Wird für generell gültige Aussagen verwendet.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C86-ECB7-4C58-8936-AAA5C25A550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85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Perfekt: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e-DE" baseline="0"/>
              <a:t>Wird oft verwendet, wenn man mündlich von Vergangenem berichtet – vor allem üblich im Süddeutschen Raum.</a:t>
            </a:r>
          </a:p>
          <a:p>
            <a:pPr marL="0" indent="0">
              <a:buFont typeface="+mj-lt"/>
              <a:buNone/>
            </a:pPr>
            <a:r>
              <a:rPr lang="de-DE" baseline="0"/>
              <a:t>Präteritum: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/>
              <a:t>Einfache Form der Vergangenheit – vor allem in schriftlichen Erzählungen und Berichten.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aseline="0"/>
              <a:t>Plusquamperfekt: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/>
              <a:t>Vorvergangenheit – wenn man von etwas berichtet, dass vor dem passiert, was im Präteritum oder Perfekt erzählt wird.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C86-ECB7-4C58-8936-AAA5C25A550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85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Futur I: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e-DE" baseline="0"/>
              <a:t>Zukünftiges Geschehen</a:t>
            </a:r>
          </a:p>
          <a:p>
            <a:pPr marL="0" indent="0">
              <a:buFont typeface="+mj-lt"/>
              <a:buNone/>
            </a:pPr>
            <a:r>
              <a:rPr lang="de-DE" baseline="0"/>
              <a:t>Futur II: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/>
              <a:t>Dass etwas zu einem bestimmten Zeitpunkt in der Zukunft abgeschlossenen sein wird.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C86-ECB7-4C58-8936-AAA5C25A550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853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Wie sieht</a:t>
            </a:r>
            <a:r>
              <a:rPr lang="de-DE" baseline="0"/>
              <a:t> der kurze Text aus, wenn wir </a:t>
            </a:r>
            <a:r>
              <a:rPr lang="de-DE" u="sng" baseline="0"/>
              <a:t>nachdem</a:t>
            </a:r>
            <a:r>
              <a:rPr lang="de-DE" baseline="0"/>
              <a:t> einfügen?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C86-ECB7-4C58-8936-AAA5C25A550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65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Wie sieht</a:t>
            </a:r>
            <a:r>
              <a:rPr lang="de-DE" baseline="0"/>
              <a:t> der kurze Text aus, wenn wir </a:t>
            </a:r>
            <a:r>
              <a:rPr lang="de-DE" u="sng" baseline="0"/>
              <a:t>nachdem</a:t>
            </a:r>
            <a:r>
              <a:rPr lang="de-DE" baseline="0"/>
              <a:t> einfügen?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C86-ECB7-4C58-8936-AAA5C25A550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65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Finde die falschen</a:t>
            </a:r>
            <a:r>
              <a:rPr lang="de-DE" baseline="0"/>
              <a:t> Formen!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C86-ECB7-4C58-8936-AAA5C25A550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641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Finde die falschen</a:t>
            </a:r>
            <a:r>
              <a:rPr lang="de-DE" baseline="0"/>
              <a:t> Formen! Korrigiere sie! </a:t>
            </a:r>
            <a:r>
              <a:rPr lang="de-DE" baseline="0">
                <a:sym typeface="Wingdings" panose="05000000000000000000" pitchFamily="2" charset="2"/>
              </a:rPr>
              <a:t> Der Autor verwendet alle Verben als schwache Verben</a:t>
            </a:r>
          </a:p>
          <a:p>
            <a:r>
              <a:rPr lang="de-DE" b="1" baseline="0">
                <a:sym typeface="Wingdings" panose="05000000000000000000" pitchFamily="2" charset="2"/>
              </a:rPr>
              <a:t>Das Gedicht findet sich z.B. hier:</a:t>
            </a:r>
          </a:p>
          <a:p>
            <a:r>
              <a:rPr lang="de-DE"/>
              <a:t>https://www.lrs-therapie-miesbach.de/2014/07/24/zum-schluss-ein-gedicht/ (05.06.2020)</a:t>
            </a:r>
          </a:p>
          <a:p>
            <a:r>
              <a:rPr lang="de-DE" b="1"/>
              <a:t>Als Lückentext hier: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https://www2.klett.de/sixcms/media.php/229/313296-0014_online_AB.pdf  (05.06.2020)</a:t>
            </a:r>
          </a:p>
          <a:p>
            <a:r>
              <a:rPr lang="de-DE" b="1"/>
              <a:t>Ein Unterrichtsentwurf zum Gedicht findet man hier: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http://www.wer-weiss-was.de/theme42/article2803179.html  (05.06.2020)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C86-ECB7-4C58-8936-AAA5C25A550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64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01F8-4AA3-4156-A2B2-6313FCE2DD26}" type="datetime1">
              <a:rPr lang="de-DE" smtClean="0"/>
              <a:t>16.06.2020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9A6-6E8B-4BB4-979A-D4B564D385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15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A454-C213-4EAD-9C1C-7F3B0688B053}" type="datetime1">
              <a:rPr lang="de-DE" smtClean="0"/>
              <a:t>16.06.2020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9A6-6E8B-4BB4-979A-D4B564D385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62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72CA-4C2C-49FA-8A60-305825A9992A}" type="datetime1">
              <a:rPr lang="de-DE" smtClean="0"/>
              <a:t>16.06.2020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9A6-6E8B-4BB4-979A-D4B564D385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85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DDF5-9EF7-4521-A9A1-334F6F9538FB}" type="datetime1">
              <a:rPr lang="de-DE" smtClean="0"/>
              <a:t>16.06.2020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9A6-6E8B-4BB4-979A-D4B564D385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0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10D-5A00-4704-9779-45529FB5C3C4}" type="datetime1">
              <a:rPr lang="de-DE" smtClean="0"/>
              <a:t>16.06.2020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9A6-6E8B-4BB4-979A-D4B564D385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75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07EB-7BBC-4C41-B606-D65AC123AEF5}" type="datetime1">
              <a:rPr lang="de-DE" smtClean="0"/>
              <a:t>16.06.2020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9A6-6E8B-4BB4-979A-D4B564D385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05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604D-5CF0-49F9-AAC4-2B1EE475362E}" type="datetime1">
              <a:rPr lang="de-DE" smtClean="0"/>
              <a:t>16.06.2020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9A6-6E8B-4BB4-979A-D4B564D385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66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C874-7B9C-4D06-BD04-F624E452FEC3}" type="datetime1">
              <a:rPr lang="de-DE" smtClean="0"/>
              <a:t>16.06.2020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9A6-6E8B-4BB4-979A-D4B564D385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34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B135-5409-405F-AA65-6E854F239BEB}" type="datetime1">
              <a:rPr lang="de-DE" smtClean="0"/>
              <a:t>16.06.2020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9A6-6E8B-4BB4-979A-D4B564D385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72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4E2-12BC-435C-9A0E-A953A5EAA96F}" type="datetime1">
              <a:rPr lang="de-DE" smtClean="0"/>
              <a:t>16.06.2020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9A6-6E8B-4BB4-979A-D4B564D385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44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3306-BAC7-4472-9E55-6804D8F0768E}" type="datetime1">
              <a:rPr lang="de-DE" smtClean="0"/>
              <a:t>16.06.2020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F9A6-6E8B-4BB4-979A-D4B564D385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50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6E7C0-DD57-41F8-A60D-F0F2149AEEB5}" type="datetime1">
              <a:rPr lang="de-DE" smtClean="0"/>
              <a:t>16.06.2020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EF9A6-6E8B-4BB4-979A-D4B564D385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631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earningapps.org/watch?v=pgztwxs9c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gztwxs9c2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earningapps.org/display?v=kphvcmhj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de-DE"/>
              <a:t>Die Verben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3140968"/>
            <a:ext cx="6840760" cy="1752600"/>
          </a:xfrm>
        </p:spPr>
        <p:txBody>
          <a:bodyPr/>
          <a:lstStyle/>
          <a:p>
            <a:r>
              <a:rPr lang="de-DE">
                <a:solidFill>
                  <a:schemeClr val="accent2">
                    <a:lumMod val="60000"/>
                    <a:lumOff val="40000"/>
                  </a:schemeClr>
                </a:solidFill>
              </a:rPr>
              <a:t> die Formen - die Tempora - Zeitgefüge  die Modi  - Modalverben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62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Die Tempora (Zeitformen) des Verbs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683568" y="3284984"/>
            <a:ext cx="7848872" cy="158417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Die Zeit</a:t>
            </a:r>
          </a:p>
        </p:txBody>
      </p:sp>
      <p:sp>
        <p:nvSpPr>
          <p:cNvPr id="6" name="Pfeil nach unten 5"/>
          <p:cNvSpPr/>
          <p:nvPr/>
        </p:nvSpPr>
        <p:spPr>
          <a:xfrm>
            <a:off x="4211960" y="2636912"/>
            <a:ext cx="720080" cy="1008112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509882" y="2137104"/>
            <a:ext cx="2124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>
                <a:solidFill>
                  <a:srgbClr val="92D050"/>
                </a:solidFill>
              </a:rPr>
              <a:t>Gegenwart</a:t>
            </a:r>
            <a:endParaRPr lang="de-DE" b="1">
              <a:solidFill>
                <a:srgbClr val="92D05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71600" y="299259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>
                <a:solidFill>
                  <a:schemeClr val="tx2">
                    <a:lumMod val="75000"/>
                  </a:schemeClr>
                </a:solidFill>
              </a:rPr>
              <a:t>Vergangenheit</a:t>
            </a:r>
            <a:endParaRPr lang="de-DE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76056" y="303495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>
                <a:solidFill>
                  <a:srgbClr val="FF99FF"/>
                </a:solidFill>
              </a:rPr>
              <a:t>Zukunft</a:t>
            </a:r>
            <a:endParaRPr lang="de-DE" b="1">
              <a:solidFill>
                <a:srgbClr val="FF99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851920" y="4725144"/>
            <a:ext cx="1440160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rgbClr val="92D050"/>
                </a:solidFill>
              </a:rPr>
              <a:t>Präsens</a:t>
            </a:r>
            <a:endParaRPr lang="de-DE" b="1">
              <a:solidFill>
                <a:srgbClr val="92D05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796136" y="47251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rgbClr val="FF99FF"/>
                </a:solidFill>
              </a:rPr>
              <a:t>Präsens</a:t>
            </a:r>
            <a:endParaRPr lang="de-DE" b="1">
              <a:solidFill>
                <a:srgbClr val="FF99FF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3568" y="5400764"/>
            <a:ext cx="78488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Präsens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(generell gültige Aussage)</a:t>
            </a:r>
            <a:endParaRPr lang="de-DE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Die Tempora (Zeitformen) des Verbs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683568" y="3284984"/>
            <a:ext cx="7848872" cy="158417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Die Zeit</a:t>
            </a:r>
          </a:p>
        </p:txBody>
      </p:sp>
      <p:sp>
        <p:nvSpPr>
          <p:cNvPr id="6" name="Pfeil nach unten 5"/>
          <p:cNvSpPr/>
          <p:nvPr/>
        </p:nvSpPr>
        <p:spPr>
          <a:xfrm>
            <a:off x="4211960" y="2636912"/>
            <a:ext cx="720080" cy="1008112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509882" y="2137104"/>
            <a:ext cx="2124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>
                <a:solidFill>
                  <a:srgbClr val="92D050"/>
                </a:solidFill>
              </a:rPr>
              <a:t>Gegenwart</a:t>
            </a:r>
            <a:endParaRPr lang="de-DE" b="1">
              <a:solidFill>
                <a:srgbClr val="92D05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71600" y="299259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>
                <a:solidFill>
                  <a:schemeClr val="tx2">
                    <a:lumMod val="75000"/>
                  </a:schemeClr>
                </a:solidFill>
              </a:rPr>
              <a:t>Vergangenheit</a:t>
            </a:r>
            <a:endParaRPr lang="de-DE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76056" y="303495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>
                <a:solidFill>
                  <a:srgbClr val="FF99FF"/>
                </a:solidFill>
              </a:rPr>
              <a:t>Zukunft</a:t>
            </a:r>
            <a:endParaRPr lang="de-DE" b="1">
              <a:solidFill>
                <a:srgbClr val="FF99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195736" y="4607550"/>
            <a:ext cx="2016224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tx2">
                    <a:lumMod val="75000"/>
                  </a:schemeClr>
                </a:solidFill>
              </a:rPr>
              <a:t>Perfekt  </a:t>
            </a:r>
            <a:r>
              <a:rPr lang="de-DE" sz="2800" b="1">
                <a:solidFill>
                  <a:schemeClr val="tx2">
                    <a:lumMod val="75000"/>
                  </a:schemeClr>
                </a:solidFill>
                <a:sym typeface="Webdings"/>
              </a:rPr>
              <a:t></a:t>
            </a:r>
            <a:endParaRPr lang="de-DE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95736" y="5300047"/>
            <a:ext cx="2016224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tx2">
                    <a:lumMod val="75000"/>
                  </a:schemeClr>
                </a:solidFill>
              </a:rPr>
              <a:t>Präteritum </a:t>
            </a:r>
            <a:r>
              <a:rPr lang="de-DE" sz="2800" b="1">
                <a:solidFill>
                  <a:schemeClr val="tx2">
                    <a:lumMod val="75000"/>
                  </a:schemeClr>
                </a:solidFill>
                <a:sym typeface="Wingdings"/>
              </a:rPr>
              <a:t></a:t>
            </a:r>
            <a:endParaRPr lang="de-DE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29562" y="4725144"/>
            <a:ext cx="144016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tx2">
                    <a:lumMod val="75000"/>
                  </a:schemeClr>
                </a:solidFill>
              </a:rPr>
              <a:t>Plus-</a:t>
            </a:r>
            <a:r>
              <a:rPr lang="de-DE" sz="2800" b="1" err="1">
                <a:solidFill>
                  <a:schemeClr val="tx2">
                    <a:lumMod val="75000"/>
                  </a:schemeClr>
                </a:solidFill>
              </a:rPr>
              <a:t>quam</a:t>
            </a:r>
            <a:r>
              <a:rPr lang="de-DE" sz="2800" b="1">
                <a:solidFill>
                  <a:schemeClr val="tx2">
                    <a:lumMod val="75000"/>
                  </a:schemeClr>
                </a:solidFill>
              </a:rPr>
              <a:t>-perfekt</a:t>
            </a:r>
            <a:endParaRPr lang="de-DE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46191125-D494-4BA5-92F7-3BF57EC18D99}"/>
              </a:ext>
            </a:extLst>
          </p:cNvPr>
          <p:cNvSpPr txBox="1"/>
          <p:nvPr/>
        </p:nvSpPr>
        <p:spPr>
          <a:xfrm>
            <a:off x="4572000" y="4899937"/>
            <a:ext cx="408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loben</a:t>
            </a:r>
            <a:r>
              <a:rPr lang="de-DE"/>
              <a:t>: er lobte / hat gelobt / hatte gelobt</a:t>
            </a:r>
          </a:p>
          <a:p>
            <a:r>
              <a:rPr lang="de-DE" b="1"/>
              <a:t>landen</a:t>
            </a:r>
            <a:r>
              <a:rPr lang="de-DE"/>
              <a:t>: sie</a:t>
            </a:r>
          </a:p>
          <a:p>
            <a:r>
              <a:rPr lang="de-DE" b="1"/>
              <a:t>Laufen</a:t>
            </a:r>
            <a:r>
              <a:rPr lang="de-DE"/>
              <a:t>: es</a:t>
            </a:r>
          </a:p>
        </p:txBody>
      </p:sp>
    </p:spTree>
    <p:extLst>
      <p:ext uri="{BB962C8B-B14F-4D97-AF65-F5344CB8AC3E}">
        <p14:creationId xmlns:p14="http://schemas.microsoft.com/office/powerpoint/2010/main" val="308651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Die Tempora (Zeitformen) des Verbs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683568" y="3284984"/>
            <a:ext cx="7848872" cy="158417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Die Zeit</a:t>
            </a:r>
          </a:p>
        </p:txBody>
      </p:sp>
      <p:sp>
        <p:nvSpPr>
          <p:cNvPr id="6" name="Pfeil nach unten 5"/>
          <p:cNvSpPr/>
          <p:nvPr/>
        </p:nvSpPr>
        <p:spPr>
          <a:xfrm>
            <a:off x="4211960" y="2636912"/>
            <a:ext cx="720080" cy="1008112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509882" y="2137104"/>
            <a:ext cx="2124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>
                <a:solidFill>
                  <a:srgbClr val="92D050"/>
                </a:solidFill>
              </a:rPr>
              <a:t>Gegenwart</a:t>
            </a:r>
            <a:endParaRPr lang="de-DE" b="1">
              <a:solidFill>
                <a:srgbClr val="92D05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71600" y="299259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>
                <a:solidFill>
                  <a:schemeClr val="tx2">
                    <a:lumMod val="75000"/>
                  </a:schemeClr>
                </a:solidFill>
              </a:rPr>
              <a:t>Vergangenheit</a:t>
            </a:r>
            <a:endParaRPr lang="de-DE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76056" y="303495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>
                <a:solidFill>
                  <a:srgbClr val="FF99FF"/>
                </a:solidFill>
              </a:rPr>
              <a:t>Zukunft</a:t>
            </a:r>
            <a:endParaRPr lang="de-DE" b="1">
              <a:solidFill>
                <a:srgbClr val="FF99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00092" y="5301208"/>
            <a:ext cx="2016224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rgbClr val="FF99FF"/>
                </a:solidFill>
              </a:rPr>
              <a:t>&gt; Futur II &lt;</a:t>
            </a:r>
            <a:endParaRPr lang="de-DE" b="1">
              <a:solidFill>
                <a:srgbClr val="FF99FF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00092" y="4607550"/>
            <a:ext cx="2016224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rgbClr val="FF99FF"/>
                </a:solidFill>
              </a:rPr>
              <a:t>Futur I </a:t>
            </a:r>
            <a:endParaRPr lang="de-DE" b="1">
              <a:solidFill>
                <a:srgbClr val="FF99FF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61FE604E-40D1-4B5D-A5C8-AD00F4309E8D}"/>
              </a:ext>
            </a:extLst>
          </p:cNvPr>
          <p:cNvSpPr txBox="1"/>
          <p:nvPr/>
        </p:nvSpPr>
        <p:spPr>
          <a:xfrm>
            <a:off x="1259632" y="47251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/>
              <a:t>werden + Infinitiv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AC6717D2-2E4B-4686-8668-952F331E37E2}"/>
              </a:ext>
            </a:extLst>
          </p:cNvPr>
          <p:cNvSpPr txBox="1"/>
          <p:nvPr/>
        </p:nvSpPr>
        <p:spPr>
          <a:xfrm>
            <a:off x="827584" y="530120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/>
              <a:t>werden + Partizip Perfekt +haben/sein </a:t>
            </a:r>
          </a:p>
        </p:txBody>
      </p:sp>
    </p:spTree>
    <p:extLst>
      <p:ext uri="{BB962C8B-B14F-4D97-AF65-F5344CB8AC3E}">
        <p14:creationId xmlns:p14="http://schemas.microsoft.com/office/powerpoint/2010/main" val="33250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Tempusgefüge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de-DE" sz="2800"/>
              <a:t>In einem </a:t>
            </a:r>
            <a:r>
              <a:rPr lang="de-DE" sz="2800" b="1"/>
              <a:t>Text</a:t>
            </a:r>
            <a:r>
              <a:rPr lang="de-DE" sz="2800"/>
              <a:t> werden die zeitlichen </a:t>
            </a:r>
            <a:r>
              <a:rPr lang="de-DE" sz="2800" b="1"/>
              <a:t>Zusammenhänge</a:t>
            </a:r>
            <a:r>
              <a:rPr lang="de-DE" sz="2800"/>
              <a:t> der dargestellte Sachverhalte durch das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Tempus</a:t>
            </a:r>
            <a:r>
              <a:rPr lang="de-DE" sz="2800"/>
              <a:t> (im Zusammenhang mit Adverbien und Konnektoren) ausgedrückt. Das richtige Tempus macht die Bezüge zwischen den einzelnen Aussagen eindeutig.</a:t>
            </a:r>
          </a:p>
          <a:p>
            <a:pPr marL="0" indent="0" algn="just">
              <a:buNone/>
            </a:pP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Beispiel:</a:t>
            </a:r>
          </a:p>
          <a:p>
            <a:pPr marL="0" indent="0" algn="just">
              <a:buNone/>
            </a:pPr>
            <a:r>
              <a:rPr lang="de-DE" sz="2800"/>
              <a:t>Er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beobachtete </a:t>
            </a:r>
            <a:r>
              <a:rPr lang="de-DE" sz="2800"/>
              <a:t>einen Mann, der sich Zigaretten in seine Jogginghose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stopfte. </a:t>
            </a:r>
            <a:r>
              <a:rPr lang="de-DE" sz="2800" u="sng">
                <a:solidFill>
                  <a:srgbClr val="FFFF00"/>
                </a:solidFill>
              </a:rPr>
              <a:t>Bevor</a:t>
            </a:r>
            <a:r>
              <a:rPr lang="de-DE" sz="2800">
                <a:solidFill>
                  <a:srgbClr val="FFFF00"/>
                </a:solidFill>
              </a:rPr>
              <a:t> </a:t>
            </a:r>
            <a:r>
              <a:rPr lang="de-DE" sz="2800"/>
              <a:t>der Täter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de-DE" sz="2800">
                <a:solidFill>
                  <a:srgbClr val="FFFF00"/>
                </a:solidFill>
              </a:rPr>
              <a:t>flüchten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) </a:t>
            </a:r>
            <a:r>
              <a:rPr lang="de-DE" sz="2800">
                <a:solidFill>
                  <a:srgbClr val="FFFF00"/>
                </a:solidFill>
              </a:rPr>
              <a:t>(versuchen)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/>
              <a:t>eine Kassiererin vergeblich, ihn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festzuhalten.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391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Tempusgefüge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/>
              <a:t>In einem </a:t>
            </a:r>
            <a:r>
              <a:rPr lang="de-DE" sz="2800" b="1"/>
              <a:t>Text</a:t>
            </a:r>
            <a:r>
              <a:rPr lang="de-DE" sz="2800"/>
              <a:t> werden die zeitlichen </a:t>
            </a:r>
            <a:r>
              <a:rPr lang="de-DE" sz="2800" b="1"/>
              <a:t>Zusammenhänge</a:t>
            </a:r>
            <a:r>
              <a:rPr lang="de-DE" sz="2800"/>
              <a:t> der dargestellte Sachverhalte durch das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Tempus</a:t>
            </a:r>
            <a:r>
              <a:rPr lang="de-DE" sz="2800"/>
              <a:t> (im Zusammenhang mit Adverbien und Konnektoren) ausgedrückt. Das richtige Tempus macht die Bezüge zwischen den einzelnen Aussagen eindeutig.</a:t>
            </a:r>
          </a:p>
          <a:p>
            <a:pPr marL="0" indent="0" algn="just">
              <a:buNone/>
            </a:pP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Beispiel:</a:t>
            </a:r>
          </a:p>
          <a:p>
            <a:pPr marL="0" indent="0" algn="just">
              <a:buNone/>
            </a:pPr>
            <a:r>
              <a:rPr lang="de-DE" sz="2800"/>
              <a:t>Er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beobachtete </a:t>
            </a:r>
            <a:r>
              <a:rPr lang="de-DE" sz="2800"/>
              <a:t>einen Mann, der sich Zigaretten in seine Jogginghose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stopfte. </a:t>
            </a:r>
            <a:r>
              <a:rPr lang="de-DE" sz="2800" u="sng">
                <a:solidFill>
                  <a:srgbClr val="FFFF00"/>
                </a:solidFill>
              </a:rPr>
              <a:t>Bevor</a:t>
            </a:r>
            <a:r>
              <a:rPr lang="de-DE" sz="2800">
                <a:solidFill>
                  <a:srgbClr val="FFFF00"/>
                </a:solidFill>
              </a:rPr>
              <a:t> </a:t>
            </a:r>
            <a:r>
              <a:rPr lang="de-DE" sz="2800"/>
              <a:t>der Täter </a:t>
            </a:r>
            <a:r>
              <a:rPr lang="de-DE" sz="2800">
                <a:solidFill>
                  <a:srgbClr val="FFFF00"/>
                </a:solidFill>
              </a:rPr>
              <a:t>flüchtete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2800">
                <a:solidFill>
                  <a:srgbClr val="FFFF00"/>
                </a:solidFill>
              </a:rPr>
              <a:t>versuchte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/>
              <a:t>eine Kassiererin vergeblich, ihn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festzuhalten.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95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Tempusgefüge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/>
              <a:t>Beispiel 1:</a:t>
            </a:r>
          </a:p>
          <a:p>
            <a:pPr marL="0" indent="0" algn="just">
              <a:buNone/>
            </a:pPr>
            <a:r>
              <a:rPr lang="de-DE" sz="2800"/>
              <a:t>Er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beobachtete </a:t>
            </a:r>
            <a:r>
              <a:rPr lang="de-DE" sz="2800"/>
              <a:t>einen Mann, der sich Zigaretten in seine Jogginghose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stopfte. </a:t>
            </a:r>
            <a:r>
              <a:rPr lang="de-DE" sz="2800" u="sng">
                <a:solidFill>
                  <a:srgbClr val="FFFF00"/>
                </a:solidFill>
              </a:rPr>
              <a:t>Bevor</a:t>
            </a:r>
            <a:r>
              <a:rPr lang="de-DE" sz="2800">
                <a:solidFill>
                  <a:srgbClr val="FFFF00"/>
                </a:solidFill>
              </a:rPr>
              <a:t> </a:t>
            </a:r>
            <a:r>
              <a:rPr lang="de-DE" sz="2800"/>
              <a:t>der Täter </a:t>
            </a:r>
            <a:r>
              <a:rPr lang="de-DE" sz="2800" u="sng">
                <a:solidFill>
                  <a:schemeClr val="accent2">
                    <a:lumMod val="60000"/>
                    <a:lumOff val="40000"/>
                  </a:schemeClr>
                </a:solidFill>
              </a:rPr>
              <a:t>flüchtete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, versuchte </a:t>
            </a:r>
            <a:r>
              <a:rPr lang="de-DE" sz="2800"/>
              <a:t>eine Kassiererin vergeblich, ihn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festzuhalten.</a:t>
            </a:r>
          </a:p>
          <a:p>
            <a:pPr marL="0" indent="0" algn="just">
              <a:buNone/>
            </a:pPr>
            <a:r>
              <a:rPr lang="de-DE" sz="2800"/>
              <a:t>Beispiel 2:</a:t>
            </a:r>
          </a:p>
          <a:p>
            <a:pPr marL="0" indent="0" algn="just">
              <a:buNone/>
            </a:pPr>
            <a:r>
              <a:rPr lang="de-DE" sz="2800"/>
              <a:t>Er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beobachtete </a:t>
            </a:r>
            <a:r>
              <a:rPr lang="de-DE" sz="2800"/>
              <a:t>einen Mann, der sich Zigaretten in seine Jogginghose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stopfte. </a:t>
            </a:r>
            <a:r>
              <a:rPr lang="de-DE" sz="2800" u="sng">
                <a:solidFill>
                  <a:srgbClr val="FFFF00"/>
                </a:solidFill>
              </a:rPr>
              <a:t>Nachdem</a:t>
            </a:r>
            <a:r>
              <a:rPr lang="de-DE" sz="2800">
                <a:solidFill>
                  <a:srgbClr val="FFFF00"/>
                </a:solidFill>
              </a:rPr>
              <a:t> </a:t>
            </a:r>
            <a:r>
              <a:rPr lang="de-DE" sz="2800"/>
              <a:t>der Täter…</a:t>
            </a:r>
          </a:p>
          <a:p>
            <a:pPr marL="0" indent="0" algn="ctr">
              <a:buNone/>
            </a:pP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…flüchtete /geflüchtet ist / geflüchtet war…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499992" y="2708920"/>
            <a:ext cx="1044116" cy="4616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b="1" u="sng">
                <a:solidFill>
                  <a:srgbClr val="FFFF00"/>
                </a:solidFill>
              </a:rPr>
              <a:t>Als</a:t>
            </a:r>
            <a:endParaRPr lang="de-DE" b="1" u="sng">
              <a:solidFill>
                <a:srgbClr val="FFFF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85F09368-6CD9-4718-831F-723D32B9B580}"/>
              </a:ext>
            </a:extLst>
          </p:cNvPr>
          <p:cNvSpPr txBox="1"/>
          <p:nvPr/>
        </p:nvSpPr>
        <p:spPr>
          <a:xfrm>
            <a:off x="8599476" y="2585809"/>
            <a:ext cx="544524" cy="7078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4000" b="1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de-DE" sz="32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Tempusgefüge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/>
              <a:t>Beispiel 1:</a:t>
            </a:r>
          </a:p>
          <a:p>
            <a:pPr marL="0" indent="0" algn="just">
              <a:buNone/>
            </a:pPr>
            <a:r>
              <a:rPr lang="de-DE" sz="2800"/>
              <a:t>Er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beobachtete </a:t>
            </a:r>
            <a:r>
              <a:rPr lang="de-DE" sz="2800"/>
              <a:t>einen Mann, der sich Zigaretten in seine Jogginghose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stopfte. </a:t>
            </a:r>
            <a:r>
              <a:rPr lang="de-DE" sz="2800" u="sng">
                <a:solidFill>
                  <a:srgbClr val="FFFF00"/>
                </a:solidFill>
              </a:rPr>
              <a:t>Bevor</a:t>
            </a:r>
            <a:r>
              <a:rPr lang="de-DE" sz="2800">
                <a:solidFill>
                  <a:srgbClr val="FFFF00"/>
                </a:solidFill>
              </a:rPr>
              <a:t> </a:t>
            </a:r>
            <a:r>
              <a:rPr lang="de-DE" sz="2800"/>
              <a:t>der Täter </a:t>
            </a:r>
            <a:r>
              <a:rPr lang="de-DE" sz="2800" u="sng">
                <a:solidFill>
                  <a:schemeClr val="accent2">
                    <a:lumMod val="60000"/>
                    <a:lumOff val="40000"/>
                  </a:schemeClr>
                </a:solidFill>
              </a:rPr>
              <a:t>flüchtete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, versuchte </a:t>
            </a:r>
            <a:r>
              <a:rPr lang="de-DE" sz="2800"/>
              <a:t>eine Kassiererin vergeblich, ihn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festzuhalten.</a:t>
            </a:r>
          </a:p>
          <a:p>
            <a:pPr marL="0" indent="0" algn="just">
              <a:buNone/>
            </a:pPr>
            <a:r>
              <a:rPr lang="de-DE" sz="2800"/>
              <a:t>Beispiel 2:</a:t>
            </a:r>
          </a:p>
          <a:p>
            <a:pPr marL="0" indent="0" algn="just">
              <a:buNone/>
            </a:pPr>
            <a:r>
              <a:rPr lang="de-DE" sz="2800"/>
              <a:t>Er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beobachtete </a:t>
            </a:r>
            <a:r>
              <a:rPr lang="de-DE" sz="2800"/>
              <a:t>einen Mann, der sich Zigaretten in seine Jogginghose 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stopfte. </a:t>
            </a:r>
            <a:r>
              <a:rPr lang="de-DE" sz="2800" u="sng">
                <a:solidFill>
                  <a:srgbClr val="FFFF00"/>
                </a:solidFill>
              </a:rPr>
              <a:t>Nachdem</a:t>
            </a:r>
            <a:r>
              <a:rPr lang="de-DE" sz="2800">
                <a:solidFill>
                  <a:srgbClr val="FFFF00"/>
                </a:solidFill>
              </a:rPr>
              <a:t> </a:t>
            </a:r>
            <a:r>
              <a:rPr lang="de-DE" sz="2800"/>
              <a:t>der Täter…</a:t>
            </a:r>
          </a:p>
          <a:p>
            <a:pPr marL="0" indent="0" algn="ctr">
              <a:buNone/>
            </a:pP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…flüchtete /geflüchtet ist / </a:t>
            </a:r>
            <a:r>
              <a:rPr lang="de-DE" sz="2800">
                <a:solidFill>
                  <a:srgbClr val="FFFF00"/>
                </a:solidFill>
              </a:rPr>
              <a:t>geflüchtet war</a:t>
            </a:r>
            <a:r>
              <a:rPr lang="de-DE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0" indent="0" algn="r">
              <a:buNone/>
            </a:pPr>
            <a:r>
              <a:rPr lang="de-DE" sz="2800">
                <a:solidFill>
                  <a:schemeClr val="tx2">
                    <a:lumMod val="75000"/>
                  </a:schemeClr>
                </a:solidFill>
              </a:rPr>
              <a:t>Vorzeitigkeit / Plusquamperfekt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499992" y="2708920"/>
            <a:ext cx="1044116" cy="4616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b="1" u="sng">
                <a:solidFill>
                  <a:srgbClr val="FFFF00"/>
                </a:solidFill>
              </a:rPr>
              <a:t>Als</a:t>
            </a:r>
            <a:endParaRPr lang="de-DE" b="1" u="sng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7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de-DE" sz="3600" i="1"/>
              <a:t>Übung zum </a:t>
            </a:r>
            <a:r>
              <a:rPr lang="de-DE" sz="3600" i="1" err="1"/>
              <a:t>Tempusgefüge</a:t>
            </a:r>
            <a:r>
              <a:rPr lang="de-DE" sz="3600" i="1"/>
              <a:t/>
            </a:r>
            <a:br>
              <a:rPr lang="de-DE" sz="3600" i="1"/>
            </a:br>
            <a:r>
              <a:rPr lang="de-DE" sz="3600" i="1"/>
              <a:t>Ein Gedicht von Bruno Horst Bull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b="1" u="sng"/>
              <a:t>Ein schlechter Schüler</a:t>
            </a:r>
          </a:p>
          <a:p>
            <a:pPr marL="1168400" indent="0">
              <a:buNone/>
            </a:pPr>
            <a:r>
              <a:rPr lang="de-DE"/>
              <a:t>Als ich noch zur Schule </a:t>
            </a:r>
            <a:r>
              <a:rPr lang="de-DE" err="1"/>
              <a:t>gehte</a:t>
            </a:r>
            <a:r>
              <a:rPr lang="de-DE"/>
              <a:t>,</a:t>
            </a:r>
          </a:p>
          <a:p>
            <a:pPr marL="1168400" indent="0">
              <a:buNone/>
            </a:pPr>
            <a:r>
              <a:rPr lang="de-DE"/>
              <a:t>Zählte ich bald zu den Schlauen,</a:t>
            </a:r>
          </a:p>
          <a:p>
            <a:pPr marL="1168400" indent="0">
              <a:buNone/>
            </a:pPr>
            <a:r>
              <a:rPr lang="de-DE"/>
              <a:t>Doch ein Zeitwort recht zu biegen,</a:t>
            </a:r>
          </a:p>
          <a:p>
            <a:pPr marL="1168400" indent="0">
              <a:buNone/>
            </a:pPr>
            <a:r>
              <a:rPr lang="de-DE" err="1"/>
              <a:t>Bringte</a:t>
            </a:r>
            <a:r>
              <a:rPr lang="de-DE"/>
              <a:t> immer Furcht und Grauen.</a:t>
            </a:r>
          </a:p>
          <a:p>
            <a:pPr marL="1168400" indent="0">
              <a:buNone/>
            </a:pPr>
            <a:endParaRPr lang="de-DE"/>
          </a:p>
          <a:p>
            <a:pPr marL="1168400" indent="0">
              <a:buNone/>
            </a:pPr>
            <a:r>
              <a:rPr lang="de-DE"/>
              <a:t>Wenn der Lehrer mich </a:t>
            </a:r>
            <a:r>
              <a:rPr lang="de-DE" err="1"/>
              <a:t>ansehte</a:t>
            </a:r>
            <a:r>
              <a:rPr lang="de-DE"/>
              <a:t>, </a:t>
            </a:r>
          </a:p>
          <a:p>
            <a:pPr marL="1168400" indent="0">
              <a:buNone/>
            </a:pPr>
            <a:r>
              <a:rPr lang="de-DE" err="1"/>
              <a:t>Sprechte</a:t>
            </a:r>
            <a:r>
              <a:rPr lang="de-DE"/>
              <a:t> ich gleich falsche Sachen, […]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18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de-DE" sz="3600" i="1"/>
              <a:t>Übung zum </a:t>
            </a:r>
            <a:r>
              <a:rPr lang="de-DE" sz="3600" i="1" err="1"/>
              <a:t>Tempusgefüge</a:t>
            </a:r>
            <a:r>
              <a:rPr lang="de-DE" sz="3600" i="1"/>
              <a:t/>
            </a:r>
            <a:br>
              <a:rPr lang="de-DE" sz="3600" i="1"/>
            </a:br>
            <a:r>
              <a:rPr lang="de-DE" sz="3600" i="1"/>
              <a:t>Ein Gedicht von Bruno Horst Bull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b="1" u="sng"/>
              <a:t>Ein schlechter Schüler</a:t>
            </a:r>
          </a:p>
          <a:p>
            <a:pPr marL="1168400" indent="0">
              <a:buNone/>
            </a:pPr>
            <a:r>
              <a:rPr lang="de-DE"/>
              <a:t>Als ich noch zur Schule </a:t>
            </a:r>
            <a:r>
              <a:rPr lang="de-DE" err="1">
                <a:solidFill>
                  <a:srgbClr val="FFFF00"/>
                </a:solidFill>
              </a:rPr>
              <a:t>gehte</a:t>
            </a:r>
            <a:r>
              <a:rPr lang="de-DE"/>
              <a:t>,</a:t>
            </a:r>
          </a:p>
          <a:p>
            <a:pPr marL="1168400" indent="0">
              <a:buNone/>
            </a:pPr>
            <a:r>
              <a:rPr lang="de-DE"/>
              <a:t>Zählte ich bald zu den Schlauen,</a:t>
            </a:r>
          </a:p>
          <a:p>
            <a:pPr marL="1168400" indent="0">
              <a:buNone/>
            </a:pPr>
            <a:r>
              <a:rPr lang="de-DE"/>
              <a:t>Doch ein Zeitwort recht zu biegen,</a:t>
            </a:r>
          </a:p>
          <a:p>
            <a:pPr marL="1168400" indent="0">
              <a:buNone/>
            </a:pPr>
            <a:r>
              <a:rPr lang="de-DE" err="1">
                <a:solidFill>
                  <a:srgbClr val="FFFF00"/>
                </a:solidFill>
              </a:rPr>
              <a:t>Bringte</a:t>
            </a:r>
            <a:r>
              <a:rPr lang="de-DE">
                <a:solidFill>
                  <a:srgbClr val="FFFF00"/>
                </a:solidFill>
              </a:rPr>
              <a:t> </a:t>
            </a:r>
            <a:r>
              <a:rPr lang="de-DE"/>
              <a:t>immer Furcht und Grauen.</a:t>
            </a:r>
          </a:p>
          <a:p>
            <a:pPr marL="1168400" indent="0">
              <a:buNone/>
            </a:pPr>
            <a:endParaRPr lang="de-DE"/>
          </a:p>
          <a:p>
            <a:pPr marL="1168400" indent="0">
              <a:buNone/>
            </a:pPr>
            <a:r>
              <a:rPr lang="de-DE"/>
              <a:t>Wenn der Lehrer mich </a:t>
            </a:r>
            <a:r>
              <a:rPr lang="de-DE" err="1">
                <a:solidFill>
                  <a:srgbClr val="FFFF00"/>
                </a:solidFill>
              </a:rPr>
              <a:t>ansehte</a:t>
            </a:r>
            <a:r>
              <a:rPr lang="de-DE"/>
              <a:t>, </a:t>
            </a:r>
          </a:p>
          <a:p>
            <a:pPr marL="1168400" indent="0">
              <a:buNone/>
            </a:pPr>
            <a:r>
              <a:rPr lang="de-DE" err="1">
                <a:solidFill>
                  <a:srgbClr val="FFFF00"/>
                </a:solidFill>
              </a:rPr>
              <a:t>Sprechte</a:t>
            </a:r>
            <a:r>
              <a:rPr lang="de-DE">
                <a:solidFill>
                  <a:srgbClr val="FFFF00"/>
                </a:solidFill>
              </a:rPr>
              <a:t> </a:t>
            </a:r>
            <a:r>
              <a:rPr lang="de-DE"/>
              <a:t>ich gleich falsche Sachen, […]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462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Modi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7" name="Abgerundete rechteckige Legende 6"/>
          <p:cNvSpPr/>
          <p:nvPr/>
        </p:nvSpPr>
        <p:spPr>
          <a:xfrm>
            <a:off x="1115616" y="1772816"/>
            <a:ext cx="2880320" cy="1656184"/>
          </a:xfrm>
          <a:prstGeom prst="wedgeRoundRectCallout">
            <a:avLst>
              <a:gd name="adj1" fmla="val -27430"/>
              <a:gd name="adj2" fmla="val 775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800"/>
              <a:t>Nimm!</a:t>
            </a:r>
          </a:p>
        </p:txBody>
      </p:sp>
      <p:sp>
        <p:nvSpPr>
          <p:cNvPr id="8" name="Abgerundete rechteckige Legende 7"/>
          <p:cNvSpPr/>
          <p:nvPr/>
        </p:nvSpPr>
        <p:spPr>
          <a:xfrm>
            <a:off x="5364088" y="3570938"/>
            <a:ext cx="2880320" cy="1656184"/>
          </a:xfrm>
          <a:prstGeom prst="wedgeRoundRectCallout">
            <a:avLst>
              <a:gd name="adj1" fmla="val -28254"/>
              <a:gd name="adj2" fmla="val 409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800"/>
              <a:t>Er nähme…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4788024" y="1412776"/>
            <a:ext cx="2880320" cy="1656184"/>
          </a:xfrm>
          <a:prstGeom prst="wedgeRoundRectCallout">
            <a:avLst>
              <a:gd name="adj1" fmla="val -22070"/>
              <a:gd name="adj2" fmla="val 3812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800"/>
              <a:t>Er nimmt…</a:t>
            </a:r>
          </a:p>
        </p:txBody>
      </p:sp>
      <p:sp>
        <p:nvSpPr>
          <p:cNvPr id="10" name="Abgerundete rechteckige Legende 9"/>
          <p:cNvSpPr/>
          <p:nvPr/>
        </p:nvSpPr>
        <p:spPr>
          <a:xfrm>
            <a:off x="1907704" y="4005064"/>
            <a:ext cx="2880320" cy="1656184"/>
          </a:xfrm>
          <a:prstGeom prst="wedgeRoundRectCallout">
            <a:avLst>
              <a:gd name="adj1" fmla="val -18359"/>
              <a:gd name="adj2" fmla="val 3883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800"/>
              <a:t>Man nehme…</a:t>
            </a:r>
          </a:p>
        </p:txBody>
      </p:sp>
    </p:spTree>
    <p:extLst>
      <p:ext uri="{BB962C8B-B14F-4D97-AF65-F5344CB8AC3E}">
        <p14:creationId xmlns:p14="http://schemas.microsoft.com/office/powerpoint/2010/main" val="254214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2">
                    <a:lumMod val="60000"/>
                    <a:lumOff val="40000"/>
                  </a:schemeClr>
                </a:solidFill>
              </a:rPr>
              <a:t>Verben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18457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/>
              <a:t>Mit </a:t>
            </a:r>
            <a:r>
              <a:rPr lang="de-DE">
                <a:solidFill>
                  <a:schemeClr val="accent2">
                    <a:lumMod val="60000"/>
                    <a:lumOff val="40000"/>
                  </a:schemeClr>
                </a:solidFill>
              </a:rPr>
              <a:t>Verben</a:t>
            </a:r>
            <a:r>
              <a:rPr lang="de-DE"/>
              <a:t> gibt man an, </a:t>
            </a:r>
          </a:p>
          <a:p>
            <a:r>
              <a:rPr lang="de-DE">
                <a:solidFill>
                  <a:schemeClr val="accent2">
                    <a:lumMod val="60000"/>
                    <a:lumOff val="40000"/>
                  </a:schemeClr>
                </a:solidFill>
              </a:rPr>
              <a:t>was jemand tut</a:t>
            </a:r>
            <a:r>
              <a:rPr lang="de-DE"/>
              <a:t> </a:t>
            </a:r>
            <a:r>
              <a:rPr lang="de-DE">
                <a:solidFill>
                  <a:schemeClr val="tx1">
                    <a:lumMod val="95000"/>
                  </a:schemeClr>
                </a:solidFill>
              </a:rPr>
              <a:t>(z.B. singen, schreiben, essen)</a:t>
            </a:r>
          </a:p>
          <a:p>
            <a:r>
              <a:rPr lang="de-DE">
                <a:solidFill>
                  <a:schemeClr val="accent2">
                    <a:lumMod val="60000"/>
                    <a:lumOff val="40000"/>
                  </a:schemeClr>
                </a:solidFill>
              </a:rPr>
              <a:t>was</a:t>
            </a:r>
            <a:r>
              <a:rPr lang="de-DE"/>
              <a:t> </a:t>
            </a:r>
            <a:r>
              <a:rPr lang="de-DE">
                <a:solidFill>
                  <a:schemeClr val="accent2">
                    <a:lumMod val="60000"/>
                    <a:lumOff val="40000"/>
                  </a:schemeClr>
                </a:solidFill>
              </a:rPr>
              <a:t>geschieht</a:t>
            </a:r>
            <a:r>
              <a:rPr lang="de-DE"/>
              <a:t> (z.B. donnern, regnen, brennen)</a:t>
            </a:r>
          </a:p>
          <a:p>
            <a:r>
              <a:rPr lang="de-DE">
                <a:solidFill>
                  <a:schemeClr val="accent2">
                    <a:lumMod val="60000"/>
                    <a:lumOff val="40000"/>
                  </a:schemeClr>
                </a:solidFill>
              </a:rPr>
              <a:t>was ist</a:t>
            </a:r>
            <a:r>
              <a:rPr lang="de-DE"/>
              <a:t> (z.B. bleiben, haben, sein)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de-DE"/>
              <a:t>Der </a:t>
            </a:r>
            <a:r>
              <a:rPr lang="de-DE">
                <a:solidFill>
                  <a:schemeClr val="accent2">
                    <a:lumMod val="60000"/>
                    <a:lumOff val="40000"/>
                  </a:schemeClr>
                </a:solidFill>
              </a:rPr>
              <a:t>Infinitiv</a:t>
            </a:r>
            <a:r>
              <a:rPr lang="de-DE"/>
              <a:t> (die Grundform) endet auf –en.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de-DE"/>
              <a:t>Man bildet die </a:t>
            </a:r>
            <a:r>
              <a:rPr lang="de-DE">
                <a:solidFill>
                  <a:schemeClr val="accent2">
                    <a:lumMod val="60000"/>
                    <a:lumOff val="40000"/>
                  </a:schemeClr>
                </a:solidFill>
              </a:rPr>
              <a:t>Personalform</a:t>
            </a:r>
            <a:r>
              <a:rPr lang="de-DE"/>
              <a:t> des Verbs, wenn man es in einem Satz verwendet. Dafür wird an den Verbstamm  die passende Form angehängt. Man nennt das ein Verb konjugieren oder beugen.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763688" y="3457620"/>
            <a:ext cx="122413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971600" y="5733256"/>
            <a:ext cx="2016224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6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Modi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4000"/>
              <a:t>Indikativ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000"/>
              <a:t>Konjunktiv I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000"/>
              <a:t>Konjunktiv II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000"/>
              <a:t>Imperativ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60032" y="1628800"/>
            <a:ext cx="40324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/>
            </a:pPr>
            <a:r>
              <a:rPr lang="de-DE"/>
              <a:t>Befehlsform</a:t>
            </a:r>
          </a:p>
          <a:p>
            <a:pPr marL="514350" indent="-514350">
              <a:buFont typeface="+mj-lt"/>
              <a:buAutoNum type="alphaLcPeriod"/>
            </a:pPr>
            <a:r>
              <a:rPr lang="de-DE"/>
              <a:t>Wirklichkeitsform</a:t>
            </a:r>
          </a:p>
          <a:p>
            <a:pPr marL="514350" indent="-514350">
              <a:buFont typeface="+mj-lt"/>
              <a:buAutoNum type="alphaLcPeriod"/>
            </a:pPr>
            <a:r>
              <a:rPr lang="de-DE"/>
              <a:t>Möglichkeitsform</a:t>
            </a:r>
          </a:p>
          <a:p>
            <a:pPr marL="514350" indent="-514350">
              <a:buFont typeface="+mj-lt"/>
              <a:buAutoNum type="alphaLcPeriod"/>
            </a:pPr>
            <a:r>
              <a:rPr lang="de-DE"/>
              <a:t>Aufforderung / Möglichkeitsform</a:t>
            </a:r>
            <a:br>
              <a:rPr lang="de-DE"/>
            </a:br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3203848" y="1988840"/>
            <a:ext cx="1656184" cy="50405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3563888" y="2780928"/>
            <a:ext cx="1224136" cy="93610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3716288" y="3140968"/>
            <a:ext cx="1143744" cy="26041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3563888" y="1988840"/>
            <a:ext cx="1296144" cy="223224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Modi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4000"/>
              <a:t>Indikativ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000"/>
              <a:t>Konjunktiv I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000"/>
              <a:t>Konjunktiv II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000"/>
              <a:t>Imperativ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60032" y="1628800"/>
            <a:ext cx="40324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de-DE"/>
              <a:t>Wirklichkeitsform</a:t>
            </a:r>
          </a:p>
          <a:p>
            <a:pPr marL="514350" indent="-514350">
              <a:buFont typeface="+mj-lt"/>
              <a:buAutoNum type="arabicPeriod"/>
            </a:pPr>
            <a:r>
              <a:rPr lang="de-DE"/>
              <a:t>Aufforderung / Möglichkeitsform</a:t>
            </a:r>
          </a:p>
          <a:p>
            <a:pPr marL="514350" indent="-514350">
              <a:buFont typeface="+mj-lt"/>
              <a:buAutoNum type="arabicPeriod"/>
            </a:pPr>
            <a:r>
              <a:rPr lang="de-DE"/>
              <a:t>Möglichkeitsform</a:t>
            </a:r>
          </a:p>
          <a:p>
            <a:pPr marL="514350" indent="-514350">
              <a:buFont typeface="+mj-lt"/>
              <a:buAutoNum type="arabicPeriod"/>
            </a:pPr>
            <a:r>
              <a:rPr lang="de-DE"/>
              <a:t>Befehlsform</a:t>
            </a:r>
          </a:p>
          <a:p>
            <a:pPr marL="514350" indent="-514350">
              <a:buFont typeface="+mj-lt"/>
              <a:buAutoNum type="arabicPeriod"/>
            </a:pPr>
            <a:endParaRPr lang="de-DE"/>
          </a:p>
          <a:p>
            <a:pPr marL="514350" indent="-514350">
              <a:buFont typeface="+mj-lt"/>
              <a:buAutoNum type="arabicPeriod"/>
            </a:pPr>
            <a:r>
              <a:rPr lang="de-DE"/>
              <a:t/>
            </a:r>
            <a:br>
              <a:rPr lang="de-DE"/>
            </a:b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3136"/>
            <a:ext cx="1850703" cy="137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53136"/>
            <a:ext cx="1771328" cy="124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1670683" cy="117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1634679" cy="114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66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/>
              <a:t>Die Modi: </a:t>
            </a:r>
            <a:r>
              <a:rPr lang="de-DE">
                <a:hlinkClick r:id="rId2"/>
              </a:rPr>
              <a:t>Hier geht es zur Übung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9952"/>
            <a:ext cx="662010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DD9BDE01-9FB6-45C2-AE73-7CB5C8B17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319" y="4432300"/>
            <a:ext cx="1924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27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/>
              <a:t>Die Modi: </a:t>
            </a:r>
            <a:r>
              <a:rPr lang="de-DE">
                <a:hlinkClick r:id="rId3"/>
              </a:rPr>
              <a:t>Hier geht es zur Übung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9952"/>
            <a:ext cx="662010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DD9BDE01-9FB6-45C2-AE73-7CB5C8B17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319" y="4432300"/>
            <a:ext cx="1924050" cy="19240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915499B-CF47-4244-B01E-A4057107C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04" y="1809362"/>
            <a:ext cx="9144000" cy="49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9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Modalverben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Mit </a:t>
            </a:r>
            <a:r>
              <a:rPr lang="de-DE">
                <a:solidFill>
                  <a:schemeClr val="accent2">
                    <a:lumMod val="60000"/>
                    <a:lumOff val="40000"/>
                  </a:schemeClr>
                </a:solidFill>
              </a:rPr>
              <a:t>Modalverben</a:t>
            </a:r>
            <a:r>
              <a:rPr lang="de-DE"/>
              <a:t> verändert man den Aussagewert des Verbs.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Beispiel: </a:t>
            </a:r>
          </a:p>
          <a:p>
            <a:pPr marL="0" indent="0">
              <a:buNone/>
            </a:pPr>
            <a:r>
              <a:rPr lang="de-DE"/>
              <a:t>Die Kinder spielen draußen.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Die Kinder </a:t>
            </a:r>
            <a:r>
              <a:rPr lang="de-DE">
                <a:solidFill>
                  <a:schemeClr val="accent2">
                    <a:lumMod val="60000"/>
                    <a:lumOff val="40000"/>
                  </a:schemeClr>
                </a:solidFill>
              </a:rPr>
              <a:t>___________</a:t>
            </a:r>
            <a:r>
              <a:rPr lang="de-DE"/>
              <a:t> draußen spielen.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3129065" y="4365104"/>
            <a:ext cx="504056" cy="57606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483768" y="5013176"/>
            <a:ext cx="1872208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>
                <a:solidFill>
                  <a:schemeClr val="bg2"/>
                </a:solidFill>
              </a:rPr>
              <a:t>müssen</a:t>
            </a:r>
            <a:endParaRPr lang="de-DE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Modalverben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Mit </a:t>
            </a:r>
            <a:r>
              <a:rPr lang="de-DE">
                <a:solidFill>
                  <a:schemeClr val="accent2">
                    <a:lumMod val="60000"/>
                    <a:lumOff val="40000"/>
                  </a:schemeClr>
                </a:solidFill>
              </a:rPr>
              <a:t>Modalverben</a:t>
            </a:r>
            <a:r>
              <a:rPr lang="de-DE"/>
              <a:t> verändert man den Aussagewert des Verbs.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Beispiel: </a:t>
            </a:r>
          </a:p>
          <a:p>
            <a:pPr marL="0" indent="0">
              <a:buNone/>
            </a:pPr>
            <a:r>
              <a:rPr lang="de-DE"/>
              <a:t>Die Kinder spielen draußen.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Die Kinder </a:t>
            </a:r>
            <a:r>
              <a:rPr lang="de-DE">
                <a:solidFill>
                  <a:schemeClr val="accent2">
                    <a:lumMod val="60000"/>
                    <a:lumOff val="40000"/>
                  </a:schemeClr>
                </a:solidFill>
              </a:rPr>
              <a:t>___________</a:t>
            </a:r>
            <a:r>
              <a:rPr lang="de-DE"/>
              <a:t> draußen spielen.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3129065" y="4365104"/>
            <a:ext cx="504056" cy="57606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483768" y="5013176"/>
            <a:ext cx="1872208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>
                <a:solidFill>
                  <a:schemeClr val="bg2"/>
                </a:solidFill>
              </a:rPr>
              <a:t>dürfen</a:t>
            </a: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876256" y="260648"/>
            <a:ext cx="1872208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>
                <a:solidFill>
                  <a:schemeClr val="bg2"/>
                </a:solidFill>
              </a:rPr>
              <a:t>müssen</a:t>
            </a: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872384" y="908720"/>
            <a:ext cx="1872208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>
                <a:solidFill>
                  <a:schemeClr val="bg2"/>
                </a:solidFill>
              </a:rPr>
              <a:t>dürfen</a:t>
            </a: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877455" y="1556792"/>
            <a:ext cx="1872208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>
                <a:solidFill>
                  <a:schemeClr val="bg2"/>
                </a:solidFill>
              </a:rPr>
              <a:t>sollen</a:t>
            </a: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877455" y="2204864"/>
            <a:ext cx="1872208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>
                <a:solidFill>
                  <a:schemeClr val="bg2"/>
                </a:solidFill>
              </a:rPr>
              <a:t>wollen</a:t>
            </a: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84702" y="2852936"/>
            <a:ext cx="1872208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>
                <a:solidFill>
                  <a:schemeClr val="bg2"/>
                </a:solidFill>
              </a:rPr>
              <a:t>können</a:t>
            </a: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877455" y="3501008"/>
            <a:ext cx="1872208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>
                <a:solidFill>
                  <a:schemeClr val="bg2"/>
                </a:solidFill>
              </a:rPr>
              <a:t>möchten</a:t>
            </a:r>
            <a:endParaRPr lang="de-DE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7EC76360-20CC-4171-BACF-E9BC3326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46923CC-81D2-4042-9008-B016C1CCF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37" y="2409825"/>
            <a:ext cx="1990725" cy="203835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C5B9403E-A716-4E59-8AC8-DFBA2DDDB39F}"/>
              </a:ext>
            </a:extLst>
          </p:cNvPr>
          <p:cNvSpPr txBox="1"/>
          <p:nvPr/>
        </p:nvSpPr>
        <p:spPr>
          <a:xfrm>
            <a:off x="971600" y="76470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Verben 	</a:t>
            </a:r>
            <a:r>
              <a:rPr lang="de-DE" sz="2800">
                <a:sym typeface="Wingdings" panose="05000000000000000000" pitchFamily="2" charset="2"/>
              </a:rPr>
              <a:t> Vollverben</a:t>
            </a:r>
          </a:p>
          <a:p>
            <a:r>
              <a:rPr lang="de-DE" sz="2800">
                <a:sym typeface="Wingdings" panose="05000000000000000000" pitchFamily="2" charset="2"/>
              </a:rPr>
              <a:t>		 Hilfsverben</a:t>
            </a:r>
          </a:p>
          <a:p>
            <a:r>
              <a:rPr lang="de-DE" sz="2800">
                <a:sym typeface="Wingdings" panose="05000000000000000000" pitchFamily="2" charset="2"/>
              </a:rPr>
              <a:t>		 Modalverben</a:t>
            </a:r>
            <a:endParaRPr lang="de-DE" sz="2800"/>
          </a:p>
        </p:txBody>
      </p:sp>
    </p:spTree>
    <p:extLst>
      <p:ext uri="{BB962C8B-B14F-4D97-AF65-F5344CB8AC3E}">
        <p14:creationId xmlns:p14="http://schemas.microsoft.com/office/powerpoint/2010/main" val="253273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de-DE" sz="4000" u="sng"/>
              <a:t>e</a:t>
            </a:r>
            <a:r>
              <a:rPr lang="de-DE" sz="4000"/>
              <a:t>ssen – </a:t>
            </a:r>
            <a:r>
              <a:rPr lang="de-DE" sz="4000" u="sng"/>
              <a:t>a</a:t>
            </a:r>
            <a:r>
              <a:rPr lang="de-DE" sz="4000"/>
              <a:t>ß – geg</a:t>
            </a:r>
            <a:r>
              <a:rPr lang="de-DE" sz="4000" u="sng"/>
              <a:t>e</a:t>
            </a:r>
            <a:r>
              <a:rPr lang="de-DE" sz="4000"/>
              <a:t>ssen</a:t>
            </a:r>
          </a:p>
          <a:p>
            <a:pPr marL="0" indent="0" algn="ctr">
              <a:buNone/>
            </a:pPr>
            <a:r>
              <a:rPr lang="de-DE" sz="4000">
                <a:solidFill>
                  <a:schemeClr val="accent2">
                    <a:lumMod val="60000"/>
                    <a:lumOff val="40000"/>
                  </a:schemeClr>
                </a:solidFill>
              </a:rPr>
              <a:t>Infinitiv – Präteritum – Partizip Perfekt</a:t>
            </a:r>
            <a:endParaRPr lang="de-DE" sz="4000">
              <a:solidFill>
                <a:schemeClr val="accent2">
                  <a:lumMod val="60000"/>
                  <a:lumOff val="40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r>
              <a:rPr lang="de-DE" sz="4000" u="sng"/>
              <a:t>lach</a:t>
            </a:r>
            <a:r>
              <a:rPr lang="de-DE" sz="4000"/>
              <a:t>en – </a:t>
            </a:r>
            <a:r>
              <a:rPr lang="de-DE" sz="4000" u="sng"/>
              <a:t>lach</a:t>
            </a:r>
            <a:r>
              <a:rPr lang="de-DE" sz="4000"/>
              <a:t>te - ge</a:t>
            </a:r>
            <a:r>
              <a:rPr lang="de-DE" sz="4000" u="sng"/>
              <a:t>lach</a:t>
            </a:r>
            <a:r>
              <a:rPr lang="de-DE" sz="4000"/>
              <a:t>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67544" y="4048664"/>
            <a:ext cx="8229600" cy="22608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4000" i="1"/>
              <a:t>essen</a:t>
            </a:r>
            <a:r>
              <a:rPr lang="de-DE" sz="4000"/>
              <a:t>: essend –– gegessen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4000">
                <a:solidFill>
                  <a:schemeClr val="accent2">
                    <a:lumMod val="60000"/>
                    <a:lumOff val="40000"/>
                  </a:schemeClr>
                </a:solidFill>
              </a:rPr>
              <a:t>Partizip Präsens - Partizip Perfekt</a:t>
            </a:r>
            <a:endParaRPr lang="de-DE" sz="4000">
              <a:solidFill>
                <a:schemeClr val="accent2">
                  <a:lumMod val="60000"/>
                  <a:lumOff val="40000"/>
                </a:schemeClr>
              </a:solidFill>
              <a:cs typeface="Calibri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4000" i="1"/>
              <a:t>lachen</a:t>
            </a:r>
            <a:r>
              <a:rPr lang="de-DE" sz="4000"/>
              <a:t>: lachend – gelacht</a:t>
            </a:r>
          </a:p>
        </p:txBody>
      </p:sp>
    </p:spTree>
    <p:extLst>
      <p:ext uri="{BB962C8B-B14F-4D97-AF65-F5344CB8AC3E}">
        <p14:creationId xmlns:p14="http://schemas.microsoft.com/office/powerpoint/2010/main" val="392417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de-DE" sz="4000" u="sng"/>
              <a:t>e</a:t>
            </a:r>
            <a:r>
              <a:rPr lang="de-DE" sz="4000"/>
              <a:t>ssen – </a:t>
            </a:r>
            <a:r>
              <a:rPr lang="de-DE" sz="4000" u="sng"/>
              <a:t>a</a:t>
            </a:r>
            <a:r>
              <a:rPr lang="de-DE" sz="4000"/>
              <a:t>ß – geg</a:t>
            </a:r>
            <a:r>
              <a:rPr lang="de-DE" sz="4000" u="sng"/>
              <a:t>e</a:t>
            </a:r>
            <a:r>
              <a:rPr lang="de-DE" sz="4000"/>
              <a:t>ssen</a:t>
            </a:r>
          </a:p>
          <a:p>
            <a:pPr marL="0" indent="0" algn="ctr">
              <a:buNone/>
            </a:pPr>
            <a:r>
              <a:rPr lang="de-DE" sz="4000">
                <a:solidFill>
                  <a:schemeClr val="accent2">
                    <a:lumMod val="60000"/>
                    <a:lumOff val="40000"/>
                  </a:schemeClr>
                </a:solidFill>
              </a:rPr>
              <a:t>Infinitiv – </a:t>
            </a:r>
            <a:r>
              <a:rPr lang="de-DE" sz="4000">
                <a:solidFill>
                  <a:srgbClr val="FFFF00"/>
                </a:solidFill>
              </a:rPr>
              <a:t>Präteritum</a:t>
            </a:r>
            <a:r>
              <a:rPr lang="de-DE" sz="4000">
                <a:solidFill>
                  <a:schemeClr val="accent2">
                    <a:lumMod val="60000"/>
                    <a:lumOff val="40000"/>
                  </a:schemeClr>
                </a:solidFill>
              </a:rPr>
              <a:t> – </a:t>
            </a:r>
            <a:r>
              <a:rPr lang="de-DE" sz="4000">
                <a:solidFill>
                  <a:srgbClr val="FFFF00"/>
                </a:solidFill>
              </a:rPr>
              <a:t>Partizip Perfekt</a:t>
            </a:r>
          </a:p>
          <a:p>
            <a:pPr marL="0" indent="0" algn="ctr">
              <a:buNone/>
            </a:pPr>
            <a:r>
              <a:rPr lang="de-DE" sz="4000" u="sng"/>
              <a:t>lach</a:t>
            </a:r>
            <a:r>
              <a:rPr lang="de-DE" sz="4000"/>
              <a:t>en – </a:t>
            </a:r>
            <a:r>
              <a:rPr lang="de-DE" sz="4000" u="sng"/>
              <a:t>lach</a:t>
            </a:r>
            <a:r>
              <a:rPr lang="de-DE" sz="4000"/>
              <a:t>te - ge</a:t>
            </a:r>
            <a:r>
              <a:rPr lang="de-DE" sz="4000" u="sng"/>
              <a:t>lach</a:t>
            </a:r>
            <a:r>
              <a:rPr lang="de-DE" sz="4000"/>
              <a:t>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67544" y="4048664"/>
            <a:ext cx="8229600" cy="22608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4000" i="1"/>
              <a:t>essen</a:t>
            </a:r>
            <a:r>
              <a:rPr lang="de-DE" sz="4000"/>
              <a:t>: essend –– gegessen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4000">
                <a:solidFill>
                  <a:srgbClr val="FFFF00"/>
                </a:solidFill>
              </a:rPr>
              <a:t>Partizip Präsens </a:t>
            </a:r>
            <a:r>
              <a:rPr lang="de-DE" sz="4000"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de-DE" sz="4000">
                <a:solidFill>
                  <a:srgbClr val="FFFF00"/>
                </a:solidFill>
              </a:rPr>
              <a:t>Partizip Perfekt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4000" i="1"/>
              <a:t>lachen</a:t>
            </a:r>
            <a:r>
              <a:rPr lang="de-DE" sz="4000"/>
              <a:t>: lachend – gelacht</a:t>
            </a:r>
          </a:p>
        </p:txBody>
      </p:sp>
    </p:spTree>
    <p:extLst>
      <p:ext uri="{BB962C8B-B14F-4D97-AF65-F5344CB8AC3E}">
        <p14:creationId xmlns:p14="http://schemas.microsoft.com/office/powerpoint/2010/main" val="144075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Verbformen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683568" y="1484784"/>
            <a:ext cx="3479899" cy="1764049"/>
            <a:chOff x="460905" y="1047"/>
            <a:chExt cx="3479899" cy="2087939"/>
          </a:xfrm>
        </p:grpSpPr>
        <p:sp>
          <p:nvSpPr>
            <p:cNvPr id="7" name="Rechteck 6"/>
            <p:cNvSpPr/>
            <p:nvPr/>
          </p:nvSpPr>
          <p:spPr>
            <a:xfrm>
              <a:off x="460905" y="1047"/>
              <a:ext cx="3479899" cy="20879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Rechteck 7"/>
            <p:cNvSpPr/>
            <p:nvPr/>
          </p:nvSpPr>
          <p:spPr>
            <a:xfrm>
              <a:off x="460905" y="1047"/>
              <a:ext cx="3479899" cy="2087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800" kern="1200"/>
                <a:t>starke Verben</a:t>
              </a:r>
            </a:p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/>
                <a:t>(</a:t>
              </a:r>
              <a:r>
                <a:rPr lang="de-DE" sz="2400"/>
                <a:t>unregelmäßige</a:t>
              </a:r>
              <a:r>
                <a:rPr lang="de-DE" sz="2400" kern="1200"/>
                <a:t> Verben)</a:t>
              </a:r>
              <a:endParaRPr lang="de-DE" sz="2400" kern="1200">
                <a:cs typeface="Calibri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4860032" y="1484783"/>
            <a:ext cx="3479899" cy="1764050"/>
            <a:chOff x="4288794" y="1047"/>
            <a:chExt cx="3479899" cy="2087939"/>
          </a:xfrm>
        </p:grpSpPr>
        <p:sp>
          <p:nvSpPr>
            <p:cNvPr id="10" name="Rechteck 9"/>
            <p:cNvSpPr/>
            <p:nvPr/>
          </p:nvSpPr>
          <p:spPr>
            <a:xfrm>
              <a:off x="4288794" y="1047"/>
              <a:ext cx="3479899" cy="20879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4288794" y="1047"/>
              <a:ext cx="3479899" cy="2087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500" kern="1200"/>
                <a:t>schwache Verben</a:t>
              </a:r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/>
                <a:t>(</a:t>
              </a:r>
              <a:r>
                <a:rPr lang="de-DE" sz="2400"/>
                <a:t>regelmäßige</a:t>
              </a:r>
              <a:r>
                <a:rPr lang="de-DE" sz="2400" kern="1200"/>
                <a:t> Verben)</a:t>
              </a:r>
              <a:endParaRPr lang="de-DE" sz="2400" kern="1200">
                <a:cs typeface="Calibri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94115" y="3429001"/>
            <a:ext cx="3479899" cy="1296144"/>
            <a:chOff x="460905" y="2436976"/>
            <a:chExt cx="3479899" cy="2087939"/>
          </a:xfrm>
        </p:grpSpPr>
        <p:sp>
          <p:nvSpPr>
            <p:cNvPr id="13" name="Rechteck 12"/>
            <p:cNvSpPr/>
            <p:nvPr/>
          </p:nvSpPr>
          <p:spPr>
            <a:xfrm>
              <a:off x="460905" y="2436976"/>
              <a:ext cx="3479899" cy="20879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Rechteck 13"/>
            <p:cNvSpPr/>
            <p:nvPr/>
          </p:nvSpPr>
          <p:spPr>
            <a:xfrm>
              <a:off x="460905" y="2436976"/>
              <a:ext cx="3479899" cy="2087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/>
                <a:t>bilden ihre Tempora durch Vokalveränderung (</a:t>
              </a:r>
              <a:r>
                <a:rPr lang="de-DE" sz="2400" b="1" kern="1200"/>
                <a:t>Ablaut</a:t>
              </a:r>
              <a:r>
                <a:rPr lang="de-DE" sz="2400" kern="1200"/>
                <a:t>)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683567" y="4904794"/>
            <a:ext cx="3479899" cy="1296144"/>
            <a:chOff x="460905" y="2436976"/>
            <a:chExt cx="3479899" cy="2087939"/>
          </a:xfrm>
        </p:grpSpPr>
        <p:sp>
          <p:nvSpPr>
            <p:cNvPr id="16" name="Rechteck 15"/>
            <p:cNvSpPr/>
            <p:nvPr/>
          </p:nvSpPr>
          <p:spPr>
            <a:xfrm>
              <a:off x="460905" y="2436976"/>
              <a:ext cx="3479899" cy="20879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Rechteck 16"/>
            <p:cNvSpPr/>
            <p:nvPr/>
          </p:nvSpPr>
          <p:spPr>
            <a:xfrm>
              <a:off x="460905" y="2436976"/>
              <a:ext cx="3479899" cy="2087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/>
                <a:t>Beispiel: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/>
                <a:t>n</a:t>
              </a:r>
              <a:r>
                <a:rPr lang="de-DE" sz="2400" b="1"/>
                <a:t>e</a:t>
              </a:r>
              <a:r>
                <a:rPr lang="de-DE" sz="2400"/>
                <a:t>hmen – n</a:t>
              </a:r>
              <a:r>
                <a:rPr lang="de-DE" sz="2400" b="1"/>
                <a:t>a</a:t>
              </a:r>
              <a:r>
                <a:rPr lang="de-DE" sz="2400"/>
                <a:t>hm - gen</a:t>
              </a:r>
              <a:r>
                <a:rPr lang="de-DE" sz="2400" b="1"/>
                <a:t>o</a:t>
              </a:r>
              <a:r>
                <a:rPr lang="de-DE" sz="2400"/>
                <a:t>mmen</a:t>
              </a:r>
              <a:endParaRPr lang="de-DE" sz="2400" kern="120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4860032" y="3469120"/>
            <a:ext cx="3479899" cy="1256026"/>
            <a:chOff x="4288794" y="2436976"/>
            <a:chExt cx="3479899" cy="2087939"/>
          </a:xfrm>
        </p:grpSpPr>
        <p:sp>
          <p:nvSpPr>
            <p:cNvPr id="19" name="Rechteck 18"/>
            <p:cNvSpPr/>
            <p:nvPr/>
          </p:nvSpPr>
          <p:spPr>
            <a:xfrm>
              <a:off x="4288794" y="2436976"/>
              <a:ext cx="3479899" cy="20879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0" name="Rechteck 19"/>
            <p:cNvSpPr/>
            <p:nvPr/>
          </p:nvSpPr>
          <p:spPr>
            <a:xfrm>
              <a:off x="4288794" y="2436976"/>
              <a:ext cx="3479899" cy="2087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/>
                <a:t>b</a:t>
              </a:r>
              <a:r>
                <a:rPr lang="de-DE" sz="2400" kern="1200"/>
                <a:t>ilden ihre Tempora durch </a:t>
              </a:r>
              <a:r>
                <a:rPr lang="de-DE" sz="2400" b="1" kern="1200"/>
                <a:t>angehängte</a:t>
              </a:r>
              <a:r>
                <a:rPr lang="de-DE" sz="2400" kern="1200"/>
                <a:t> </a:t>
              </a:r>
              <a:r>
                <a:rPr lang="de-DE" sz="2400" b="1" kern="1200"/>
                <a:t>Endung an </a:t>
              </a:r>
              <a:r>
                <a:rPr lang="de-DE" sz="2400" b="1" u="sng" kern="1200"/>
                <a:t>Verbstamm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4860032" y="4944912"/>
            <a:ext cx="3479899" cy="1256026"/>
            <a:chOff x="4288794" y="2436976"/>
            <a:chExt cx="3479899" cy="2087939"/>
          </a:xfrm>
        </p:grpSpPr>
        <p:sp>
          <p:nvSpPr>
            <p:cNvPr id="22" name="Rechteck 21"/>
            <p:cNvSpPr/>
            <p:nvPr/>
          </p:nvSpPr>
          <p:spPr>
            <a:xfrm>
              <a:off x="4288794" y="2436976"/>
              <a:ext cx="3479899" cy="20879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3" name="Rechteck 22"/>
            <p:cNvSpPr/>
            <p:nvPr/>
          </p:nvSpPr>
          <p:spPr>
            <a:xfrm>
              <a:off x="4288794" y="2436976"/>
              <a:ext cx="3479899" cy="2087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/>
                <a:t>Beispiel: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u="sng"/>
                <a:t>sag</a:t>
              </a:r>
              <a:r>
                <a:rPr lang="de-DE" sz="2400"/>
                <a:t>en</a:t>
              </a:r>
              <a:r>
                <a:rPr lang="de-DE" sz="2400" kern="1200"/>
                <a:t> – </a:t>
              </a:r>
              <a:r>
                <a:rPr lang="de-DE" sz="2400" u="sng" kern="1200"/>
                <a:t>sag</a:t>
              </a:r>
              <a:r>
                <a:rPr lang="de-DE" sz="2400" b="1" kern="1200"/>
                <a:t>te</a:t>
              </a:r>
              <a:r>
                <a:rPr lang="de-DE" sz="2400" kern="1200"/>
                <a:t> - ge</a:t>
              </a:r>
              <a:r>
                <a:rPr lang="de-DE" sz="2400" u="sng" kern="1200"/>
                <a:t>sag</a:t>
              </a:r>
              <a:r>
                <a:rPr lang="de-DE" sz="2400" b="1" kern="120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Verbformen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0" y="1484784"/>
            <a:ext cx="3479899" cy="1764049"/>
            <a:chOff x="460905" y="1047"/>
            <a:chExt cx="3479899" cy="2087939"/>
          </a:xfrm>
        </p:grpSpPr>
        <p:sp>
          <p:nvSpPr>
            <p:cNvPr id="7" name="Rechteck 6"/>
            <p:cNvSpPr/>
            <p:nvPr/>
          </p:nvSpPr>
          <p:spPr>
            <a:xfrm>
              <a:off x="460905" y="1047"/>
              <a:ext cx="3479899" cy="20879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Rechteck 7"/>
            <p:cNvSpPr/>
            <p:nvPr/>
          </p:nvSpPr>
          <p:spPr>
            <a:xfrm>
              <a:off x="460905" y="1047"/>
              <a:ext cx="3479899" cy="2087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800" kern="1200"/>
                <a:t>starke Verben</a:t>
              </a:r>
            </a:p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/>
                <a:t>(</a:t>
              </a:r>
              <a:r>
                <a:rPr lang="de-DE" sz="2400"/>
                <a:t>unregelmäßige</a:t>
              </a:r>
              <a:r>
                <a:rPr lang="de-DE" sz="2400" kern="1200"/>
                <a:t> Verben)</a:t>
              </a:r>
              <a:endParaRPr lang="de-DE" sz="2400" kern="1200">
                <a:cs typeface="Calibri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661666" y="1472612"/>
            <a:ext cx="3479899" cy="1764050"/>
            <a:chOff x="4288794" y="1047"/>
            <a:chExt cx="3479899" cy="2087939"/>
          </a:xfrm>
        </p:grpSpPr>
        <p:sp>
          <p:nvSpPr>
            <p:cNvPr id="10" name="Rechteck 9"/>
            <p:cNvSpPr/>
            <p:nvPr/>
          </p:nvSpPr>
          <p:spPr>
            <a:xfrm>
              <a:off x="4288794" y="1047"/>
              <a:ext cx="3479899" cy="20879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4288794" y="1047"/>
              <a:ext cx="3479899" cy="2087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500" kern="1200"/>
                <a:t>schwache Verben</a:t>
              </a:r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/>
                <a:t>(</a:t>
              </a:r>
              <a:r>
                <a:rPr lang="de-DE" sz="2400"/>
                <a:t>regelmäßige</a:t>
              </a:r>
              <a:r>
                <a:rPr lang="de-DE" sz="2400" kern="1200"/>
                <a:t> Verben)</a:t>
              </a:r>
              <a:endParaRPr lang="de-DE" sz="2400" kern="1200">
                <a:cs typeface="Calibri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0" y="3429001"/>
            <a:ext cx="3488214" cy="1296145"/>
            <a:chOff x="-233210" y="2436976"/>
            <a:chExt cx="3488214" cy="2087941"/>
          </a:xfrm>
        </p:grpSpPr>
        <p:sp>
          <p:nvSpPr>
            <p:cNvPr id="13" name="Rechteck 12"/>
            <p:cNvSpPr/>
            <p:nvPr/>
          </p:nvSpPr>
          <p:spPr>
            <a:xfrm>
              <a:off x="-233210" y="2436978"/>
              <a:ext cx="3479899" cy="20879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Rechteck 13"/>
            <p:cNvSpPr/>
            <p:nvPr/>
          </p:nvSpPr>
          <p:spPr>
            <a:xfrm>
              <a:off x="-224895" y="2436976"/>
              <a:ext cx="3479899" cy="2087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/>
                <a:t>bilden ihre Tempora durch Vokalveränderung (</a:t>
              </a:r>
              <a:r>
                <a:rPr lang="de-DE" sz="2400" b="1" kern="1200"/>
                <a:t>Ablaut</a:t>
              </a:r>
              <a:r>
                <a:rPr lang="de-DE" sz="2400" kern="1200"/>
                <a:t>)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-1" y="4924853"/>
            <a:ext cx="3479899" cy="1296144"/>
            <a:chOff x="460905" y="2436976"/>
            <a:chExt cx="3479899" cy="2087939"/>
          </a:xfrm>
        </p:grpSpPr>
        <p:sp>
          <p:nvSpPr>
            <p:cNvPr id="16" name="Rechteck 15"/>
            <p:cNvSpPr/>
            <p:nvPr/>
          </p:nvSpPr>
          <p:spPr>
            <a:xfrm>
              <a:off x="460905" y="2436976"/>
              <a:ext cx="3479899" cy="20879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Rechteck 16"/>
            <p:cNvSpPr/>
            <p:nvPr/>
          </p:nvSpPr>
          <p:spPr>
            <a:xfrm>
              <a:off x="460905" y="2436976"/>
              <a:ext cx="3479899" cy="2087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/>
                <a:t>Beispiel: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/>
                <a:t>n</a:t>
              </a:r>
              <a:r>
                <a:rPr lang="de-DE" sz="2400" b="1"/>
                <a:t>e</a:t>
              </a:r>
              <a:r>
                <a:rPr lang="de-DE" sz="2400"/>
                <a:t>hmen – n</a:t>
              </a:r>
              <a:r>
                <a:rPr lang="de-DE" sz="2400" b="1"/>
                <a:t>a</a:t>
              </a:r>
              <a:r>
                <a:rPr lang="de-DE" sz="2400"/>
                <a:t>hm - gen</a:t>
              </a:r>
              <a:r>
                <a:rPr lang="de-DE" sz="2400" b="1"/>
                <a:t>o</a:t>
              </a:r>
              <a:r>
                <a:rPr lang="de-DE" sz="2400"/>
                <a:t>mmen</a:t>
              </a:r>
              <a:endParaRPr lang="de-DE" sz="2400" kern="120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5664101" y="3429001"/>
            <a:ext cx="3479899" cy="1296144"/>
            <a:chOff x="4288794" y="2364141"/>
            <a:chExt cx="3479899" cy="2160774"/>
          </a:xfrm>
        </p:grpSpPr>
        <p:sp>
          <p:nvSpPr>
            <p:cNvPr id="19" name="Rechteck 18"/>
            <p:cNvSpPr/>
            <p:nvPr/>
          </p:nvSpPr>
          <p:spPr>
            <a:xfrm>
              <a:off x="4288794" y="2436976"/>
              <a:ext cx="3479899" cy="20879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0" name="Rechteck 19"/>
            <p:cNvSpPr/>
            <p:nvPr/>
          </p:nvSpPr>
          <p:spPr>
            <a:xfrm>
              <a:off x="4288794" y="2364141"/>
              <a:ext cx="3479899" cy="2160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/>
                <a:t>b</a:t>
              </a:r>
              <a:r>
                <a:rPr lang="de-DE" sz="2400" kern="1200"/>
                <a:t>ilden ihre Tempora durch </a:t>
              </a:r>
              <a:r>
                <a:rPr lang="de-DE" sz="2400" b="1" kern="1200"/>
                <a:t>angehängte</a:t>
              </a:r>
              <a:r>
                <a:rPr lang="de-DE" sz="2400" kern="1200"/>
                <a:t> </a:t>
              </a:r>
              <a:r>
                <a:rPr lang="de-DE" sz="2400" b="1" kern="1200"/>
                <a:t>Endung an </a:t>
              </a:r>
              <a:r>
                <a:rPr lang="de-DE" sz="2400" b="1" u="sng" kern="1200"/>
                <a:t>Verbstamm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662884" y="4924853"/>
            <a:ext cx="3479899" cy="1256026"/>
            <a:chOff x="4288794" y="2436976"/>
            <a:chExt cx="3479899" cy="2087939"/>
          </a:xfrm>
        </p:grpSpPr>
        <p:sp>
          <p:nvSpPr>
            <p:cNvPr id="22" name="Rechteck 21"/>
            <p:cNvSpPr/>
            <p:nvPr/>
          </p:nvSpPr>
          <p:spPr>
            <a:xfrm>
              <a:off x="4288794" y="2436976"/>
              <a:ext cx="3479899" cy="20879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3" name="Rechteck 22"/>
            <p:cNvSpPr/>
            <p:nvPr/>
          </p:nvSpPr>
          <p:spPr>
            <a:xfrm>
              <a:off x="4288794" y="2436976"/>
              <a:ext cx="3479899" cy="2087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/>
                <a:t>Beispiel: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u="sng"/>
                <a:t>sag</a:t>
              </a:r>
              <a:r>
                <a:rPr lang="de-DE" sz="2400"/>
                <a:t>en</a:t>
              </a:r>
              <a:r>
                <a:rPr lang="de-DE" sz="2400" kern="1200"/>
                <a:t> – </a:t>
              </a:r>
              <a:r>
                <a:rPr lang="de-DE" sz="2400" u="sng" kern="1200"/>
                <a:t>sag</a:t>
              </a:r>
              <a:r>
                <a:rPr lang="de-DE" sz="2400" b="1" kern="1200"/>
                <a:t>te</a:t>
              </a:r>
              <a:r>
                <a:rPr lang="de-DE" sz="2400" kern="1200"/>
                <a:t> - ge</a:t>
              </a:r>
              <a:r>
                <a:rPr lang="de-DE" sz="2400" u="sng" kern="1200"/>
                <a:t>sag</a:t>
              </a:r>
              <a:r>
                <a:rPr lang="de-DE" sz="2400" b="1" kern="1200"/>
                <a:t>t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3347864" y="1472613"/>
            <a:ext cx="2315020" cy="1764049"/>
            <a:chOff x="460905" y="1047"/>
            <a:chExt cx="3479899" cy="2087939"/>
          </a:xfrm>
        </p:grpSpPr>
        <p:sp>
          <p:nvSpPr>
            <p:cNvPr id="25" name="Rechteck 24"/>
            <p:cNvSpPr/>
            <p:nvPr/>
          </p:nvSpPr>
          <p:spPr>
            <a:xfrm>
              <a:off x="460905" y="1047"/>
              <a:ext cx="3479899" cy="208793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6" name="Rechteck 25"/>
            <p:cNvSpPr/>
            <p:nvPr/>
          </p:nvSpPr>
          <p:spPr>
            <a:xfrm>
              <a:off x="460905" y="1047"/>
              <a:ext cx="3479899" cy="208793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800" kern="1200"/>
                <a:t>gemischte Verben</a:t>
              </a:r>
            </a:p>
          </p:txBody>
        </p:sp>
      </p:grpSp>
      <p:sp>
        <p:nvSpPr>
          <p:cNvPr id="27" name="Rechteck 26"/>
          <p:cNvSpPr/>
          <p:nvPr/>
        </p:nvSpPr>
        <p:spPr>
          <a:xfrm>
            <a:off x="3346646" y="3429002"/>
            <a:ext cx="2315020" cy="12961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/>
              <a:t>b</a:t>
            </a:r>
            <a:r>
              <a:rPr lang="de-DE" sz="2400" kern="1200"/>
              <a:t>ilden teils schwache, teils starke Formen</a:t>
            </a:r>
          </a:p>
        </p:txBody>
      </p:sp>
      <p:sp>
        <p:nvSpPr>
          <p:cNvPr id="28" name="Rechteck 27"/>
          <p:cNvSpPr/>
          <p:nvPr/>
        </p:nvSpPr>
        <p:spPr>
          <a:xfrm>
            <a:off x="3376667" y="4924854"/>
            <a:ext cx="2315020" cy="12961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/>
              <a:t>Beispiel: </a:t>
            </a:r>
            <a:br>
              <a:rPr lang="de-DE" sz="2400"/>
            </a:br>
            <a:r>
              <a:rPr lang="de-DE" sz="2000"/>
              <a:t>d</a:t>
            </a:r>
            <a:r>
              <a:rPr lang="de-DE" sz="2000" b="1"/>
              <a:t>e</a:t>
            </a:r>
            <a:r>
              <a:rPr lang="de-DE" sz="2000"/>
              <a:t>nken – </a:t>
            </a:r>
            <a:r>
              <a:rPr lang="de-DE" sz="2000" u="sng"/>
              <a:t>d</a:t>
            </a:r>
            <a:r>
              <a:rPr lang="de-DE" sz="2000" b="1" u="sng"/>
              <a:t>a</a:t>
            </a:r>
            <a:r>
              <a:rPr lang="de-DE" sz="2000" u="sng"/>
              <a:t>ch</a:t>
            </a:r>
            <a:r>
              <a:rPr lang="de-DE" sz="2000" b="1"/>
              <a:t>te</a:t>
            </a:r>
            <a:r>
              <a:rPr lang="de-DE" sz="2000"/>
              <a:t> - ge</a:t>
            </a:r>
            <a:r>
              <a:rPr lang="de-DE" sz="2000" u="sng"/>
              <a:t>dach</a:t>
            </a:r>
            <a:r>
              <a:rPr lang="de-DE" sz="2000" b="1"/>
              <a:t>t</a:t>
            </a:r>
            <a:endParaRPr lang="de-DE" sz="2000" b="1" kern="1200"/>
          </a:p>
        </p:txBody>
      </p:sp>
    </p:spTree>
    <p:extLst>
      <p:ext uri="{BB962C8B-B14F-4D97-AF65-F5344CB8AC3E}">
        <p14:creationId xmlns:p14="http://schemas.microsoft.com/office/powerpoint/2010/main" val="5638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Verbformen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0" y="1484784"/>
            <a:ext cx="3479899" cy="1764049"/>
            <a:chOff x="460905" y="1047"/>
            <a:chExt cx="3479899" cy="2087939"/>
          </a:xfrm>
        </p:grpSpPr>
        <p:sp>
          <p:nvSpPr>
            <p:cNvPr id="7" name="Rechteck 6"/>
            <p:cNvSpPr/>
            <p:nvPr/>
          </p:nvSpPr>
          <p:spPr>
            <a:xfrm>
              <a:off x="460905" y="1047"/>
              <a:ext cx="3479899" cy="20879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Rechteck 7"/>
            <p:cNvSpPr/>
            <p:nvPr/>
          </p:nvSpPr>
          <p:spPr>
            <a:xfrm>
              <a:off x="460905" y="1047"/>
              <a:ext cx="3479899" cy="2087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800" kern="1200"/>
                <a:t>starke Verben</a:t>
              </a:r>
            </a:p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/>
                <a:t>(</a:t>
              </a:r>
              <a:r>
                <a:rPr lang="de-DE" sz="2400"/>
                <a:t>unregelmäßige</a:t>
              </a:r>
              <a:r>
                <a:rPr lang="de-DE" sz="2400" kern="1200"/>
                <a:t> Verben)</a:t>
              </a:r>
              <a:endParaRPr lang="de-DE" sz="2400" kern="1200">
                <a:cs typeface="Calibri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661666" y="1472612"/>
            <a:ext cx="3479899" cy="1764050"/>
            <a:chOff x="4288794" y="1047"/>
            <a:chExt cx="3479899" cy="2087939"/>
          </a:xfrm>
        </p:grpSpPr>
        <p:sp>
          <p:nvSpPr>
            <p:cNvPr id="10" name="Rechteck 9"/>
            <p:cNvSpPr/>
            <p:nvPr/>
          </p:nvSpPr>
          <p:spPr>
            <a:xfrm>
              <a:off x="4288794" y="1047"/>
              <a:ext cx="3479899" cy="20879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4288794" y="1047"/>
              <a:ext cx="3479899" cy="2087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500" kern="1200"/>
                <a:t>schwache Verben</a:t>
              </a:r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/>
                <a:t>(</a:t>
              </a:r>
              <a:r>
                <a:rPr lang="de-DE" sz="2400"/>
                <a:t>regelmäßige</a:t>
              </a:r>
              <a:r>
                <a:rPr lang="de-DE" sz="2400" kern="1200"/>
                <a:t> Verben)</a:t>
              </a:r>
              <a:endParaRPr lang="de-DE" sz="2400" kern="1200">
                <a:cs typeface="Calibri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3347864" y="1472613"/>
            <a:ext cx="2315020" cy="1764049"/>
            <a:chOff x="460905" y="1047"/>
            <a:chExt cx="3479899" cy="2087939"/>
          </a:xfrm>
        </p:grpSpPr>
        <p:sp>
          <p:nvSpPr>
            <p:cNvPr id="25" name="Rechteck 24"/>
            <p:cNvSpPr/>
            <p:nvPr/>
          </p:nvSpPr>
          <p:spPr>
            <a:xfrm>
              <a:off x="460905" y="1047"/>
              <a:ext cx="3479899" cy="208793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6" name="Rechteck 25"/>
            <p:cNvSpPr/>
            <p:nvPr/>
          </p:nvSpPr>
          <p:spPr>
            <a:xfrm>
              <a:off x="460905" y="1047"/>
              <a:ext cx="3479899" cy="208793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800" kern="1200"/>
                <a:t>gemischte Verben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699792" y="3933056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>
                <a:hlinkClick r:id="rId2"/>
              </a:rPr>
              <a:t>Übung</a:t>
            </a:r>
            <a:endParaRPr lang="de-DE" sz="3600" b="1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96E4A66D-7F0E-4ED8-B641-0B9864920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777" y="3933056"/>
            <a:ext cx="19716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2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2" y="2204864"/>
            <a:ext cx="799493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187623" y="620688"/>
            <a:ext cx="70569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/>
              <a:t>Lösung der interaktiven Übung</a:t>
            </a:r>
            <a:br>
              <a:rPr lang="de-DE" sz="3600"/>
            </a:br>
            <a:r>
              <a:rPr lang="de-DE" sz="1400"/>
              <a:t>https://learningapps.org/display?v=kphvcmhj</a:t>
            </a:r>
          </a:p>
        </p:txBody>
      </p:sp>
    </p:spTree>
    <p:extLst>
      <p:ext uri="{BB962C8B-B14F-4D97-AF65-F5344CB8AC3E}">
        <p14:creationId xmlns:p14="http://schemas.microsoft.com/office/powerpoint/2010/main" val="195373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Die Tempora (Zeitformen) des Verbs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de-DE" smtClean="0"/>
              <a:t>Landesbildungsserver www.deutsch-bw.de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683568" y="3284984"/>
            <a:ext cx="7848872" cy="158417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Die Zeit</a:t>
            </a:r>
          </a:p>
        </p:txBody>
      </p:sp>
      <p:sp>
        <p:nvSpPr>
          <p:cNvPr id="6" name="Pfeil nach unten 5"/>
          <p:cNvSpPr/>
          <p:nvPr/>
        </p:nvSpPr>
        <p:spPr>
          <a:xfrm>
            <a:off x="4211960" y="2636912"/>
            <a:ext cx="720080" cy="1008112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509882" y="2137104"/>
            <a:ext cx="2124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>
                <a:solidFill>
                  <a:srgbClr val="92D050"/>
                </a:solidFill>
              </a:rPr>
              <a:t>Gegenwart</a:t>
            </a:r>
            <a:endParaRPr lang="de-DE" b="1">
              <a:solidFill>
                <a:srgbClr val="92D05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71600" y="299259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>
                <a:solidFill>
                  <a:schemeClr val="tx2">
                    <a:lumMod val="75000"/>
                  </a:schemeClr>
                </a:solidFill>
              </a:rPr>
              <a:t>Vergangenheit</a:t>
            </a:r>
            <a:endParaRPr lang="de-DE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76056" y="303495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>
                <a:solidFill>
                  <a:srgbClr val="FF99FF"/>
                </a:solidFill>
              </a:rPr>
              <a:t>Zukunft</a:t>
            </a:r>
            <a:endParaRPr lang="de-DE" b="1">
              <a:solidFill>
                <a:srgbClr val="FF99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87624" y="472514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Die verschiedenen Zeitformen des Verbs sagen aus, wann etwas passiert, z.B. in der Vergangenheit, Gegenwart oder Zukunft.</a:t>
            </a:r>
          </a:p>
        </p:txBody>
      </p:sp>
    </p:spTree>
    <p:extLst>
      <p:ext uri="{BB962C8B-B14F-4D97-AF65-F5344CB8AC3E}">
        <p14:creationId xmlns:p14="http://schemas.microsoft.com/office/powerpoint/2010/main" val="174855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E255276945314790992D07276A2E9C" ma:contentTypeVersion="12" ma:contentTypeDescription="Ein neues Dokument erstellen." ma:contentTypeScope="" ma:versionID="e83186e3111b542a4e75ba35dc2c7566">
  <xsd:schema xmlns:xsd="http://www.w3.org/2001/XMLSchema" xmlns:xs="http://www.w3.org/2001/XMLSchema" xmlns:p="http://schemas.microsoft.com/office/2006/metadata/properties" xmlns:ns2="f58ec337-e214-4ba4-98b7-7d376ec9c384" xmlns:ns3="bce3f25c-6c94-415f-946f-6384d96b8749" targetNamespace="http://schemas.microsoft.com/office/2006/metadata/properties" ma:root="true" ma:fieldsID="aa41086e830746b6fa85d0374466792b" ns2:_="" ns3:_="">
    <xsd:import namespace="f58ec337-e214-4ba4-98b7-7d376ec9c384"/>
    <xsd:import namespace="bce3f25c-6c94-415f-946f-6384d96b87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ec337-e214-4ba4-98b7-7d376ec9c3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f25c-6c94-415f-946f-6384d96b874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FDA0D4-E9FA-43FC-B7E1-5AA99A48CE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25961E-C2D5-44AA-ABAA-DAA2FD5D42B7}">
  <ds:schemaRefs>
    <ds:schemaRef ds:uri="bce3f25c-6c94-415f-946f-6384d96b8749"/>
    <ds:schemaRef ds:uri="f58ec337-e214-4ba4-98b7-7d376ec9c3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9CF995F-0EDE-4B27-AEDC-EC95C942942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58ec337-e214-4ba4-98b7-7d376ec9c384"/>
    <ds:schemaRef ds:uri="http://schemas.microsoft.com/office/2006/documentManagement/types"/>
    <ds:schemaRef ds:uri="http://schemas.openxmlformats.org/package/2006/metadata/core-properties"/>
    <ds:schemaRef ds:uri="bce3f25c-6c94-415f-946f-6384d96b874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1120</Words>
  <Application>Microsoft Office PowerPoint</Application>
  <PresentationFormat>Bildschirmpräsentation (4:3)</PresentationFormat>
  <Paragraphs>249</Paragraphs>
  <Slides>26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</vt:lpstr>
      <vt:lpstr>Die Verben</vt:lpstr>
      <vt:lpstr>Verben</vt:lpstr>
      <vt:lpstr>Formen</vt:lpstr>
      <vt:lpstr>Formen</vt:lpstr>
      <vt:lpstr>Die Verbformen</vt:lpstr>
      <vt:lpstr>Die Verbformen</vt:lpstr>
      <vt:lpstr>Die Verbformen</vt:lpstr>
      <vt:lpstr>PowerPoint-Präsentation</vt:lpstr>
      <vt:lpstr>Die Tempora (Zeitformen) des Verbs</vt:lpstr>
      <vt:lpstr>Die Tempora (Zeitformen) des Verbs</vt:lpstr>
      <vt:lpstr>Die Tempora (Zeitformen) des Verbs</vt:lpstr>
      <vt:lpstr>Die Tempora (Zeitformen) des Verbs</vt:lpstr>
      <vt:lpstr>Tempusgefüge</vt:lpstr>
      <vt:lpstr>Tempusgefüge</vt:lpstr>
      <vt:lpstr>Tempusgefüge</vt:lpstr>
      <vt:lpstr>Tempusgefüge</vt:lpstr>
      <vt:lpstr>Übung zum Tempusgefüge Ein Gedicht von Bruno Horst Bull</vt:lpstr>
      <vt:lpstr>Übung zum Tempusgefüge Ein Gedicht von Bruno Horst Bull</vt:lpstr>
      <vt:lpstr>Die Modi</vt:lpstr>
      <vt:lpstr>Die Modi</vt:lpstr>
      <vt:lpstr>Die Modi</vt:lpstr>
      <vt:lpstr>Die Modi: Hier geht es zur Übung</vt:lpstr>
      <vt:lpstr>Die Modi: Hier geht es zur Übung</vt:lpstr>
      <vt:lpstr>Modalverben</vt:lpstr>
      <vt:lpstr>Modalverben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Wiederholung Stoff Klasse 7</dc:title>
  <dc:creator>Blennemann</dc:creator>
  <cp:lastModifiedBy>Blennemann</cp:lastModifiedBy>
  <cp:revision>3</cp:revision>
  <dcterms:created xsi:type="dcterms:W3CDTF">2020-06-05T07:15:26Z</dcterms:created>
  <dcterms:modified xsi:type="dcterms:W3CDTF">2020-06-16T04:49:03Z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0x010100CBE255276945314790992D07276A2E9C</vt:lpwstr>
  </property>
</Properties>
</file>