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56" r:id="rId3"/>
    <p:sldId id="297" r:id="rId4"/>
    <p:sldId id="259" r:id="rId5"/>
    <p:sldId id="260" r:id="rId6"/>
    <p:sldId id="355" r:id="rId7"/>
    <p:sldId id="264" r:id="rId8"/>
    <p:sldId id="265" r:id="rId9"/>
    <p:sldId id="266" r:id="rId10"/>
    <p:sldId id="267" r:id="rId11"/>
    <p:sldId id="268" r:id="rId12"/>
    <p:sldId id="354" r:id="rId13"/>
    <p:sldId id="298" r:id="rId14"/>
    <p:sldId id="272" r:id="rId15"/>
    <p:sldId id="273" r:id="rId16"/>
    <p:sldId id="274" r:id="rId17"/>
    <p:sldId id="275" r:id="rId18"/>
    <p:sldId id="353" r:id="rId19"/>
    <p:sldId id="299" r:id="rId20"/>
    <p:sldId id="277" r:id="rId21"/>
    <p:sldId id="321" r:id="rId22"/>
    <p:sldId id="278" r:id="rId23"/>
    <p:sldId id="352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351" r:id="rId33"/>
    <p:sldId id="287" r:id="rId34"/>
    <p:sldId id="288" r:id="rId35"/>
    <p:sldId id="289" r:id="rId36"/>
    <p:sldId id="290" r:id="rId37"/>
    <p:sldId id="291" r:id="rId38"/>
    <p:sldId id="292" r:id="rId39"/>
    <p:sldId id="293" r:id="rId40"/>
    <p:sldId id="295" r:id="rId41"/>
    <p:sldId id="296" r:id="rId42"/>
    <p:sldId id="300" r:id="rId43"/>
    <p:sldId id="301" r:id="rId44"/>
    <p:sldId id="302" r:id="rId45"/>
    <p:sldId id="303" r:id="rId46"/>
    <p:sldId id="304" r:id="rId47"/>
    <p:sldId id="305" r:id="rId48"/>
    <p:sldId id="350" r:id="rId49"/>
    <p:sldId id="306" r:id="rId50"/>
    <p:sldId id="311" r:id="rId51"/>
    <p:sldId id="308" r:id="rId52"/>
    <p:sldId id="309" r:id="rId53"/>
    <p:sldId id="310" r:id="rId54"/>
    <p:sldId id="349" r:id="rId55"/>
    <p:sldId id="314" r:id="rId56"/>
    <p:sldId id="315" r:id="rId57"/>
    <p:sldId id="316" r:id="rId58"/>
    <p:sldId id="317" r:id="rId59"/>
    <p:sldId id="318" r:id="rId60"/>
    <p:sldId id="348" r:id="rId61"/>
    <p:sldId id="312" r:id="rId62"/>
    <p:sldId id="313" r:id="rId63"/>
    <p:sldId id="347" r:id="rId64"/>
    <p:sldId id="319" r:id="rId65"/>
    <p:sldId id="320" r:id="rId66"/>
    <p:sldId id="341" r:id="rId67"/>
  </p:sldIdLst>
  <p:sldSz cx="9144000" cy="6858000" type="screen4x3"/>
  <p:notesSz cx="6858000" cy="9144000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2787"/>
    <p:restoredTop sz="90929"/>
  </p:normalViewPr>
  <p:slideViewPr>
    <p:cSldViewPr>
      <p:cViewPr>
        <p:scale>
          <a:sx n="76" d="100"/>
          <a:sy n="76" d="100"/>
        </p:scale>
        <p:origin x="-677" y="-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491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presProps" Target="presProps.xml"/><Relationship Id="rId7" Type="http://schemas.openxmlformats.org/officeDocument/2006/relationships/slide" Target="slides/slide6.xml"/><Relationship Id="rId71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51EA0B-0983-4302-B3A8-85CB3634C733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8557332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0210D2-8F36-41E1-9146-508B3CB25D82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4774464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3C37EB-F728-43CB-B684-D0D0CEABEBD2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0699794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3BEDD0-9BCD-4AB6-900E-B3BA180C5D23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528276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51CED0-0B6E-4AF7-9594-EF39248C183E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5959882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86BE97-0834-43CD-BD10-FE256DB5B514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689869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13075F-717B-4381-8FE1-90611F8650DD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8662723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7342F9-EC8B-48D6-9BC2-680D0DC692CA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0525290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F30970-5F4C-4870-A9EA-247D3323FA13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9687072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80FFB4-BC12-4085-BACA-B32A0981A26E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9654205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E8736A-3F52-4013-B409-959307EE38D7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5564252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smtClean="0"/>
              <a:t>Klicken Sie, um das Titelformat zu bearbeiten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smtClean="0"/>
              <a:t>Klicken Sie, um die Formate des Vorlagentextes zu bearbeiten</a:t>
            </a:r>
          </a:p>
          <a:p>
            <a:pPr lvl="1"/>
            <a:r>
              <a:rPr lang="de-DE" altLang="de-DE" smtClean="0"/>
              <a:t>Zweite Ebene</a:t>
            </a:r>
          </a:p>
          <a:p>
            <a:pPr lvl="2"/>
            <a:r>
              <a:rPr lang="de-DE" altLang="de-DE" smtClean="0"/>
              <a:t>Dritte Ebene</a:t>
            </a:r>
          </a:p>
          <a:p>
            <a:pPr lvl="3"/>
            <a:r>
              <a:rPr lang="de-DE" altLang="de-DE" smtClean="0"/>
              <a:t>Vierte Ebene</a:t>
            </a:r>
          </a:p>
          <a:p>
            <a:pPr lvl="4"/>
            <a:r>
              <a:rPr lang="de-DE" altLang="de-DE" smtClean="0"/>
              <a:t>Fünfte Ebene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>
                <a:latin typeface="+mn-lt"/>
              </a:defRPr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>
                <a:latin typeface="+mn-lt"/>
              </a:defRPr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>
                <a:latin typeface="+mn-lt"/>
              </a:defRPr>
            </a:lvl1pPr>
          </a:lstStyle>
          <a:p>
            <a:pPr>
              <a:defRPr/>
            </a:pPr>
            <a:fld id="{AA95A6FC-0329-430F-8F81-42B2D66447D9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slide" Target="slide49.xml"/><Relationship Id="rId3" Type="http://schemas.openxmlformats.org/officeDocument/2006/relationships/slide" Target="slide7.xml"/><Relationship Id="rId7" Type="http://schemas.openxmlformats.org/officeDocument/2006/relationships/slide" Target="slide33.xml"/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Relationship Id="rId6" Type="http://schemas.openxmlformats.org/officeDocument/2006/relationships/slide" Target="slide24.xml"/><Relationship Id="rId11" Type="http://schemas.openxmlformats.org/officeDocument/2006/relationships/slide" Target="slide64.xml"/><Relationship Id="rId5" Type="http://schemas.openxmlformats.org/officeDocument/2006/relationships/slide" Target="slide19.xml"/><Relationship Id="rId10" Type="http://schemas.openxmlformats.org/officeDocument/2006/relationships/slide" Target="slide61.xml"/><Relationship Id="rId4" Type="http://schemas.openxmlformats.org/officeDocument/2006/relationships/slide" Target="slide13.xml"/><Relationship Id="rId9" Type="http://schemas.openxmlformats.org/officeDocument/2006/relationships/slide" Target="slide5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slide" Target="slide49.xml"/><Relationship Id="rId3" Type="http://schemas.openxmlformats.org/officeDocument/2006/relationships/slide" Target="slide7.xml"/><Relationship Id="rId7" Type="http://schemas.openxmlformats.org/officeDocument/2006/relationships/slide" Target="slide33.xml"/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Relationship Id="rId6" Type="http://schemas.openxmlformats.org/officeDocument/2006/relationships/slide" Target="slide24.xml"/><Relationship Id="rId11" Type="http://schemas.openxmlformats.org/officeDocument/2006/relationships/slide" Target="slide64.xml"/><Relationship Id="rId5" Type="http://schemas.openxmlformats.org/officeDocument/2006/relationships/slide" Target="slide19.xml"/><Relationship Id="rId10" Type="http://schemas.openxmlformats.org/officeDocument/2006/relationships/slide" Target="slide61.xml"/><Relationship Id="rId4" Type="http://schemas.openxmlformats.org/officeDocument/2006/relationships/slide" Target="slide13.xml"/><Relationship Id="rId9" Type="http://schemas.openxmlformats.org/officeDocument/2006/relationships/slide" Target="slide5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49.xml"/><Relationship Id="rId3" Type="http://schemas.openxmlformats.org/officeDocument/2006/relationships/slide" Target="slide7.xml"/><Relationship Id="rId7" Type="http://schemas.openxmlformats.org/officeDocument/2006/relationships/slide" Target="slide33.xml"/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Relationship Id="rId6" Type="http://schemas.openxmlformats.org/officeDocument/2006/relationships/slide" Target="slide24.xml"/><Relationship Id="rId11" Type="http://schemas.openxmlformats.org/officeDocument/2006/relationships/slide" Target="slide64.xml"/><Relationship Id="rId5" Type="http://schemas.openxmlformats.org/officeDocument/2006/relationships/slide" Target="slide19.xml"/><Relationship Id="rId10" Type="http://schemas.openxmlformats.org/officeDocument/2006/relationships/slide" Target="slide61.xml"/><Relationship Id="rId4" Type="http://schemas.openxmlformats.org/officeDocument/2006/relationships/slide" Target="slide13.xml"/><Relationship Id="rId9" Type="http://schemas.openxmlformats.org/officeDocument/2006/relationships/slide" Target="slide55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slide" Target="slide49.xml"/><Relationship Id="rId3" Type="http://schemas.openxmlformats.org/officeDocument/2006/relationships/slide" Target="slide7.xml"/><Relationship Id="rId7" Type="http://schemas.openxmlformats.org/officeDocument/2006/relationships/slide" Target="slide33.xml"/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Relationship Id="rId6" Type="http://schemas.openxmlformats.org/officeDocument/2006/relationships/slide" Target="slide24.xml"/><Relationship Id="rId11" Type="http://schemas.openxmlformats.org/officeDocument/2006/relationships/slide" Target="slide64.xml"/><Relationship Id="rId5" Type="http://schemas.openxmlformats.org/officeDocument/2006/relationships/slide" Target="slide19.xml"/><Relationship Id="rId10" Type="http://schemas.openxmlformats.org/officeDocument/2006/relationships/slide" Target="slide61.xml"/><Relationship Id="rId4" Type="http://schemas.openxmlformats.org/officeDocument/2006/relationships/slide" Target="slide13.xml"/><Relationship Id="rId9" Type="http://schemas.openxmlformats.org/officeDocument/2006/relationships/slide" Target="slide55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8" Type="http://schemas.openxmlformats.org/officeDocument/2006/relationships/slide" Target="slide49.xml"/><Relationship Id="rId3" Type="http://schemas.openxmlformats.org/officeDocument/2006/relationships/slide" Target="slide7.xml"/><Relationship Id="rId7" Type="http://schemas.openxmlformats.org/officeDocument/2006/relationships/slide" Target="slide33.xml"/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Relationship Id="rId6" Type="http://schemas.openxmlformats.org/officeDocument/2006/relationships/slide" Target="slide24.xml"/><Relationship Id="rId11" Type="http://schemas.openxmlformats.org/officeDocument/2006/relationships/slide" Target="slide64.xml"/><Relationship Id="rId5" Type="http://schemas.openxmlformats.org/officeDocument/2006/relationships/slide" Target="slide19.xml"/><Relationship Id="rId10" Type="http://schemas.openxmlformats.org/officeDocument/2006/relationships/slide" Target="slide61.xml"/><Relationship Id="rId4" Type="http://schemas.openxmlformats.org/officeDocument/2006/relationships/slide" Target="slide13.xml"/><Relationship Id="rId9" Type="http://schemas.openxmlformats.org/officeDocument/2006/relationships/slide" Target="slide55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8" Type="http://schemas.openxmlformats.org/officeDocument/2006/relationships/slide" Target="slide49.xml"/><Relationship Id="rId3" Type="http://schemas.openxmlformats.org/officeDocument/2006/relationships/slide" Target="slide7.xml"/><Relationship Id="rId7" Type="http://schemas.openxmlformats.org/officeDocument/2006/relationships/slide" Target="slide33.xml"/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Relationship Id="rId6" Type="http://schemas.openxmlformats.org/officeDocument/2006/relationships/slide" Target="slide24.xml"/><Relationship Id="rId11" Type="http://schemas.openxmlformats.org/officeDocument/2006/relationships/slide" Target="slide64.xml"/><Relationship Id="rId5" Type="http://schemas.openxmlformats.org/officeDocument/2006/relationships/slide" Target="slide19.xml"/><Relationship Id="rId10" Type="http://schemas.openxmlformats.org/officeDocument/2006/relationships/slide" Target="slide61.xml"/><Relationship Id="rId4" Type="http://schemas.openxmlformats.org/officeDocument/2006/relationships/slide" Target="slide13.xml"/><Relationship Id="rId9" Type="http://schemas.openxmlformats.org/officeDocument/2006/relationships/slide" Target="slide55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4.xml.rels><?xml version="1.0" encoding="UTF-8" standalone="yes"?>
<Relationships xmlns="http://schemas.openxmlformats.org/package/2006/relationships"><Relationship Id="rId8" Type="http://schemas.openxmlformats.org/officeDocument/2006/relationships/slide" Target="slide49.xml"/><Relationship Id="rId3" Type="http://schemas.openxmlformats.org/officeDocument/2006/relationships/slide" Target="slide7.xml"/><Relationship Id="rId7" Type="http://schemas.openxmlformats.org/officeDocument/2006/relationships/slide" Target="slide33.xml"/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Relationship Id="rId6" Type="http://schemas.openxmlformats.org/officeDocument/2006/relationships/slide" Target="slide24.xml"/><Relationship Id="rId11" Type="http://schemas.openxmlformats.org/officeDocument/2006/relationships/slide" Target="slide64.xml"/><Relationship Id="rId5" Type="http://schemas.openxmlformats.org/officeDocument/2006/relationships/slide" Target="slide19.xml"/><Relationship Id="rId10" Type="http://schemas.openxmlformats.org/officeDocument/2006/relationships/slide" Target="slide61.xml"/><Relationship Id="rId4" Type="http://schemas.openxmlformats.org/officeDocument/2006/relationships/slide" Target="slide13.xml"/><Relationship Id="rId9" Type="http://schemas.openxmlformats.org/officeDocument/2006/relationships/slide" Target="slide55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slide" Target="slide49.xml"/><Relationship Id="rId3" Type="http://schemas.openxmlformats.org/officeDocument/2006/relationships/slide" Target="slide7.xml"/><Relationship Id="rId7" Type="http://schemas.openxmlformats.org/officeDocument/2006/relationships/slide" Target="slide33.xml"/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Relationship Id="rId6" Type="http://schemas.openxmlformats.org/officeDocument/2006/relationships/slide" Target="slide24.xml"/><Relationship Id="rId11" Type="http://schemas.openxmlformats.org/officeDocument/2006/relationships/slide" Target="slide64.xml"/><Relationship Id="rId5" Type="http://schemas.openxmlformats.org/officeDocument/2006/relationships/slide" Target="slide19.xml"/><Relationship Id="rId10" Type="http://schemas.openxmlformats.org/officeDocument/2006/relationships/slide" Target="slide61.xml"/><Relationship Id="rId4" Type="http://schemas.openxmlformats.org/officeDocument/2006/relationships/slide" Target="slide13.xml"/><Relationship Id="rId9" Type="http://schemas.openxmlformats.org/officeDocument/2006/relationships/slide" Target="slide55.xml"/></Relationships>
</file>

<file path=ppt/slides/_rels/slide60.xml.rels><?xml version="1.0" encoding="UTF-8" standalone="yes"?>
<Relationships xmlns="http://schemas.openxmlformats.org/package/2006/relationships"><Relationship Id="rId8" Type="http://schemas.openxmlformats.org/officeDocument/2006/relationships/slide" Target="slide49.xml"/><Relationship Id="rId3" Type="http://schemas.openxmlformats.org/officeDocument/2006/relationships/slide" Target="slide7.xml"/><Relationship Id="rId7" Type="http://schemas.openxmlformats.org/officeDocument/2006/relationships/slide" Target="slide33.xml"/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Relationship Id="rId6" Type="http://schemas.openxmlformats.org/officeDocument/2006/relationships/slide" Target="slide24.xml"/><Relationship Id="rId11" Type="http://schemas.openxmlformats.org/officeDocument/2006/relationships/slide" Target="slide64.xml"/><Relationship Id="rId5" Type="http://schemas.openxmlformats.org/officeDocument/2006/relationships/slide" Target="slide19.xml"/><Relationship Id="rId10" Type="http://schemas.openxmlformats.org/officeDocument/2006/relationships/slide" Target="slide61.xml"/><Relationship Id="rId4" Type="http://schemas.openxmlformats.org/officeDocument/2006/relationships/slide" Target="slide13.xml"/><Relationship Id="rId9" Type="http://schemas.openxmlformats.org/officeDocument/2006/relationships/slide" Target="slide55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3.xml.rels><?xml version="1.0" encoding="UTF-8" standalone="yes"?>
<Relationships xmlns="http://schemas.openxmlformats.org/package/2006/relationships"><Relationship Id="rId8" Type="http://schemas.openxmlformats.org/officeDocument/2006/relationships/slide" Target="slide49.xml"/><Relationship Id="rId3" Type="http://schemas.openxmlformats.org/officeDocument/2006/relationships/slide" Target="slide7.xml"/><Relationship Id="rId7" Type="http://schemas.openxmlformats.org/officeDocument/2006/relationships/slide" Target="slide33.xml"/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Relationship Id="rId6" Type="http://schemas.openxmlformats.org/officeDocument/2006/relationships/slide" Target="slide24.xml"/><Relationship Id="rId11" Type="http://schemas.openxmlformats.org/officeDocument/2006/relationships/slide" Target="slide64.xml"/><Relationship Id="rId5" Type="http://schemas.openxmlformats.org/officeDocument/2006/relationships/slide" Target="slide19.xml"/><Relationship Id="rId10" Type="http://schemas.openxmlformats.org/officeDocument/2006/relationships/slide" Target="slide61.xml"/><Relationship Id="rId4" Type="http://schemas.openxmlformats.org/officeDocument/2006/relationships/slide" Target="slide13.xml"/><Relationship Id="rId9" Type="http://schemas.openxmlformats.org/officeDocument/2006/relationships/slide" Target="slide55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6.xml.rels><?xml version="1.0" encoding="UTF-8" standalone="yes"?>
<Relationships xmlns="http://schemas.openxmlformats.org/package/2006/relationships"><Relationship Id="rId8" Type="http://schemas.openxmlformats.org/officeDocument/2006/relationships/slide" Target="slide49.xml"/><Relationship Id="rId3" Type="http://schemas.openxmlformats.org/officeDocument/2006/relationships/slide" Target="slide7.xml"/><Relationship Id="rId7" Type="http://schemas.openxmlformats.org/officeDocument/2006/relationships/slide" Target="slide33.xml"/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Relationship Id="rId6" Type="http://schemas.openxmlformats.org/officeDocument/2006/relationships/slide" Target="slide24.xml"/><Relationship Id="rId11" Type="http://schemas.openxmlformats.org/officeDocument/2006/relationships/slide" Target="slide64.xml"/><Relationship Id="rId5" Type="http://schemas.openxmlformats.org/officeDocument/2006/relationships/slide" Target="slide19.xml"/><Relationship Id="rId10" Type="http://schemas.openxmlformats.org/officeDocument/2006/relationships/slide" Target="slide61.xml"/><Relationship Id="rId4" Type="http://schemas.openxmlformats.org/officeDocument/2006/relationships/slide" Target="slide13.xml"/><Relationship Id="rId9" Type="http://schemas.openxmlformats.org/officeDocument/2006/relationships/slide" Target="slide5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2"/>
          <p:cNvSpPr txBox="1">
            <a:spLocks noChangeArrowheads="1"/>
          </p:cNvSpPr>
          <p:nvPr/>
        </p:nvSpPr>
        <p:spPr bwMode="auto">
          <a:xfrm>
            <a:off x="1066800" y="2286000"/>
            <a:ext cx="72390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de-DE" altLang="de-DE" sz="5400"/>
              <a:t>Die Wortarten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/>
          <p:cNvSpPr txBox="1">
            <a:spLocks noChangeArrowheads="1"/>
          </p:cNvSpPr>
          <p:nvPr/>
        </p:nvSpPr>
        <p:spPr bwMode="auto">
          <a:xfrm>
            <a:off x="2590800" y="381000"/>
            <a:ext cx="3962400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de-DE" altLang="de-DE" sz="3000"/>
              <a:t>Achtung Falle:</a:t>
            </a:r>
            <a:r>
              <a:rPr lang="de-DE" altLang="de-DE"/>
              <a:t> </a:t>
            </a:r>
          </a:p>
        </p:txBody>
      </p:sp>
      <p:sp>
        <p:nvSpPr>
          <p:cNvPr id="14339" name="Text Box 3"/>
          <p:cNvSpPr txBox="1">
            <a:spLocks noChangeArrowheads="1"/>
          </p:cNvSpPr>
          <p:nvPr/>
        </p:nvSpPr>
        <p:spPr bwMode="auto">
          <a:xfrm>
            <a:off x="358775" y="1295400"/>
            <a:ext cx="8610600" cy="191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/>
              <a:t>Der </a:t>
            </a:r>
            <a:r>
              <a:rPr lang="de-DE" altLang="de-DE" b="1"/>
              <a:t>bestimmte Artikel</a:t>
            </a:r>
            <a:r>
              <a:rPr lang="de-DE" altLang="de-DE"/>
              <a:t> kann auch ein Relativpronomen sein:</a:t>
            </a:r>
            <a:br>
              <a:rPr lang="de-DE" altLang="de-DE"/>
            </a:br>
            <a:r>
              <a:rPr lang="de-DE" altLang="de-DE" b="1"/>
              <a:t/>
            </a:r>
            <a:br>
              <a:rPr lang="de-DE" altLang="de-DE" b="1"/>
            </a:br>
            <a:r>
              <a:rPr lang="de-DE" altLang="de-DE" b="1"/>
              <a:t>Die</a:t>
            </a:r>
            <a:r>
              <a:rPr lang="de-DE" altLang="de-DE"/>
              <a:t> [bestimmter Artikel] Klassenarbeit, </a:t>
            </a:r>
            <a:br>
              <a:rPr lang="de-DE" altLang="de-DE"/>
            </a:br>
            <a:r>
              <a:rPr lang="de-DE" altLang="de-DE" b="1"/>
              <a:t>die</a:t>
            </a:r>
            <a:r>
              <a:rPr lang="de-DE" altLang="de-DE"/>
              <a:t> [Relativpronomen] wir heute geschrieben haben, war wieder viel zu schwer. </a:t>
            </a:r>
          </a:p>
        </p:txBody>
      </p:sp>
      <p:sp>
        <p:nvSpPr>
          <p:cNvPr id="14340" name="Text Box 4"/>
          <p:cNvSpPr txBox="1">
            <a:spLocks noChangeArrowheads="1"/>
          </p:cNvSpPr>
          <p:nvPr/>
        </p:nvSpPr>
        <p:spPr bwMode="auto">
          <a:xfrm>
            <a:off x="358775" y="3505200"/>
            <a:ext cx="7543800" cy="191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/>
              <a:t>Der </a:t>
            </a:r>
            <a:r>
              <a:rPr lang="de-DE" altLang="de-DE" b="1"/>
              <a:t>unbestimmte Artikel</a:t>
            </a:r>
            <a:r>
              <a:rPr lang="de-DE" altLang="de-DE"/>
              <a:t> kann auch ein Numerale (Zahlwort) sein:</a:t>
            </a:r>
            <a:br>
              <a:rPr lang="de-DE" altLang="de-DE"/>
            </a:br>
            <a:r>
              <a:rPr lang="de-DE" altLang="de-DE"/>
              <a:t/>
            </a:r>
            <a:br>
              <a:rPr lang="de-DE" altLang="de-DE"/>
            </a:br>
            <a:r>
              <a:rPr lang="de-DE" altLang="de-DE"/>
              <a:t>Ich möchte </a:t>
            </a:r>
            <a:r>
              <a:rPr lang="de-DE" altLang="de-DE" b="1"/>
              <a:t>ein</a:t>
            </a:r>
            <a:r>
              <a:rPr lang="de-DE" altLang="de-DE"/>
              <a:t> [Numerale] Nusshörnchen und zwei Berliner.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3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3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3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3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9" grpId="0" autoUpdateAnimBg="0"/>
      <p:bldP spid="14340" grpId="0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228600"/>
            <a:ext cx="7772400" cy="1143000"/>
          </a:xfrm>
        </p:spPr>
        <p:txBody>
          <a:bodyPr/>
          <a:lstStyle/>
          <a:p>
            <a:pPr eaLnBrk="1" hangingPunct="1"/>
            <a:r>
              <a:rPr lang="de-DE" altLang="de-DE" sz="3000" smtClean="0">
                <a:latin typeface="Tahoma" pitchFamily="34" charset="0"/>
              </a:rPr>
              <a:t>Die Deklination des Artikels</a:t>
            </a:r>
            <a:r>
              <a:rPr lang="de-DE" altLang="de-DE" smtClean="0"/>
              <a:t> </a:t>
            </a:r>
          </a:p>
        </p:txBody>
      </p:sp>
      <p:sp>
        <p:nvSpPr>
          <p:cNvPr id="16387" name="Text Box 3"/>
          <p:cNvSpPr txBox="1">
            <a:spLocks noChangeArrowheads="1"/>
          </p:cNvSpPr>
          <p:nvPr/>
        </p:nvSpPr>
        <p:spPr bwMode="auto">
          <a:xfrm>
            <a:off x="539750" y="1447800"/>
            <a:ext cx="7772400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/>
              <a:t>Der Artikel richtet sich in Genus (Geschlecht), Numerus (Einzahl, Mehrzahl) und Kasus (1. bis 4. Fall) nach dem Substantiv, das er begleitet. </a:t>
            </a:r>
          </a:p>
        </p:txBody>
      </p:sp>
      <p:sp>
        <p:nvSpPr>
          <p:cNvPr id="16423" name="Text Box 39"/>
          <p:cNvSpPr txBox="1">
            <a:spLocks noChangeArrowheads="1"/>
          </p:cNvSpPr>
          <p:nvPr/>
        </p:nvSpPr>
        <p:spPr bwMode="auto">
          <a:xfrm>
            <a:off x="989013" y="3048000"/>
            <a:ext cx="73914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b="1"/>
              <a:t>Das</a:t>
            </a:r>
            <a:r>
              <a:rPr lang="de-DE" altLang="de-DE"/>
              <a:t> Fahrrad </a:t>
            </a:r>
            <a:r>
              <a:rPr lang="de-DE" altLang="de-DE" b="1"/>
              <a:t>des</a:t>
            </a:r>
            <a:r>
              <a:rPr lang="de-DE" altLang="de-DE"/>
              <a:t> Kindes ist kaputt.</a:t>
            </a:r>
            <a:br>
              <a:rPr lang="de-DE" altLang="de-DE"/>
            </a:br>
            <a:r>
              <a:rPr lang="de-DE" altLang="de-DE" b="1"/>
              <a:t>Der</a:t>
            </a:r>
            <a:r>
              <a:rPr lang="de-DE" altLang="de-DE"/>
              <a:t> Mann will </a:t>
            </a:r>
            <a:r>
              <a:rPr lang="de-DE" altLang="de-DE" b="1"/>
              <a:t>dem</a:t>
            </a:r>
            <a:r>
              <a:rPr lang="de-DE" altLang="de-DE"/>
              <a:t> Kind helfen.</a:t>
            </a:r>
          </a:p>
        </p:txBody>
      </p:sp>
      <p:sp>
        <p:nvSpPr>
          <p:cNvPr id="16424" name="Text Box 40"/>
          <p:cNvSpPr txBox="1">
            <a:spLocks noChangeArrowheads="1"/>
          </p:cNvSpPr>
          <p:nvPr/>
        </p:nvSpPr>
        <p:spPr bwMode="auto">
          <a:xfrm>
            <a:off x="990600" y="4343400"/>
            <a:ext cx="7620000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/>
              <a:t>Wir schreiben jetzt </a:t>
            </a:r>
            <a:r>
              <a:rPr lang="de-DE" altLang="de-DE" b="1"/>
              <a:t>ein</a:t>
            </a:r>
            <a:r>
              <a:rPr lang="de-DE" altLang="de-DE"/>
              <a:t> Diktat.</a:t>
            </a:r>
            <a:br>
              <a:rPr lang="de-DE" altLang="de-DE"/>
            </a:br>
            <a:r>
              <a:rPr lang="de-DE" altLang="de-DE"/>
              <a:t>Peter hat </a:t>
            </a:r>
            <a:r>
              <a:rPr lang="de-DE" altLang="de-DE" b="1"/>
              <a:t>eine</a:t>
            </a:r>
            <a:r>
              <a:rPr lang="de-DE" altLang="de-DE"/>
              <a:t> schwere Grippe.</a:t>
            </a:r>
            <a:br>
              <a:rPr lang="de-DE" altLang="de-DE"/>
            </a:br>
            <a:r>
              <a:rPr lang="de-DE" altLang="de-DE"/>
              <a:t>Er kam wegen </a:t>
            </a:r>
            <a:r>
              <a:rPr lang="de-DE" altLang="de-DE" b="1"/>
              <a:t>eines</a:t>
            </a:r>
            <a:r>
              <a:rPr lang="de-DE" altLang="de-DE"/>
              <a:t> Fahrfehlers von der Straße ab.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3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3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4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64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64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64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7" grpId="0" autoUpdateAnimBg="0"/>
      <p:bldP spid="16423" grpId="0" autoUpdateAnimBg="0"/>
      <p:bldP spid="16424" grpId="0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Text Box 3"/>
          <p:cNvSpPr txBox="1">
            <a:spLocks noChangeArrowheads="1"/>
          </p:cNvSpPr>
          <p:nvPr/>
        </p:nvSpPr>
        <p:spPr bwMode="auto">
          <a:xfrm>
            <a:off x="419100" y="609600"/>
            <a:ext cx="7467600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dirty="0">
                <a:solidFill>
                  <a:srgbClr val="000000"/>
                </a:solidFill>
              </a:rPr>
              <a:t>     </a:t>
            </a:r>
            <a:r>
              <a:rPr lang="de-DE" altLang="de-DE" sz="3000" b="1" dirty="0">
                <a:solidFill>
                  <a:srgbClr val="000000"/>
                </a:solidFill>
                <a:sym typeface="Wingdings" pitchFamily="2" charset="2"/>
                <a:hlinkClick r:id="rId2" action="ppaction://hlinksldjump"/>
              </a:rPr>
              <a:t></a:t>
            </a:r>
            <a:r>
              <a:rPr lang="de-DE" altLang="de-DE" sz="3000" b="1" dirty="0">
                <a:solidFill>
                  <a:srgbClr val="000000"/>
                </a:solidFill>
                <a:hlinkClick r:id="rId2" action="ppaction://hlinksldjump"/>
              </a:rPr>
              <a:t> </a:t>
            </a:r>
            <a:r>
              <a:rPr lang="de-DE" altLang="de-DE" sz="3000" dirty="0">
                <a:solidFill>
                  <a:srgbClr val="000000"/>
                </a:solidFill>
              </a:rPr>
              <a:t>Das </a:t>
            </a:r>
            <a:r>
              <a:rPr lang="de-DE" altLang="de-DE" sz="3000" dirty="0" smtClean="0">
                <a:solidFill>
                  <a:srgbClr val="000000"/>
                </a:solidFill>
              </a:rPr>
              <a:t>Substantiv / das Nomen</a:t>
            </a:r>
            <a:endParaRPr lang="de-DE" altLang="de-DE" sz="3000" dirty="0">
              <a:solidFill>
                <a:srgbClr val="000000"/>
              </a:solidFill>
            </a:endParaRPr>
          </a:p>
        </p:txBody>
      </p:sp>
      <p:sp>
        <p:nvSpPr>
          <p:cNvPr id="68611" name="Text Box 7">
            <a:hlinkClick r:id="rId3" action="ppaction://hlinksldjump"/>
          </p:cNvPr>
          <p:cNvSpPr txBox="1">
            <a:spLocks noChangeArrowheads="1"/>
          </p:cNvSpPr>
          <p:nvPr/>
        </p:nvSpPr>
        <p:spPr bwMode="auto">
          <a:xfrm>
            <a:off x="755650" y="1143000"/>
            <a:ext cx="5721350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dirty="0">
                <a:solidFill>
                  <a:srgbClr val="000000"/>
                </a:solidFill>
              </a:rPr>
              <a:t>  </a:t>
            </a:r>
            <a:r>
              <a:rPr lang="de-DE" altLang="de-DE" sz="3000" b="1" dirty="0">
                <a:solidFill>
                  <a:srgbClr val="000000"/>
                </a:solidFill>
                <a:sym typeface="Wingdings" pitchFamily="2" charset="2"/>
                <a:hlinkClick r:id="rId3" action="ppaction://hlinksldjump"/>
              </a:rPr>
              <a:t></a:t>
            </a:r>
            <a:r>
              <a:rPr lang="de-DE" altLang="de-DE" sz="3000" dirty="0">
                <a:solidFill>
                  <a:srgbClr val="000000"/>
                </a:solidFill>
                <a:hlinkClick r:id="rId3" action="ppaction://hlinksldjump"/>
              </a:rPr>
              <a:t> </a:t>
            </a:r>
            <a:r>
              <a:rPr lang="de-DE" altLang="de-DE" sz="3000" dirty="0">
                <a:solidFill>
                  <a:srgbClr val="000000"/>
                </a:solidFill>
              </a:rPr>
              <a:t>Der Artikel</a:t>
            </a:r>
            <a:endParaRPr lang="de-DE" altLang="de-DE" sz="3000" b="1" dirty="0">
              <a:solidFill>
                <a:srgbClr val="000000"/>
              </a:solidFill>
            </a:endParaRPr>
          </a:p>
        </p:txBody>
      </p:sp>
      <p:sp>
        <p:nvSpPr>
          <p:cNvPr id="68612" name="Text Box 8"/>
          <p:cNvSpPr txBox="1">
            <a:spLocks noChangeArrowheads="1"/>
          </p:cNvSpPr>
          <p:nvPr/>
        </p:nvSpPr>
        <p:spPr bwMode="auto">
          <a:xfrm>
            <a:off x="457200" y="1676400"/>
            <a:ext cx="7391400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b="1" dirty="0">
                <a:solidFill>
                  <a:srgbClr val="000000"/>
                </a:solidFill>
              </a:rPr>
              <a:t>     </a:t>
            </a:r>
            <a:r>
              <a:rPr lang="de-DE" altLang="de-DE" sz="3000" b="1" dirty="0">
                <a:solidFill>
                  <a:srgbClr val="000000"/>
                </a:solidFill>
                <a:sym typeface="Wingdings" pitchFamily="2" charset="2"/>
                <a:hlinkClick r:id="rId4" action="ppaction://hlinksldjump"/>
              </a:rPr>
              <a:t></a:t>
            </a:r>
            <a:r>
              <a:rPr lang="de-DE" altLang="de-DE" sz="3000" dirty="0">
                <a:solidFill>
                  <a:srgbClr val="000000"/>
                </a:solidFill>
                <a:sym typeface="Wingdings" pitchFamily="2" charset="2"/>
                <a:hlinkClick r:id="rId4" action="ppaction://hlinksldjump"/>
              </a:rPr>
              <a:t> </a:t>
            </a:r>
            <a:r>
              <a:rPr lang="de-DE" altLang="de-DE" sz="3000" dirty="0">
                <a:solidFill>
                  <a:srgbClr val="000000"/>
                </a:solidFill>
                <a:sym typeface="Wingdings" pitchFamily="2" charset="2"/>
              </a:rPr>
              <a:t>Das Adjektiv</a:t>
            </a:r>
            <a:endParaRPr lang="de-DE" altLang="de-DE" b="1" dirty="0">
              <a:solidFill>
                <a:srgbClr val="000000"/>
              </a:solidFill>
            </a:endParaRPr>
          </a:p>
        </p:txBody>
      </p:sp>
      <p:sp>
        <p:nvSpPr>
          <p:cNvPr id="68613" name="Rectangle 10"/>
          <p:cNvSpPr>
            <a:spLocks noChangeArrowheads="1"/>
          </p:cNvSpPr>
          <p:nvPr/>
        </p:nvSpPr>
        <p:spPr bwMode="auto">
          <a:xfrm>
            <a:off x="914400" y="2286000"/>
            <a:ext cx="8121650" cy="554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de-DE" altLang="de-DE" sz="3000" b="1" dirty="0">
                <a:solidFill>
                  <a:srgbClr val="000000"/>
                </a:solidFill>
                <a:sym typeface="Wingdings" pitchFamily="2" charset="2"/>
                <a:hlinkClick r:id="rId5" action="ppaction://hlinksldjump"/>
              </a:rPr>
              <a:t></a:t>
            </a:r>
            <a:r>
              <a:rPr lang="de-DE" altLang="de-DE" sz="3000" b="1" dirty="0">
                <a:solidFill>
                  <a:srgbClr val="000000"/>
                </a:solidFill>
                <a:hlinkClick r:id="rId5" action="ppaction://hlinksldjump"/>
              </a:rPr>
              <a:t> </a:t>
            </a:r>
            <a:r>
              <a:rPr lang="de-DE" altLang="de-DE" sz="3000" dirty="0">
                <a:solidFill>
                  <a:srgbClr val="000000"/>
                </a:solidFill>
              </a:rPr>
              <a:t>Das Adverb</a:t>
            </a:r>
          </a:p>
        </p:txBody>
      </p:sp>
      <p:sp>
        <p:nvSpPr>
          <p:cNvPr id="68614" name="Text Box 13"/>
          <p:cNvSpPr txBox="1">
            <a:spLocks noChangeArrowheads="1"/>
          </p:cNvSpPr>
          <p:nvPr/>
        </p:nvSpPr>
        <p:spPr bwMode="auto">
          <a:xfrm>
            <a:off x="914400" y="2819400"/>
            <a:ext cx="4521200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3000" b="1" dirty="0">
                <a:solidFill>
                  <a:srgbClr val="000000"/>
                </a:solidFill>
                <a:sym typeface="Wingdings" pitchFamily="2" charset="2"/>
                <a:hlinkClick r:id="rId6" action="ppaction://hlinksldjump"/>
              </a:rPr>
              <a:t></a:t>
            </a:r>
            <a:r>
              <a:rPr lang="de-DE" altLang="de-DE" sz="3000" b="1" dirty="0">
                <a:solidFill>
                  <a:srgbClr val="000000"/>
                </a:solidFill>
                <a:hlinkClick r:id="rId6" action="ppaction://hlinksldjump"/>
              </a:rPr>
              <a:t> </a:t>
            </a:r>
            <a:r>
              <a:rPr lang="de-DE" altLang="de-DE" sz="3000" dirty="0">
                <a:solidFill>
                  <a:srgbClr val="000000"/>
                </a:solidFill>
              </a:rPr>
              <a:t>Das Verb</a:t>
            </a:r>
          </a:p>
        </p:txBody>
      </p:sp>
      <p:sp>
        <p:nvSpPr>
          <p:cNvPr id="68615" name="Text Box 15"/>
          <p:cNvSpPr txBox="1">
            <a:spLocks noChangeArrowheads="1"/>
          </p:cNvSpPr>
          <p:nvPr/>
        </p:nvSpPr>
        <p:spPr bwMode="auto">
          <a:xfrm>
            <a:off x="914400" y="3429000"/>
            <a:ext cx="6897688" cy="554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3000" b="1" dirty="0">
                <a:solidFill>
                  <a:srgbClr val="000000"/>
                </a:solidFill>
                <a:sym typeface="Wingdings" pitchFamily="2" charset="2"/>
                <a:hlinkClick r:id="rId7" action="ppaction://hlinksldjump"/>
              </a:rPr>
              <a:t></a:t>
            </a:r>
            <a:r>
              <a:rPr lang="de-DE" altLang="de-DE" sz="3000" dirty="0">
                <a:solidFill>
                  <a:srgbClr val="000000"/>
                </a:solidFill>
                <a:hlinkClick r:id="rId7" action="ppaction://hlinksldjump"/>
              </a:rPr>
              <a:t> </a:t>
            </a:r>
            <a:r>
              <a:rPr lang="de-DE" altLang="de-DE" sz="3000" dirty="0">
                <a:solidFill>
                  <a:srgbClr val="000000"/>
                </a:solidFill>
              </a:rPr>
              <a:t>Das Pronomen</a:t>
            </a:r>
            <a:endParaRPr lang="de-DE" altLang="de-DE" sz="3000" b="1" dirty="0">
              <a:solidFill>
                <a:srgbClr val="000000"/>
              </a:solidFill>
            </a:endParaRPr>
          </a:p>
        </p:txBody>
      </p:sp>
      <p:sp>
        <p:nvSpPr>
          <p:cNvPr id="68616" name="Text Box 17"/>
          <p:cNvSpPr txBox="1">
            <a:spLocks noChangeArrowheads="1"/>
          </p:cNvSpPr>
          <p:nvPr/>
        </p:nvSpPr>
        <p:spPr bwMode="auto">
          <a:xfrm>
            <a:off x="914400" y="4038600"/>
            <a:ext cx="7186613" cy="554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3000" b="1" dirty="0">
                <a:solidFill>
                  <a:srgbClr val="000000"/>
                </a:solidFill>
                <a:sym typeface="Wingdings" pitchFamily="2" charset="2"/>
                <a:hlinkClick r:id="rId8" action="ppaction://hlinksldjump"/>
              </a:rPr>
              <a:t></a:t>
            </a:r>
            <a:r>
              <a:rPr lang="de-DE" altLang="de-DE" sz="3000" b="1" dirty="0">
                <a:solidFill>
                  <a:srgbClr val="000000"/>
                </a:solidFill>
                <a:hlinkClick r:id="rId8" action="ppaction://hlinksldjump"/>
              </a:rPr>
              <a:t> </a:t>
            </a:r>
            <a:r>
              <a:rPr lang="de-DE" altLang="de-DE" sz="3000" dirty="0">
                <a:solidFill>
                  <a:srgbClr val="000000"/>
                </a:solidFill>
              </a:rPr>
              <a:t>Die Präposition</a:t>
            </a:r>
          </a:p>
        </p:txBody>
      </p:sp>
      <p:sp>
        <p:nvSpPr>
          <p:cNvPr id="68617" name="Text Box 19"/>
          <p:cNvSpPr txBox="1">
            <a:spLocks noChangeArrowheads="1"/>
          </p:cNvSpPr>
          <p:nvPr/>
        </p:nvSpPr>
        <p:spPr bwMode="auto">
          <a:xfrm>
            <a:off x="914400" y="4648200"/>
            <a:ext cx="8553450" cy="554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3000" b="1" dirty="0">
                <a:solidFill>
                  <a:srgbClr val="000000"/>
                </a:solidFill>
                <a:sym typeface="Wingdings" pitchFamily="2" charset="2"/>
                <a:hlinkClick r:id="rId9" action="ppaction://hlinksldjump"/>
              </a:rPr>
              <a:t></a:t>
            </a:r>
            <a:r>
              <a:rPr lang="de-DE" altLang="de-DE" sz="3000" b="1" dirty="0">
                <a:solidFill>
                  <a:srgbClr val="000000"/>
                </a:solidFill>
                <a:hlinkClick r:id="rId9" action="ppaction://hlinksldjump"/>
              </a:rPr>
              <a:t> </a:t>
            </a:r>
            <a:r>
              <a:rPr lang="de-DE" altLang="de-DE" sz="3000" dirty="0">
                <a:solidFill>
                  <a:srgbClr val="000000"/>
                </a:solidFill>
              </a:rPr>
              <a:t>Die Konjunktion</a:t>
            </a:r>
            <a:endParaRPr lang="de-DE" altLang="de-DE" sz="3000" b="1" dirty="0">
              <a:solidFill>
                <a:srgbClr val="000000"/>
              </a:solidFill>
            </a:endParaRPr>
          </a:p>
        </p:txBody>
      </p:sp>
      <p:sp>
        <p:nvSpPr>
          <p:cNvPr id="68618" name="Text Box 21"/>
          <p:cNvSpPr txBox="1">
            <a:spLocks noChangeArrowheads="1"/>
          </p:cNvSpPr>
          <p:nvPr/>
        </p:nvSpPr>
        <p:spPr bwMode="auto">
          <a:xfrm>
            <a:off x="914400" y="5257800"/>
            <a:ext cx="6610350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3000" b="1" dirty="0">
                <a:solidFill>
                  <a:srgbClr val="000000"/>
                </a:solidFill>
                <a:sym typeface="Wingdings" pitchFamily="2" charset="2"/>
                <a:hlinkClick r:id="rId10" action="ppaction://hlinksldjump"/>
              </a:rPr>
              <a:t></a:t>
            </a:r>
            <a:r>
              <a:rPr lang="de-DE" altLang="de-DE" sz="3000" dirty="0">
                <a:solidFill>
                  <a:srgbClr val="000000"/>
                </a:solidFill>
                <a:hlinkClick r:id="rId10" action="ppaction://hlinksldjump"/>
              </a:rPr>
              <a:t> </a:t>
            </a:r>
            <a:r>
              <a:rPr lang="de-DE" altLang="de-DE" sz="3000" dirty="0">
                <a:solidFill>
                  <a:srgbClr val="000000"/>
                </a:solidFill>
              </a:rPr>
              <a:t>Die Numerale</a:t>
            </a:r>
            <a:endParaRPr lang="de-DE" altLang="de-DE" sz="3000" b="1" dirty="0">
              <a:solidFill>
                <a:srgbClr val="000000"/>
              </a:solidFill>
            </a:endParaRPr>
          </a:p>
        </p:txBody>
      </p:sp>
      <p:sp>
        <p:nvSpPr>
          <p:cNvPr id="68619" name="Text Box 23"/>
          <p:cNvSpPr txBox="1">
            <a:spLocks noChangeArrowheads="1"/>
          </p:cNvSpPr>
          <p:nvPr/>
        </p:nvSpPr>
        <p:spPr bwMode="auto">
          <a:xfrm>
            <a:off x="914400" y="5791200"/>
            <a:ext cx="6681788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3000" b="1" dirty="0">
                <a:solidFill>
                  <a:srgbClr val="000000"/>
                </a:solidFill>
                <a:sym typeface="Wingdings" pitchFamily="2" charset="2"/>
                <a:hlinkClick r:id="rId11" action="ppaction://hlinksldjump"/>
              </a:rPr>
              <a:t></a:t>
            </a:r>
            <a:r>
              <a:rPr lang="de-DE" altLang="de-DE" sz="3000" dirty="0">
                <a:solidFill>
                  <a:srgbClr val="000000"/>
                </a:solidFill>
              </a:rPr>
              <a:t> Die Interjektion</a:t>
            </a:r>
            <a:endParaRPr lang="de-DE" altLang="de-DE" sz="3000" b="1" dirty="0">
              <a:solidFill>
                <a:srgbClr val="000000"/>
              </a:solidFill>
            </a:endParaRPr>
          </a:p>
        </p:txBody>
      </p:sp>
      <p:sp>
        <p:nvSpPr>
          <p:cNvPr id="2" name="Textfeld 1"/>
          <p:cNvSpPr txBox="1"/>
          <p:nvPr/>
        </p:nvSpPr>
        <p:spPr>
          <a:xfrm>
            <a:off x="5191125" y="1628775"/>
            <a:ext cx="3341688" cy="323215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de-DE" u="sng" dirty="0">
                <a:solidFill>
                  <a:srgbClr val="80808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Navigation:</a:t>
            </a:r>
          </a:p>
          <a:p>
            <a:pPr>
              <a:defRPr/>
            </a:pPr>
            <a:endParaRPr lang="de-DE" dirty="0">
              <a:solidFill>
                <a:srgbClr val="80808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>
              <a:defRPr/>
            </a:pPr>
            <a:r>
              <a:rPr lang="de-DE" dirty="0">
                <a:solidFill>
                  <a:srgbClr val="80808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Durch das Klicken auf dieses Symbol </a:t>
            </a:r>
          </a:p>
          <a:p>
            <a:pPr algn="ctr">
              <a:defRPr/>
            </a:pPr>
            <a:r>
              <a:rPr lang="de-DE" sz="3600" u="sng" dirty="0">
                <a:solidFill>
                  <a:srgbClr val="80808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/>
              </a:rPr>
              <a:t></a:t>
            </a:r>
            <a:r>
              <a:rPr lang="de-DE" sz="3600" dirty="0">
                <a:solidFill>
                  <a:srgbClr val="80808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/>
              </a:rPr>
              <a:t> </a:t>
            </a:r>
          </a:p>
          <a:p>
            <a:pPr algn="ctr">
              <a:defRPr/>
            </a:pPr>
            <a:r>
              <a:rPr lang="de-DE" dirty="0">
                <a:solidFill>
                  <a:srgbClr val="80808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/>
              </a:rPr>
              <a:t>gelangt man direkt in die entsprechenden Unterkapitel.</a:t>
            </a:r>
            <a:endParaRPr lang="de-DE" sz="1600" dirty="0">
              <a:solidFill>
                <a:srgbClr val="80808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6991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pPr eaLnBrk="1" hangingPunct="1"/>
            <a:r>
              <a:rPr lang="de-DE" altLang="de-DE" smtClean="0">
                <a:solidFill>
                  <a:schemeClr val="tx1"/>
                </a:solidFill>
                <a:latin typeface="Tahoma" pitchFamily="34" charset="0"/>
              </a:rPr>
              <a:t>Das Adjektiv</a:t>
            </a:r>
          </a:p>
        </p:txBody>
      </p:sp>
      <p:sp>
        <p:nvSpPr>
          <p:cNvPr id="51203" name="Text Box 3"/>
          <p:cNvSpPr txBox="1">
            <a:spLocks noChangeArrowheads="1"/>
          </p:cNvSpPr>
          <p:nvPr/>
        </p:nvSpPr>
        <p:spPr bwMode="auto">
          <a:xfrm>
            <a:off x="539750" y="1905000"/>
            <a:ext cx="80772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/>
              <a:t>Das Adjektiv gibt nähere Informationen zu dem Substantiv, auf das es sich bezieht. </a:t>
            </a:r>
          </a:p>
        </p:txBody>
      </p:sp>
      <p:sp>
        <p:nvSpPr>
          <p:cNvPr id="51204" name="Text Box 4"/>
          <p:cNvSpPr txBox="1">
            <a:spLocks noChangeArrowheads="1"/>
          </p:cNvSpPr>
          <p:nvPr/>
        </p:nvSpPr>
        <p:spPr bwMode="auto">
          <a:xfrm>
            <a:off x="989013" y="3048000"/>
            <a:ext cx="8534400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/>
              <a:t>Ich lese gerade ein </a:t>
            </a:r>
            <a:r>
              <a:rPr lang="de-DE" altLang="de-DE" b="1"/>
              <a:t>spannendes</a:t>
            </a:r>
            <a:r>
              <a:rPr lang="de-DE" altLang="de-DE"/>
              <a:t> Buch.</a:t>
            </a:r>
            <a:br>
              <a:rPr lang="de-DE" altLang="de-DE"/>
            </a:br>
            <a:r>
              <a:rPr lang="de-DE" altLang="de-DE"/>
              <a:t>Mit seiner </a:t>
            </a:r>
            <a:r>
              <a:rPr lang="de-DE" altLang="de-DE" b="1"/>
              <a:t>neuen digitalen</a:t>
            </a:r>
            <a:r>
              <a:rPr lang="de-DE" altLang="de-DE"/>
              <a:t> Kamera macht er </a:t>
            </a:r>
            <a:r>
              <a:rPr lang="de-DE" altLang="de-DE" b="1"/>
              <a:t>wunderschöne</a:t>
            </a:r>
            <a:r>
              <a:rPr lang="de-DE" altLang="de-DE"/>
              <a:t> Bilder.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2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2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12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12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3" grpId="0" autoUpdateAnimBg="0"/>
      <p:bldP spid="51204" grpId="0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477838" y="609600"/>
            <a:ext cx="7924800" cy="1200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de-DE" altLang="de-DE"/>
              <a:t>Das Adjektiv kann aber auch als Adverb nähere Informationen zu einem Verb geben, auf das es sich bezieht. </a:t>
            </a:r>
          </a:p>
        </p:txBody>
      </p:sp>
      <p:sp>
        <p:nvSpPr>
          <p:cNvPr id="15363" name="Rectangle 3"/>
          <p:cNvSpPr>
            <a:spLocks noChangeArrowheads="1"/>
          </p:cNvSpPr>
          <p:nvPr/>
        </p:nvSpPr>
        <p:spPr bwMode="auto">
          <a:xfrm>
            <a:off x="477838" y="2133600"/>
            <a:ext cx="7189787" cy="1200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de-DE" altLang="de-DE"/>
              <a:t>Lisa hat eine </a:t>
            </a:r>
            <a:r>
              <a:rPr lang="de-DE" altLang="de-DE" b="1"/>
              <a:t>schöne</a:t>
            </a:r>
            <a:r>
              <a:rPr lang="de-DE" altLang="de-DE"/>
              <a:t> Schrift. (Adjektiv)</a:t>
            </a:r>
          </a:p>
          <a:p>
            <a:pPr eaLnBrk="1" hangingPunct="1"/>
            <a:r>
              <a:rPr lang="de-DE" altLang="de-DE"/>
              <a:t/>
            </a:r>
            <a:br>
              <a:rPr lang="de-DE" altLang="de-DE"/>
            </a:br>
            <a:r>
              <a:rPr lang="de-DE" altLang="de-DE"/>
              <a:t>Sie schreibt </a:t>
            </a:r>
            <a:r>
              <a:rPr lang="de-DE" altLang="de-DE" b="1"/>
              <a:t>schön</a:t>
            </a:r>
            <a:r>
              <a:rPr lang="de-DE" altLang="de-DE"/>
              <a:t>. (Adverb)</a:t>
            </a:r>
          </a:p>
        </p:txBody>
      </p:sp>
      <p:sp>
        <p:nvSpPr>
          <p:cNvPr id="15364" name="Line 4"/>
          <p:cNvSpPr>
            <a:spLocks noChangeShapeType="1"/>
          </p:cNvSpPr>
          <p:nvPr/>
        </p:nvSpPr>
        <p:spPr bwMode="auto">
          <a:xfrm>
            <a:off x="2971800" y="2590800"/>
            <a:ext cx="838200" cy="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5365" name="Line 5"/>
          <p:cNvSpPr>
            <a:spLocks noChangeShapeType="1"/>
          </p:cNvSpPr>
          <p:nvPr/>
        </p:nvSpPr>
        <p:spPr bwMode="auto">
          <a:xfrm flipH="1">
            <a:off x="1524000" y="2819400"/>
            <a:ext cx="1143000" cy="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5366" name="Rectangle 6"/>
          <p:cNvSpPr>
            <a:spLocks noChangeArrowheads="1"/>
          </p:cNvSpPr>
          <p:nvPr/>
        </p:nvSpPr>
        <p:spPr bwMode="auto">
          <a:xfrm>
            <a:off x="477838" y="3657600"/>
            <a:ext cx="67818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de-DE" altLang="de-DE"/>
              <a:t>Wenn sich das Adjektiv auf ein Verb bezieht, wird es nicht dekliniert.</a:t>
            </a:r>
            <a:r>
              <a:rPr lang="de-DE" altLang="de-DE">
                <a:latin typeface="Times New Roman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ChangeArrowheads="1"/>
          </p:cNvSpPr>
          <p:nvPr/>
        </p:nvSpPr>
        <p:spPr bwMode="auto">
          <a:xfrm>
            <a:off x="358775" y="533400"/>
            <a:ext cx="91440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de-DE" altLang="de-DE"/>
              <a:t>Mit Adjektiven können wir beschreiben</a:t>
            </a:r>
            <a:br>
              <a:rPr lang="de-DE" altLang="de-DE"/>
            </a:br>
            <a:r>
              <a:rPr lang="de-DE" altLang="de-DE"/>
              <a:t> (deskriptives Adjektiv) </a:t>
            </a:r>
          </a:p>
        </p:txBody>
      </p:sp>
      <p:sp>
        <p:nvSpPr>
          <p:cNvPr id="22531" name="Rectangle 3"/>
          <p:cNvSpPr>
            <a:spLocks noChangeArrowheads="1"/>
          </p:cNvSpPr>
          <p:nvPr/>
        </p:nvSpPr>
        <p:spPr bwMode="auto">
          <a:xfrm>
            <a:off x="989013" y="1676400"/>
            <a:ext cx="3124200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de-DE" altLang="de-DE"/>
              <a:t>ein </a:t>
            </a:r>
            <a:r>
              <a:rPr lang="de-DE" altLang="de-DE" b="1"/>
              <a:t>rotes</a:t>
            </a:r>
            <a:r>
              <a:rPr lang="de-DE" altLang="de-DE"/>
              <a:t> Auto</a:t>
            </a:r>
            <a:br>
              <a:rPr lang="de-DE" altLang="de-DE"/>
            </a:br>
            <a:r>
              <a:rPr lang="de-DE" altLang="de-DE"/>
              <a:t>ein </a:t>
            </a:r>
            <a:r>
              <a:rPr lang="de-DE" altLang="de-DE" b="1"/>
              <a:t>heißer</a:t>
            </a:r>
            <a:r>
              <a:rPr lang="de-DE" altLang="de-DE"/>
              <a:t> Tag</a:t>
            </a:r>
            <a:br>
              <a:rPr lang="de-DE" altLang="de-DE"/>
            </a:br>
            <a:r>
              <a:rPr lang="de-DE" altLang="de-DE"/>
              <a:t>ein </a:t>
            </a:r>
            <a:r>
              <a:rPr lang="de-DE" altLang="de-DE" b="1"/>
              <a:t>starker</a:t>
            </a:r>
            <a:r>
              <a:rPr lang="de-DE" altLang="de-DE"/>
              <a:t> Wind</a:t>
            </a:r>
            <a:r>
              <a:rPr lang="de-DE" altLang="de-DE">
                <a:latin typeface="Times New Roman" charset="0"/>
              </a:rPr>
              <a:t> </a:t>
            </a:r>
          </a:p>
        </p:txBody>
      </p:sp>
      <p:sp>
        <p:nvSpPr>
          <p:cNvPr id="22532" name="Rectangle 4"/>
          <p:cNvSpPr>
            <a:spLocks noChangeArrowheads="1"/>
          </p:cNvSpPr>
          <p:nvPr/>
        </p:nvSpPr>
        <p:spPr bwMode="auto">
          <a:xfrm>
            <a:off x="358775" y="3200400"/>
            <a:ext cx="5257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de-DE" altLang="de-DE"/>
              <a:t>oder werten (evaluatives Adjektiv)</a:t>
            </a:r>
            <a:r>
              <a:rPr lang="de-DE" altLang="de-DE">
                <a:latin typeface="Times New Roman" charset="0"/>
              </a:rPr>
              <a:t> </a:t>
            </a:r>
          </a:p>
        </p:txBody>
      </p:sp>
      <p:sp>
        <p:nvSpPr>
          <p:cNvPr id="22533" name="Rectangle 5"/>
          <p:cNvSpPr>
            <a:spLocks noChangeArrowheads="1"/>
          </p:cNvSpPr>
          <p:nvPr/>
        </p:nvSpPr>
        <p:spPr bwMode="auto">
          <a:xfrm>
            <a:off x="989013" y="4191000"/>
            <a:ext cx="3352800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de-DE" altLang="de-DE"/>
              <a:t>ein </a:t>
            </a:r>
            <a:r>
              <a:rPr lang="de-DE" altLang="de-DE" b="1"/>
              <a:t>guter</a:t>
            </a:r>
            <a:r>
              <a:rPr lang="de-DE" altLang="de-DE"/>
              <a:t> Aufsatz</a:t>
            </a:r>
            <a:br>
              <a:rPr lang="de-DE" altLang="de-DE"/>
            </a:br>
            <a:r>
              <a:rPr lang="de-DE" altLang="de-DE"/>
              <a:t>ein </a:t>
            </a:r>
            <a:r>
              <a:rPr lang="de-DE" altLang="de-DE" b="1"/>
              <a:t>schöner</a:t>
            </a:r>
            <a:r>
              <a:rPr lang="de-DE" altLang="de-DE"/>
              <a:t> Tag</a:t>
            </a:r>
            <a:br>
              <a:rPr lang="de-DE" altLang="de-DE"/>
            </a:br>
            <a:r>
              <a:rPr lang="de-DE" altLang="de-DE"/>
              <a:t>ein </a:t>
            </a:r>
            <a:r>
              <a:rPr lang="de-DE" altLang="de-DE" b="1"/>
              <a:t>schlechtes</a:t>
            </a:r>
            <a:r>
              <a:rPr lang="de-DE" altLang="de-DE"/>
              <a:t> Bild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25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25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25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25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25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25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1" grpId="0" autoUpdateAnimBg="0"/>
      <p:bldP spid="22532" grpId="0" autoUpdateAnimBg="0"/>
      <p:bldP spid="22533" grpId="0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ChangeArrowheads="1"/>
          </p:cNvSpPr>
          <p:nvPr/>
        </p:nvSpPr>
        <p:spPr bwMode="auto">
          <a:xfrm>
            <a:off x="477838" y="1219200"/>
            <a:ext cx="5181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de-DE" altLang="de-DE"/>
              <a:t>Adjektive lassen sich steigern.</a:t>
            </a:r>
            <a:r>
              <a:rPr lang="de-DE" altLang="de-DE">
                <a:latin typeface="Times New Roman" charset="0"/>
              </a:rPr>
              <a:t> </a:t>
            </a:r>
          </a:p>
        </p:txBody>
      </p:sp>
      <p:grpSp>
        <p:nvGrpSpPr>
          <p:cNvPr id="23567" name="Group 15"/>
          <p:cNvGrpSpPr>
            <a:grpSpLocks/>
          </p:cNvGrpSpPr>
          <p:nvPr/>
        </p:nvGrpSpPr>
        <p:grpSpPr bwMode="auto">
          <a:xfrm>
            <a:off x="304800" y="2133600"/>
            <a:ext cx="8088313" cy="1371600"/>
            <a:chOff x="0" y="0"/>
            <a:chExt cx="5998" cy="864"/>
          </a:xfrm>
        </p:grpSpPr>
        <p:sp>
          <p:nvSpPr>
            <p:cNvPr id="17413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77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rIns="36000" anchor="ctr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r>
                <a:rPr lang="de-DE" altLang="de-DE"/>
                <a:t>Positiv:</a:t>
              </a:r>
            </a:p>
          </p:txBody>
        </p:sp>
        <p:sp>
          <p:nvSpPr>
            <p:cNvPr id="17414" name="Rectangle 4"/>
            <p:cNvSpPr>
              <a:spLocks noChangeArrowheads="1"/>
            </p:cNvSpPr>
            <p:nvPr/>
          </p:nvSpPr>
          <p:spPr bwMode="auto">
            <a:xfrm>
              <a:off x="2010" y="0"/>
              <a:ext cx="50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rIns="36000" anchor="ctr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r>
                <a:rPr lang="de-DE" altLang="de-DE"/>
                <a:t>groß</a:t>
              </a:r>
            </a:p>
          </p:txBody>
        </p:sp>
        <p:sp>
          <p:nvSpPr>
            <p:cNvPr id="17415" name="Rectangle 5"/>
            <p:cNvSpPr>
              <a:spLocks noChangeArrowheads="1"/>
            </p:cNvSpPr>
            <p:nvPr/>
          </p:nvSpPr>
          <p:spPr bwMode="auto">
            <a:xfrm>
              <a:off x="3120" y="0"/>
              <a:ext cx="94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rIns="36000" anchor="ctr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r>
                <a:rPr lang="de-DE" altLang="de-DE"/>
                <a:t>   schnell</a:t>
              </a:r>
            </a:p>
          </p:txBody>
        </p:sp>
        <p:sp>
          <p:nvSpPr>
            <p:cNvPr id="17416" name="Rectangle 6"/>
            <p:cNvSpPr>
              <a:spLocks noChangeArrowheads="1"/>
            </p:cNvSpPr>
            <p:nvPr/>
          </p:nvSpPr>
          <p:spPr bwMode="auto">
            <a:xfrm>
              <a:off x="4688" y="0"/>
              <a:ext cx="59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rIns="36000" anchor="ctr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r>
                <a:rPr lang="de-DE" altLang="de-DE"/>
                <a:t>   gut</a:t>
              </a:r>
            </a:p>
          </p:txBody>
        </p:sp>
        <p:sp>
          <p:nvSpPr>
            <p:cNvPr id="17417" name="Rectangle 7"/>
            <p:cNvSpPr>
              <a:spLocks noChangeArrowheads="1"/>
            </p:cNvSpPr>
            <p:nvPr/>
          </p:nvSpPr>
          <p:spPr bwMode="auto">
            <a:xfrm>
              <a:off x="0" y="288"/>
              <a:ext cx="1263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rIns="36000" anchor="ctr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r>
                <a:rPr lang="de-DE" altLang="de-DE"/>
                <a:t>Komparativ:</a:t>
              </a:r>
            </a:p>
          </p:txBody>
        </p:sp>
        <p:sp>
          <p:nvSpPr>
            <p:cNvPr id="17418" name="Rectangle 8"/>
            <p:cNvSpPr>
              <a:spLocks noChangeArrowheads="1"/>
            </p:cNvSpPr>
            <p:nvPr/>
          </p:nvSpPr>
          <p:spPr bwMode="auto">
            <a:xfrm>
              <a:off x="2010" y="288"/>
              <a:ext cx="707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rIns="36000" anchor="ctr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r>
                <a:rPr lang="de-DE" altLang="de-DE"/>
                <a:t>größer</a:t>
              </a:r>
            </a:p>
          </p:txBody>
        </p:sp>
        <p:sp>
          <p:nvSpPr>
            <p:cNvPr id="17419" name="Rectangle 9"/>
            <p:cNvSpPr>
              <a:spLocks noChangeArrowheads="1"/>
            </p:cNvSpPr>
            <p:nvPr/>
          </p:nvSpPr>
          <p:spPr bwMode="auto">
            <a:xfrm>
              <a:off x="3120" y="288"/>
              <a:ext cx="114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rIns="36000" anchor="ctr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r>
                <a:rPr lang="de-DE" altLang="de-DE"/>
                <a:t>   schneller</a:t>
              </a:r>
            </a:p>
          </p:txBody>
        </p:sp>
        <p:sp>
          <p:nvSpPr>
            <p:cNvPr id="17420" name="Rectangle 10"/>
            <p:cNvSpPr>
              <a:spLocks noChangeArrowheads="1"/>
            </p:cNvSpPr>
            <p:nvPr/>
          </p:nvSpPr>
          <p:spPr bwMode="auto">
            <a:xfrm>
              <a:off x="4688" y="288"/>
              <a:ext cx="91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rIns="36000" anchor="ctr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r>
                <a:rPr lang="de-DE" altLang="de-DE"/>
                <a:t>   besser</a:t>
              </a:r>
            </a:p>
          </p:txBody>
        </p:sp>
        <p:sp>
          <p:nvSpPr>
            <p:cNvPr id="17421" name="Rectangle 11"/>
            <p:cNvSpPr>
              <a:spLocks noChangeArrowheads="1"/>
            </p:cNvSpPr>
            <p:nvPr/>
          </p:nvSpPr>
          <p:spPr bwMode="auto">
            <a:xfrm>
              <a:off x="0" y="576"/>
              <a:ext cx="112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rIns="36000" anchor="ctr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r>
                <a:rPr lang="de-DE" altLang="de-DE"/>
                <a:t>Superlativ:</a:t>
              </a:r>
            </a:p>
          </p:txBody>
        </p:sp>
        <p:sp>
          <p:nvSpPr>
            <p:cNvPr id="17422" name="Rectangle 12"/>
            <p:cNvSpPr>
              <a:spLocks noChangeArrowheads="1"/>
            </p:cNvSpPr>
            <p:nvPr/>
          </p:nvSpPr>
          <p:spPr bwMode="auto">
            <a:xfrm>
              <a:off x="2010" y="576"/>
              <a:ext cx="120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rIns="36000" anchor="ctr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r>
                <a:rPr lang="de-DE" altLang="de-DE"/>
                <a:t>am größten</a:t>
              </a:r>
            </a:p>
          </p:txBody>
        </p:sp>
        <p:sp>
          <p:nvSpPr>
            <p:cNvPr id="17423" name="Rectangle 13"/>
            <p:cNvSpPr>
              <a:spLocks noChangeArrowheads="1"/>
            </p:cNvSpPr>
            <p:nvPr/>
          </p:nvSpPr>
          <p:spPr bwMode="auto">
            <a:xfrm>
              <a:off x="3119" y="576"/>
              <a:ext cx="1747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rIns="36000" anchor="ctr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r>
                <a:rPr lang="de-DE" altLang="de-DE"/>
                <a:t>   am schnellsten</a:t>
              </a:r>
            </a:p>
          </p:txBody>
        </p:sp>
        <p:sp>
          <p:nvSpPr>
            <p:cNvPr id="17424" name="Rectangle 14"/>
            <p:cNvSpPr>
              <a:spLocks noChangeArrowheads="1"/>
            </p:cNvSpPr>
            <p:nvPr/>
          </p:nvSpPr>
          <p:spPr bwMode="auto">
            <a:xfrm>
              <a:off x="4687" y="576"/>
              <a:ext cx="1311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rIns="36000" anchor="ctr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r>
                <a:rPr lang="de-DE" altLang="de-DE"/>
                <a:t>   am besten</a:t>
              </a:r>
            </a:p>
          </p:txBody>
        </p:sp>
      </p:grpSp>
      <p:sp>
        <p:nvSpPr>
          <p:cNvPr id="23568" name="Rectangle 16"/>
          <p:cNvSpPr>
            <a:spLocks noChangeArrowheads="1"/>
          </p:cNvSpPr>
          <p:nvPr/>
        </p:nvSpPr>
        <p:spPr bwMode="auto">
          <a:xfrm>
            <a:off x="477838" y="4191000"/>
            <a:ext cx="9144000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de-DE" altLang="de-DE"/>
              <a:t>Farbadjektive kann man nicht steigern. </a:t>
            </a:r>
            <a:br>
              <a:rPr lang="de-DE" altLang="de-DE"/>
            </a:br>
            <a:r>
              <a:rPr lang="de-DE" altLang="de-DE"/>
              <a:t>Blau kann nicht "blauer" werden, wir können es aber </a:t>
            </a:r>
            <a:br>
              <a:rPr lang="de-DE" altLang="de-DE"/>
            </a:br>
            <a:r>
              <a:rPr lang="de-DE" altLang="de-DE"/>
              <a:t>hellblau, dunkelblau, tiefblau machen.</a:t>
            </a:r>
            <a:r>
              <a:rPr lang="de-DE" altLang="de-DE">
                <a:latin typeface="Times New Roman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35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35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35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35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68" grpId="0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ChangeArrowheads="1"/>
          </p:cNvSpPr>
          <p:nvPr/>
        </p:nvSpPr>
        <p:spPr bwMode="auto">
          <a:xfrm>
            <a:off x="477838" y="533400"/>
            <a:ext cx="57912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de-DE" altLang="de-DE"/>
              <a:t>Mit Adjektiven können wir etwas </a:t>
            </a:r>
            <a:br>
              <a:rPr lang="de-DE" altLang="de-DE"/>
            </a:br>
            <a:r>
              <a:rPr lang="de-DE" altLang="de-DE"/>
              <a:t>anschaulich und lebendig machen. </a:t>
            </a:r>
          </a:p>
        </p:txBody>
      </p:sp>
      <p:sp>
        <p:nvSpPr>
          <p:cNvPr id="24579" name="Rectangle 3"/>
          <p:cNvSpPr>
            <a:spLocks noChangeArrowheads="1"/>
          </p:cNvSpPr>
          <p:nvPr/>
        </p:nvSpPr>
        <p:spPr bwMode="auto">
          <a:xfrm>
            <a:off x="477838" y="2057400"/>
            <a:ext cx="7467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de-DE" altLang="de-DE"/>
              <a:t>Der Junge ging in den Raum und schaute sich um. </a:t>
            </a:r>
          </a:p>
        </p:txBody>
      </p:sp>
      <p:sp>
        <p:nvSpPr>
          <p:cNvPr id="24580" name="Rectangle 4"/>
          <p:cNvSpPr>
            <a:spLocks noChangeArrowheads="1"/>
          </p:cNvSpPr>
          <p:nvPr/>
        </p:nvSpPr>
        <p:spPr bwMode="auto">
          <a:xfrm>
            <a:off x="477838" y="3017838"/>
            <a:ext cx="9144000" cy="830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de-DE" altLang="de-DE"/>
              <a:t>Der kleine Junge ging </a:t>
            </a:r>
            <a:r>
              <a:rPr lang="de-DE" altLang="de-DE" b="1"/>
              <a:t>langsam</a:t>
            </a:r>
            <a:r>
              <a:rPr lang="de-DE" altLang="de-DE"/>
              <a:t> in den </a:t>
            </a:r>
            <a:r>
              <a:rPr lang="de-DE" altLang="de-DE" b="1"/>
              <a:t>großen</a:t>
            </a:r>
            <a:r>
              <a:rPr lang="de-DE" altLang="de-DE"/>
              <a:t>, </a:t>
            </a:r>
            <a:r>
              <a:rPr lang="de-DE" altLang="de-DE" b="1"/>
              <a:t>dunklen</a:t>
            </a:r>
            <a:r>
              <a:rPr lang="de-DE" altLang="de-DE"/>
              <a:t> </a:t>
            </a:r>
            <a:br>
              <a:rPr lang="de-DE" altLang="de-DE"/>
            </a:br>
            <a:r>
              <a:rPr lang="de-DE" altLang="de-DE"/>
              <a:t>Raum und schaute sich </a:t>
            </a:r>
            <a:r>
              <a:rPr lang="de-DE" altLang="de-DE" b="1"/>
              <a:t>ängstlich</a:t>
            </a:r>
            <a:r>
              <a:rPr lang="de-DE" altLang="de-DE"/>
              <a:t> um. </a:t>
            </a:r>
          </a:p>
        </p:txBody>
      </p:sp>
      <p:sp>
        <p:nvSpPr>
          <p:cNvPr id="24581" name="Rectangle 5"/>
          <p:cNvSpPr>
            <a:spLocks noChangeArrowheads="1"/>
          </p:cNvSpPr>
          <p:nvPr/>
        </p:nvSpPr>
        <p:spPr bwMode="auto">
          <a:xfrm>
            <a:off x="477838" y="4495800"/>
            <a:ext cx="9144000" cy="830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de-DE" altLang="de-DE"/>
              <a:t>Der kleine Junge ging </a:t>
            </a:r>
            <a:r>
              <a:rPr lang="de-DE" altLang="de-DE" b="1"/>
              <a:t>schnell</a:t>
            </a:r>
            <a:r>
              <a:rPr lang="de-DE" altLang="de-DE"/>
              <a:t> in den </a:t>
            </a:r>
            <a:r>
              <a:rPr lang="de-DE" altLang="de-DE" b="1"/>
              <a:t>großen</a:t>
            </a:r>
            <a:r>
              <a:rPr lang="de-DE" altLang="de-DE"/>
              <a:t>, </a:t>
            </a:r>
            <a:r>
              <a:rPr lang="de-DE" altLang="de-DE" b="1"/>
              <a:t>hellen</a:t>
            </a:r>
            <a:r>
              <a:rPr lang="de-DE" altLang="de-DE"/>
              <a:t> Raum</a:t>
            </a:r>
            <a:br>
              <a:rPr lang="de-DE" altLang="de-DE"/>
            </a:br>
            <a:r>
              <a:rPr lang="de-DE" altLang="de-DE"/>
              <a:t>und schaute sich </a:t>
            </a:r>
            <a:r>
              <a:rPr lang="de-DE" altLang="de-DE" b="1"/>
              <a:t>neugierig</a:t>
            </a:r>
            <a:r>
              <a:rPr lang="de-DE" altLang="de-DE"/>
              <a:t> um.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45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45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45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45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45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45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9" grpId="0" autoUpdateAnimBg="0"/>
      <p:bldP spid="24580" grpId="0" autoUpdateAnimBg="0"/>
      <p:bldP spid="24581" grpId="0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Text Box 3"/>
          <p:cNvSpPr txBox="1">
            <a:spLocks noChangeArrowheads="1"/>
          </p:cNvSpPr>
          <p:nvPr/>
        </p:nvSpPr>
        <p:spPr bwMode="auto">
          <a:xfrm>
            <a:off x="419100" y="609600"/>
            <a:ext cx="7467600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dirty="0">
                <a:solidFill>
                  <a:srgbClr val="000000"/>
                </a:solidFill>
              </a:rPr>
              <a:t>     </a:t>
            </a:r>
            <a:r>
              <a:rPr lang="de-DE" altLang="de-DE" sz="3000" b="1" dirty="0">
                <a:solidFill>
                  <a:srgbClr val="000000"/>
                </a:solidFill>
                <a:sym typeface="Wingdings" pitchFamily="2" charset="2"/>
                <a:hlinkClick r:id="rId2" action="ppaction://hlinksldjump"/>
              </a:rPr>
              <a:t></a:t>
            </a:r>
            <a:r>
              <a:rPr lang="de-DE" altLang="de-DE" sz="3000" b="1" dirty="0">
                <a:solidFill>
                  <a:srgbClr val="000000"/>
                </a:solidFill>
                <a:hlinkClick r:id="rId2" action="ppaction://hlinksldjump"/>
              </a:rPr>
              <a:t> </a:t>
            </a:r>
            <a:r>
              <a:rPr lang="de-DE" altLang="de-DE" sz="3000" dirty="0">
                <a:solidFill>
                  <a:srgbClr val="000000"/>
                </a:solidFill>
              </a:rPr>
              <a:t>Das </a:t>
            </a:r>
            <a:r>
              <a:rPr lang="de-DE" altLang="de-DE" sz="3000" dirty="0" smtClean="0">
                <a:solidFill>
                  <a:srgbClr val="000000"/>
                </a:solidFill>
              </a:rPr>
              <a:t>Substantiv / das Nomen</a:t>
            </a:r>
            <a:endParaRPr lang="de-DE" altLang="de-DE" sz="3000" dirty="0">
              <a:solidFill>
                <a:srgbClr val="000000"/>
              </a:solidFill>
            </a:endParaRPr>
          </a:p>
        </p:txBody>
      </p:sp>
      <p:sp>
        <p:nvSpPr>
          <p:cNvPr id="68611" name="Text Box 7">
            <a:hlinkClick r:id="rId3" action="ppaction://hlinksldjump"/>
          </p:cNvPr>
          <p:cNvSpPr txBox="1">
            <a:spLocks noChangeArrowheads="1"/>
          </p:cNvSpPr>
          <p:nvPr/>
        </p:nvSpPr>
        <p:spPr bwMode="auto">
          <a:xfrm>
            <a:off x="755650" y="1143000"/>
            <a:ext cx="5721350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dirty="0">
                <a:solidFill>
                  <a:srgbClr val="000000"/>
                </a:solidFill>
              </a:rPr>
              <a:t>  </a:t>
            </a:r>
            <a:r>
              <a:rPr lang="de-DE" altLang="de-DE" sz="3000" b="1" dirty="0">
                <a:solidFill>
                  <a:srgbClr val="000000"/>
                </a:solidFill>
                <a:sym typeface="Wingdings" pitchFamily="2" charset="2"/>
                <a:hlinkClick r:id="rId3" action="ppaction://hlinksldjump"/>
              </a:rPr>
              <a:t></a:t>
            </a:r>
            <a:r>
              <a:rPr lang="de-DE" altLang="de-DE" sz="3000" dirty="0">
                <a:solidFill>
                  <a:srgbClr val="000000"/>
                </a:solidFill>
                <a:hlinkClick r:id="rId3" action="ppaction://hlinksldjump"/>
              </a:rPr>
              <a:t> </a:t>
            </a:r>
            <a:r>
              <a:rPr lang="de-DE" altLang="de-DE" sz="3000" dirty="0">
                <a:solidFill>
                  <a:srgbClr val="000000"/>
                </a:solidFill>
              </a:rPr>
              <a:t>Der Artikel</a:t>
            </a:r>
            <a:endParaRPr lang="de-DE" altLang="de-DE" sz="3000" b="1" dirty="0">
              <a:solidFill>
                <a:srgbClr val="000000"/>
              </a:solidFill>
            </a:endParaRPr>
          </a:p>
        </p:txBody>
      </p:sp>
      <p:sp>
        <p:nvSpPr>
          <p:cNvPr id="68612" name="Text Box 8"/>
          <p:cNvSpPr txBox="1">
            <a:spLocks noChangeArrowheads="1"/>
          </p:cNvSpPr>
          <p:nvPr/>
        </p:nvSpPr>
        <p:spPr bwMode="auto">
          <a:xfrm>
            <a:off x="457200" y="1676400"/>
            <a:ext cx="7391400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b="1" dirty="0">
                <a:solidFill>
                  <a:srgbClr val="000000"/>
                </a:solidFill>
              </a:rPr>
              <a:t>     </a:t>
            </a:r>
            <a:r>
              <a:rPr lang="de-DE" altLang="de-DE" sz="3000" b="1" dirty="0">
                <a:solidFill>
                  <a:srgbClr val="000000"/>
                </a:solidFill>
                <a:sym typeface="Wingdings" pitchFamily="2" charset="2"/>
                <a:hlinkClick r:id="rId4" action="ppaction://hlinksldjump"/>
              </a:rPr>
              <a:t></a:t>
            </a:r>
            <a:r>
              <a:rPr lang="de-DE" altLang="de-DE" sz="3000" dirty="0">
                <a:solidFill>
                  <a:srgbClr val="000000"/>
                </a:solidFill>
                <a:sym typeface="Wingdings" pitchFamily="2" charset="2"/>
                <a:hlinkClick r:id="rId4" action="ppaction://hlinksldjump"/>
              </a:rPr>
              <a:t> </a:t>
            </a:r>
            <a:r>
              <a:rPr lang="de-DE" altLang="de-DE" sz="3000" dirty="0">
                <a:solidFill>
                  <a:srgbClr val="000000"/>
                </a:solidFill>
                <a:sym typeface="Wingdings" pitchFamily="2" charset="2"/>
              </a:rPr>
              <a:t>Das Adjektiv</a:t>
            </a:r>
            <a:endParaRPr lang="de-DE" altLang="de-DE" b="1" dirty="0">
              <a:solidFill>
                <a:srgbClr val="000000"/>
              </a:solidFill>
            </a:endParaRPr>
          </a:p>
        </p:txBody>
      </p:sp>
      <p:sp>
        <p:nvSpPr>
          <p:cNvPr id="68613" name="Rectangle 10"/>
          <p:cNvSpPr>
            <a:spLocks noChangeArrowheads="1"/>
          </p:cNvSpPr>
          <p:nvPr/>
        </p:nvSpPr>
        <p:spPr bwMode="auto">
          <a:xfrm>
            <a:off x="914400" y="2286000"/>
            <a:ext cx="8121650" cy="554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de-DE" altLang="de-DE" sz="3000" b="1" dirty="0">
                <a:solidFill>
                  <a:srgbClr val="000000"/>
                </a:solidFill>
                <a:sym typeface="Wingdings" pitchFamily="2" charset="2"/>
                <a:hlinkClick r:id="rId5" action="ppaction://hlinksldjump"/>
              </a:rPr>
              <a:t></a:t>
            </a:r>
            <a:r>
              <a:rPr lang="de-DE" altLang="de-DE" sz="3000" b="1" dirty="0">
                <a:solidFill>
                  <a:srgbClr val="000000"/>
                </a:solidFill>
                <a:hlinkClick r:id="rId5" action="ppaction://hlinksldjump"/>
              </a:rPr>
              <a:t> </a:t>
            </a:r>
            <a:r>
              <a:rPr lang="de-DE" altLang="de-DE" sz="3000" dirty="0">
                <a:solidFill>
                  <a:srgbClr val="000000"/>
                </a:solidFill>
              </a:rPr>
              <a:t>Das Adverb</a:t>
            </a:r>
          </a:p>
        </p:txBody>
      </p:sp>
      <p:sp>
        <p:nvSpPr>
          <p:cNvPr id="68614" name="Text Box 13"/>
          <p:cNvSpPr txBox="1">
            <a:spLocks noChangeArrowheads="1"/>
          </p:cNvSpPr>
          <p:nvPr/>
        </p:nvSpPr>
        <p:spPr bwMode="auto">
          <a:xfrm>
            <a:off x="914400" y="2819400"/>
            <a:ext cx="4521200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3000" b="1" dirty="0">
                <a:solidFill>
                  <a:srgbClr val="000000"/>
                </a:solidFill>
                <a:sym typeface="Wingdings" pitchFamily="2" charset="2"/>
                <a:hlinkClick r:id="rId6" action="ppaction://hlinksldjump"/>
              </a:rPr>
              <a:t></a:t>
            </a:r>
            <a:r>
              <a:rPr lang="de-DE" altLang="de-DE" sz="3000" b="1" dirty="0">
                <a:solidFill>
                  <a:srgbClr val="000000"/>
                </a:solidFill>
                <a:hlinkClick r:id="rId6" action="ppaction://hlinksldjump"/>
              </a:rPr>
              <a:t> </a:t>
            </a:r>
            <a:r>
              <a:rPr lang="de-DE" altLang="de-DE" sz="3000" dirty="0">
                <a:solidFill>
                  <a:srgbClr val="000000"/>
                </a:solidFill>
              </a:rPr>
              <a:t>Das Verb</a:t>
            </a:r>
          </a:p>
        </p:txBody>
      </p:sp>
      <p:sp>
        <p:nvSpPr>
          <p:cNvPr id="68615" name="Text Box 15"/>
          <p:cNvSpPr txBox="1">
            <a:spLocks noChangeArrowheads="1"/>
          </p:cNvSpPr>
          <p:nvPr/>
        </p:nvSpPr>
        <p:spPr bwMode="auto">
          <a:xfrm>
            <a:off x="914400" y="3429000"/>
            <a:ext cx="6897688" cy="554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3000" b="1" dirty="0">
                <a:solidFill>
                  <a:srgbClr val="000000"/>
                </a:solidFill>
                <a:sym typeface="Wingdings" pitchFamily="2" charset="2"/>
                <a:hlinkClick r:id="rId7" action="ppaction://hlinksldjump"/>
              </a:rPr>
              <a:t></a:t>
            </a:r>
            <a:r>
              <a:rPr lang="de-DE" altLang="de-DE" sz="3000" dirty="0">
                <a:solidFill>
                  <a:srgbClr val="000000"/>
                </a:solidFill>
                <a:hlinkClick r:id="rId7" action="ppaction://hlinksldjump"/>
              </a:rPr>
              <a:t> </a:t>
            </a:r>
            <a:r>
              <a:rPr lang="de-DE" altLang="de-DE" sz="3000" dirty="0">
                <a:solidFill>
                  <a:srgbClr val="000000"/>
                </a:solidFill>
              </a:rPr>
              <a:t>Das Pronomen</a:t>
            </a:r>
            <a:endParaRPr lang="de-DE" altLang="de-DE" sz="3000" b="1" dirty="0">
              <a:solidFill>
                <a:srgbClr val="000000"/>
              </a:solidFill>
            </a:endParaRPr>
          </a:p>
        </p:txBody>
      </p:sp>
      <p:sp>
        <p:nvSpPr>
          <p:cNvPr id="68616" name="Text Box 17"/>
          <p:cNvSpPr txBox="1">
            <a:spLocks noChangeArrowheads="1"/>
          </p:cNvSpPr>
          <p:nvPr/>
        </p:nvSpPr>
        <p:spPr bwMode="auto">
          <a:xfrm>
            <a:off x="914400" y="4038600"/>
            <a:ext cx="7186613" cy="554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3000" b="1" dirty="0">
                <a:solidFill>
                  <a:srgbClr val="000000"/>
                </a:solidFill>
                <a:sym typeface="Wingdings" pitchFamily="2" charset="2"/>
                <a:hlinkClick r:id="rId8" action="ppaction://hlinksldjump"/>
              </a:rPr>
              <a:t></a:t>
            </a:r>
            <a:r>
              <a:rPr lang="de-DE" altLang="de-DE" sz="3000" b="1" dirty="0">
                <a:solidFill>
                  <a:srgbClr val="000000"/>
                </a:solidFill>
                <a:hlinkClick r:id="rId8" action="ppaction://hlinksldjump"/>
              </a:rPr>
              <a:t> </a:t>
            </a:r>
            <a:r>
              <a:rPr lang="de-DE" altLang="de-DE" sz="3000" dirty="0">
                <a:solidFill>
                  <a:srgbClr val="000000"/>
                </a:solidFill>
              </a:rPr>
              <a:t>Die Präposition</a:t>
            </a:r>
          </a:p>
        </p:txBody>
      </p:sp>
      <p:sp>
        <p:nvSpPr>
          <p:cNvPr id="68617" name="Text Box 19"/>
          <p:cNvSpPr txBox="1">
            <a:spLocks noChangeArrowheads="1"/>
          </p:cNvSpPr>
          <p:nvPr/>
        </p:nvSpPr>
        <p:spPr bwMode="auto">
          <a:xfrm>
            <a:off x="914400" y="4648200"/>
            <a:ext cx="8553450" cy="554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3000" b="1" dirty="0">
                <a:solidFill>
                  <a:srgbClr val="000000"/>
                </a:solidFill>
                <a:sym typeface="Wingdings" pitchFamily="2" charset="2"/>
                <a:hlinkClick r:id="rId9" action="ppaction://hlinksldjump"/>
              </a:rPr>
              <a:t></a:t>
            </a:r>
            <a:r>
              <a:rPr lang="de-DE" altLang="de-DE" sz="3000" b="1" dirty="0">
                <a:solidFill>
                  <a:srgbClr val="000000"/>
                </a:solidFill>
                <a:hlinkClick r:id="rId9" action="ppaction://hlinksldjump"/>
              </a:rPr>
              <a:t> </a:t>
            </a:r>
            <a:r>
              <a:rPr lang="de-DE" altLang="de-DE" sz="3000" dirty="0">
                <a:solidFill>
                  <a:srgbClr val="000000"/>
                </a:solidFill>
              </a:rPr>
              <a:t>Die Konjunktion</a:t>
            </a:r>
            <a:endParaRPr lang="de-DE" altLang="de-DE" sz="3000" b="1" dirty="0">
              <a:solidFill>
                <a:srgbClr val="000000"/>
              </a:solidFill>
            </a:endParaRPr>
          </a:p>
        </p:txBody>
      </p:sp>
      <p:sp>
        <p:nvSpPr>
          <p:cNvPr id="68618" name="Text Box 21"/>
          <p:cNvSpPr txBox="1">
            <a:spLocks noChangeArrowheads="1"/>
          </p:cNvSpPr>
          <p:nvPr/>
        </p:nvSpPr>
        <p:spPr bwMode="auto">
          <a:xfrm>
            <a:off x="914400" y="5257800"/>
            <a:ext cx="6610350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3000" b="1" dirty="0">
                <a:solidFill>
                  <a:srgbClr val="000000"/>
                </a:solidFill>
                <a:sym typeface="Wingdings" pitchFamily="2" charset="2"/>
                <a:hlinkClick r:id="rId10" action="ppaction://hlinksldjump"/>
              </a:rPr>
              <a:t></a:t>
            </a:r>
            <a:r>
              <a:rPr lang="de-DE" altLang="de-DE" sz="3000" dirty="0">
                <a:solidFill>
                  <a:srgbClr val="000000"/>
                </a:solidFill>
                <a:hlinkClick r:id="rId10" action="ppaction://hlinksldjump"/>
              </a:rPr>
              <a:t> </a:t>
            </a:r>
            <a:r>
              <a:rPr lang="de-DE" altLang="de-DE" sz="3000" dirty="0">
                <a:solidFill>
                  <a:srgbClr val="000000"/>
                </a:solidFill>
              </a:rPr>
              <a:t>Die Numerale</a:t>
            </a:r>
            <a:endParaRPr lang="de-DE" altLang="de-DE" sz="3000" b="1" dirty="0">
              <a:solidFill>
                <a:srgbClr val="000000"/>
              </a:solidFill>
            </a:endParaRPr>
          </a:p>
        </p:txBody>
      </p:sp>
      <p:sp>
        <p:nvSpPr>
          <p:cNvPr id="68619" name="Text Box 23"/>
          <p:cNvSpPr txBox="1">
            <a:spLocks noChangeArrowheads="1"/>
          </p:cNvSpPr>
          <p:nvPr/>
        </p:nvSpPr>
        <p:spPr bwMode="auto">
          <a:xfrm>
            <a:off x="914400" y="5791200"/>
            <a:ext cx="6681788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3000" b="1" dirty="0">
                <a:solidFill>
                  <a:srgbClr val="000000"/>
                </a:solidFill>
                <a:sym typeface="Wingdings" pitchFamily="2" charset="2"/>
                <a:hlinkClick r:id="rId11" action="ppaction://hlinksldjump"/>
              </a:rPr>
              <a:t></a:t>
            </a:r>
            <a:r>
              <a:rPr lang="de-DE" altLang="de-DE" sz="3000" dirty="0">
                <a:solidFill>
                  <a:srgbClr val="000000"/>
                </a:solidFill>
              </a:rPr>
              <a:t> Die Interjektion</a:t>
            </a:r>
            <a:endParaRPr lang="de-DE" altLang="de-DE" sz="3000" b="1" dirty="0">
              <a:solidFill>
                <a:srgbClr val="000000"/>
              </a:solidFill>
            </a:endParaRPr>
          </a:p>
        </p:txBody>
      </p:sp>
      <p:sp>
        <p:nvSpPr>
          <p:cNvPr id="2" name="Textfeld 1"/>
          <p:cNvSpPr txBox="1"/>
          <p:nvPr/>
        </p:nvSpPr>
        <p:spPr>
          <a:xfrm>
            <a:off x="5191125" y="1628775"/>
            <a:ext cx="3341688" cy="323215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de-DE" u="sng" dirty="0">
                <a:solidFill>
                  <a:srgbClr val="80808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Navigation:</a:t>
            </a:r>
          </a:p>
          <a:p>
            <a:pPr>
              <a:defRPr/>
            </a:pPr>
            <a:endParaRPr lang="de-DE" dirty="0">
              <a:solidFill>
                <a:srgbClr val="80808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>
              <a:defRPr/>
            </a:pPr>
            <a:r>
              <a:rPr lang="de-DE" dirty="0">
                <a:solidFill>
                  <a:srgbClr val="80808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Durch das Klicken auf dieses Symbol </a:t>
            </a:r>
          </a:p>
          <a:p>
            <a:pPr algn="ctr">
              <a:defRPr/>
            </a:pPr>
            <a:r>
              <a:rPr lang="de-DE" sz="3600" u="sng" dirty="0">
                <a:solidFill>
                  <a:srgbClr val="80808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/>
              </a:rPr>
              <a:t></a:t>
            </a:r>
            <a:r>
              <a:rPr lang="de-DE" sz="3600" dirty="0">
                <a:solidFill>
                  <a:srgbClr val="80808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/>
              </a:rPr>
              <a:t> </a:t>
            </a:r>
          </a:p>
          <a:p>
            <a:pPr algn="ctr">
              <a:defRPr/>
            </a:pPr>
            <a:r>
              <a:rPr lang="de-DE" dirty="0">
                <a:solidFill>
                  <a:srgbClr val="80808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/>
              </a:rPr>
              <a:t>gelangt man direkt in die entsprechenden Unterkapitel.</a:t>
            </a:r>
            <a:endParaRPr lang="de-DE" sz="1600" dirty="0">
              <a:solidFill>
                <a:srgbClr val="80808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6991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pPr eaLnBrk="1" hangingPunct="1"/>
            <a:r>
              <a:rPr lang="de-DE" altLang="de-DE" smtClean="0">
                <a:solidFill>
                  <a:schemeClr val="tx1"/>
                </a:solidFill>
                <a:latin typeface="Tahoma" pitchFamily="34" charset="0"/>
              </a:rPr>
              <a:t>Das Adverb</a:t>
            </a:r>
          </a:p>
        </p:txBody>
      </p:sp>
      <p:sp>
        <p:nvSpPr>
          <p:cNvPr id="52227" name="Rectangle 3"/>
          <p:cNvSpPr>
            <a:spLocks noChangeArrowheads="1"/>
          </p:cNvSpPr>
          <p:nvPr/>
        </p:nvSpPr>
        <p:spPr bwMode="auto">
          <a:xfrm>
            <a:off x="358775" y="1676400"/>
            <a:ext cx="91440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de-DE" altLang="de-DE"/>
              <a:t>Das Adverb gibt nähere Informationen zur Tätigkeit, </a:t>
            </a:r>
            <a:br>
              <a:rPr lang="de-DE" altLang="de-DE"/>
            </a:br>
            <a:r>
              <a:rPr lang="de-DE" altLang="de-DE"/>
              <a:t>zum Verb. </a:t>
            </a:r>
          </a:p>
        </p:txBody>
      </p:sp>
      <p:sp>
        <p:nvSpPr>
          <p:cNvPr id="52228" name="Rectangle 4"/>
          <p:cNvSpPr>
            <a:spLocks noChangeArrowheads="1"/>
          </p:cNvSpPr>
          <p:nvPr/>
        </p:nvSpPr>
        <p:spPr bwMode="auto">
          <a:xfrm>
            <a:off x="358775" y="3017838"/>
            <a:ext cx="91440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de-DE" altLang="de-DE"/>
              <a:t>Wir unterscheiden zwischen einem </a:t>
            </a:r>
            <a:r>
              <a:rPr lang="de-DE" altLang="de-DE" b="1"/>
              <a:t>temporalen Adverb</a:t>
            </a:r>
            <a:r>
              <a:rPr lang="de-DE" altLang="de-DE"/>
              <a:t>, </a:t>
            </a:r>
            <a:br>
              <a:rPr lang="de-DE" altLang="de-DE"/>
            </a:br>
            <a:r>
              <a:rPr lang="de-DE" altLang="de-DE"/>
              <a:t>das den Zeitpunkt der Handlung angibt (wann geschieht es), </a:t>
            </a:r>
          </a:p>
        </p:txBody>
      </p:sp>
      <p:sp>
        <p:nvSpPr>
          <p:cNvPr id="52229" name="Rectangle 5"/>
          <p:cNvSpPr>
            <a:spLocks noChangeArrowheads="1"/>
          </p:cNvSpPr>
          <p:nvPr/>
        </p:nvSpPr>
        <p:spPr bwMode="auto">
          <a:xfrm>
            <a:off x="1447800" y="4191000"/>
            <a:ext cx="5768975" cy="1552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de-DE" altLang="de-DE"/>
              <a:t>Ich gehe </a:t>
            </a:r>
            <a:r>
              <a:rPr lang="de-DE" altLang="de-DE" b="1"/>
              <a:t>morgen</a:t>
            </a:r>
            <a:r>
              <a:rPr lang="de-DE" altLang="de-DE"/>
              <a:t> ins Freibad.</a:t>
            </a:r>
            <a:br>
              <a:rPr lang="de-DE" altLang="de-DE"/>
            </a:br>
            <a:r>
              <a:rPr lang="de-DE" altLang="de-DE"/>
              <a:t>Wir haben </a:t>
            </a:r>
            <a:r>
              <a:rPr lang="de-DE" altLang="de-DE" b="1"/>
              <a:t>heute</a:t>
            </a:r>
            <a:r>
              <a:rPr lang="de-DE" altLang="de-DE"/>
              <a:t> wieder viel Hausaufgaben, </a:t>
            </a:r>
            <a:br>
              <a:rPr lang="de-DE" altLang="de-DE"/>
            </a:br>
            <a:r>
              <a:rPr lang="de-DE" altLang="de-DE"/>
              <a:t>deshalb fange ich </a:t>
            </a:r>
            <a:r>
              <a:rPr lang="de-DE" altLang="de-DE" b="1"/>
              <a:t>jetzt</a:t>
            </a:r>
            <a:r>
              <a:rPr lang="de-DE" altLang="de-DE"/>
              <a:t> damit an.</a:t>
            </a:r>
            <a:r>
              <a:rPr lang="de-DE" altLang="de-DE">
                <a:latin typeface="Times New Roman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22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22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22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22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22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22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7" grpId="0" autoUpdateAnimBg="0"/>
      <p:bldP spid="52228" grpId="0" autoUpdateAnimBg="0"/>
      <p:bldP spid="52229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Text Box 3"/>
          <p:cNvSpPr txBox="1">
            <a:spLocks noChangeArrowheads="1"/>
          </p:cNvSpPr>
          <p:nvPr/>
        </p:nvSpPr>
        <p:spPr bwMode="auto">
          <a:xfrm>
            <a:off x="419100" y="609600"/>
            <a:ext cx="7467600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dirty="0">
                <a:solidFill>
                  <a:srgbClr val="000000"/>
                </a:solidFill>
              </a:rPr>
              <a:t>     </a:t>
            </a:r>
            <a:r>
              <a:rPr lang="de-DE" altLang="de-DE" sz="3000" b="1" dirty="0">
                <a:solidFill>
                  <a:srgbClr val="000000"/>
                </a:solidFill>
                <a:sym typeface="Wingdings" pitchFamily="2" charset="2"/>
                <a:hlinkClick r:id="rId2" action="ppaction://hlinksldjump"/>
              </a:rPr>
              <a:t></a:t>
            </a:r>
            <a:r>
              <a:rPr lang="de-DE" altLang="de-DE" sz="3000" b="1" dirty="0">
                <a:solidFill>
                  <a:srgbClr val="000000"/>
                </a:solidFill>
                <a:hlinkClick r:id="rId2" action="ppaction://hlinksldjump"/>
              </a:rPr>
              <a:t> </a:t>
            </a:r>
            <a:r>
              <a:rPr lang="de-DE" altLang="de-DE" sz="3000" dirty="0">
                <a:solidFill>
                  <a:srgbClr val="000000"/>
                </a:solidFill>
              </a:rPr>
              <a:t>Das </a:t>
            </a:r>
            <a:r>
              <a:rPr lang="de-DE" altLang="de-DE" sz="3000" dirty="0" smtClean="0">
                <a:solidFill>
                  <a:srgbClr val="000000"/>
                </a:solidFill>
              </a:rPr>
              <a:t>Substantiv / das Nomen</a:t>
            </a:r>
            <a:endParaRPr lang="de-DE" altLang="de-DE" sz="3000" dirty="0">
              <a:solidFill>
                <a:srgbClr val="000000"/>
              </a:solidFill>
            </a:endParaRPr>
          </a:p>
        </p:txBody>
      </p:sp>
      <p:sp>
        <p:nvSpPr>
          <p:cNvPr id="68611" name="Text Box 7">
            <a:hlinkClick r:id="rId3" action="ppaction://hlinksldjump"/>
          </p:cNvPr>
          <p:cNvSpPr txBox="1">
            <a:spLocks noChangeArrowheads="1"/>
          </p:cNvSpPr>
          <p:nvPr/>
        </p:nvSpPr>
        <p:spPr bwMode="auto">
          <a:xfrm>
            <a:off x="755650" y="1143000"/>
            <a:ext cx="5721350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dirty="0">
                <a:solidFill>
                  <a:srgbClr val="000000"/>
                </a:solidFill>
              </a:rPr>
              <a:t>  </a:t>
            </a:r>
            <a:r>
              <a:rPr lang="de-DE" altLang="de-DE" sz="3000" b="1" dirty="0">
                <a:solidFill>
                  <a:srgbClr val="000000"/>
                </a:solidFill>
                <a:sym typeface="Wingdings" pitchFamily="2" charset="2"/>
                <a:hlinkClick r:id="rId3" action="ppaction://hlinksldjump"/>
              </a:rPr>
              <a:t></a:t>
            </a:r>
            <a:r>
              <a:rPr lang="de-DE" altLang="de-DE" sz="3000" dirty="0">
                <a:solidFill>
                  <a:srgbClr val="000000"/>
                </a:solidFill>
                <a:hlinkClick r:id="rId3" action="ppaction://hlinksldjump"/>
              </a:rPr>
              <a:t> </a:t>
            </a:r>
            <a:r>
              <a:rPr lang="de-DE" altLang="de-DE" sz="3000" dirty="0">
                <a:solidFill>
                  <a:srgbClr val="000000"/>
                </a:solidFill>
              </a:rPr>
              <a:t>Der Artikel</a:t>
            </a:r>
            <a:endParaRPr lang="de-DE" altLang="de-DE" sz="3000" b="1" dirty="0">
              <a:solidFill>
                <a:srgbClr val="000000"/>
              </a:solidFill>
            </a:endParaRPr>
          </a:p>
        </p:txBody>
      </p:sp>
      <p:sp>
        <p:nvSpPr>
          <p:cNvPr id="68612" name="Text Box 8"/>
          <p:cNvSpPr txBox="1">
            <a:spLocks noChangeArrowheads="1"/>
          </p:cNvSpPr>
          <p:nvPr/>
        </p:nvSpPr>
        <p:spPr bwMode="auto">
          <a:xfrm>
            <a:off x="457200" y="1676400"/>
            <a:ext cx="7391400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b="1" dirty="0">
                <a:solidFill>
                  <a:srgbClr val="000000"/>
                </a:solidFill>
              </a:rPr>
              <a:t>     </a:t>
            </a:r>
            <a:r>
              <a:rPr lang="de-DE" altLang="de-DE" sz="3000" b="1" dirty="0">
                <a:solidFill>
                  <a:srgbClr val="000000"/>
                </a:solidFill>
                <a:sym typeface="Wingdings" pitchFamily="2" charset="2"/>
                <a:hlinkClick r:id="rId4" action="ppaction://hlinksldjump"/>
              </a:rPr>
              <a:t></a:t>
            </a:r>
            <a:r>
              <a:rPr lang="de-DE" altLang="de-DE" sz="3000" dirty="0">
                <a:solidFill>
                  <a:srgbClr val="000000"/>
                </a:solidFill>
                <a:sym typeface="Wingdings" pitchFamily="2" charset="2"/>
                <a:hlinkClick r:id="rId4" action="ppaction://hlinksldjump"/>
              </a:rPr>
              <a:t> </a:t>
            </a:r>
            <a:r>
              <a:rPr lang="de-DE" altLang="de-DE" sz="3000" dirty="0">
                <a:solidFill>
                  <a:srgbClr val="000000"/>
                </a:solidFill>
                <a:sym typeface="Wingdings" pitchFamily="2" charset="2"/>
              </a:rPr>
              <a:t>Das Adjektiv</a:t>
            </a:r>
            <a:endParaRPr lang="de-DE" altLang="de-DE" b="1" dirty="0">
              <a:solidFill>
                <a:srgbClr val="000000"/>
              </a:solidFill>
            </a:endParaRPr>
          </a:p>
        </p:txBody>
      </p:sp>
      <p:sp>
        <p:nvSpPr>
          <p:cNvPr id="68613" name="Rectangle 10"/>
          <p:cNvSpPr>
            <a:spLocks noChangeArrowheads="1"/>
          </p:cNvSpPr>
          <p:nvPr/>
        </p:nvSpPr>
        <p:spPr bwMode="auto">
          <a:xfrm>
            <a:off x="914400" y="2286000"/>
            <a:ext cx="8121650" cy="554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de-DE" altLang="de-DE" sz="3000" b="1" dirty="0">
                <a:solidFill>
                  <a:srgbClr val="000000"/>
                </a:solidFill>
                <a:sym typeface="Wingdings" pitchFamily="2" charset="2"/>
                <a:hlinkClick r:id="rId5" action="ppaction://hlinksldjump"/>
              </a:rPr>
              <a:t></a:t>
            </a:r>
            <a:r>
              <a:rPr lang="de-DE" altLang="de-DE" sz="3000" b="1" dirty="0">
                <a:solidFill>
                  <a:srgbClr val="000000"/>
                </a:solidFill>
                <a:hlinkClick r:id="rId5" action="ppaction://hlinksldjump"/>
              </a:rPr>
              <a:t> </a:t>
            </a:r>
            <a:r>
              <a:rPr lang="de-DE" altLang="de-DE" sz="3000" dirty="0">
                <a:solidFill>
                  <a:srgbClr val="000000"/>
                </a:solidFill>
              </a:rPr>
              <a:t>Das Adverb</a:t>
            </a:r>
          </a:p>
        </p:txBody>
      </p:sp>
      <p:sp>
        <p:nvSpPr>
          <p:cNvPr id="68614" name="Text Box 13"/>
          <p:cNvSpPr txBox="1">
            <a:spLocks noChangeArrowheads="1"/>
          </p:cNvSpPr>
          <p:nvPr/>
        </p:nvSpPr>
        <p:spPr bwMode="auto">
          <a:xfrm>
            <a:off x="914400" y="2819400"/>
            <a:ext cx="4521200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3000" b="1" dirty="0">
                <a:solidFill>
                  <a:srgbClr val="000000"/>
                </a:solidFill>
                <a:sym typeface="Wingdings" pitchFamily="2" charset="2"/>
                <a:hlinkClick r:id="rId6" action="ppaction://hlinksldjump"/>
              </a:rPr>
              <a:t></a:t>
            </a:r>
            <a:r>
              <a:rPr lang="de-DE" altLang="de-DE" sz="3000" b="1" dirty="0">
                <a:solidFill>
                  <a:srgbClr val="000000"/>
                </a:solidFill>
                <a:hlinkClick r:id="rId6" action="ppaction://hlinksldjump"/>
              </a:rPr>
              <a:t> </a:t>
            </a:r>
            <a:r>
              <a:rPr lang="de-DE" altLang="de-DE" sz="3000" dirty="0">
                <a:solidFill>
                  <a:srgbClr val="000000"/>
                </a:solidFill>
              </a:rPr>
              <a:t>Das Verb</a:t>
            </a:r>
          </a:p>
        </p:txBody>
      </p:sp>
      <p:sp>
        <p:nvSpPr>
          <p:cNvPr id="68615" name="Text Box 15"/>
          <p:cNvSpPr txBox="1">
            <a:spLocks noChangeArrowheads="1"/>
          </p:cNvSpPr>
          <p:nvPr/>
        </p:nvSpPr>
        <p:spPr bwMode="auto">
          <a:xfrm>
            <a:off x="914400" y="3429000"/>
            <a:ext cx="6897688" cy="554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3000" b="1" dirty="0">
                <a:solidFill>
                  <a:srgbClr val="000000"/>
                </a:solidFill>
                <a:sym typeface="Wingdings" pitchFamily="2" charset="2"/>
                <a:hlinkClick r:id="rId7" action="ppaction://hlinksldjump"/>
              </a:rPr>
              <a:t></a:t>
            </a:r>
            <a:r>
              <a:rPr lang="de-DE" altLang="de-DE" sz="3000" dirty="0">
                <a:solidFill>
                  <a:srgbClr val="000000"/>
                </a:solidFill>
                <a:hlinkClick r:id="rId7" action="ppaction://hlinksldjump"/>
              </a:rPr>
              <a:t> </a:t>
            </a:r>
            <a:r>
              <a:rPr lang="de-DE" altLang="de-DE" sz="3000" dirty="0">
                <a:solidFill>
                  <a:srgbClr val="000000"/>
                </a:solidFill>
              </a:rPr>
              <a:t>Das Pronomen</a:t>
            </a:r>
            <a:endParaRPr lang="de-DE" altLang="de-DE" sz="3000" b="1" dirty="0">
              <a:solidFill>
                <a:srgbClr val="000000"/>
              </a:solidFill>
            </a:endParaRPr>
          </a:p>
        </p:txBody>
      </p:sp>
      <p:sp>
        <p:nvSpPr>
          <p:cNvPr id="68616" name="Text Box 17"/>
          <p:cNvSpPr txBox="1">
            <a:spLocks noChangeArrowheads="1"/>
          </p:cNvSpPr>
          <p:nvPr/>
        </p:nvSpPr>
        <p:spPr bwMode="auto">
          <a:xfrm>
            <a:off x="914400" y="4038600"/>
            <a:ext cx="7186613" cy="554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3000" b="1" dirty="0">
                <a:solidFill>
                  <a:srgbClr val="000000"/>
                </a:solidFill>
                <a:sym typeface="Wingdings" pitchFamily="2" charset="2"/>
                <a:hlinkClick r:id="rId8" action="ppaction://hlinksldjump"/>
              </a:rPr>
              <a:t></a:t>
            </a:r>
            <a:r>
              <a:rPr lang="de-DE" altLang="de-DE" sz="3000" b="1" dirty="0">
                <a:solidFill>
                  <a:srgbClr val="000000"/>
                </a:solidFill>
                <a:hlinkClick r:id="rId8" action="ppaction://hlinksldjump"/>
              </a:rPr>
              <a:t> </a:t>
            </a:r>
            <a:r>
              <a:rPr lang="de-DE" altLang="de-DE" sz="3000" dirty="0">
                <a:solidFill>
                  <a:srgbClr val="000000"/>
                </a:solidFill>
              </a:rPr>
              <a:t>Die Präposition</a:t>
            </a:r>
          </a:p>
        </p:txBody>
      </p:sp>
      <p:sp>
        <p:nvSpPr>
          <p:cNvPr id="68617" name="Text Box 19"/>
          <p:cNvSpPr txBox="1">
            <a:spLocks noChangeArrowheads="1"/>
          </p:cNvSpPr>
          <p:nvPr/>
        </p:nvSpPr>
        <p:spPr bwMode="auto">
          <a:xfrm>
            <a:off x="914400" y="4648200"/>
            <a:ext cx="8553450" cy="554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3000" b="1" dirty="0">
                <a:solidFill>
                  <a:srgbClr val="000000"/>
                </a:solidFill>
                <a:sym typeface="Wingdings" pitchFamily="2" charset="2"/>
                <a:hlinkClick r:id="rId9" action="ppaction://hlinksldjump"/>
              </a:rPr>
              <a:t></a:t>
            </a:r>
            <a:r>
              <a:rPr lang="de-DE" altLang="de-DE" sz="3000" b="1" dirty="0">
                <a:solidFill>
                  <a:srgbClr val="000000"/>
                </a:solidFill>
                <a:hlinkClick r:id="rId9" action="ppaction://hlinksldjump"/>
              </a:rPr>
              <a:t> </a:t>
            </a:r>
            <a:r>
              <a:rPr lang="de-DE" altLang="de-DE" sz="3000" dirty="0">
                <a:solidFill>
                  <a:srgbClr val="000000"/>
                </a:solidFill>
              </a:rPr>
              <a:t>Die Konjunktion</a:t>
            </a:r>
            <a:endParaRPr lang="de-DE" altLang="de-DE" sz="3000" b="1" dirty="0">
              <a:solidFill>
                <a:srgbClr val="000000"/>
              </a:solidFill>
            </a:endParaRPr>
          </a:p>
        </p:txBody>
      </p:sp>
      <p:sp>
        <p:nvSpPr>
          <p:cNvPr id="68618" name="Text Box 21"/>
          <p:cNvSpPr txBox="1">
            <a:spLocks noChangeArrowheads="1"/>
          </p:cNvSpPr>
          <p:nvPr/>
        </p:nvSpPr>
        <p:spPr bwMode="auto">
          <a:xfrm>
            <a:off x="914400" y="5257800"/>
            <a:ext cx="6610350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3000" b="1" dirty="0">
                <a:solidFill>
                  <a:srgbClr val="000000"/>
                </a:solidFill>
                <a:sym typeface="Wingdings" pitchFamily="2" charset="2"/>
                <a:hlinkClick r:id="rId10" action="ppaction://hlinksldjump"/>
              </a:rPr>
              <a:t></a:t>
            </a:r>
            <a:r>
              <a:rPr lang="de-DE" altLang="de-DE" sz="3000" dirty="0">
                <a:solidFill>
                  <a:srgbClr val="000000"/>
                </a:solidFill>
                <a:hlinkClick r:id="rId10" action="ppaction://hlinksldjump"/>
              </a:rPr>
              <a:t> </a:t>
            </a:r>
            <a:r>
              <a:rPr lang="de-DE" altLang="de-DE" sz="3000" dirty="0">
                <a:solidFill>
                  <a:srgbClr val="000000"/>
                </a:solidFill>
              </a:rPr>
              <a:t>Die Numerale</a:t>
            </a:r>
            <a:endParaRPr lang="de-DE" altLang="de-DE" sz="3000" b="1" dirty="0">
              <a:solidFill>
                <a:srgbClr val="000000"/>
              </a:solidFill>
            </a:endParaRPr>
          </a:p>
        </p:txBody>
      </p:sp>
      <p:sp>
        <p:nvSpPr>
          <p:cNvPr id="68619" name="Text Box 23"/>
          <p:cNvSpPr txBox="1">
            <a:spLocks noChangeArrowheads="1"/>
          </p:cNvSpPr>
          <p:nvPr/>
        </p:nvSpPr>
        <p:spPr bwMode="auto">
          <a:xfrm>
            <a:off x="914400" y="5791200"/>
            <a:ext cx="6681788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3000" b="1" dirty="0">
                <a:solidFill>
                  <a:srgbClr val="000000"/>
                </a:solidFill>
                <a:sym typeface="Wingdings" pitchFamily="2" charset="2"/>
                <a:hlinkClick r:id="rId11" action="ppaction://hlinksldjump"/>
              </a:rPr>
              <a:t></a:t>
            </a:r>
            <a:r>
              <a:rPr lang="de-DE" altLang="de-DE" sz="3000" dirty="0">
                <a:solidFill>
                  <a:srgbClr val="000000"/>
                </a:solidFill>
              </a:rPr>
              <a:t> Die Interjektion</a:t>
            </a:r>
            <a:endParaRPr lang="de-DE" altLang="de-DE" sz="3000" b="1" dirty="0">
              <a:solidFill>
                <a:srgbClr val="000000"/>
              </a:solidFill>
            </a:endParaRPr>
          </a:p>
        </p:txBody>
      </p:sp>
      <p:sp>
        <p:nvSpPr>
          <p:cNvPr id="2" name="Textfeld 1"/>
          <p:cNvSpPr txBox="1"/>
          <p:nvPr/>
        </p:nvSpPr>
        <p:spPr>
          <a:xfrm>
            <a:off x="5191125" y="1628775"/>
            <a:ext cx="3341688" cy="323215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de-DE" u="sng" dirty="0">
                <a:solidFill>
                  <a:srgbClr val="80808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Navigation:</a:t>
            </a:r>
          </a:p>
          <a:p>
            <a:pPr>
              <a:defRPr/>
            </a:pPr>
            <a:endParaRPr lang="de-DE" dirty="0">
              <a:solidFill>
                <a:srgbClr val="80808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>
              <a:defRPr/>
            </a:pPr>
            <a:r>
              <a:rPr lang="de-DE" dirty="0">
                <a:solidFill>
                  <a:srgbClr val="80808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Durch das Klicken auf dieses Symbol </a:t>
            </a:r>
          </a:p>
          <a:p>
            <a:pPr algn="ctr">
              <a:defRPr/>
            </a:pPr>
            <a:r>
              <a:rPr lang="de-DE" sz="3600" u="sng" dirty="0">
                <a:solidFill>
                  <a:srgbClr val="80808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/>
              </a:rPr>
              <a:t></a:t>
            </a:r>
            <a:r>
              <a:rPr lang="de-DE" sz="3600" dirty="0">
                <a:solidFill>
                  <a:srgbClr val="80808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/>
              </a:rPr>
              <a:t> </a:t>
            </a:r>
          </a:p>
          <a:p>
            <a:pPr algn="ctr">
              <a:defRPr/>
            </a:pPr>
            <a:r>
              <a:rPr lang="de-DE" dirty="0">
                <a:solidFill>
                  <a:srgbClr val="80808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/>
              </a:rPr>
              <a:t>gelangt man direkt in die entsprechenden Unterkapitel.</a:t>
            </a:r>
            <a:endParaRPr lang="de-DE" sz="1600" dirty="0">
              <a:solidFill>
                <a:srgbClr val="80808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6991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ChangeArrowheads="1"/>
          </p:cNvSpPr>
          <p:nvPr/>
        </p:nvSpPr>
        <p:spPr bwMode="auto">
          <a:xfrm>
            <a:off x="477838" y="762000"/>
            <a:ext cx="84582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de-DE" altLang="de-DE"/>
              <a:t>einem </a:t>
            </a:r>
            <a:r>
              <a:rPr lang="de-DE" altLang="de-DE" b="1"/>
              <a:t>lokalen Adverb</a:t>
            </a:r>
            <a:r>
              <a:rPr lang="de-DE" altLang="de-DE"/>
              <a:t>, das den Ort der Handlung angibt </a:t>
            </a:r>
            <a:br>
              <a:rPr lang="de-DE" altLang="de-DE"/>
            </a:br>
            <a:r>
              <a:rPr lang="de-DE" altLang="de-DE"/>
              <a:t>(wo geschieht es) </a:t>
            </a:r>
          </a:p>
        </p:txBody>
      </p:sp>
      <p:sp>
        <p:nvSpPr>
          <p:cNvPr id="26627" name="Rectangle 3"/>
          <p:cNvSpPr>
            <a:spLocks noChangeArrowheads="1"/>
          </p:cNvSpPr>
          <p:nvPr/>
        </p:nvSpPr>
        <p:spPr bwMode="auto">
          <a:xfrm>
            <a:off x="1371600" y="1828800"/>
            <a:ext cx="5867400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de-DE" altLang="de-DE"/>
              <a:t>Ich habe ihn </a:t>
            </a:r>
            <a:r>
              <a:rPr lang="de-DE" altLang="de-DE" b="1"/>
              <a:t>dort</a:t>
            </a:r>
            <a:r>
              <a:rPr lang="de-DE" altLang="de-DE"/>
              <a:t> gesehen.</a:t>
            </a:r>
            <a:br>
              <a:rPr lang="de-DE" altLang="de-DE"/>
            </a:br>
            <a:r>
              <a:rPr lang="de-DE" altLang="de-DE"/>
              <a:t>Ich fühle mich </a:t>
            </a:r>
            <a:r>
              <a:rPr lang="de-DE" altLang="de-DE" b="1"/>
              <a:t>hier</a:t>
            </a:r>
            <a:r>
              <a:rPr lang="de-DE" altLang="de-DE"/>
              <a:t> wie zuhause.</a:t>
            </a:r>
            <a:br>
              <a:rPr lang="de-DE" altLang="de-DE"/>
            </a:br>
            <a:r>
              <a:rPr lang="de-DE" altLang="de-DE"/>
              <a:t>Es muss doch </a:t>
            </a:r>
            <a:r>
              <a:rPr lang="de-DE" altLang="de-DE" b="1"/>
              <a:t>irgendwo</a:t>
            </a:r>
            <a:r>
              <a:rPr lang="de-DE" altLang="de-DE"/>
              <a:t> sein. </a:t>
            </a:r>
          </a:p>
        </p:txBody>
      </p:sp>
      <p:sp>
        <p:nvSpPr>
          <p:cNvPr id="26628" name="Rectangle 4"/>
          <p:cNvSpPr>
            <a:spLocks noChangeArrowheads="1"/>
          </p:cNvSpPr>
          <p:nvPr/>
        </p:nvSpPr>
        <p:spPr bwMode="auto">
          <a:xfrm>
            <a:off x="477838" y="3429000"/>
            <a:ext cx="9144000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de-DE" altLang="de-DE"/>
              <a:t>und einem </a:t>
            </a:r>
            <a:r>
              <a:rPr lang="de-DE" altLang="de-DE" b="1"/>
              <a:t>modalen Adverb</a:t>
            </a:r>
            <a:r>
              <a:rPr lang="de-DE" altLang="de-DE"/>
              <a:t>, das die Art und Weise, </a:t>
            </a:r>
            <a:br>
              <a:rPr lang="de-DE" altLang="de-DE"/>
            </a:br>
            <a:r>
              <a:rPr lang="de-DE" altLang="de-DE"/>
              <a:t>wie etwas gemacht wird, angibt</a:t>
            </a:r>
          </a:p>
          <a:p>
            <a:endParaRPr lang="de-DE" altLang="de-DE"/>
          </a:p>
        </p:txBody>
      </p:sp>
      <p:sp>
        <p:nvSpPr>
          <p:cNvPr id="26629" name="Rectangle 5"/>
          <p:cNvSpPr>
            <a:spLocks noChangeArrowheads="1"/>
          </p:cNvSpPr>
          <p:nvPr/>
        </p:nvSpPr>
        <p:spPr bwMode="auto">
          <a:xfrm>
            <a:off x="1447800" y="4419600"/>
            <a:ext cx="5354638" cy="191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de-DE" altLang="de-DE"/>
              <a:t>Ich habe ihm </a:t>
            </a:r>
            <a:r>
              <a:rPr lang="de-DE" altLang="de-DE" b="1"/>
              <a:t>gerne</a:t>
            </a:r>
            <a:r>
              <a:rPr lang="de-DE" altLang="de-DE"/>
              <a:t> geholfen.</a:t>
            </a:r>
            <a:br>
              <a:rPr lang="de-DE" altLang="de-DE"/>
            </a:br>
            <a:r>
              <a:rPr lang="de-DE" altLang="de-DE"/>
              <a:t>Er stürzte sich </a:t>
            </a:r>
            <a:r>
              <a:rPr lang="de-DE" altLang="de-DE" b="1"/>
              <a:t>kopfüber</a:t>
            </a:r>
            <a:r>
              <a:rPr lang="de-DE" altLang="de-DE"/>
              <a:t> ins kalte Wasser.</a:t>
            </a:r>
            <a:br>
              <a:rPr lang="de-DE" altLang="de-DE"/>
            </a:br>
            <a:r>
              <a:rPr lang="de-DE" altLang="de-DE"/>
              <a:t>Ich habe mich </a:t>
            </a:r>
            <a:r>
              <a:rPr lang="de-DE" altLang="de-DE" b="1"/>
              <a:t>heimlich</a:t>
            </a:r>
            <a:r>
              <a:rPr lang="de-DE" altLang="de-DE"/>
              <a:t> aber doch </a:t>
            </a:r>
            <a:br>
              <a:rPr lang="de-DE" altLang="de-DE"/>
            </a:br>
            <a:r>
              <a:rPr lang="de-DE" altLang="de-DE"/>
              <a:t>über sein Missgeschick gefreut.</a:t>
            </a:r>
            <a:r>
              <a:rPr lang="de-DE" altLang="de-DE">
                <a:latin typeface="Times New Roman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66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66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66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66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66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66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7" grpId="0" autoUpdateAnimBg="0"/>
      <p:bldP spid="26628" grpId="0" autoUpdateAnimBg="0"/>
      <p:bldP spid="26629" grpId="0" autoUpdateAnimBg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ChangeArrowheads="1"/>
          </p:cNvSpPr>
          <p:nvPr/>
        </p:nvSpPr>
        <p:spPr bwMode="auto">
          <a:xfrm>
            <a:off x="477838" y="762000"/>
            <a:ext cx="8458200" cy="830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de-DE" altLang="de-DE"/>
              <a:t>sowie einem </a:t>
            </a:r>
            <a:r>
              <a:rPr lang="de-DE" altLang="de-DE" b="1"/>
              <a:t>kausalen Adverb</a:t>
            </a:r>
            <a:r>
              <a:rPr lang="de-DE" altLang="de-DE"/>
              <a:t>, das den Grund für einen Sachverhalt oder eine Handlung angibt.</a:t>
            </a:r>
          </a:p>
        </p:txBody>
      </p:sp>
      <p:sp>
        <p:nvSpPr>
          <p:cNvPr id="26627" name="Rectangle 3"/>
          <p:cNvSpPr>
            <a:spLocks noChangeArrowheads="1"/>
          </p:cNvSpPr>
          <p:nvPr/>
        </p:nvSpPr>
        <p:spPr bwMode="auto">
          <a:xfrm>
            <a:off x="1371600" y="1828800"/>
            <a:ext cx="6369050" cy="2308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de-DE" altLang="de-DE"/>
              <a:t>Ich habe ihm </a:t>
            </a:r>
            <a:r>
              <a:rPr lang="de-DE" altLang="de-DE" b="1"/>
              <a:t>sicherheitshalber</a:t>
            </a:r>
            <a:r>
              <a:rPr lang="de-DE" altLang="de-DE"/>
              <a:t> einen Mantel gegeben.</a:t>
            </a:r>
            <a:br>
              <a:rPr lang="de-DE" altLang="de-DE"/>
            </a:br>
            <a:r>
              <a:rPr lang="de-DE" altLang="de-DE"/>
              <a:t>Er stürzte sich </a:t>
            </a:r>
            <a:r>
              <a:rPr lang="de-DE" altLang="de-DE" b="1"/>
              <a:t>meinetwegen</a:t>
            </a:r>
            <a:r>
              <a:rPr lang="de-DE" altLang="de-DE"/>
              <a:t> ins kalte Wasser.</a:t>
            </a:r>
            <a:br>
              <a:rPr lang="de-DE" altLang="de-DE"/>
            </a:br>
            <a:r>
              <a:rPr lang="de-DE" altLang="de-DE"/>
              <a:t>Die Katze ist </a:t>
            </a:r>
            <a:r>
              <a:rPr lang="de-DE" altLang="de-DE" b="1"/>
              <a:t>umständehalber</a:t>
            </a:r>
            <a:r>
              <a:rPr lang="de-DE" altLang="de-DE"/>
              <a:t> in gute Hände abzugeben.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66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66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7" grpId="0" autoUpdateAnimBg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ChangeArrowheads="1"/>
          </p:cNvSpPr>
          <p:nvPr/>
        </p:nvSpPr>
        <p:spPr bwMode="auto">
          <a:xfrm>
            <a:off x="477838" y="990600"/>
            <a:ext cx="6172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de-DE" altLang="de-DE"/>
              <a:t>Einige Adverbien lassen sich steigern: </a:t>
            </a:r>
          </a:p>
        </p:txBody>
      </p:sp>
      <p:sp>
        <p:nvSpPr>
          <p:cNvPr id="27651" name="Rectangle 3"/>
          <p:cNvSpPr>
            <a:spLocks noChangeArrowheads="1"/>
          </p:cNvSpPr>
          <p:nvPr/>
        </p:nvSpPr>
        <p:spPr bwMode="auto">
          <a:xfrm>
            <a:off x="477838" y="1981200"/>
            <a:ext cx="80772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de-DE" altLang="de-DE"/>
              <a:t>In der Schule fühle ich mich </a:t>
            </a:r>
            <a:r>
              <a:rPr lang="de-DE" altLang="de-DE" b="1"/>
              <a:t>gut / wohl</a:t>
            </a:r>
            <a:r>
              <a:rPr lang="de-DE" altLang="de-DE"/>
              <a:t>, aber zu Hause </a:t>
            </a:r>
            <a:br>
              <a:rPr lang="de-DE" altLang="de-DE"/>
            </a:br>
            <a:r>
              <a:rPr lang="de-DE" altLang="de-DE"/>
              <a:t>fühle ich mich </a:t>
            </a:r>
            <a:r>
              <a:rPr lang="de-DE" altLang="de-DE" b="1"/>
              <a:t>besser / wohler</a:t>
            </a:r>
            <a:r>
              <a:rPr lang="de-DE" altLang="de-DE"/>
              <a:t>.</a:t>
            </a:r>
            <a:r>
              <a:rPr lang="de-DE" altLang="de-DE">
                <a:latin typeface="Times New Roman" charset="0"/>
              </a:rPr>
              <a:t> </a:t>
            </a:r>
          </a:p>
        </p:txBody>
      </p:sp>
      <p:sp>
        <p:nvSpPr>
          <p:cNvPr id="27652" name="Rectangle 4"/>
          <p:cNvSpPr>
            <a:spLocks noChangeArrowheads="1"/>
          </p:cNvSpPr>
          <p:nvPr/>
        </p:nvSpPr>
        <p:spPr bwMode="auto">
          <a:xfrm>
            <a:off x="477838" y="32004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de-DE" altLang="de-DE"/>
              <a:t>Manchmal muss man hierbei auch das Adverb austauschen: </a:t>
            </a:r>
          </a:p>
        </p:txBody>
      </p:sp>
      <p:sp>
        <p:nvSpPr>
          <p:cNvPr id="27653" name="Rectangle 5"/>
          <p:cNvSpPr>
            <a:spLocks noChangeArrowheads="1"/>
          </p:cNvSpPr>
          <p:nvPr/>
        </p:nvSpPr>
        <p:spPr bwMode="auto">
          <a:xfrm>
            <a:off x="477838" y="4191000"/>
            <a:ext cx="9144000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de-DE" altLang="de-DE"/>
              <a:t>Ich gehe </a:t>
            </a:r>
            <a:r>
              <a:rPr lang="de-DE" altLang="de-DE" b="1"/>
              <a:t>gerne</a:t>
            </a:r>
            <a:r>
              <a:rPr lang="de-DE" altLang="de-DE"/>
              <a:t> in die Schule. </a:t>
            </a:r>
            <a:br>
              <a:rPr lang="de-DE" altLang="de-DE"/>
            </a:br>
            <a:r>
              <a:rPr lang="de-DE" altLang="de-DE"/>
              <a:t>Aber</a:t>
            </a:r>
            <a:r>
              <a:rPr lang="de-DE" altLang="de-DE" b="1"/>
              <a:t> lieber</a:t>
            </a:r>
            <a:r>
              <a:rPr lang="de-DE" altLang="de-DE"/>
              <a:t> gehe ich ins Freibad. </a:t>
            </a:r>
            <a:br>
              <a:rPr lang="de-DE" altLang="de-DE"/>
            </a:br>
            <a:r>
              <a:rPr lang="de-DE" altLang="de-DE"/>
              <a:t>Und </a:t>
            </a:r>
            <a:r>
              <a:rPr lang="de-DE" altLang="de-DE" b="1"/>
              <a:t>am liebsten</a:t>
            </a:r>
            <a:r>
              <a:rPr lang="de-DE" altLang="de-DE"/>
              <a:t> gehe ich in Urlaub.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76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76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76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76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76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76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1" grpId="0" autoUpdateAnimBg="0"/>
      <p:bldP spid="27652" grpId="0" autoUpdateAnimBg="0"/>
      <p:bldP spid="27653" grpId="0" autoUpdateAnimBg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Text Box 3"/>
          <p:cNvSpPr txBox="1">
            <a:spLocks noChangeArrowheads="1"/>
          </p:cNvSpPr>
          <p:nvPr/>
        </p:nvSpPr>
        <p:spPr bwMode="auto">
          <a:xfrm>
            <a:off x="419100" y="609600"/>
            <a:ext cx="7467600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dirty="0">
                <a:solidFill>
                  <a:srgbClr val="000000"/>
                </a:solidFill>
              </a:rPr>
              <a:t>     </a:t>
            </a:r>
            <a:r>
              <a:rPr lang="de-DE" altLang="de-DE" sz="3000" b="1" dirty="0">
                <a:solidFill>
                  <a:srgbClr val="000000"/>
                </a:solidFill>
                <a:sym typeface="Wingdings" pitchFamily="2" charset="2"/>
                <a:hlinkClick r:id="rId2" action="ppaction://hlinksldjump"/>
              </a:rPr>
              <a:t></a:t>
            </a:r>
            <a:r>
              <a:rPr lang="de-DE" altLang="de-DE" sz="3000" b="1" dirty="0">
                <a:solidFill>
                  <a:srgbClr val="000000"/>
                </a:solidFill>
                <a:hlinkClick r:id="rId2" action="ppaction://hlinksldjump"/>
              </a:rPr>
              <a:t> </a:t>
            </a:r>
            <a:r>
              <a:rPr lang="de-DE" altLang="de-DE" sz="3000" dirty="0">
                <a:solidFill>
                  <a:srgbClr val="000000"/>
                </a:solidFill>
              </a:rPr>
              <a:t>Das </a:t>
            </a:r>
            <a:r>
              <a:rPr lang="de-DE" altLang="de-DE" sz="3000" dirty="0" smtClean="0">
                <a:solidFill>
                  <a:srgbClr val="000000"/>
                </a:solidFill>
              </a:rPr>
              <a:t>Substantiv / das Nomen</a:t>
            </a:r>
            <a:endParaRPr lang="de-DE" altLang="de-DE" sz="3000" dirty="0">
              <a:solidFill>
                <a:srgbClr val="000000"/>
              </a:solidFill>
            </a:endParaRPr>
          </a:p>
        </p:txBody>
      </p:sp>
      <p:sp>
        <p:nvSpPr>
          <p:cNvPr id="68611" name="Text Box 7">
            <a:hlinkClick r:id="rId3" action="ppaction://hlinksldjump"/>
          </p:cNvPr>
          <p:cNvSpPr txBox="1">
            <a:spLocks noChangeArrowheads="1"/>
          </p:cNvSpPr>
          <p:nvPr/>
        </p:nvSpPr>
        <p:spPr bwMode="auto">
          <a:xfrm>
            <a:off x="755650" y="1143000"/>
            <a:ext cx="5721350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dirty="0">
                <a:solidFill>
                  <a:srgbClr val="000000"/>
                </a:solidFill>
              </a:rPr>
              <a:t>  </a:t>
            </a:r>
            <a:r>
              <a:rPr lang="de-DE" altLang="de-DE" sz="3000" b="1" dirty="0">
                <a:solidFill>
                  <a:srgbClr val="000000"/>
                </a:solidFill>
                <a:sym typeface="Wingdings" pitchFamily="2" charset="2"/>
                <a:hlinkClick r:id="rId3" action="ppaction://hlinksldjump"/>
              </a:rPr>
              <a:t></a:t>
            </a:r>
            <a:r>
              <a:rPr lang="de-DE" altLang="de-DE" sz="3000" dirty="0">
                <a:solidFill>
                  <a:srgbClr val="000000"/>
                </a:solidFill>
                <a:hlinkClick r:id="rId3" action="ppaction://hlinksldjump"/>
              </a:rPr>
              <a:t> </a:t>
            </a:r>
            <a:r>
              <a:rPr lang="de-DE" altLang="de-DE" sz="3000" dirty="0">
                <a:solidFill>
                  <a:srgbClr val="000000"/>
                </a:solidFill>
              </a:rPr>
              <a:t>Der Artikel</a:t>
            </a:r>
            <a:endParaRPr lang="de-DE" altLang="de-DE" sz="3000" b="1" dirty="0">
              <a:solidFill>
                <a:srgbClr val="000000"/>
              </a:solidFill>
            </a:endParaRPr>
          </a:p>
        </p:txBody>
      </p:sp>
      <p:sp>
        <p:nvSpPr>
          <p:cNvPr id="68612" name="Text Box 8"/>
          <p:cNvSpPr txBox="1">
            <a:spLocks noChangeArrowheads="1"/>
          </p:cNvSpPr>
          <p:nvPr/>
        </p:nvSpPr>
        <p:spPr bwMode="auto">
          <a:xfrm>
            <a:off x="457200" y="1676400"/>
            <a:ext cx="7391400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b="1" dirty="0">
                <a:solidFill>
                  <a:srgbClr val="000000"/>
                </a:solidFill>
              </a:rPr>
              <a:t>     </a:t>
            </a:r>
            <a:r>
              <a:rPr lang="de-DE" altLang="de-DE" sz="3000" b="1" dirty="0">
                <a:solidFill>
                  <a:srgbClr val="000000"/>
                </a:solidFill>
                <a:sym typeface="Wingdings" pitchFamily="2" charset="2"/>
                <a:hlinkClick r:id="rId4" action="ppaction://hlinksldjump"/>
              </a:rPr>
              <a:t></a:t>
            </a:r>
            <a:r>
              <a:rPr lang="de-DE" altLang="de-DE" sz="3000" dirty="0">
                <a:solidFill>
                  <a:srgbClr val="000000"/>
                </a:solidFill>
                <a:sym typeface="Wingdings" pitchFamily="2" charset="2"/>
                <a:hlinkClick r:id="rId4" action="ppaction://hlinksldjump"/>
              </a:rPr>
              <a:t> </a:t>
            </a:r>
            <a:r>
              <a:rPr lang="de-DE" altLang="de-DE" sz="3000" dirty="0">
                <a:solidFill>
                  <a:srgbClr val="000000"/>
                </a:solidFill>
                <a:sym typeface="Wingdings" pitchFamily="2" charset="2"/>
              </a:rPr>
              <a:t>Das Adjektiv</a:t>
            </a:r>
            <a:endParaRPr lang="de-DE" altLang="de-DE" b="1" dirty="0">
              <a:solidFill>
                <a:srgbClr val="000000"/>
              </a:solidFill>
            </a:endParaRPr>
          </a:p>
        </p:txBody>
      </p:sp>
      <p:sp>
        <p:nvSpPr>
          <p:cNvPr id="68613" name="Rectangle 10"/>
          <p:cNvSpPr>
            <a:spLocks noChangeArrowheads="1"/>
          </p:cNvSpPr>
          <p:nvPr/>
        </p:nvSpPr>
        <p:spPr bwMode="auto">
          <a:xfrm>
            <a:off x="914400" y="2286000"/>
            <a:ext cx="8121650" cy="554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de-DE" altLang="de-DE" sz="3000" b="1" dirty="0">
                <a:solidFill>
                  <a:srgbClr val="000000"/>
                </a:solidFill>
                <a:sym typeface="Wingdings" pitchFamily="2" charset="2"/>
                <a:hlinkClick r:id="rId5" action="ppaction://hlinksldjump"/>
              </a:rPr>
              <a:t></a:t>
            </a:r>
            <a:r>
              <a:rPr lang="de-DE" altLang="de-DE" sz="3000" b="1" dirty="0">
                <a:solidFill>
                  <a:srgbClr val="000000"/>
                </a:solidFill>
                <a:hlinkClick r:id="rId5" action="ppaction://hlinksldjump"/>
              </a:rPr>
              <a:t> </a:t>
            </a:r>
            <a:r>
              <a:rPr lang="de-DE" altLang="de-DE" sz="3000" dirty="0">
                <a:solidFill>
                  <a:srgbClr val="000000"/>
                </a:solidFill>
              </a:rPr>
              <a:t>Das Adverb</a:t>
            </a:r>
          </a:p>
        </p:txBody>
      </p:sp>
      <p:sp>
        <p:nvSpPr>
          <p:cNvPr id="68614" name="Text Box 13"/>
          <p:cNvSpPr txBox="1">
            <a:spLocks noChangeArrowheads="1"/>
          </p:cNvSpPr>
          <p:nvPr/>
        </p:nvSpPr>
        <p:spPr bwMode="auto">
          <a:xfrm>
            <a:off x="914400" y="2819400"/>
            <a:ext cx="4521200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3000" b="1" dirty="0">
                <a:solidFill>
                  <a:srgbClr val="000000"/>
                </a:solidFill>
                <a:sym typeface="Wingdings" pitchFamily="2" charset="2"/>
                <a:hlinkClick r:id="rId6" action="ppaction://hlinksldjump"/>
              </a:rPr>
              <a:t></a:t>
            </a:r>
            <a:r>
              <a:rPr lang="de-DE" altLang="de-DE" sz="3000" b="1" dirty="0">
                <a:solidFill>
                  <a:srgbClr val="000000"/>
                </a:solidFill>
                <a:hlinkClick r:id="rId6" action="ppaction://hlinksldjump"/>
              </a:rPr>
              <a:t> </a:t>
            </a:r>
            <a:r>
              <a:rPr lang="de-DE" altLang="de-DE" sz="3000" dirty="0">
                <a:solidFill>
                  <a:srgbClr val="000000"/>
                </a:solidFill>
              </a:rPr>
              <a:t>Das Verb</a:t>
            </a:r>
          </a:p>
        </p:txBody>
      </p:sp>
      <p:sp>
        <p:nvSpPr>
          <p:cNvPr id="68615" name="Text Box 15"/>
          <p:cNvSpPr txBox="1">
            <a:spLocks noChangeArrowheads="1"/>
          </p:cNvSpPr>
          <p:nvPr/>
        </p:nvSpPr>
        <p:spPr bwMode="auto">
          <a:xfrm>
            <a:off x="914400" y="3429000"/>
            <a:ext cx="6897688" cy="554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3000" b="1" dirty="0">
                <a:solidFill>
                  <a:srgbClr val="000000"/>
                </a:solidFill>
                <a:sym typeface="Wingdings" pitchFamily="2" charset="2"/>
                <a:hlinkClick r:id="rId7" action="ppaction://hlinksldjump"/>
              </a:rPr>
              <a:t></a:t>
            </a:r>
            <a:r>
              <a:rPr lang="de-DE" altLang="de-DE" sz="3000" dirty="0">
                <a:solidFill>
                  <a:srgbClr val="000000"/>
                </a:solidFill>
                <a:hlinkClick r:id="rId7" action="ppaction://hlinksldjump"/>
              </a:rPr>
              <a:t> </a:t>
            </a:r>
            <a:r>
              <a:rPr lang="de-DE" altLang="de-DE" sz="3000" dirty="0">
                <a:solidFill>
                  <a:srgbClr val="000000"/>
                </a:solidFill>
              </a:rPr>
              <a:t>Das Pronomen</a:t>
            </a:r>
            <a:endParaRPr lang="de-DE" altLang="de-DE" sz="3000" b="1" dirty="0">
              <a:solidFill>
                <a:srgbClr val="000000"/>
              </a:solidFill>
            </a:endParaRPr>
          </a:p>
        </p:txBody>
      </p:sp>
      <p:sp>
        <p:nvSpPr>
          <p:cNvPr id="68616" name="Text Box 17"/>
          <p:cNvSpPr txBox="1">
            <a:spLocks noChangeArrowheads="1"/>
          </p:cNvSpPr>
          <p:nvPr/>
        </p:nvSpPr>
        <p:spPr bwMode="auto">
          <a:xfrm>
            <a:off x="914400" y="4038600"/>
            <a:ext cx="7186613" cy="554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3000" b="1" dirty="0">
                <a:solidFill>
                  <a:srgbClr val="000000"/>
                </a:solidFill>
                <a:sym typeface="Wingdings" pitchFamily="2" charset="2"/>
                <a:hlinkClick r:id="rId8" action="ppaction://hlinksldjump"/>
              </a:rPr>
              <a:t></a:t>
            </a:r>
            <a:r>
              <a:rPr lang="de-DE" altLang="de-DE" sz="3000" b="1" dirty="0">
                <a:solidFill>
                  <a:srgbClr val="000000"/>
                </a:solidFill>
                <a:hlinkClick r:id="rId8" action="ppaction://hlinksldjump"/>
              </a:rPr>
              <a:t> </a:t>
            </a:r>
            <a:r>
              <a:rPr lang="de-DE" altLang="de-DE" sz="3000" dirty="0">
                <a:solidFill>
                  <a:srgbClr val="000000"/>
                </a:solidFill>
              </a:rPr>
              <a:t>Die Präposition</a:t>
            </a:r>
          </a:p>
        </p:txBody>
      </p:sp>
      <p:sp>
        <p:nvSpPr>
          <p:cNvPr id="68617" name="Text Box 19"/>
          <p:cNvSpPr txBox="1">
            <a:spLocks noChangeArrowheads="1"/>
          </p:cNvSpPr>
          <p:nvPr/>
        </p:nvSpPr>
        <p:spPr bwMode="auto">
          <a:xfrm>
            <a:off x="914400" y="4648200"/>
            <a:ext cx="8553450" cy="554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3000" b="1" dirty="0">
                <a:solidFill>
                  <a:srgbClr val="000000"/>
                </a:solidFill>
                <a:sym typeface="Wingdings" pitchFamily="2" charset="2"/>
                <a:hlinkClick r:id="rId9" action="ppaction://hlinksldjump"/>
              </a:rPr>
              <a:t></a:t>
            </a:r>
            <a:r>
              <a:rPr lang="de-DE" altLang="de-DE" sz="3000" b="1" dirty="0">
                <a:solidFill>
                  <a:srgbClr val="000000"/>
                </a:solidFill>
                <a:hlinkClick r:id="rId9" action="ppaction://hlinksldjump"/>
              </a:rPr>
              <a:t> </a:t>
            </a:r>
            <a:r>
              <a:rPr lang="de-DE" altLang="de-DE" sz="3000" dirty="0">
                <a:solidFill>
                  <a:srgbClr val="000000"/>
                </a:solidFill>
              </a:rPr>
              <a:t>Die Konjunktion</a:t>
            </a:r>
            <a:endParaRPr lang="de-DE" altLang="de-DE" sz="3000" b="1" dirty="0">
              <a:solidFill>
                <a:srgbClr val="000000"/>
              </a:solidFill>
            </a:endParaRPr>
          </a:p>
        </p:txBody>
      </p:sp>
      <p:sp>
        <p:nvSpPr>
          <p:cNvPr id="68618" name="Text Box 21"/>
          <p:cNvSpPr txBox="1">
            <a:spLocks noChangeArrowheads="1"/>
          </p:cNvSpPr>
          <p:nvPr/>
        </p:nvSpPr>
        <p:spPr bwMode="auto">
          <a:xfrm>
            <a:off x="914400" y="5257800"/>
            <a:ext cx="6610350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3000" b="1" dirty="0">
                <a:solidFill>
                  <a:srgbClr val="000000"/>
                </a:solidFill>
                <a:sym typeface="Wingdings" pitchFamily="2" charset="2"/>
                <a:hlinkClick r:id="rId10" action="ppaction://hlinksldjump"/>
              </a:rPr>
              <a:t></a:t>
            </a:r>
            <a:r>
              <a:rPr lang="de-DE" altLang="de-DE" sz="3000" dirty="0">
                <a:solidFill>
                  <a:srgbClr val="000000"/>
                </a:solidFill>
                <a:hlinkClick r:id="rId10" action="ppaction://hlinksldjump"/>
              </a:rPr>
              <a:t> </a:t>
            </a:r>
            <a:r>
              <a:rPr lang="de-DE" altLang="de-DE" sz="3000" dirty="0">
                <a:solidFill>
                  <a:srgbClr val="000000"/>
                </a:solidFill>
              </a:rPr>
              <a:t>Die Numerale</a:t>
            </a:r>
            <a:endParaRPr lang="de-DE" altLang="de-DE" sz="3000" b="1" dirty="0">
              <a:solidFill>
                <a:srgbClr val="000000"/>
              </a:solidFill>
            </a:endParaRPr>
          </a:p>
        </p:txBody>
      </p:sp>
      <p:sp>
        <p:nvSpPr>
          <p:cNvPr id="68619" name="Text Box 23"/>
          <p:cNvSpPr txBox="1">
            <a:spLocks noChangeArrowheads="1"/>
          </p:cNvSpPr>
          <p:nvPr/>
        </p:nvSpPr>
        <p:spPr bwMode="auto">
          <a:xfrm>
            <a:off x="914400" y="5791200"/>
            <a:ext cx="6681788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3000" b="1" dirty="0">
                <a:solidFill>
                  <a:srgbClr val="000000"/>
                </a:solidFill>
                <a:sym typeface="Wingdings" pitchFamily="2" charset="2"/>
                <a:hlinkClick r:id="rId11" action="ppaction://hlinksldjump"/>
              </a:rPr>
              <a:t></a:t>
            </a:r>
            <a:r>
              <a:rPr lang="de-DE" altLang="de-DE" sz="3000" dirty="0">
                <a:solidFill>
                  <a:srgbClr val="000000"/>
                </a:solidFill>
              </a:rPr>
              <a:t> Die Interjektion</a:t>
            </a:r>
            <a:endParaRPr lang="de-DE" altLang="de-DE" sz="3000" b="1" dirty="0">
              <a:solidFill>
                <a:srgbClr val="000000"/>
              </a:solidFill>
            </a:endParaRPr>
          </a:p>
        </p:txBody>
      </p:sp>
      <p:sp>
        <p:nvSpPr>
          <p:cNvPr id="2" name="Textfeld 1"/>
          <p:cNvSpPr txBox="1"/>
          <p:nvPr/>
        </p:nvSpPr>
        <p:spPr>
          <a:xfrm>
            <a:off x="5191125" y="1628775"/>
            <a:ext cx="3341688" cy="323215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de-DE" u="sng" dirty="0">
                <a:solidFill>
                  <a:srgbClr val="80808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Navigation:</a:t>
            </a:r>
          </a:p>
          <a:p>
            <a:pPr>
              <a:defRPr/>
            </a:pPr>
            <a:endParaRPr lang="de-DE" dirty="0">
              <a:solidFill>
                <a:srgbClr val="80808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>
              <a:defRPr/>
            </a:pPr>
            <a:r>
              <a:rPr lang="de-DE" dirty="0">
                <a:solidFill>
                  <a:srgbClr val="80808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Durch das Klicken auf dieses Symbol </a:t>
            </a:r>
          </a:p>
          <a:p>
            <a:pPr algn="ctr">
              <a:defRPr/>
            </a:pPr>
            <a:r>
              <a:rPr lang="de-DE" sz="3600" u="sng" dirty="0">
                <a:solidFill>
                  <a:srgbClr val="80808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/>
              </a:rPr>
              <a:t></a:t>
            </a:r>
            <a:r>
              <a:rPr lang="de-DE" sz="3600" dirty="0">
                <a:solidFill>
                  <a:srgbClr val="80808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/>
              </a:rPr>
              <a:t> </a:t>
            </a:r>
          </a:p>
          <a:p>
            <a:pPr algn="ctr">
              <a:defRPr/>
            </a:pPr>
            <a:r>
              <a:rPr lang="de-DE" dirty="0">
                <a:solidFill>
                  <a:srgbClr val="80808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/>
              </a:rPr>
              <a:t>gelangt man direkt in die entsprechenden Unterkapitel.</a:t>
            </a:r>
            <a:endParaRPr lang="de-DE" sz="1600" dirty="0">
              <a:solidFill>
                <a:srgbClr val="80808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6991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altLang="de-DE" smtClean="0">
                <a:latin typeface="Tahoma" pitchFamily="34" charset="0"/>
              </a:rPr>
              <a:t>Das Verb</a:t>
            </a:r>
          </a:p>
        </p:txBody>
      </p:sp>
      <p:sp>
        <p:nvSpPr>
          <p:cNvPr id="28675" name="Rectangle 3"/>
          <p:cNvSpPr>
            <a:spLocks noChangeArrowheads="1"/>
          </p:cNvSpPr>
          <p:nvPr/>
        </p:nvSpPr>
        <p:spPr bwMode="auto">
          <a:xfrm>
            <a:off x="838200" y="2209800"/>
            <a:ext cx="60706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de-DE" altLang="de-DE"/>
              <a:t>Bei den Verben unterscheiden wir zwischen</a:t>
            </a:r>
            <a:br>
              <a:rPr lang="de-DE" altLang="de-DE"/>
            </a:br>
            <a:r>
              <a:rPr lang="de-DE" altLang="de-DE"/>
              <a:t>Vollverben und Hilfsverben.</a:t>
            </a:r>
          </a:p>
        </p:txBody>
      </p:sp>
      <p:sp>
        <p:nvSpPr>
          <p:cNvPr id="25604" name="AutoShape 4" descr="Icon weiter"/>
          <p:cNvSpPr>
            <a:spLocks noChangeAspect="1" noChangeArrowheads="1"/>
          </p:cNvSpPr>
          <p:nvPr/>
        </p:nvSpPr>
        <p:spPr bwMode="auto">
          <a:xfrm>
            <a:off x="1704975" y="3063875"/>
            <a:ext cx="136525" cy="103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endParaRPr lang="de-DE" altLang="de-DE"/>
          </a:p>
        </p:txBody>
      </p:sp>
      <p:sp>
        <p:nvSpPr>
          <p:cNvPr id="25605" name="AutoShape 5" descr="Icon weiter"/>
          <p:cNvSpPr>
            <a:spLocks noChangeAspect="1" noChangeArrowheads="1"/>
          </p:cNvSpPr>
          <p:nvPr/>
        </p:nvSpPr>
        <p:spPr bwMode="auto">
          <a:xfrm>
            <a:off x="1704975" y="3794125"/>
            <a:ext cx="136525" cy="103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endParaRPr lang="de-DE" altLang="de-DE"/>
          </a:p>
        </p:txBody>
      </p:sp>
      <p:sp>
        <p:nvSpPr>
          <p:cNvPr id="28678" name="Rectangle 6"/>
          <p:cNvSpPr>
            <a:spLocks noChangeArrowheads="1"/>
          </p:cNvSpPr>
          <p:nvPr/>
        </p:nvSpPr>
        <p:spPr bwMode="auto">
          <a:xfrm>
            <a:off x="838200" y="3657600"/>
            <a:ext cx="9144000" cy="191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de-DE" altLang="de-DE"/>
              <a:t>Verben kann man konjugieren, das heißt </a:t>
            </a:r>
            <a:br>
              <a:rPr lang="de-DE" altLang="de-DE"/>
            </a:br>
            <a:r>
              <a:rPr lang="de-DE" altLang="de-DE"/>
              <a:t>an die Person (1. bis 3. Person), </a:t>
            </a:r>
            <a:br>
              <a:rPr lang="de-DE" altLang="de-DE"/>
            </a:br>
            <a:r>
              <a:rPr lang="de-DE" altLang="de-DE"/>
              <a:t>die Zahl (Singular/Plural) </a:t>
            </a:r>
            <a:br>
              <a:rPr lang="de-DE" altLang="de-DE"/>
            </a:br>
            <a:r>
              <a:rPr lang="de-DE" altLang="de-DE"/>
              <a:t>und die Zeit (Gegenwart, Vergangenheit, Zukunft) </a:t>
            </a:r>
          </a:p>
          <a:p>
            <a:pPr eaLnBrk="1" hangingPunct="1"/>
            <a:r>
              <a:rPr lang="de-DE" altLang="de-DE"/>
              <a:t>anpassen.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86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86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86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86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5" grpId="0" autoUpdateAnimBg="0"/>
      <p:bldP spid="28678" grpId="0" autoUpdateAnimBg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altLang="de-DE" smtClean="0">
                <a:latin typeface="Tahoma" pitchFamily="34" charset="0"/>
              </a:rPr>
              <a:t>Das Vollverb</a:t>
            </a:r>
          </a:p>
        </p:txBody>
      </p:sp>
      <p:sp>
        <p:nvSpPr>
          <p:cNvPr id="26627" name="Rectangle 3"/>
          <p:cNvSpPr>
            <a:spLocks noChangeArrowheads="1"/>
          </p:cNvSpPr>
          <p:nvPr/>
        </p:nvSpPr>
        <p:spPr bwMode="auto">
          <a:xfrm>
            <a:off x="762000" y="1905000"/>
            <a:ext cx="80772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de-DE" altLang="de-DE"/>
              <a:t>Das Vollverb kann alleine stehen und gibt die Tätigkeit </a:t>
            </a:r>
          </a:p>
          <a:p>
            <a:pPr eaLnBrk="1" hangingPunct="1"/>
            <a:r>
              <a:rPr lang="de-DE" altLang="de-DE"/>
              <a:t>im Satz an. </a:t>
            </a:r>
          </a:p>
        </p:txBody>
      </p:sp>
      <p:sp>
        <p:nvSpPr>
          <p:cNvPr id="29700" name="Rectangle 4"/>
          <p:cNvSpPr>
            <a:spLocks noChangeArrowheads="1"/>
          </p:cNvSpPr>
          <p:nvPr/>
        </p:nvSpPr>
        <p:spPr bwMode="auto">
          <a:xfrm>
            <a:off x="1524000" y="2895600"/>
            <a:ext cx="50292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de-DE" altLang="de-DE"/>
              <a:t>Ich </a:t>
            </a:r>
            <a:r>
              <a:rPr lang="de-DE" altLang="de-DE" b="1"/>
              <a:t>gehe</a:t>
            </a:r>
            <a:r>
              <a:rPr lang="de-DE" altLang="de-DE"/>
              <a:t> nach Hause.</a:t>
            </a:r>
            <a:br>
              <a:rPr lang="de-DE" altLang="de-DE"/>
            </a:br>
            <a:r>
              <a:rPr lang="de-DE" altLang="de-DE"/>
              <a:t>Wir </a:t>
            </a:r>
            <a:r>
              <a:rPr lang="de-DE" altLang="de-DE" b="1"/>
              <a:t>schreiben</a:t>
            </a:r>
            <a:r>
              <a:rPr lang="de-DE" altLang="de-DE"/>
              <a:t> einen Aufsatz. </a:t>
            </a:r>
          </a:p>
        </p:txBody>
      </p:sp>
      <p:sp>
        <p:nvSpPr>
          <p:cNvPr id="29701" name="Rectangle 5"/>
          <p:cNvSpPr>
            <a:spLocks noChangeArrowheads="1"/>
          </p:cNvSpPr>
          <p:nvPr/>
        </p:nvSpPr>
        <p:spPr bwMode="auto">
          <a:xfrm>
            <a:off x="838200" y="41148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de-DE" altLang="de-DE"/>
              <a:t>Es gibt schwache und starke Verben.</a:t>
            </a:r>
            <a:r>
              <a:rPr lang="de-DE" altLang="de-DE">
                <a:latin typeface="Times New Roman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97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97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97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97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700" grpId="0" autoUpdateAnimBg="0"/>
      <p:bldP spid="29701" grpId="0" autoUpdateAnimBg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ChangeArrowheads="1"/>
          </p:cNvSpPr>
          <p:nvPr/>
        </p:nvSpPr>
        <p:spPr bwMode="auto">
          <a:xfrm>
            <a:off x="838200" y="533400"/>
            <a:ext cx="71628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de-DE" altLang="de-DE"/>
              <a:t>Die </a:t>
            </a:r>
            <a:r>
              <a:rPr lang="de-DE" altLang="de-DE" b="1"/>
              <a:t>schwachen Verben</a:t>
            </a:r>
            <a:r>
              <a:rPr lang="de-DE" altLang="de-DE"/>
              <a:t> werden regelmäßig gebildet: </a:t>
            </a:r>
          </a:p>
        </p:txBody>
      </p:sp>
      <p:sp>
        <p:nvSpPr>
          <p:cNvPr id="30723" name="Rectangle 3"/>
          <p:cNvSpPr>
            <a:spLocks noChangeArrowheads="1"/>
          </p:cNvSpPr>
          <p:nvPr/>
        </p:nvSpPr>
        <p:spPr bwMode="auto">
          <a:xfrm>
            <a:off x="838200" y="1600200"/>
            <a:ext cx="4724400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de-DE" altLang="de-DE"/>
              <a:t>backen - backte - gebacken</a:t>
            </a:r>
            <a:br>
              <a:rPr lang="de-DE" altLang="de-DE"/>
            </a:br>
            <a:r>
              <a:rPr lang="de-DE" altLang="de-DE"/>
              <a:t>putzen - putzte  - geputzt</a:t>
            </a:r>
            <a:br>
              <a:rPr lang="de-DE" altLang="de-DE"/>
            </a:br>
            <a:r>
              <a:rPr lang="de-DE" altLang="de-DE"/>
              <a:t>hören  - hörte    - gehört</a:t>
            </a:r>
            <a:r>
              <a:rPr lang="de-DE" altLang="de-DE">
                <a:latin typeface="Times New Roman" charset="0"/>
              </a:rPr>
              <a:t> </a:t>
            </a:r>
          </a:p>
        </p:txBody>
      </p:sp>
      <p:sp>
        <p:nvSpPr>
          <p:cNvPr id="30724" name="Rectangle 4"/>
          <p:cNvSpPr>
            <a:spLocks noChangeArrowheads="1"/>
          </p:cNvSpPr>
          <p:nvPr/>
        </p:nvSpPr>
        <p:spPr bwMode="auto">
          <a:xfrm>
            <a:off x="838200" y="3200400"/>
            <a:ext cx="6172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de-DE" altLang="de-DE"/>
              <a:t>Die </a:t>
            </a:r>
            <a:r>
              <a:rPr lang="de-DE" altLang="de-DE" b="1"/>
              <a:t>starken Verben</a:t>
            </a:r>
            <a:r>
              <a:rPr lang="de-DE" altLang="de-DE"/>
              <a:t> sind unregelmäßig: </a:t>
            </a:r>
          </a:p>
        </p:txBody>
      </p:sp>
      <p:sp>
        <p:nvSpPr>
          <p:cNvPr id="30725" name="Rectangle 5"/>
          <p:cNvSpPr>
            <a:spLocks noChangeArrowheads="1"/>
          </p:cNvSpPr>
          <p:nvPr/>
        </p:nvSpPr>
        <p:spPr bwMode="auto">
          <a:xfrm>
            <a:off x="838200" y="4038600"/>
            <a:ext cx="4572000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de-DE" altLang="de-DE"/>
              <a:t>helfen - half   - geholfen</a:t>
            </a:r>
            <a:br>
              <a:rPr lang="de-DE" altLang="de-DE"/>
            </a:br>
            <a:r>
              <a:rPr lang="de-DE" altLang="de-DE"/>
              <a:t>gehen - ging  - gegangen</a:t>
            </a:r>
            <a:br>
              <a:rPr lang="de-DE" altLang="de-DE"/>
            </a:br>
            <a:r>
              <a:rPr lang="de-DE" altLang="de-DE"/>
              <a:t>singen - sang - gesungen</a:t>
            </a:r>
            <a:r>
              <a:rPr lang="de-DE" altLang="de-DE">
                <a:latin typeface="Times New Roman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07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07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07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07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3" grpId="0" autoUpdateAnimBg="0"/>
      <p:bldP spid="30724" grpId="0" autoUpdateAnimBg="0"/>
      <p:bldP spid="30725" grpId="0" autoUpdateAnimBg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1026"/>
          <p:cNvSpPr>
            <a:spLocks noChangeArrowheads="1"/>
          </p:cNvSpPr>
          <p:nvPr/>
        </p:nvSpPr>
        <p:spPr bwMode="auto">
          <a:xfrm>
            <a:off x="539750" y="609600"/>
            <a:ext cx="71628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de-DE" altLang="de-DE"/>
              <a:t>Vollverben können im </a:t>
            </a:r>
            <a:r>
              <a:rPr lang="de-DE" altLang="de-DE" b="1"/>
              <a:t>Aktiv </a:t>
            </a:r>
            <a:r>
              <a:rPr lang="de-DE" altLang="de-DE"/>
              <a:t>(Tätigkeitsform) </a:t>
            </a:r>
            <a:br>
              <a:rPr lang="de-DE" altLang="de-DE"/>
            </a:br>
            <a:r>
              <a:rPr lang="de-DE" altLang="de-DE"/>
              <a:t>oder im </a:t>
            </a:r>
            <a:r>
              <a:rPr lang="de-DE" altLang="de-DE" b="1"/>
              <a:t>Passiv</a:t>
            </a:r>
            <a:r>
              <a:rPr lang="de-DE" altLang="de-DE"/>
              <a:t> (Leideform) stehen. </a:t>
            </a:r>
          </a:p>
        </p:txBody>
      </p:sp>
      <p:sp>
        <p:nvSpPr>
          <p:cNvPr id="31747" name="Rectangle 1027"/>
          <p:cNvSpPr>
            <a:spLocks noChangeArrowheads="1"/>
          </p:cNvSpPr>
          <p:nvPr/>
        </p:nvSpPr>
        <p:spPr bwMode="auto">
          <a:xfrm>
            <a:off x="1079500" y="1524000"/>
            <a:ext cx="62484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de-DE" altLang="de-DE"/>
              <a:t>Der Arzt </a:t>
            </a:r>
            <a:r>
              <a:rPr lang="de-DE" altLang="de-DE" b="1"/>
              <a:t>operiert</a:t>
            </a:r>
            <a:r>
              <a:rPr lang="de-DE" altLang="de-DE"/>
              <a:t> Peter am Blinddarm</a:t>
            </a:r>
            <a:br>
              <a:rPr lang="de-DE" altLang="de-DE"/>
            </a:br>
            <a:r>
              <a:rPr lang="de-DE" altLang="de-DE"/>
              <a:t>Ich </a:t>
            </a:r>
            <a:r>
              <a:rPr lang="de-DE" altLang="de-DE" b="1"/>
              <a:t>repariere</a:t>
            </a:r>
            <a:r>
              <a:rPr lang="de-DE" altLang="de-DE"/>
              <a:t> das Fahrrad.</a:t>
            </a:r>
          </a:p>
        </p:txBody>
      </p:sp>
      <p:sp>
        <p:nvSpPr>
          <p:cNvPr id="31748" name="Rectangle 1028"/>
          <p:cNvSpPr>
            <a:spLocks noChangeArrowheads="1"/>
          </p:cNvSpPr>
          <p:nvPr/>
        </p:nvSpPr>
        <p:spPr bwMode="auto">
          <a:xfrm>
            <a:off x="539750" y="2514600"/>
            <a:ext cx="54102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de-DE" altLang="de-DE"/>
              <a:t>Hier handelt das Subjekt des Satzes, </a:t>
            </a:r>
            <a:br>
              <a:rPr lang="de-DE" altLang="de-DE"/>
            </a:br>
            <a:r>
              <a:rPr lang="de-DE" altLang="de-DE"/>
              <a:t>das Subjekt ist aktiv tätig. </a:t>
            </a:r>
          </a:p>
        </p:txBody>
      </p:sp>
      <p:sp>
        <p:nvSpPr>
          <p:cNvPr id="31749" name="Rectangle 1029"/>
          <p:cNvSpPr>
            <a:spLocks noChangeArrowheads="1"/>
          </p:cNvSpPr>
          <p:nvPr/>
        </p:nvSpPr>
        <p:spPr bwMode="auto">
          <a:xfrm>
            <a:off x="1079500" y="3581400"/>
            <a:ext cx="62484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de-DE" altLang="de-DE"/>
              <a:t>Peter </a:t>
            </a:r>
            <a:r>
              <a:rPr lang="de-DE" altLang="de-DE" b="1"/>
              <a:t>wurde</a:t>
            </a:r>
            <a:r>
              <a:rPr lang="de-DE" altLang="de-DE"/>
              <a:t> am Blinddarm </a:t>
            </a:r>
            <a:r>
              <a:rPr lang="de-DE" altLang="de-DE" b="1"/>
              <a:t>operiert</a:t>
            </a:r>
            <a:r>
              <a:rPr lang="de-DE" altLang="de-DE"/>
              <a:t>.</a:t>
            </a:r>
            <a:br>
              <a:rPr lang="de-DE" altLang="de-DE"/>
            </a:br>
            <a:r>
              <a:rPr lang="de-DE" altLang="de-DE"/>
              <a:t>Das Fahrrad</a:t>
            </a:r>
            <a:r>
              <a:rPr lang="de-DE" altLang="de-DE" b="1"/>
              <a:t> wird repariert</a:t>
            </a:r>
            <a:r>
              <a:rPr lang="de-DE" altLang="de-DE"/>
              <a:t>.</a:t>
            </a:r>
          </a:p>
        </p:txBody>
      </p:sp>
      <p:sp>
        <p:nvSpPr>
          <p:cNvPr id="31750" name="Rectangle 1030"/>
          <p:cNvSpPr>
            <a:spLocks noChangeArrowheads="1"/>
          </p:cNvSpPr>
          <p:nvPr/>
        </p:nvSpPr>
        <p:spPr bwMode="auto">
          <a:xfrm>
            <a:off x="539750" y="4648200"/>
            <a:ext cx="8229600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de-DE" altLang="de-DE"/>
              <a:t>Hier handelt das Subjekt des Satzes nicht, </a:t>
            </a:r>
            <a:br>
              <a:rPr lang="de-DE" altLang="de-DE"/>
            </a:br>
            <a:r>
              <a:rPr lang="de-DE" altLang="de-DE"/>
              <a:t>sondern es geschieht etwas mit ihm. </a:t>
            </a:r>
            <a:br>
              <a:rPr lang="de-DE" altLang="de-DE"/>
            </a:br>
            <a:r>
              <a:rPr lang="de-DE" altLang="de-DE"/>
              <a:t>Das Subjekt ist passiv, an ihm wird gehandelt.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17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17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17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17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17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17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17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17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7" grpId="0" autoUpdateAnimBg="0"/>
      <p:bldP spid="31748" grpId="0" autoUpdateAnimBg="0"/>
      <p:bldP spid="31749" grpId="0" autoUpdateAnimBg="0"/>
      <p:bldP spid="31750" grpId="0" autoUpdateAnimBg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3"/>
          <p:cNvSpPr>
            <a:spLocks noChangeArrowheads="1"/>
          </p:cNvSpPr>
          <p:nvPr/>
        </p:nvSpPr>
        <p:spPr bwMode="auto">
          <a:xfrm>
            <a:off x="838200" y="685800"/>
            <a:ext cx="68580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de-DE" altLang="de-DE"/>
              <a:t>Verben können im Indikativ (Wirklichkeitsform)</a:t>
            </a:r>
            <a:br>
              <a:rPr lang="de-DE" altLang="de-DE"/>
            </a:br>
            <a:r>
              <a:rPr lang="de-DE" altLang="de-DE"/>
              <a:t>oder im Konjunktiv (Möglichkeitsform) stehen. </a:t>
            </a:r>
          </a:p>
        </p:txBody>
      </p:sp>
      <p:sp>
        <p:nvSpPr>
          <p:cNvPr id="32772" name="Rectangle 4"/>
          <p:cNvSpPr>
            <a:spLocks noChangeArrowheads="1"/>
          </p:cNvSpPr>
          <p:nvPr/>
        </p:nvSpPr>
        <p:spPr bwMode="auto">
          <a:xfrm>
            <a:off x="838200" y="2209800"/>
            <a:ext cx="7924800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de-DE" altLang="de-DE"/>
              <a:t>Wir </a:t>
            </a:r>
            <a:r>
              <a:rPr lang="de-DE" altLang="de-DE" b="1"/>
              <a:t>kommen</a:t>
            </a:r>
            <a:r>
              <a:rPr lang="de-DE" altLang="de-DE"/>
              <a:t> dich heute noch besuchen, wenn wir die Hausaufgaben </a:t>
            </a:r>
            <a:r>
              <a:rPr lang="de-DE" altLang="de-DE" b="1"/>
              <a:t>gemacht haben</a:t>
            </a:r>
            <a:r>
              <a:rPr lang="de-DE" altLang="de-DE"/>
              <a:t>.</a:t>
            </a:r>
            <a:br>
              <a:rPr lang="de-DE" altLang="de-DE"/>
            </a:br>
            <a:r>
              <a:rPr lang="de-DE" altLang="de-DE"/>
              <a:t>Dieses Spiel </a:t>
            </a:r>
            <a:r>
              <a:rPr lang="de-DE" altLang="de-DE" b="1"/>
              <a:t>dürfen</a:t>
            </a:r>
            <a:r>
              <a:rPr lang="de-DE" altLang="de-DE"/>
              <a:t> wir nicht verlieren. </a:t>
            </a:r>
          </a:p>
        </p:txBody>
      </p:sp>
      <p:sp>
        <p:nvSpPr>
          <p:cNvPr id="32773" name="Text Box 5"/>
          <p:cNvSpPr txBox="1">
            <a:spLocks noChangeArrowheads="1"/>
          </p:cNvSpPr>
          <p:nvPr/>
        </p:nvSpPr>
        <p:spPr bwMode="auto">
          <a:xfrm>
            <a:off x="838200" y="1676400"/>
            <a:ext cx="3581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b="1"/>
              <a:t>Indikativ</a:t>
            </a:r>
          </a:p>
        </p:txBody>
      </p:sp>
      <p:sp>
        <p:nvSpPr>
          <p:cNvPr id="32774" name="Text Box 6"/>
          <p:cNvSpPr txBox="1">
            <a:spLocks noChangeArrowheads="1"/>
          </p:cNvSpPr>
          <p:nvPr/>
        </p:nvSpPr>
        <p:spPr bwMode="auto">
          <a:xfrm>
            <a:off x="838200" y="3657600"/>
            <a:ext cx="4724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b="1"/>
              <a:t>Konjunktiv</a:t>
            </a:r>
          </a:p>
        </p:txBody>
      </p:sp>
      <p:sp>
        <p:nvSpPr>
          <p:cNvPr id="32775" name="Rectangle 7"/>
          <p:cNvSpPr>
            <a:spLocks noChangeArrowheads="1"/>
          </p:cNvSpPr>
          <p:nvPr/>
        </p:nvSpPr>
        <p:spPr bwMode="auto">
          <a:xfrm>
            <a:off x="838200" y="4191000"/>
            <a:ext cx="7772400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de-DE" altLang="de-DE"/>
              <a:t>Wir </a:t>
            </a:r>
            <a:r>
              <a:rPr lang="de-DE" altLang="de-DE" b="1"/>
              <a:t>kämen</a:t>
            </a:r>
            <a:r>
              <a:rPr lang="de-DE" altLang="de-DE"/>
              <a:t> dich heute noch besuchen, wenn wir nicht so viel Hausaufgaben </a:t>
            </a:r>
            <a:r>
              <a:rPr lang="de-DE" altLang="de-DE" b="1"/>
              <a:t>hätten</a:t>
            </a:r>
            <a:r>
              <a:rPr lang="de-DE" altLang="de-DE"/>
              <a:t>.</a:t>
            </a:r>
            <a:br>
              <a:rPr lang="de-DE" altLang="de-DE"/>
            </a:br>
            <a:r>
              <a:rPr lang="de-DE" altLang="de-DE"/>
              <a:t>Dieses Spiel </a:t>
            </a:r>
            <a:r>
              <a:rPr lang="de-DE" altLang="de-DE" b="1"/>
              <a:t>dürften</a:t>
            </a:r>
            <a:r>
              <a:rPr lang="de-DE" altLang="de-DE"/>
              <a:t> wir eigentlich nicht verlieren.</a:t>
            </a:r>
            <a:r>
              <a:rPr lang="de-DE" altLang="de-DE">
                <a:latin typeface="Times New Roman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27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27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27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27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27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27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27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27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2" grpId="0" autoUpdateAnimBg="0"/>
      <p:bldP spid="32773" grpId="0" autoUpdateAnimBg="0"/>
      <p:bldP spid="32774" grpId="0" autoUpdateAnimBg="0"/>
      <p:bldP spid="32775" grpId="0" autoUpdateAnimBg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altLang="de-DE" smtClean="0">
                <a:latin typeface="Tahoma" pitchFamily="34" charset="0"/>
              </a:rPr>
              <a:t>Das Hilfsverb</a:t>
            </a:r>
          </a:p>
        </p:txBody>
      </p:sp>
      <p:sp>
        <p:nvSpPr>
          <p:cNvPr id="33795" name="Rectangle 3"/>
          <p:cNvSpPr>
            <a:spLocks noChangeArrowheads="1"/>
          </p:cNvSpPr>
          <p:nvPr/>
        </p:nvSpPr>
        <p:spPr bwMode="auto">
          <a:xfrm>
            <a:off x="838200" y="2276475"/>
            <a:ext cx="7848600" cy="1939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de-DE" altLang="de-DE"/>
              <a:t>Zu den Hilfsverben zählen wir die Modalverben (</a:t>
            </a:r>
            <a:r>
              <a:rPr lang="de-DE" altLang="de-DE" b="1"/>
              <a:t>müssen, dürfen, können, sollen, wollen</a:t>
            </a:r>
            <a:r>
              <a:rPr lang="de-DE" altLang="de-DE"/>
              <a:t>) und Verben, die eine Spezialfunktion haben (</a:t>
            </a:r>
            <a:r>
              <a:rPr lang="de-DE" altLang="de-DE" b="1"/>
              <a:t>sein, werden, haben</a:t>
            </a:r>
            <a:r>
              <a:rPr lang="de-DE" altLang="de-DE"/>
              <a:t>) und zum Beispiel zum Bilden der Zeiten verwendet werden.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37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37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5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pPr eaLnBrk="1" hangingPunct="1"/>
            <a:r>
              <a:rPr lang="de-DE" altLang="de-DE" dirty="0" smtClean="0">
                <a:solidFill>
                  <a:schemeClr val="tx1"/>
                </a:solidFill>
                <a:latin typeface="Tahoma" pitchFamily="34" charset="0"/>
              </a:rPr>
              <a:t>Das </a:t>
            </a:r>
            <a:r>
              <a:rPr lang="de-DE" altLang="de-DE" dirty="0" smtClean="0">
                <a:solidFill>
                  <a:schemeClr val="tx1"/>
                </a:solidFill>
                <a:latin typeface="Tahoma" pitchFamily="34" charset="0"/>
              </a:rPr>
              <a:t>Substantiv / das Nomen</a:t>
            </a:r>
            <a:endParaRPr lang="de-DE" altLang="de-DE" dirty="0" smtClean="0">
              <a:solidFill>
                <a:schemeClr val="tx1"/>
              </a:solidFill>
              <a:latin typeface="Tahoma" pitchFamily="34" charset="0"/>
            </a:endParaRPr>
          </a:p>
        </p:txBody>
      </p:sp>
      <p:sp>
        <p:nvSpPr>
          <p:cNvPr id="50179" name="Text Box 3"/>
          <p:cNvSpPr txBox="1">
            <a:spLocks noChangeArrowheads="1"/>
          </p:cNvSpPr>
          <p:nvPr/>
        </p:nvSpPr>
        <p:spPr bwMode="auto">
          <a:xfrm>
            <a:off x="719138" y="1600200"/>
            <a:ext cx="77724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dirty="0"/>
              <a:t>Das </a:t>
            </a:r>
            <a:r>
              <a:rPr lang="de-DE" altLang="de-DE" dirty="0" smtClean="0"/>
              <a:t>Substantiv, oder auch Nomen, </a:t>
            </a:r>
            <a:r>
              <a:rPr lang="de-DE" altLang="de-DE" dirty="0"/>
              <a:t>gehört zur großen Gruppe der Haupt- oder Namenwörter und bezeichnet Personen oder Dinge.</a:t>
            </a:r>
          </a:p>
        </p:txBody>
      </p:sp>
      <p:sp>
        <p:nvSpPr>
          <p:cNvPr id="50180" name="Text Box 4"/>
          <p:cNvSpPr txBox="1">
            <a:spLocks noChangeArrowheads="1"/>
          </p:cNvSpPr>
          <p:nvPr/>
        </p:nvSpPr>
        <p:spPr bwMode="auto">
          <a:xfrm>
            <a:off x="719138" y="3124200"/>
            <a:ext cx="8001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dirty="0" smtClean="0"/>
              <a:t>Substantive (Nomen) </a:t>
            </a:r>
            <a:r>
              <a:rPr lang="de-DE" altLang="de-DE" dirty="0"/>
              <a:t>haben entweder ein natürliches Geschlecht: die Frau - der Mann, die Schwester - der Bruder </a:t>
            </a:r>
            <a:br>
              <a:rPr lang="de-DE" altLang="de-DE" dirty="0"/>
            </a:br>
            <a:r>
              <a:rPr lang="de-DE" altLang="de-DE" dirty="0"/>
              <a:t>oder ein grammatisches Geschlecht:</a:t>
            </a:r>
            <a:br>
              <a:rPr lang="de-DE" altLang="de-DE" dirty="0"/>
            </a:br>
            <a:r>
              <a:rPr lang="de-DE" altLang="de-DE" dirty="0"/>
              <a:t>der Wagen, die Kutsche, das Auto. </a:t>
            </a:r>
          </a:p>
        </p:txBody>
      </p:sp>
      <p:sp>
        <p:nvSpPr>
          <p:cNvPr id="50181" name="Text Box 5"/>
          <p:cNvSpPr txBox="1">
            <a:spLocks noChangeArrowheads="1"/>
          </p:cNvSpPr>
          <p:nvPr/>
        </p:nvSpPr>
        <p:spPr bwMode="auto">
          <a:xfrm>
            <a:off x="719138" y="5029200"/>
            <a:ext cx="75438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b="1"/>
              <a:t>Peter</a:t>
            </a:r>
            <a:r>
              <a:rPr lang="de-DE" altLang="de-DE"/>
              <a:t> und sein </a:t>
            </a:r>
            <a:r>
              <a:rPr lang="de-DE" altLang="de-DE" b="1"/>
              <a:t>Bruder</a:t>
            </a:r>
            <a:r>
              <a:rPr lang="de-DE" altLang="de-DE"/>
              <a:t> spielen mit dem </a:t>
            </a:r>
            <a:r>
              <a:rPr lang="de-DE" altLang="de-DE" b="1"/>
              <a:t>Ball</a:t>
            </a:r>
            <a:r>
              <a:rPr lang="de-DE" altLang="de-DE"/>
              <a:t> im </a:t>
            </a:r>
            <a:r>
              <a:rPr lang="de-DE" altLang="de-DE" b="1"/>
              <a:t>Garten</a:t>
            </a:r>
            <a:r>
              <a:rPr lang="de-DE" altLang="de-DE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01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01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01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01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01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01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179" grpId="0" autoUpdateAnimBg="0"/>
      <p:bldP spid="50180" grpId="0" autoUpdateAnimBg="0"/>
      <p:bldP spid="50181" grpId="0" autoUpdateAnimBg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ext Box 2"/>
          <p:cNvSpPr txBox="1">
            <a:spLocks noChangeArrowheads="1"/>
          </p:cNvSpPr>
          <p:nvPr/>
        </p:nvSpPr>
        <p:spPr bwMode="auto">
          <a:xfrm>
            <a:off x="1447800" y="609600"/>
            <a:ext cx="670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de-DE" altLang="de-DE" b="1"/>
              <a:t>sein, werden, haben</a:t>
            </a:r>
          </a:p>
        </p:txBody>
      </p:sp>
      <p:sp>
        <p:nvSpPr>
          <p:cNvPr id="34819" name="Rectangle 3"/>
          <p:cNvSpPr>
            <a:spLocks noChangeArrowheads="1"/>
          </p:cNvSpPr>
          <p:nvPr/>
        </p:nvSpPr>
        <p:spPr bwMode="auto">
          <a:xfrm>
            <a:off x="358775" y="1143000"/>
            <a:ext cx="9144000" cy="1570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de-DE" altLang="de-DE" b="1"/>
              <a:t>Beispiel </a:t>
            </a:r>
            <a:r>
              <a:rPr lang="de-DE" altLang="de-DE" b="1" i="1"/>
              <a:t>sein </a:t>
            </a:r>
            <a:r>
              <a:rPr lang="de-DE" altLang="de-DE" b="1"/>
              <a:t>:</a:t>
            </a:r>
            <a:br>
              <a:rPr lang="de-DE" altLang="de-DE" b="1"/>
            </a:br>
            <a:r>
              <a:rPr lang="de-DE" altLang="de-DE"/>
              <a:t>Ich </a:t>
            </a:r>
            <a:r>
              <a:rPr lang="de-DE" altLang="de-DE" b="1"/>
              <a:t>bin </a:t>
            </a:r>
            <a:r>
              <a:rPr lang="de-DE" altLang="de-DE" b="1" i="1"/>
              <a:t>geschwommen</a:t>
            </a:r>
            <a:r>
              <a:rPr lang="de-DE" altLang="de-DE"/>
              <a:t>. (Perfekt).</a:t>
            </a:r>
            <a:br>
              <a:rPr lang="de-DE" altLang="de-DE"/>
            </a:br>
            <a:r>
              <a:rPr lang="de-DE" altLang="de-DE"/>
              <a:t>Sie</a:t>
            </a:r>
            <a:r>
              <a:rPr lang="de-DE" altLang="de-DE" b="1"/>
              <a:t> waren</a:t>
            </a:r>
            <a:r>
              <a:rPr lang="de-DE" altLang="de-DE"/>
              <a:t> bereits nach Hause </a:t>
            </a:r>
            <a:r>
              <a:rPr lang="de-DE" altLang="de-DE" b="1" i="1"/>
              <a:t>gegangen</a:t>
            </a:r>
            <a:r>
              <a:rPr lang="de-DE" altLang="de-DE"/>
              <a:t> (Plusquamperfekt), bevor der Sturm losbrach. </a:t>
            </a:r>
          </a:p>
        </p:txBody>
      </p:sp>
      <p:sp>
        <p:nvSpPr>
          <p:cNvPr id="34820" name="Rectangle 4"/>
          <p:cNvSpPr>
            <a:spLocks noChangeArrowheads="1"/>
          </p:cNvSpPr>
          <p:nvPr/>
        </p:nvSpPr>
        <p:spPr bwMode="auto">
          <a:xfrm>
            <a:off x="358775" y="3048000"/>
            <a:ext cx="9144000" cy="1552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de-DE" altLang="de-DE" b="1"/>
              <a:t>Beispiel </a:t>
            </a:r>
            <a:r>
              <a:rPr lang="de-DE" altLang="de-DE" b="1" i="1"/>
              <a:t>haben </a:t>
            </a:r>
            <a:r>
              <a:rPr lang="de-DE" altLang="de-DE" b="1"/>
              <a:t>:</a:t>
            </a:r>
            <a:br>
              <a:rPr lang="de-DE" altLang="de-DE" b="1"/>
            </a:br>
            <a:r>
              <a:rPr lang="de-DE" altLang="de-DE"/>
              <a:t>Ich </a:t>
            </a:r>
            <a:r>
              <a:rPr lang="de-DE" altLang="de-DE" b="1"/>
              <a:t>habe</a:t>
            </a:r>
            <a:r>
              <a:rPr lang="de-DE" altLang="de-DE"/>
              <a:t> dich </a:t>
            </a:r>
            <a:r>
              <a:rPr lang="de-DE" altLang="de-DE" b="1" i="1"/>
              <a:t>gesehen</a:t>
            </a:r>
            <a:r>
              <a:rPr lang="de-DE" altLang="de-DE"/>
              <a:t>. (Perfekt)</a:t>
            </a:r>
            <a:br>
              <a:rPr lang="de-DE" altLang="de-DE"/>
            </a:br>
            <a:r>
              <a:rPr lang="de-DE" altLang="de-DE"/>
              <a:t>Sie </a:t>
            </a:r>
            <a:r>
              <a:rPr lang="de-DE" altLang="de-DE" b="1"/>
              <a:t>hatten</a:t>
            </a:r>
            <a:r>
              <a:rPr lang="de-DE" altLang="de-DE"/>
              <a:t> das Spiel bereits </a:t>
            </a:r>
            <a:r>
              <a:rPr lang="de-DE" altLang="de-DE" b="1" i="1"/>
              <a:t>aufgegeben</a:t>
            </a:r>
            <a:r>
              <a:rPr lang="de-DE" altLang="de-DE"/>
              <a:t> (Plusquamperfekt), </a:t>
            </a:r>
            <a:br>
              <a:rPr lang="de-DE" altLang="de-DE"/>
            </a:br>
            <a:r>
              <a:rPr lang="de-DE" altLang="de-DE"/>
              <a:t>als Marcel plötzlich den Anschlusstreffer erzielte.  </a:t>
            </a:r>
          </a:p>
        </p:txBody>
      </p:sp>
      <p:sp>
        <p:nvSpPr>
          <p:cNvPr id="34821" name="Rectangle 5"/>
          <p:cNvSpPr>
            <a:spLocks noChangeArrowheads="1"/>
          </p:cNvSpPr>
          <p:nvPr/>
        </p:nvSpPr>
        <p:spPr bwMode="auto">
          <a:xfrm>
            <a:off x="358775" y="4724400"/>
            <a:ext cx="9144000" cy="1570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de-DE" altLang="de-DE" b="1"/>
              <a:t>Beispiel </a:t>
            </a:r>
            <a:r>
              <a:rPr lang="de-DE" altLang="de-DE" b="1" i="1"/>
              <a:t>werden </a:t>
            </a:r>
            <a:r>
              <a:rPr lang="de-DE" altLang="de-DE" b="1"/>
              <a:t>:</a:t>
            </a:r>
            <a:r>
              <a:rPr lang="de-DE" altLang="de-DE"/>
              <a:t/>
            </a:r>
            <a:br>
              <a:rPr lang="de-DE" altLang="de-DE"/>
            </a:br>
            <a:r>
              <a:rPr lang="de-DE" altLang="de-DE"/>
              <a:t>Ich </a:t>
            </a:r>
            <a:r>
              <a:rPr lang="de-DE" altLang="de-DE" b="1"/>
              <a:t>werde</a:t>
            </a:r>
            <a:r>
              <a:rPr lang="de-DE" altLang="de-DE"/>
              <a:t> dich morgen </a:t>
            </a:r>
            <a:r>
              <a:rPr lang="de-DE" altLang="de-DE" b="1" i="1"/>
              <a:t>besuchen</a:t>
            </a:r>
            <a:r>
              <a:rPr lang="de-DE" altLang="de-DE"/>
              <a:t>. (Futur I)</a:t>
            </a:r>
            <a:br>
              <a:rPr lang="de-DE" altLang="de-DE"/>
            </a:br>
            <a:r>
              <a:rPr lang="de-DE" altLang="de-DE"/>
              <a:t>Ich </a:t>
            </a:r>
            <a:r>
              <a:rPr lang="de-DE" altLang="de-DE" b="1"/>
              <a:t>werde</a:t>
            </a:r>
            <a:r>
              <a:rPr lang="de-DE" altLang="de-DE"/>
              <a:t> dich </a:t>
            </a:r>
            <a:r>
              <a:rPr lang="de-DE" altLang="de-DE" b="1" i="1"/>
              <a:t>besucht </a:t>
            </a:r>
            <a:r>
              <a:rPr lang="de-DE" altLang="de-DE" b="1"/>
              <a:t>haben</a:t>
            </a:r>
            <a:r>
              <a:rPr lang="de-DE" altLang="de-DE"/>
              <a:t>, bevor du </a:t>
            </a:r>
            <a:br>
              <a:rPr lang="de-DE" altLang="de-DE"/>
            </a:br>
            <a:r>
              <a:rPr lang="de-DE" altLang="de-DE"/>
              <a:t>nach Hause </a:t>
            </a:r>
            <a:r>
              <a:rPr lang="de-DE" altLang="de-DE" b="1" i="1"/>
              <a:t>kommst</a:t>
            </a:r>
            <a:r>
              <a:rPr lang="de-DE" altLang="de-DE"/>
              <a:t>. (Futur II)</a:t>
            </a:r>
            <a:r>
              <a:rPr lang="de-DE" altLang="de-DE">
                <a:latin typeface="Times New Roman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48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48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48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48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48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48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19" grpId="0" autoUpdateAnimBg="0"/>
      <p:bldP spid="34820" grpId="0" autoUpdateAnimBg="0"/>
      <p:bldP spid="34821" grpId="0" autoUpdateAnimBg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ext Box 2"/>
          <p:cNvSpPr txBox="1">
            <a:spLocks noChangeArrowheads="1"/>
          </p:cNvSpPr>
          <p:nvPr/>
        </p:nvSpPr>
        <p:spPr bwMode="auto">
          <a:xfrm>
            <a:off x="2743200" y="457200"/>
            <a:ext cx="36369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de-DE" altLang="de-DE" b="1"/>
              <a:t>Das modale Hilfsverb:</a:t>
            </a:r>
            <a:r>
              <a:rPr lang="de-DE" altLang="de-DE"/>
              <a:t> </a:t>
            </a:r>
          </a:p>
        </p:txBody>
      </p:sp>
      <p:sp>
        <p:nvSpPr>
          <p:cNvPr id="35843" name="Rectangle 3"/>
          <p:cNvSpPr>
            <a:spLocks noChangeArrowheads="1"/>
          </p:cNvSpPr>
          <p:nvPr/>
        </p:nvSpPr>
        <p:spPr bwMode="auto">
          <a:xfrm>
            <a:off x="615950" y="3357563"/>
            <a:ext cx="8077200" cy="267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de-DE" altLang="de-DE"/>
              <a:t>Ich </a:t>
            </a:r>
            <a:r>
              <a:rPr lang="de-DE" altLang="de-DE" b="1"/>
              <a:t>will</a:t>
            </a:r>
            <a:r>
              <a:rPr lang="de-DE" altLang="de-DE"/>
              <a:t> jetzt gehen. (eigener Wunsch)</a:t>
            </a:r>
            <a:br>
              <a:rPr lang="de-DE" altLang="de-DE"/>
            </a:br>
            <a:r>
              <a:rPr lang="de-DE" altLang="de-DE"/>
              <a:t>Ich </a:t>
            </a:r>
            <a:r>
              <a:rPr lang="de-DE" altLang="de-DE" b="1"/>
              <a:t>muss</a:t>
            </a:r>
            <a:r>
              <a:rPr lang="de-DE" altLang="de-DE"/>
              <a:t> jetzt gehen. (Zwang)</a:t>
            </a:r>
            <a:br>
              <a:rPr lang="de-DE" altLang="de-DE"/>
            </a:br>
            <a:r>
              <a:rPr lang="de-DE" altLang="de-DE"/>
              <a:t>Ich </a:t>
            </a:r>
            <a:r>
              <a:rPr lang="de-DE" altLang="de-DE" b="1"/>
              <a:t>kann</a:t>
            </a:r>
            <a:r>
              <a:rPr lang="de-DE" altLang="de-DE"/>
              <a:t> jetzt wieder gehen. (Fähigkeit, z.B. nach einem Beinbruch)</a:t>
            </a:r>
            <a:br>
              <a:rPr lang="de-DE" altLang="de-DE"/>
            </a:br>
            <a:r>
              <a:rPr lang="de-DE" altLang="de-DE"/>
              <a:t>Ich </a:t>
            </a:r>
            <a:r>
              <a:rPr lang="de-DE" altLang="de-DE" b="1"/>
              <a:t>darf</a:t>
            </a:r>
            <a:r>
              <a:rPr lang="de-DE" altLang="de-DE"/>
              <a:t> wieder schwimmen. (Erlaubnis, z.B. nach einer Krankheit)</a:t>
            </a:r>
            <a:r>
              <a:rPr lang="de-DE" altLang="de-DE">
                <a:latin typeface="Times New Roman" charset="0"/>
              </a:rPr>
              <a:t> </a:t>
            </a:r>
          </a:p>
          <a:p>
            <a:endParaRPr lang="de-DE" altLang="de-DE">
              <a:latin typeface="Times New Roman" charset="0"/>
            </a:endParaRPr>
          </a:p>
        </p:txBody>
      </p:sp>
      <p:sp>
        <p:nvSpPr>
          <p:cNvPr id="32772" name="Rectangle 5"/>
          <p:cNvSpPr>
            <a:spLocks noChangeArrowheads="1"/>
          </p:cNvSpPr>
          <p:nvPr/>
        </p:nvSpPr>
        <p:spPr bwMode="auto">
          <a:xfrm>
            <a:off x="623888" y="1268413"/>
            <a:ext cx="7632700" cy="1570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de-DE" altLang="de-DE"/>
              <a:t>Das modale Hilfsverb - müssen, dürfen, können, </a:t>
            </a:r>
            <a:br>
              <a:rPr lang="de-DE" altLang="de-DE"/>
            </a:br>
            <a:r>
              <a:rPr lang="de-DE" altLang="de-DE"/>
              <a:t>sollen, wollen -  bestimmt, wie man etwas macht </a:t>
            </a:r>
            <a:br>
              <a:rPr lang="de-DE" altLang="de-DE"/>
            </a:br>
            <a:r>
              <a:rPr lang="de-DE" altLang="de-DE"/>
              <a:t>(z.B. unter Zwang: </a:t>
            </a:r>
            <a:r>
              <a:rPr lang="de-DE" altLang="de-DE" i="1"/>
              <a:t>müssen</a:t>
            </a:r>
            <a:r>
              <a:rPr lang="de-DE" altLang="de-DE"/>
              <a:t> oder </a:t>
            </a:r>
            <a:r>
              <a:rPr lang="de-DE" altLang="de-DE" i="1"/>
              <a:t>sollen</a:t>
            </a:r>
            <a:r>
              <a:rPr lang="de-DE" altLang="de-DE"/>
              <a:t>, </a:t>
            </a:r>
            <a:br>
              <a:rPr lang="de-DE" altLang="de-DE"/>
            </a:br>
            <a:r>
              <a:rPr lang="de-DE" altLang="de-DE"/>
              <a:t>mit Erlaubnis: </a:t>
            </a:r>
            <a:r>
              <a:rPr lang="de-DE" altLang="de-DE" i="1"/>
              <a:t>dürfen</a:t>
            </a:r>
            <a:r>
              <a:rPr lang="de-DE" altLang="de-DE"/>
              <a:t>, aus eigenem Antrieb: </a:t>
            </a:r>
            <a:r>
              <a:rPr lang="de-DE" altLang="de-DE" i="1"/>
              <a:t>wollen</a:t>
            </a:r>
            <a:r>
              <a:rPr lang="de-DE" altLang="de-DE"/>
              <a:t> ...)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58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58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3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Text Box 3"/>
          <p:cNvSpPr txBox="1">
            <a:spLocks noChangeArrowheads="1"/>
          </p:cNvSpPr>
          <p:nvPr/>
        </p:nvSpPr>
        <p:spPr bwMode="auto">
          <a:xfrm>
            <a:off x="419100" y="609600"/>
            <a:ext cx="7467600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dirty="0">
                <a:solidFill>
                  <a:srgbClr val="000000"/>
                </a:solidFill>
              </a:rPr>
              <a:t>     </a:t>
            </a:r>
            <a:r>
              <a:rPr lang="de-DE" altLang="de-DE" sz="3000" b="1" dirty="0">
                <a:solidFill>
                  <a:srgbClr val="000000"/>
                </a:solidFill>
                <a:sym typeface="Wingdings" pitchFamily="2" charset="2"/>
                <a:hlinkClick r:id="rId2" action="ppaction://hlinksldjump"/>
              </a:rPr>
              <a:t></a:t>
            </a:r>
            <a:r>
              <a:rPr lang="de-DE" altLang="de-DE" sz="3000" b="1" dirty="0">
                <a:solidFill>
                  <a:srgbClr val="000000"/>
                </a:solidFill>
                <a:hlinkClick r:id="rId2" action="ppaction://hlinksldjump"/>
              </a:rPr>
              <a:t> </a:t>
            </a:r>
            <a:r>
              <a:rPr lang="de-DE" altLang="de-DE" sz="3000" dirty="0">
                <a:solidFill>
                  <a:srgbClr val="000000"/>
                </a:solidFill>
              </a:rPr>
              <a:t>Das </a:t>
            </a:r>
            <a:r>
              <a:rPr lang="de-DE" altLang="de-DE" sz="3000" dirty="0" smtClean="0">
                <a:solidFill>
                  <a:srgbClr val="000000"/>
                </a:solidFill>
              </a:rPr>
              <a:t>Substantiv / das Nomen</a:t>
            </a:r>
            <a:endParaRPr lang="de-DE" altLang="de-DE" sz="3000" dirty="0">
              <a:solidFill>
                <a:srgbClr val="000000"/>
              </a:solidFill>
            </a:endParaRPr>
          </a:p>
        </p:txBody>
      </p:sp>
      <p:sp>
        <p:nvSpPr>
          <p:cNvPr id="68611" name="Text Box 7">
            <a:hlinkClick r:id="rId3" action="ppaction://hlinksldjump"/>
          </p:cNvPr>
          <p:cNvSpPr txBox="1">
            <a:spLocks noChangeArrowheads="1"/>
          </p:cNvSpPr>
          <p:nvPr/>
        </p:nvSpPr>
        <p:spPr bwMode="auto">
          <a:xfrm>
            <a:off x="755650" y="1143000"/>
            <a:ext cx="5721350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dirty="0">
                <a:solidFill>
                  <a:srgbClr val="000000"/>
                </a:solidFill>
              </a:rPr>
              <a:t>  </a:t>
            </a:r>
            <a:r>
              <a:rPr lang="de-DE" altLang="de-DE" sz="3000" b="1" dirty="0">
                <a:solidFill>
                  <a:srgbClr val="000000"/>
                </a:solidFill>
                <a:sym typeface="Wingdings" pitchFamily="2" charset="2"/>
                <a:hlinkClick r:id="rId3" action="ppaction://hlinksldjump"/>
              </a:rPr>
              <a:t></a:t>
            </a:r>
            <a:r>
              <a:rPr lang="de-DE" altLang="de-DE" sz="3000" dirty="0">
                <a:solidFill>
                  <a:srgbClr val="000000"/>
                </a:solidFill>
                <a:hlinkClick r:id="rId3" action="ppaction://hlinksldjump"/>
              </a:rPr>
              <a:t> </a:t>
            </a:r>
            <a:r>
              <a:rPr lang="de-DE" altLang="de-DE" sz="3000" dirty="0">
                <a:solidFill>
                  <a:srgbClr val="000000"/>
                </a:solidFill>
              </a:rPr>
              <a:t>Der Artikel</a:t>
            </a:r>
            <a:endParaRPr lang="de-DE" altLang="de-DE" sz="3000" b="1" dirty="0">
              <a:solidFill>
                <a:srgbClr val="000000"/>
              </a:solidFill>
            </a:endParaRPr>
          </a:p>
        </p:txBody>
      </p:sp>
      <p:sp>
        <p:nvSpPr>
          <p:cNvPr id="68612" name="Text Box 8"/>
          <p:cNvSpPr txBox="1">
            <a:spLocks noChangeArrowheads="1"/>
          </p:cNvSpPr>
          <p:nvPr/>
        </p:nvSpPr>
        <p:spPr bwMode="auto">
          <a:xfrm>
            <a:off x="457200" y="1676400"/>
            <a:ext cx="7391400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b="1" dirty="0">
                <a:solidFill>
                  <a:srgbClr val="000000"/>
                </a:solidFill>
              </a:rPr>
              <a:t>     </a:t>
            </a:r>
            <a:r>
              <a:rPr lang="de-DE" altLang="de-DE" sz="3000" b="1" dirty="0">
                <a:solidFill>
                  <a:srgbClr val="000000"/>
                </a:solidFill>
                <a:sym typeface="Wingdings" pitchFamily="2" charset="2"/>
                <a:hlinkClick r:id="rId4" action="ppaction://hlinksldjump"/>
              </a:rPr>
              <a:t></a:t>
            </a:r>
            <a:r>
              <a:rPr lang="de-DE" altLang="de-DE" sz="3000" dirty="0">
                <a:solidFill>
                  <a:srgbClr val="000000"/>
                </a:solidFill>
                <a:sym typeface="Wingdings" pitchFamily="2" charset="2"/>
                <a:hlinkClick r:id="rId4" action="ppaction://hlinksldjump"/>
              </a:rPr>
              <a:t> </a:t>
            </a:r>
            <a:r>
              <a:rPr lang="de-DE" altLang="de-DE" sz="3000" dirty="0">
                <a:solidFill>
                  <a:srgbClr val="000000"/>
                </a:solidFill>
                <a:sym typeface="Wingdings" pitchFamily="2" charset="2"/>
              </a:rPr>
              <a:t>Das Adjektiv</a:t>
            </a:r>
            <a:endParaRPr lang="de-DE" altLang="de-DE" b="1" dirty="0">
              <a:solidFill>
                <a:srgbClr val="000000"/>
              </a:solidFill>
            </a:endParaRPr>
          </a:p>
        </p:txBody>
      </p:sp>
      <p:sp>
        <p:nvSpPr>
          <p:cNvPr id="68613" name="Rectangle 10"/>
          <p:cNvSpPr>
            <a:spLocks noChangeArrowheads="1"/>
          </p:cNvSpPr>
          <p:nvPr/>
        </p:nvSpPr>
        <p:spPr bwMode="auto">
          <a:xfrm>
            <a:off x="914400" y="2286000"/>
            <a:ext cx="8121650" cy="554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de-DE" altLang="de-DE" sz="3000" b="1" dirty="0">
                <a:solidFill>
                  <a:srgbClr val="000000"/>
                </a:solidFill>
                <a:sym typeface="Wingdings" pitchFamily="2" charset="2"/>
                <a:hlinkClick r:id="rId5" action="ppaction://hlinksldjump"/>
              </a:rPr>
              <a:t></a:t>
            </a:r>
            <a:r>
              <a:rPr lang="de-DE" altLang="de-DE" sz="3000" b="1" dirty="0">
                <a:solidFill>
                  <a:srgbClr val="000000"/>
                </a:solidFill>
                <a:hlinkClick r:id="rId5" action="ppaction://hlinksldjump"/>
              </a:rPr>
              <a:t> </a:t>
            </a:r>
            <a:r>
              <a:rPr lang="de-DE" altLang="de-DE" sz="3000" dirty="0">
                <a:solidFill>
                  <a:srgbClr val="000000"/>
                </a:solidFill>
              </a:rPr>
              <a:t>Das Adverb</a:t>
            </a:r>
          </a:p>
        </p:txBody>
      </p:sp>
      <p:sp>
        <p:nvSpPr>
          <p:cNvPr id="68614" name="Text Box 13"/>
          <p:cNvSpPr txBox="1">
            <a:spLocks noChangeArrowheads="1"/>
          </p:cNvSpPr>
          <p:nvPr/>
        </p:nvSpPr>
        <p:spPr bwMode="auto">
          <a:xfrm>
            <a:off x="914400" y="2819400"/>
            <a:ext cx="4521200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3000" b="1" dirty="0">
                <a:solidFill>
                  <a:srgbClr val="000000"/>
                </a:solidFill>
                <a:sym typeface="Wingdings" pitchFamily="2" charset="2"/>
                <a:hlinkClick r:id="rId6" action="ppaction://hlinksldjump"/>
              </a:rPr>
              <a:t></a:t>
            </a:r>
            <a:r>
              <a:rPr lang="de-DE" altLang="de-DE" sz="3000" b="1" dirty="0">
                <a:solidFill>
                  <a:srgbClr val="000000"/>
                </a:solidFill>
                <a:hlinkClick r:id="rId6" action="ppaction://hlinksldjump"/>
              </a:rPr>
              <a:t> </a:t>
            </a:r>
            <a:r>
              <a:rPr lang="de-DE" altLang="de-DE" sz="3000" dirty="0">
                <a:solidFill>
                  <a:srgbClr val="000000"/>
                </a:solidFill>
              </a:rPr>
              <a:t>Das Verb</a:t>
            </a:r>
          </a:p>
        </p:txBody>
      </p:sp>
      <p:sp>
        <p:nvSpPr>
          <p:cNvPr id="68615" name="Text Box 15"/>
          <p:cNvSpPr txBox="1">
            <a:spLocks noChangeArrowheads="1"/>
          </p:cNvSpPr>
          <p:nvPr/>
        </p:nvSpPr>
        <p:spPr bwMode="auto">
          <a:xfrm>
            <a:off x="914400" y="3429000"/>
            <a:ext cx="6897688" cy="554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3000" b="1" dirty="0">
                <a:solidFill>
                  <a:srgbClr val="000000"/>
                </a:solidFill>
                <a:sym typeface="Wingdings" pitchFamily="2" charset="2"/>
                <a:hlinkClick r:id="rId7" action="ppaction://hlinksldjump"/>
              </a:rPr>
              <a:t></a:t>
            </a:r>
            <a:r>
              <a:rPr lang="de-DE" altLang="de-DE" sz="3000" dirty="0">
                <a:solidFill>
                  <a:srgbClr val="000000"/>
                </a:solidFill>
                <a:hlinkClick r:id="rId7" action="ppaction://hlinksldjump"/>
              </a:rPr>
              <a:t> </a:t>
            </a:r>
            <a:r>
              <a:rPr lang="de-DE" altLang="de-DE" sz="3000" dirty="0">
                <a:solidFill>
                  <a:srgbClr val="000000"/>
                </a:solidFill>
              </a:rPr>
              <a:t>Das Pronomen</a:t>
            </a:r>
            <a:endParaRPr lang="de-DE" altLang="de-DE" sz="3000" b="1" dirty="0">
              <a:solidFill>
                <a:srgbClr val="000000"/>
              </a:solidFill>
            </a:endParaRPr>
          </a:p>
        </p:txBody>
      </p:sp>
      <p:sp>
        <p:nvSpPr>
          <p:cNvPr id="68616" name="Text Box 17"/>
          <p:cNvSpPr txBox="1">
            <a:spLocks noChangeArrowheads="1"/>
          </p:cNvSpPr>
          <p:nvPr/>
        </p:nvSpPr>
        <p:spPr bwMode="auto">
          <a:xfrm>
            <a:off x="914400" y="4038600"/>
            <a:ext cx="7186613" cy="554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3000" b="1" dirty="0">
                <a:solidFill>
                  <a:srgbClr val="000000"/>
                </a:solidFill>
                <a:sym typeface="Wingdings" pitchFamily="2" charset="2"/>
                <a:hlinkClick r:id="rId8" action="ppaction://hlinksldjump"/>
              </a:rPr>
              <a:t></a:t>
            </a:r>
            <a:r>
              <a:rPr lang="de-DE" altLang="de-DE" sz="3000" b="1" dirty="0">
                <a:solidFill>
                  <a:srgbClr val="000000"/>
                </a:solidFill>
                <a:hlinkClick r:id="rId8" action="ppaction://hlinksldjump"/>
              </a:rPr>
              <a:t> </a:t>
            </a:r>
            <a:r>
              <a:rPr lang="de-DE" altLang="de-DE" sz="3000" dirty="0">
                <a:solidFill>
                  <a:srgbClr val="000000"/>
                </a:solidFill>
              </a:rPr>
              <a:t>Die Präposition</a:t>
            </a:r>
          </a:p>
        </p:txBody>
      </p:sp>
      <p:sp>
        <p:nvSpPr>
          <p:cNvPr id="68617" name="Text Box 19"/>
          <p:cNvSpPr txBox="1">
            <a:spLocks noChangeArrowheads="1"/>
          </p:cNvSpPr>
          <p:nvPr/>
        </p:nvSpPr>
        <p:spPr bwMode="auto">
          <a:xfrm>
            <a:off x="914400" y="4648200"/>
            <a:ext cx="8553450" cy="554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3000" b="1" dirty="0">
                <a:solidFill>
                  <a:srgbClr val="000000"/>
                </a:solidFill>
                <a:sym typeface="Wingdings" pitchFamily="2" charset="2"/>
                <a:hlinkClick r:id="rId9" action="ppaction://hlinksldjump"/>
              </a:rPr>
              <a:t></a:t>
            </a:r>
            <a:r>
              <a:rPr lang="de-DE" altLang="de-DE" sz="3000" b="1" dirty="0">
                <a:solidFill>
                  <a:srgbClr val="000000"/>
                </a:solidFill>
                <a:hlinkClick r:id="rId9" action="ppaction://hlinksldjump"/>
              </a:rPr>
              <a:t> </a:t>
            </a:r>
            <a:r>
              <a:rPr lang="de-DE" altLang="de-DE" sz="3000" dirty="0">
                <a:solidFill>
                  <a:srgbClr val="000000"/>
                </a:solidFill>
              </a:rPr>
              <a:t>Die Konjunktion</a:t>
            </a:r>
            <a:endParaRPr lang="de-DE" altLang="de-DE" sz="3000" b="1" dirty="0">
              <a:solidFill>
                <a:srgbClr val="000000"/>
              </a:solidFill>
            </a:endParaRPr>
          </a:p>
        </p:txBody>
      </p:sp>
      <p:sp>
        <p:nvSpPr>
          <p:cNvPr id="68618" name="Text Box 21"/>
          <p:cNvSpPr txBox="1">
            <a:spLocks noChangeArrowheads="1"/>
          </p:cNvSpPr>
          <p:nvPr/>
        </p:nvSpPr>
        <p:spPr bwMode="auto">
          <a:xfrm>
            <a:off x="914400" y="5257800"/>
            <a:ext cx="6610350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3000" b="1" dirty="0">
                <a:solidFill>
                  <a:srgbClr val="000000"/>
                </a:solidFill>
                <a:sym typeface="Wingdings" pitchFamily="2" charset="2"/>
                <a:hlinkClick r:id="rId10" action="ppaction://hlinksldjump"/>
              </a:rPr>
              <a:t></a:t>
            </a:r>
            <a:r>
              <a:rPr lang="de-DE" altLang="de-DE" sz="3000" dirty="0">
                <a:solidFill>
                  <a:srgbClr val="000000"/>
                </a:solidFill>
                <a:hlinkClick r:id="rId10" action="ppaction://hlinksldjump"/>
              </a:rPr>
              <a:t> </a:t>
            </a:r>
            <a:r>
              <a:rPr lang="de-DE" altLang="de-DE" sz="3000" dirty="0">
                <a:solidFill>
                  <a:srgbClr val="000000"/>
                </a:solidFill>
              </a:rPr>
              <a:t>Die Numerale</a:t>
            </a:r>
            <a:endParaRPr lang="de-DE" altLang="de-DE" sz="3000" b="1" dirty="0">
              <a:solidFill>
                <a:srgbClr val="000000"/>
              </a:solidFill>
            </a:endParaRPr>
          </a:p>
        </p:txBody>
      </p:sp>
      <p:sp>
        <p:nvSpPr>
          <p:cNvPr id="68619" name="Text Box 23"/>
          <p:cNvSpPr txBox="1">
            <a:spLocks noChangeArrowheads="1"/>
          </p:cNvSpPr>
          <p:nvPr/>
        </p:nvSpPr>
        <p:spPr bwMode="auto">
          <a:xfrm>
            <a:off x="914400" y="5791200"/>
            <a:ext cx="6681788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3000" b="1" dirty="0">
                <a:solidFill>
                  <a:srgbClr val="000000"/>
                </a:solidFill>
                <a:sym typeface="Wingdings" pitchFamily="2" charset="2"/>
                <a:hlinkClick r:id="rId11" action="ppaction://hlinksldjump"/>
              </a:rPr>
              <a:t></a:t>
            </a:r>
            <a:r>
              <a:rPr lang="de-DE" altLang="de-DE" sz="3000" dirty="0">
                <a:solidFill>
                  <a:srgbClr val="000000"/>
                </a:solidFill>
              </a:rPr>
              <a:t> Die Interjektion</a:t>
            </a:r>
            <a:endParaRPr lang="de-DE" altLang="de-DE" sz="3000" b="1" dirty="0">
              <a:solidFill>
                <a:srgbClr val="000000"/>
              </a:solidFill>
            </a:endParaRPr>
          </a:p>
        </p:txBody>
      </p:sp>
      <p:sp>
        <p:nvSpPr>
          <p:cNvPr id="2" name="Textfeld 1"/>
          <p:cNvSpPr txBox="1"/>
          <p:nvPr/>
        </p:nvSpPr>
        <p:spPr>
          <a:xfrm>
            <a:off x="5191125" y="1628775"/>
            <a:ext cx="3341688" cy="323215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de-DE" u="sng" dirty="0">
                <a:solidFill>
                  <a:srgbClr val="80808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Navigation:</a:t>
            </a:r>
          </a:p>
          <a:p>
            <a:pPr>
              <a:defRPr/>
            </a:pPr>
            <a:endParaRPr lang="de-DE" dirty="0">
              <a:solidFill>
                <a:srgbClr val="80808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>
              <a:defRPr/>
            </a:pPr>
            <a:r>
              <a:rPr lang="de-DE" dirty="0">
                <a:solidFill>
                  <a:srgbClr val="80808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Durch das Klicken auf dieses Symbol </a:t>
            </a:r>
          </a:p>
          <a:p>
            <a:pPr algn="ctr">
              <a:defRPr/>
            </a:pPr>
            <a:r>
              <a:rPr lang="de-DE" sz="3600" u="sng" dirty="0">
                <a:solidFill>
                  <a:srgbClr val="80808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/>
              </a:rPr>
              <a:t></a:t>
            </a:r>
            <a:r>
              <a:rPr lang="de-DE" sz="3600" dirty="0">
                <a:solidFill>
                  <a:srgbClr val="80808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/>
              </a:rPr>
              <a:t> </a:t>
            </a:r>
          </a:p>
          <a:p>
            <a:pPr algn="ctr">
              <a:defRPr/>
            </a:pPr>
            <a:r>
              <a:rPr lang="de-DE" dirty="0">
                <a:solidFill>
                  <a:srgbClr val="80808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/>
              </a:rPr>
              <a:t>gelangt man direkt in die entsprechenden Unterkapitel.</a:t>
            </a:r>
            <a:endParaRPr lang="de-DE" sz="1600" dirty="0">
              <a:solidFill>
                <a:srgbClr val="80808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6991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altLang="de-DE" smtClean="0">
                <a:latin typeface="Tahoma" pitchFamily="34" charset="0"/>
              </a:rPr>
              <a:t>Das Personalpronomen</a:t>
            </a:r>
          </a:p>
        </p:txBody>
      </p:sp>
      <p:sp>
        <p:nvSpPr>
          <p:cNvPr id="34819" name="Rectangle 3"/>
          <p:cNvSpPr>
            <a:spLocks noChangeArrowheads="1"/>
          </p:cNvSpPr>
          <p:nvPr/>
        </p:nvSpPr>
        <p:spPr bwMode="auto">
          <a:xfrm>
            <a:off x="990600" y="1981200"/>
            <a:ext cx="7467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de-DE" altLang="de-DE"/>
              <a:t>Das Personalpronomen ersetzt ein Substantiv.</a:t>
            </a:r>
            <a:r>
              <a:rPr lang="de-DE" altLang="de-DE">
                <a:latin typeface="Times New Roman" charset="0"/>
              </a:rPr>
              <a:t> </a:t>
            </a:r>
          </a:p>
        </p:txBody>
      </p:sp>
      <p:grpSp>
        <p:nvGrpSpPr>
          <p:cNvPr id="36884" name="Group 20"/>
          <p:cNvGrpSpPr>
            <a:grpSpLocks/>
          </p:cNvGrpSpPr>
          <p:nvPr/>
        </p:nvGrpSpPr>
        <p:grpSpPr bwMode="auto">
          <a:xfrm>
            <a:off x="1143000" y="2667000"/>
            <a:ext cx="7391400" cy="3289300"/>
            <a:chOff x="0" y="0"/>
            <a:chExt cx="3515" cy="2072"/>
          </a:xfrm>
        </p:grpSpPr>
        <p:sp>
          <p:nvSpPr>
            <p:cNvPr id="34821" name="Rectangle 4"/>
            <p:cNvSpPr>
              <a:spLocks noChangeArrowheads="1"/>
            </p:cNvSpPr>
            <p:nvPr/>
          </p:nvSpPr>
          <p:spPr bwMode="auto">
            <a:xfrm>
              <a:off x="0" y="0"/>
              <a:ext cx="387" cy="5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r>
                <a:rPr lang="de-DE" altLang="de-DE">
                  <a:latin typeface="Times New Roman" charset="0"/>
                </a:rPr>
                <a:t/>
              </a:r>
              <a:br>
                <a:rPr lang="de-DE" altLang="de-DE">
                  <a:latin typeface="Times New Roman" charset="0"/>
                </a:rPr>
              </a:br>
              <a:r>
                <a:rPr lang="de-DE" altLang="de-DE"/>
                <a:t>Lisa</a:t>
              </a:r>
              <a:r>
                <a:rPr lang="de-DE" altLang="de-DE">
                  <a:latin typeface="Times New Roman" charset="0"/>
                </a:rPr>
                <a:t>  </a:t>
              </a:r>
            </a:p>
          </p:txBody>
        </p:sp>
        <p:sp>
          <p:nvSpPr>
            <p:cNvPr id="34822" name="Rectangle 5"/>
            <p:cNvSpPr>
              <a:spLocks noChangeArrowheads="1"/>
            </p:cNvSpPr>
            <p:nvPr/>
          </p:nvSpPr>
          <p:spPr bwMode="auto">
            <a:xfrm>
              <a:off x="387" y="0"/>
              <a:ext cx="648" cy="5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r>
                <a:rPr lang="de-DE" altLang="de-DE"/>
                <a:t>übergibt</a:t>
              </a:r>
            </a:p>
          </p:txBody>
        </p:sp>
        <p:sp>
          <p:nvSpPr>
            <p:cNvPr id="34823" name="Rectangle 6"/>
            <p:cNvSpPr>
              <a:spLocks noChangeArrowheads="1"/>
            </p:cNvSpPr>
            <p:nvPr/>
          </p:nvSpPr>
          <p:spPr bwMode="auto">
            <a:xfrm>
              <a:off x="1035" y="0"/>
              <a:ext cx="924" cy="5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r>
                <a:rPr lang="de-DE" altLang="de-DE"/>
                <a:t>den Brief</a:t>
              </a:r>
            </a:p>
          </p:txBody>
        </p:sp>
        <p:sp>
          <p:nvSpPr>
            <p:cNvPr id="34824" name="Rectangle 7"/>
            <p:cNvSpPr>
              <a:spLocks noChangeArrowheads="1"/>
            </p:cNvSpPr>
            <p:nvPr/>
          </p:nvSpPr>
          <p:spPr bwMode="auto">
            <a:xfrm>
              <a:off x="1959" y="0"/>
              <a:ext cx="1556" cy="5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r>
                <a:rPr lang="de-DE" altLang="de-DE"/>
                <a:t>ihrem Onkel.</a:t>
              </a:r>
            </a:p>
          </p:txBody>
        </p:sp>
        <p:sp>
          <p:nvSpPr>
            <p:cNvPr id="34825" name="Rectangle 8"/>
            <p:cNvSpPr>
              <a:spLocks noChangeArrowheads="1"/>
            </p:cNvSpPr>
            <p:nvPr/>
          </p:nvSpPr>
          <p:spPr bwMode="auto">
            <a:xfrm>
              <a:off x="0" y="518"/>
              <a:ext cx="387" cy="5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r>
                <a:rPr lang="de-DE" altLang="de-DE" b="1"/>
                <a:t>Sie</a:t>
              </a:r>
            </a:p>
          </p:txBody>
        </p:sp>
        <p:sp>
          <p:nvSpPr>
            <p:cNvPr id="34826" name="Rectangle 9"/>
            <p:cNvSpPr>
              <a:spLocks noChangeArrowheads="1"/>
            </p:cNvSpPr>
            <p:nvPr/>
          </p:nvSpPr>
          <p:spPr bwMode="auto">
            <a:xfrm>
              <a:off x="387" y="518"/>
              <a:ext cx="648" cy="5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r>
                <a:rPr lang="de-DE" altLang="de-DE"/>
                <a:t>übergibt</a:t>
              </a:r>
            </a:p>
          </p:txBody>
        </p:sp>
        <p:sp>
          <p:nvSpPr>
            <p:cNvPr id="34827" name="Rectangle 10"/>
            <p:cNvSpPr>
              <a:spLocks noChangeArrowheads="1"/>
            </p:cNvSpPr>
            <p:nvPr/>
          </p:nvSpPr>
          <p:spPr bwMode="auto">
            <a:xfrm>
              <a:off x="1035" y="518"/>
              <a:ext cx="924" cy="5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r>
                <a:rPr lang="de-DE" altLang="de-DE"/>
                <a:t>den Brief </a:t>
              </a:r>
            </a:p>
          </p:txBody>
        </p:sp>
        <p:sp>
          <p:nvSpPr>
            <p:cNvPr id="34828" name="Rectangle 11"/>
            <p:cNvSpPr>
              <a:spLocks noChangeArrowheads="1"/>
            </p:cNvSpPr>
            <p:nvPr/>
          </p:nvSpPr>
          <p:spPr bwMode="auto">
            <a:xfrm>
              <a:off x="1959" y="518"/>
              <a:ext cx="1556" cy="5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r>
                <a:rPr lang="de-DE" altLang="de-DE"/>
                <a:t>ihrem Onkel.</a:t>
              </a:r>
            </a:p>
          </p:txBody>
        </p:sp>
        <p:sp>
          <p:nvSpPr>
            <p:cNvPr id="34829" name="Rectangle 12"/>
            <p:cNvSpPr>
              <a:spLocks noChangeArrowheads="1"/>
            </p:cNvSpPr>
            <p:nvPr/>
          </p:nvSpPr>
          <p:spPr bwMode="auto">
            <a:xfrm>
              <a:off x="0" y="1036"/>
              <a:ext cx="387" cy="5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r>
                <a:rPr lang="de-DE" altLang="de-DE"/>
                <a:t>Sie </a:t>
              </a:r>
            </a:p>
          </p:txBody>
        </p:sp>
        <p:sp>
          <p:nvSpPr>
            <p:cNvPr id="34830" name="Rectangle 13"/>
            <p:cNvSpPr>
              <a:spLocks noChangeArrowheads="1"/>
            </p:cNvSpPr>
            <p:nvPr/>
          </p:nvSpPr>
          <p:spPr bwMode="auto">
            <a:xfrm>
              <a:off x="387" y="1036"/>
              <a:ext cx="648" cy="5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r>
                <a:rPr lang="de-DE" altLang="de-DE"/>
                <a:t>übergibt</a:t>
              </a:r>
            </a:p>
          </p:txBody>
        </p:sp>
        <p:sp>
          <p:nvSpPr>
            <p:cNvPr id="34831" name="Rectangle 14"/>
            <p:cNvSpPr>
              <a:spLocks noChangeArrowheads="1"/>
            </p:cNvSpPr>
            <p:nvPr/>
          </p:nvSpPr>
          <p:spPr bwMode="auto">
            <a:xfrm>
              <a:off x="1035" y="1036"/>
              <a:ext cx="924" cy="5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r>
                <a:rPr lang="de-DE" altLang="de-DE" b="1"/>
                <a:t>ihn</a:t>
              </a:r>
            </a:p>
          </p:txBody>
        </p:sp>
        <p:sp>
          <p:nvSpPr>
            <p:cNvPr id="34832" name="Rectangle 15"/>
            <p:cNvSpPr>
              <a:spLocks noChangeArrowheads="1"/>
            </p:cNvSpPr>
            <p:nvPr/>
          </p:nvSpPr>
          <p:spPr bwMode="auto">
            <a:xfrm>
              <a:off x="1959" y="1036"/>
              <a:ext cx="1556" cy="5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r>
                <a:rPr lang="de-DE" altLang="de-DE"/>
                <a:t>ihrem Onkel.</a:t>
              </a:r>
            </a:p>
          </p:txBody>
        </p:sp>
        <p:sp>
          <p:nvSpPr>
            <p:cNvPr id="34833" name="Rectangle 16"/>
            <p:cNvSpPr>
              <a:spLocks noChangeArrowheads="1"/>
            </p:cNvSpPr>
            <p:nvPr/>
          </p:nvSpPr>
          <p:spPr bwMode="auto">
            <a:xfrm>
              <a:off x="0" y="1554"/>
              <a:ext cx="387" cy="5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r>
                <a:rPr lang="de-DE" altLang="de-DE"/>
                <a:t>Sie </a:t>
              </a:r>
            </a:p>
          </p:txBody>
        </p:sp>
        <p:sp>
          <p:nvSpPr>
            <p:cNvPr id="34834" name="Rectangle 17"/>
            <p:cNvSpPr>
              <a:spLocks noChangeArrowheads="1"/>
            </p:cNvSpPr>
            <p:nvPr/>
          </p:nvSpPr>
          <p:spPr bwMode="auto">
            <a:xfrm>
              <a:off x="387" y="1554"/>
              <a:ext cx="648" cy="5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r>
                <a:rPr lang="de-DE" altLang="de-DE"/>
                <a:t>übergibt</a:t>
              </a:r>
            </a:p>
          </p:txBody>
        </p:sp>
        <p:sp>
          <p:nvSpPr>
            <p:cNvPr id="34835" name="Rectangle 18"/>
            <p:cNvSpPr>
              <a:spLocks noChangeArrowheads="1"/>
            </p:cNvSpPr>
            <p:nvPr/>
          </p:nvSpPr>
          <p:spPr bwMode="auto">
            <a:xfrm>
              <a:off x="1035" y="1554"/>
              <a:ext cx="924" cy="5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r>
                <a:rPr lang="de-DE" altLang="de-DE"/>
                <a:t>ihn</a:t>
              </a:r>
            </a:p>
          </p:txBody>
        </p:sp>
        <p:sp>
          <p:nvSpPr>
            <p:cNvPr id="34836" name="Rectangle 19"/>
            <p:cNvSpPr>
              <a:spLocks noChangeArrowheads="1"/>
            </p:cNvSpPr>
            <p:nvPr/>
          </p:nvSpPr>
          <p:spPr bwMode="auto">
            <a:xfrm>
              <a:off x="1959" y="1554"/>
              <a:ext cx="1556" cy="5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r>
                <a:rPr lang="de-DE" altLang="de-DE" b="1"/>
                <a:t>ihm</a:t>
              </a:r>
              <a:r>
                <a:rPr lang="de-DE" altLang="de-DE"/>
                <a:t>.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68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68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ChangeArrowheads="1"/>
          </p:cNvSpPr>
          <p:nvPr/>
        </p:nvSpPr>
        <p:spPr bwMode="auto">
          <a:xfrm>
            <a:off x="1219200" y="152400"/>
            <a:ext cx="6934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/>
            <a:r>
              <a:rPr lang="de-DE" altLang="de-DE" b="1"/>
              <a:t>Die Formen des Personalpronomens</a:t>
            </a:r>
            <a:r>
              <a:rPr lang="de-DE" altLang="de-DE">
                <a:latin typeface="Times New Roman" charset="0"/>
              </a:rPr>
              <a:t> </a:t>
            </a:r>
          </a:p>
        </p:txBody>
      </p:sp>
      <p:grpSp>
        <p:nvGrpSpPr>
          <p:cNvPr id="35843" name="Group 39"/>
          <p:cNvGrpSpPr>
            <a:grpSpLocks/>
          </p:cNvGrpSpPr>
          <p:nvPr/>
        </p:nvGrpSpPr>
        <p:grpSpPr bwMode="auto">
          <a:xfrm>
            <a:off x="1524000" y="609600"/>
            <a:ext cx="6324600" cy="5940425"/>
            <a:chOff x="0" y="0"/>
            <a:chExt cx="2575" cy="3742"/>
          </a:xfrm>
        </p:grpSpPr>
        <p:sp>
          <p:nvSpPr>
            <p:cNvPr id="35844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730" cy="5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r>
                <a:rPr lang="de-DE" altLang="de-DE"/>
                <a:t>Nominativ</a:t>
              </a:r>
            </a:p>
          </p:txBody>
        </p:sp>
        <p:sp>
          <p:nvSpPr>
            <p:cNvPr id="35845" name="Rectangle 4"/>
            <p:cNvSpPr>
              <a:spLocks noChangeArrowheads="1"/>
            </p:cNvSpPr>
            <p:nvPr/>
          </p:nvSpPr>
          <p:spPr bwMode="auto">
            <a:xfrm>
              <a:off x="730" y="0"/>
              <a:ext cx="610" cy="5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r>
                <a:rPr lang="de-DE" altLang="de-DE"/>
                <a:t>Genitiv</a:t>
              </a:r>
            </a:p>
          </p:txBody>
        </p:sp>
        <p:sp>
          <p:nvSpPr>
            <p:cNvPr id="35846" name="Rectangle 5"/>
            <p:cNvSpPr>
              <a:spLocks noChangeArrowheads="1"/>
            </p:cNvSpPr>
            <p:nvPr/>
          </p:nvSpPr>
          <p:spPr bwMode="auto">
            <a:xfrm>
              <a:off x="1340" y="0"/>
              <a:ext cx="489" cy="5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r>
                <a:rPr lang="de-DE" altLang="de-DE"/>
                <a:t>Dativ</a:t>
              </a:r>
            </a:p>
          </p:txBody>
        </p:sp>
        <p:sp>
          <p:nvSpPr>
            <p:cNvPr id="35847" name="Rectangle 6"/>
            <p:cNvSpPr>
              <a:spLocks noChangeArrowheads="1"/>
            </p:cNvSpPr>
            <p:nvPr/>
          </p:nvSpPr>
          <p:spPr bwMode="auto">
            <a:xfrm>
              <a:off x="1829" y="0"/>
              <a:ext cx="746" cy="5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r>
                <a:rPr lang="de-DE" altLang="de-DE"/>
                <a:t>Akkusativ</a:t>
              </a:r>
            </a:p>
          </p:txBody>
        </p:sp>
        <p:sp>
          <p:nvSpPr>
            <p:cNvPr id="35848" name="Rectangle 7"/>
            <p:cNvSpPr>
              <a:spLocks noChangeArrowheads="1"/>
            </p:cNvSpPr>
            <p:nvPr/>
          </p:nvSpPr>
          <p:spPr bwMode="auto">
            <a:xfrm>
              <a:off x="0" y="518"/>
              <a:ext cx="730" cy="5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algn="ctr" eaLnBrk="1" hangingPunct="1"/>
              <a:r>
                <a:rPr lang="de-DE" altLang="de-DE"/>
                <a:t>ich</a:t>
              </a:r>
            </a:p>
          </p:txBody>
        </p:sp>
        <p:sp>
          <p:nvSpPr>
            <p:cNvPr id="35849" name="Rectangle 8"/>
            <p:cNvSpPr>
              <a:spLocks noChangeArrowheads="1"/>
            </p:cNvSpPr>
            <p:nvPr/>
          </p:nvSpPr>
          <p:spPr bwMode="auto">
            <a:xfrm>
              <a:off x="730" y="518"/>
              <a:ext cx="610" cy="5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r>
                <a:rPr lang="de-DE" altLang="de-DE"/>
                <a:t>meiner</a:t>
              </a:r>
            </a:p>
          </p:txBody>
        </p:sp>
        <p:sp>
          <p:nvSpPr>
            <p:cNvPr id="35850" name="Rectangle 9"/>
            <p:cNvSpPr>
              <a:spLocks noChangeArrowheads="1"/>
            </p:cNvSpPr>
            <p:nvPr/>
          </p:nvSpPr>
          <p:spPr bwMode="auto">
            <a:xfrm>
              <a:off x="1340" y="518"/>
              <a:ext cx="489" cy="5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r>
                <a:rPr lang="de-DE" altLang="de-DE"/>
                <a:t>mir</a:t>
              </a:r>
            </a:p>
          </p:txBody>
        </p:sp>
        <p:sp>
          <p:nvSpPr>
            <p:cNvPr id="35851" name="Rectangle 10"/>
            <p:cNvSpPr>
              <a:spLocks noChangeArrowheads="1"/>
            </p:cNvSpPr>
            <p:nvPr/>
          </p:nvSpPr>
          <p:spPr bwMode="auto">
            <a:xfrm>
              <a:off x="1829" y="518"/>
              <a:ext cx="746" cy="5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r>
                <a:rPr lang="de-DE" altLang="de-DE"/>
                <a:t>mich</a:t>
              </a:r>
            </a:p>
          </p:txBody>
        </p:sp>
        <p:sp>
          <p:nvSpPr>
            <p:cNvPr id="35852" name="Rectangle 11"/>
            <p:cNvSpPr>
              <a:spLocks noChangeArrowheads="1"/>
            </p:cNvSpPr>
            <p:nvPr/>
          </p:nvSpPr>
          <p:spPr bwMode="auto">
            <a:xfrm>
              <a:off x="0" y="1036"/>
              <a:ext cx="73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algn="ctr" eaLnBrk="1" hangingPunct="1"/>
              <a:r>
                <a:rPr lang="de-DE" altLang="de-DE"/>
                <a:t>du</a:t>
              </a:r>
            </a:p>
          </p:txBody>
        </p:sp>
        <p:sp>
          <p:nvSpPr>
            <p:cNvPr id="35853" name="Rectangle 12"/>
            <p:cNvSpPr>
              <a:spLocks noChangeArrowheads="1"/>
            </p:cNvSpPr>
            <p:nvPr/>
          </p:nvSpPr>
          <p:spPr bwMode="auto">
            <a:xfrm>
              <a:off x="730" y="1036"/>
              <a:ext cx="61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r>
                <a:rPr lang="de-DE" altLang="de-DE"/>
                <a:t>deiner</a:t>
              </a:r>
            </a:p>
          </p:txBody>
        </p:sp>
        <p:sp>
          <p:nvSpPr>
            <p:cNvPr id="35854" name="Rectangle 13"/>
            <p:cNvSpPr>
              <a:spLocks noChangeArrowheads="1"/>
            </p:cNvSpPr>
            <p:nvPr/>
          </p:nvSpPr>
          <p:spPr bwMode="auto">
            <a:xfrm>
              <a:off x="1340" y="1036"/>
              <a:ext cx="489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r>
                <a:rPr lang="de-DE" altLang="de-DE"/>
                <a:t>dir</a:t>
              </a:r>
            </a:p>
          </p:txBody>
        </p:sp>
        <p:sp>
          <p:nvSpPr>
            <p:cNvPr id="35855" name="Rectangle 14"/>
            <p:cNvSpPr>
              <a:spLocks noChangeArrowheads="1"/>
            </p:cNvSpPr>
            <p:nvPr/>
          </p:nvSpPr>
          <p:spPr bwMode="auto">
            <a:xfrm>
              <a:off x="1829" y="1036"/>
              <a:ext cx="74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r>
                <a:rPr lang="de-DE" altLang="de-DE"/>
                <a:t>dich</a:t>
              </a:r>
            </a:p>
          </p:txBody>
        </p:sp>
        <p:sp>
          <p:nvSpPr>
            <p:cNvPr id="35856" name="Rectangle 15"/>
            <p:cNvSpPr>
              <a:spLocks noChangeArrowheads="1"/>
            </p:cNvSpPr>
            <p:nvPr/>
          </p:nvSpPr>
          <p:spPr bwMode="auto">
            <a:xfrm>
              <a:off x="0" y="1324"/>
              <a:ext cx="73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algn="ctr" eaLnBrk="1" hangingPunct="1"/>
              <a:r>
                <a:rPr lang="de-DE" altLang="de-DE"/>
                <a:t>er</a:t>
              </a:r>
            </a:p>
          </p:txBody>
        </p:sp>
        <p:sp>
          <p:nvSpPr>
            <p:cNvPr id="35857" name="Rectangle 16"/>
            <p:cNvSpPr>
              <a:spLocks noChangeArrowheads="1"/>
            </p:cNvSpPr>
            <p:nvPr/>
          </p:nvSpPr>
          <p:spPr bwMode="auto">
            <a:xfrm>
              <a:off x="730" y="1324"/>
              <a:ext cx="61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r>
                <a:rPr lang="de-DE" altLang="de-DE"/>
                <a:t>seiner</a:t>
              </a:r>
            </a:p>
          </p:txBody>
        </p:sp>
        <p:sp>
          <p:nvSpPr>
            <p:cNvPr id="35858" name="Rectangle 17"/>
            <p:cNvSpPr>
              <a:spLocks noChangeArrowheads="1"/>
            </p:cNvSpPr>
            <p:nvPr/>
          </p:nvSpPr>
          <p:spPr bwMode="auto">
            <a:xfrm>
              <a:off x="1340" y="1324"/>
              <a:ext cx="489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r>
                <a:rPr lang="de-DE" altLang="de-DE"/>
                <a:t>ihm</a:t>
              </a:r>
            </a:p>
          </p:txBody>
        </p:sp>
        <p:sp>
          <p:nvSpPr>
            <p:cNvPr id="35859" name="Rectangle 18"/>
            <p:cNvSpPr>
              <a:spLocks noChangeArrowheads="1"/>
            </p:cNvSpPr>
            <p:nvPr/>
          </p:nvSpPr>
          <p:spPr bwMode="auto">
            <a:xfrm>
              <a:off x="1829" y="1324"/>
              <a:ext cx="74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r>
                <a:rPr lang="de-DE" altLang="de-DE"/>
                <a:t>ihn</a:t>
              </a:r>
            </a:p>
          </p:txBody>
        </p:sp>
        <p:sp>
          <p:nvSpPr>
            <p:cNvPr id="35860" name="Rectangle 19"/>
            <p:cNvSpPr>
              <a:spLocks noChangeArrowheads="1"/>
            </p:cNvSpPr>
            <p:nvPr/>
          </p:nvSpPr>
          <p:spPr bwMode="auto">
            <a:xfrm>
              <a:off x="0" y="1612"/>
              <a:ext cx="73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algn="ctr" eaLnBrk="1" hangingPunct="1"/>
              <a:r>
                <a:rPr lang="de-DE" altLang="de-DE"/>
                <a:t>sie</a:t>
              </a:r>
            </a:p>
          </p:txBody>
        </p:sp>
        <p:sp>
          <p:nvSpPr>
            <p:cNvPr id="35861" name="Rectangle 20"/>
            <p:cNvSpPr>
              <a:spLocks noChangeArrowheads="1"/>
            </p:cNvSpPr>
            <p:nvPr/>
          </p:nvSpPr>
          <p:spPr bwMode="auto">
            <a:xfrm>
              <a:off x="730" y="1612"/>
              <a:ext cx="61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r>
                <a:rPr lang="de-DE" altLang="de-DE"/>
                <a:t>ihrer</a:t>
              </a:r>
            </a:p>
          </p:txBody>
        </p:sp>
        <p:sp>
          <p:nvSpPr>
            <p:cNvPr id="35862" name="Rectangle 21"/>
            <p:cNvSpPr>
              <a:spLocks noChangeArrowheads="1"/>
            </p:cNvSpPr>
            <p:nvPr/>
          </p:nvSpPr>
          <p:spPr bwMode="auto">
            <a:xfrm>
              <a:off x="1340" y="1612"/>
              <a:ext cx="489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r>
                <a:rPr lang="de-DE" altLang="de-DE"/>
                <a:t>ihr</a:t>
              </a:r>
            </a:p>
          </p:txBody>
        </p:sp>
        <p:sp>
          <p:nvSpPr>
            <p:cNvPr id="35863" name="Rectangle 22"/>
            <p:cNvSpPr>
              <a:spLocks noChangeArrowheads="1"/>
            </p:cNvSpPr>
            <p:nvPr/>
          </p:nvSpPr>
          <p:spPr bwMode="auto">
            <a:xfrm>
              <a:off x="1829" y="1612"/>
              <a:ext cx="74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r>
                <a:rPr lang="de-DE" altLang="de-DE"/>
                <a:t>sie</a:t>
              </a:r>
            </a:p>
          </p:txBody>
        </p:sp>
        <p:sp>
          <p:nvSpPr>
            <p:cNvPr id="35864" name="Rectangle 23"/>
            <p:cNvSpPr>
              <a:spLocks noChangeArrowheads="1"/>
            </p:cNvSpPr>
            <p:nvPr/>
          </p:nvSpPr>
          <p:spPr bwMode="auto">
            <a:xfrm>
              <a:off x="0" y="1900"/>
              <a:ext cx="73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algn="ctr" eaLnBrk="1" hangingPunct="1"/>
              <a:r>
                <a:rPr lang="de-DE" altLang="de-DE"/>
                <a:t>es</a:t>
              </a:r>
            </a:p>
          </p:txBody>
        </p:sp>
        <p:sp>
          <p:nvSpPr>
            <p:cNvPr id="35865" name="Rectangle 24"/>
            <p:cNvSpPr>
              <a:spLocks noChangeArrowheads="1"/>
            </p:cNvSpPr>
            <p:nvPr/>
          </p:nvSpPr>
          <p:spPr bwMode="auto">
            <a:xfrm>
              <a:off x="730" y="1900"/>
              <a:ext cx="61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r>
                <a:rPr lang="de-DE" altLang="de-DE"/>
                <a:t>seiner</a:t>
              </a:r>
            </a:p>
          </p:txBody>
        </p:sp>
        <p:sp>
          <p:nvSpPr>
            <p:cNvPr id="35866" name="Rectangle 25"/>
            <p:cNvSpPr>
              <a:spLocks noChangeArrowheads="1"/>
            </p:cNvSpPr>
            <p:nvPr/>
          </p:nvSpPr>
          <p:spPr bwMode="auto">
            <a:xfrm>
              <a:off x="1340" y="1900"/>
              <a:ext cx="489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r>
                <a:rPr lang="de-DE" altLang="de-DE"/>
                <a:t>ihm</a:t>
              </a:r>
            </a:p>
          </p:txBody>
        </p:sp>
        <p:sp>
          <p:nvSpPr>
            <p:cNvPr id="35867" name="Rectangle 26"/>
            <p:cNvSpPr>
              <a:spLocks noChangeArrowheads="1"/>
            </p:cNvSpPr>
            <p:nvPr/>
          </p:nvSpPr>
          <p:spPr bwMode="auto">
            <a:xfrm>
              <a:off x="1829" y="1900"/>
              <a:ext cx="74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r>
                <a:rPr lang="de-DE" altLang="de-DE"/>
                <a:t>es</a:t>
              </a:r>
            </a:p>
          </p:txBody>
        </p:sp>
        <p:sp>
          <p:nvSpPr>
            <p:cNvPr id="35868" name="Rectangle 27"/>
            <p:cNvSpPr>
              <a:spLocks noChangeArrowheads="1"/>
            </p:cNvSpPr>
            <p:nvPr/>
          </p:nvSpPr>
          <p:spPr bwMode="auto">
            <a:xfrm>
              <a:off x="0" y="2188"/>
              <a:ext cx="730" cy="5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algn="ctr" eaLnBrk="1" hangingPunct="1"/>
              <a:r>
                <a:rPr lang="de-DE" altLang="de-DE"/>
                <a:t>wir</a:t>
              </a:r>
            </a:p>
          </p:txBody>
        </p:sp>
        <p:sp>
          <p:nvSpPr>
            <p:cNvPr id="35869" name="Rectangle 28"/>
            <p:cNvSpPr>
              <a:spLocks noChangeArrowheads="1"/>
            </p:cNvSpPr>
            <p:nvPr/>
          </p:nvSpPr>
          <p:spPr bwMode="auto">
            <a:xfrm>
              <a:off x="730" y="2188"/>
              <a:ext cx="610" cy="5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r>
                <a:rPr lang="de-DE" altLang="de-DE">
                  <a:latin typeface="Times New Roman" charset="0"/>
                </a:rPr>
                <a:t/>
              </a:r>
              <a:br>
                <a:rPr lang="de-DE" altLang="de-DE">
                  <a:latin typeface="Times New Roman" charset="0"/>
                </a:rPr>
              </a:br>
              <a:r>
                <a:rPr lang="de-DE" altLang="de-DE"/>
                <a:t>unser</a:t>
              </a:r>
            </a:p>
            <a:p>
              <a:endParaRPr lang="de-DE" altLang="de-DE"/>
            </a:p>
          </p:txBody>
        </p:sp>
        <p:sp>
          <p:nvSpPr>
            <p:cNvPr id="35870" name="Rectangle 29"/>
            <p:cNvSpPr>
              <a:spLocks noChangeArrowheads="1"/>
            </p:cNvSpPr>
            <p:nvPr/>
          </p:nvSpPr>
          <p:spPr bwMode="auto">
            <a:xfrm>
              <a:off x="1340" y="2188"/>
              <a:ext cx="489" cy="5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r>
                <a:rPr lang="de-DE" altLang="de-DE"/>
                <a:t>uns</a:t>
              </a:r>
            </a:p>
          </p:txBody>
        </p:sp>
        <p:sp>
          <p:nvSpPr>
            <p:cNvPr id="35871" name="Rectangle 30"/>
            <p:cNvSpPr>
              <a:spLocks noChangeArrowheads="1"/>
            </p:cNvSpPr>
            <p:nvPr/>
          </p:nvSpPr>
          <p:spPr bwMode="auto">
            <a:xfrm>
              <a:off x="1829" y="2188"/>
              <a:ext cx="746" cy="5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r>
                <a:rPr lang="de-DE" altLang="de-DE"/>
                <a:t>uns</a:t>
              </a:r>
            </a:p>
          </p:txBody>
        </p:sp>
        <p:sp>
          <p:nvSpPr>
            <p:cNvPr id="35872" name="Rectangle 31"/>
            <p:cNvSpPr>
              <a:spLocks noChangeArrowheads="1"/>
            </p:cNvSpPr>
            <p:nvPr/>
          </p:nvSpPr>
          <p:spPr bwMode="auto">
            <a:xfrm>
              <a:off x="0" y="2706"/>
              <a:ext cx="730" cy="5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algn="ctr" eaLnBrk="1" hangingPunct="1"/>
              <a:r>
                <a:rPr lang="de-DE" altLang="de-DE">
                  <a:latin typeface="Times New Roman" charset="0"/>
                </a:rPr>
                <a:t>ihr</a:t>
              </a:r>
            </a:p>
          </p:txBody>
        </p:sp>
        <p:sp>
          <p:nvSpPr>
            <p:cNvPr id="35873" name="Rectangle 32"/>
            <p:cNvSpPr>
              <a:spLocks noChangeArrowheads="1"/>
            </p:cNvSpPr>
            <p:nvPr/>
          </p:nvSpPr>
          <p:spPr bwMode="auto">
            <a:xfrm>
              <a:off x="730" y="2706"/>
              <a:ext cx="610" cy="5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r>
                <a:rPr lang="de-DE" altLang="de-DE"/>
                <a:t>euer</a:t>
              </a:r>
            </a:p>
          </p:txBody>
        </p:sp>
        <p:sp>
          <p:nvSpPr>
            <p:cNvPr id="35874" name="Rectangle 33"/>
            <p:cNvSpPr>
              <a:spLocks noChangeArrowheads="1"/>
            </p:cNvSpPr>
            <p:nvPr/>
          </p:nvSpPr>
          <p:spPr bwMode="auto">
            <a:xfrm>
              <a:off x="1340" y="2706"/>
              <a:ext cx="489" cy="5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r>
                <a:rPr lang="de-DE" altLang="de-DE"/>
                <a:t>euch</a:t>
              </a:r>
            </a:p>
          </p:txBody>
        </p:sp>
        <p:sp>
          <p:nvSpPr>
            <p:cNvPr id="35875" name="Rectangle 34"/>
            <p:cNvSpPr>
              <a:spLocks noChangeArrowheads="1"/>
            </p:cNvSpPr>
            <p:nvPr/>
          </p:nvSpPr>
          <p:spPr bwMode="auto">
            <a:xfrm>
              <a:off x="1829" y="2706"/>
              <a:ext cx="746" cy="5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r>
                <a:rPr lang="de-DE" altLang="de-DE"/>
                <a:t>euch</a:t>
              </a:r>
            </a:p>
          </p:txBody>
        </p:sp>
        <p:sp>
          <p:nvSpPr>
            <p:cNvPr id="35876" name="Rectangle 35"/>
            <p:cNvSpPr>
              <a:spLocks noChangeArrowheads="1"/>
            </p:cNvSpPr>
            <p:nvPr/>
          </p:nvSpPr>
          <p:spPr bwMode="auto">
            <a:xfrm>
              <a:off x="0" y="3224"/>
              <a:ext cx="730" cy="5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algn="ctr" eaLnBrk="1" hangingPunct="1"/>
              <a:r>
                <a:rPr lang="de-DE" altLang="de-DE"/>
                <a:t>sie</a:t>
              </a:r>
            </a:p>
          </p:txBody>
        </p:sp>
        <p:sp>
          <p:nvSpPr>
            <p:cNvPr id="35877" name="Rectangle 36"/>
            <p:cNvSpPr>
              <a:spLocks noChangeArrowheads="1"/>
            </p:cNvSpPr>
            <p:nvPr/>
          </p:nvSpPr>
          <p:spPr bwMode="auto">
            <a:xfrm>
              <a:off x="730" y="3224"/>
              <a:ext cx="610" cy="5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r>
                <a:rPr lang="de-DE" altLang="de-DE"/>
                <a:t>ihrer</a:t>
              </a:r>
            </a:p>
          </p:txBody>
        </p:sp>
        <p:sp>
          <p:nvSpPr>
            <p:cNvPr id="35878" name="Rectangle 37"/>
            <p:cNvSpPr>
              <a:spLocks noChangeArrowheads="1"/>
            </p:cNvSpPr>
            <p:nvPr/>
          </p:nvSpPr>
          <p:spPr bwMode="auto">
            <a:xfrm>
              <a:off x="1340" y="3224"/>
              <a:ext cx="489" cy="5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r>
                <a:rPr lang="de-DE" altLang="de-DE"/>
                <a:t>ihnen</a:t>
              </a:r>
            </a:p>
          </p:txBody>
        </p:sp>
        <p:sp>
          <p:nvSpPr>
            <p:cNvPr id="35879" name="Rectangle 38"/>
            <p:cNvSpPr>
              <a:spLocks noChangeArrowheads="1"/>
            </p:cNvSpPr>
            <p:nvPr/>
          </p:nvSpPr>
          <p:spPr bwMode="auto">
            <a:xfrm>
              <a:off x="1829" y="3224"/>
              <a:ext cx="746" cy="5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r>
                <a:rPr lang="de-DE" altLang="de-DE"/>
                <a:t>sie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7772400" cy="1143000"/>
          </a:xfrm>
        </p:spPr>
        <p:txBody>
          <a:bodyPr/>
          <a:lstStyle/>
          <a:p>
            <a:pPr eaLnBrk="1" hangingPunct="1"/>
            <a:r>
              <a:rPr lang="de-DE" altLang="de-DE" smtClean="0">
                <a:latin typeface="Tahoma" pitchFamily="34" charset="0"/>
              </a:rPr>
              <a:t>Das Reflexivpronomen</a:t>
            </a:r>
          </a:p>
        </p:txBody>
      </p:sp>
      <p:grpSp>
        <p:nvGrpSpPr>
          <p:cNvPr id="38919" name="Group 7"/>
          <p:cNvGrpSpPr>
            <a:grpSpLocks/>
          </p:cNvGrpSpPr>
          <p:nvPr/>
        </p:nvGrpSpPr>
        <p:grpSpPr bwMode="auto">
          <a:xfrm>
            <a:off x="838200" y="914400"/>
            <a:ext cx="3962400" cy="822325"/>
            <a:chOff x="0" y="518"/>
            <a:chExt cx="1428" cy="518"/>
          </a:xfrm>
        </p:grpSpPr>
        <p:sp>
          <p:nvSpPr>
            <p:cNvPr id="36876" name="Rectangle 4"/>
            <p:cNvSpPr>
              <a:spLocks noChangeArrowheads="1"/>
            </p:cNvSpPr>
            <p:nvPr/>
          </p:nvSpPr>
          <p:spPr bwMode="auto">
            <a:xfrm>
              <a:off x="0" y="518"/>
              <a:ext cx="360" cy="5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r>
                <a:rPr lang="de-DE" altLang="de-DE"/>
                <a:t>Lisa</a:t>
              </a:r>
            </a:p>
          </p:txBody>
        </p:sp>
        <p:sp>
          <p:nvSpPr>
            <p:cNvPr id="36877" name="Rectangle 5"/>
            <p:cNvSpPr>
              <a:spLocks noChangeArrowheads="1"/>
            </p:cNvSpPr>
            <p:nvPr/>
          </p:nvSpPr>
          <p:spPr bwMode="auto">
            <a:xfrm>
              <a:off x="360" y="518"/>
              <a:ext cx="524" cy="5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r>
                <a:rPr lang="de-DE" altLang="de-DE"/>
                <a:t>wäscht</a:t>
              </a:r>
            </a:p>
          </p:txBody>
        </p:sp>
        <p:sp>
          <p:nvSpPr>
            <p:cNvPr id="36878" name="Rectangle 6"/>
            <p:cNvSpPr>
              <a:spLocks noChangeArrowheads="1"/>
            </p:cNvSpPr>
            <p:nvPr/>
          </p:nvSpPr>
          <p:spPr bwMode="auto">
            <a:xfrm>
              <a:off x="884" y="518"/>
              <a:ext cx="544" cy="5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r>
                <a:rPr lang="de-DE" altLang="de-DE" b="1"/>
                <a:t>sich</a:t>
              </a:r>
              <a:r>
                <a:rPr lang="de-DE" altLang="de-DE"/>
                <a:t>.</a:t>
              </a:r>
            </a:p>
          </p:txBody>
        </p:sp>
      </p:grpSp>
      <p:sp>
        <p:nvSpPr>
          <p:cNvPr id="38920" name="Text Box 8"/>
          <p:cNvSpPr txBox="1">
            <a:spLocks noChangeArrowheads="1"/>
          </p:cNvSpPr>
          <p:nvPr/>
        </p:nvSpPr>
        <p:spPr bwMode="auto">
          <a:xfrm>
            <a:off x="838200" y="1676400"/>
            <a:ext cx="2667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/>
              <a:t>Vergleiche:</a:t>
            </a:r>
          </a:p>
        </p:txBody>
      </p:sp>
      <p:grpSp>
        <p:nvGrpSpPr>
          <p:cNvPr id="38924" name="Group 12"/>
          <p:cNvGrpSpPr>
            <a:grpSpLocks/>
          </p:cNvGrpSpPr>
          <p:nvPr/>
        </p:nvGrpSpPr>
        <p:grpSpPr bwMode="auto">
          <a:xfrm>
            <a:off x="838200" y="2057400"/>
            <a:ext cx="6172200" cy="1187450"/>
            <a:chOff x="0" y="0"/>
            <a:chExt cx="1611" cy="748"/>
          </a:xfrm>
        </p:grpSpPr>
        <p:sp>
          <p:nvSpPr>
            <p:cNvPr id="36873" name="Rectangle 9"/>
            <p:cNvSpPr>
              <a:spLocks noChangeArrowheads="1"/>
            </p:cNvSpPr>
            <p:nvPr/>
          </p:nvSpPr>
          <p:spPr bwMode="auto">
            <a:xfrm>
              <a:off x="0" y="0"/>
              <a:ext cx="252" cy="74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r>
                <a:rPr lang="de-DE" altLang="de-DE"/>
                <a:t>Lisa</a:t>
              </a:r>
            </a:p>
          </p:txBody>
        </p:sp>
        <p:sp>
          <p:nvSpPr>
            <p:cNvPr id="36874" name="Rectangle 10"/>
            <p:cNvSpPr>
              <a:spLocks noChangeArrowheads="1"/>
            </p:cNvSpPr>
            <p:nvPr/>
          </p:nvSpPr>
          <p:spPr bwMode="auto">
            <a:xfrm>
              <a:off x="252" y="0"/>
              <a:ext cx="367" cy="74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r>
                <a:rPr lang="de-DE" altLang="de-DE"/>
                <a:t>wäscht</a:t>
              </a:r>
            </a:p>
          </p:txBody>
        </p:sp>
        <p:sp>
          <p:nvSpPr>
            <p:cNvPr id="36875" name="Rectangle 11"/>
            <p:cNvSpPr>
              <a:spLocks noChangeArrowheads="1"/>
            </p:cNvSpPr>
            <p:nvPr/>
          </p:nvSpPr>
          <p:spPr bwMode="auto">
            <a:xfrm>
              <a:off x="619" y="0"/>
              <a:ext cx="992" cy="74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r>
                <a:rPr lang="de-DE" altLang="de-DE"/>
                <a:t>ihren kleinen Bruder.</a:t>
              </a:r>
            </a:p>
          </p:txBody>
        </p:sp>
      </p:grpSp>
      <p:sp>
        <p:nvSpPr>
          <p:cNvPr id="38925" name="Rectangle 13"/>
          <p:cNvSpPr>
            <a:spLocks noChangeArrowheads="1"/>
          </p:cNvSpPr>
          <p:nvPr/>
        </p:nvSpPr>
        <p:spPr bwMode="auto">
          <a:xfrm>
            <a:off x="358775" y="3048000"/>
            <a:ext cx="9144000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de-DE" altLang="de-DE"/>
              <a:t>Das Reflexivpronomen bezieht sich auf das Subjekt </a:t>
            </a:r>
            <a:br>
              <a:rPr lang="de-DE" altLang="de-DE"/>
            </a:br>
            <a:r>
              <a:rPr lang="de-DE" altLang="de-DE"/>
              <a:t>des Satzes. Subjekt und Objekt sind hier ein und </a:t>
            </a:r>
            <a:br>
              <a:rPr lang="de-DE" altLang="de-DE"/>
            </a:br>
            <a:r>
              <a:rPr lang="de-DE" altLang="de-DE"/>
              <a:t>dieselbe Person bzw. Sache.</a:t>
            </a:r>
            <a:endParaRPr lang="de-DE" altLang="de-DE">
              <a:latin typeface="Times New Roman" charset="0"/>
            </a:endParaRPr>
          </a:p>
        </p:txBody>
      </p:sp>
      <p:sp>
        <p:nvSpPr>
          <p:cNvPr id="38926" name="Rectangle 14"/>
          <p:cNvSpPr>
            <a:spLocks noChangeArrowheads="1"/>
          </p:cNvSpPr>
          <p:nvPr/>
        </p:nvSpPr>
        <p:spPr bwMode="auto">
          <a:xfrm>
            <a:off x="358775" y="4419600"/>
            <a:ext cx="9144000" cy="191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de-DE" altLang="de-DE"/>
              <a:t>Das Reflexivpronomen kann sowohl Akkusativ:</a:t>
            </a:r>
            <a:br>
              <a:rPr lang="de-DE" altLang="de-DE"/>
            </a:br>
            <a:r>
              <a:rPr lang="de-DE" altLang="de-DE"/>
              <a:t>   </a:t>
            </a:r>
            <a:r>
              <a:rPr lang="de-DE" altLang="de-DE" b="1" i="1"/>
              <a:t>Ich</a:t>
            </a:r>
            <a:r>
              <a:rPr lang="de-DE" altLang="de-DE" i="1"/>
              <a:t> wasche </a:t>
            </a:r>
            <a:r>
              <a:rPr lang="de-DE" altLang="de-DE" b="1" i="1"/>
              <a:t>mich</a:t>
            </a:r>
            <a:r>
              <a:rPr lang="de-DE" altLang="de-DE" i="1"/>
              <a:t> (selber).</a:t>
            </a:r>
            <a:br>
              <a:rPr lang="de-DE" altLang="de-DE" i="1"/>
            </a:br>
            <a:r>
              <a:rPr lang="de-DE" altLang="de-DE"/>
              <a:t>wie auch Dativ: </a:t>
            </a:r>
            <a:br>
              <a:rPr lang="de-DE" altLang="de-DE"/>
            </a:br>
            <a:r>
              <a:rPr lang="de-DE" altLang="de-DE"/>
              <a:t>   </a:t>
            </a:r>
            <a:r>
              <a:rPr lang="de-DE" altLang="de-DE" b="1" i="1"/>
              <a:t>Ich</a:t>
            </a:r>
            <a:r>
              <a:rPr lang="de-DE" altLang="de-DE" i="1"/>
              <a:t> helfe </a:t>
            </a:r>
            <a:r>
              <a:rPr lang="de-DE" altLang="de-DE" b="1" i="1"/>
              <a:t>mir</a:t>
            </a:r>
            <a:r>
              <a:rPr lang="de-DE" altLang="de-DE" i="1"/>
              <a:t> (schon selber).</a:t>
            </a:r>
            <a:br>
              <a:rPr lang="de-DE" altLang="de-DE" i="1"/>
            </a:br>
            <a:r>
              <a:rPr lang="de-DE" altLang="de-DE"/>
              <a:t>sein. </a:t>
            </a:r>
          </a:p>
        </p:txBody>
      </p:sp>
      <p:sp>
        <p:nvSpPr>
          <p:cNvPr id="36872" name="Rectangle 15"/>
          <p:cNvSpPr>
            <a:spLocks noChangeArrowheads="1"/>
          </p:cNvSpPr>
          <p:nvPr/>
        </p:nvSpPr>
        <p:spPr bwMode="auto">
          <a:xfrm>
            <a:off x="4479925" y="3048000"/>
            <a:ext cx="18415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endParaRPr lang="de-DE" altLang="de-DE" sz="4400">
              <a:solidFill>
                <a:schemeClr val="tx2"/>
              </a:solidFill>
              <a:latin typeface="Times New Roman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89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89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89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89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89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89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89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89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89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89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20" grpId="0" autoUpdateAnimBg="0"/>
      <p:bldP spid="38925" grpId="0" autoUpdateAnimBg="0"/>
      <p:bldP spid="38926" grpId="0" autoUpdateAnimBg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ChangeArrowheads="1"/>
          </p:cNvSpPr>
          <p:nvPr/>
        </p:nvSpPr>
        <p:spPr bwMode="auto">
          <a:xfrm>
            <a:off x="762000" y="304800"/>
            <a:ext cx="6172200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endParaRPr lang="de-DE" altLang="de-DE">
              <a:latin typeface="Times New Roman" charset="0"/>
            </a:endParaRPr>
          </a:p>
          <a:p>
            <a:r>
              <a:rPr lang="de-DE" altLang="de-DE"/>
              <a:t>Die Formen des Reflexivpronomens sind:</a:t>
            </a:r>
          </a:p>
          <a:p>
            <a:endParaRPr lang="de-DE" altLang="de-DE"/>
          </a:p>
        </p:txBody>
      </p:sp>
      <p:grpSp>
        <p:nvGrpSpPr>
          <p:cNvPr id="37891" name="Group 30"/>
          <p:cNvGrpSpPr>
            <a:grpSpLocks/>
          </p:cNvGrpSpPr>
          <p:nvPr/>
        </p:nvGrpSpPr>
        <p:grpSpPr bwMode="auto">
          <a:xfrm>
            <a:off x="1295400" y="1371600"/>
            <a:ext cx="5384800" cy="4648200"/>
            <a:chOff x="0" y="0"/>
            <a:chExt cx="3392" cy="4202"/>
          </a:xfrm>
        </p:grpSpPr>
        <p:sp>
          <p:nvSpPr>
            <p:cNvPr id="37892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697" cy="5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endParaRPr lang="de-DE" altLang="de-DE"/>
            </a:p>
          </p:txBody>
        </p:sp>
        <p:sp>
          <p:nvSpPr>
            <p:cNvPr id="37893" name="Rectangle 4"/>
            <p:cNvSpPr>
              <a:spLocks noChangeArrowheads="1"/>
            </p:cNvSpPr>
            <p:nvPr/>
          </p:nvSpPr>
          <p:spPr bwMode="auto">
            <a:xfrm>
              <a:off x="697" y="0"/>
              <a:ext cx="611" cy="5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r>
                <a:rPr lang="de-DE" altLang="de-DE"/>
                <a:t>Dativ</a:t>
              </a:r>
            </a:p>
          </p:txBody>
        </p:sp>
        <p:sp>
          <p:nvSpPr>
            <p:cNvPr id="37894" name="Rectangle 5"/>
            <p:cNvSpPr>
              <a:spLocks noChangeArrowheads="1"/>
            </p:cNvSpPr>
            <p:nvPr/>
          </p:nvSpPr>
          <p:spPr bwMode="auto">
            <a:xfrm>
              <a:off x="1308" y="0"/>
              <a:ext cx="2084" cy="5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r>
                <a:rPr lang="de-DE" altLang="de-DE"/>
                <a:t>Akkusativ</a:t>
              </a:r>
            </a:p>
          </p:txBody>
        </p:sp>
        <p:sp>
          <p:nvSpPr>
            <p:cNvPr id="37895" name="Rectangle 6"/>
            <p:cNvSpPr>
              <a:spLocks noChangeArrowheads="1"/>
            </p:cNvSpPr>
            <p:nvPr/>
          </p:nvSpPr>
          <p:spPr bwMode="auto">
            <a:xfrm>
              <a:off x="0" y="518"/>
              <a:ext cx="697" cy="5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r>
                <a:rPr lang="de-DE" altLang="de-DE"/>
                <a:t>ich</a:t>
              </a:r>
            </a:p>
          </p:txBody>
        </p:sp>
        <p:sp>
          <p:nvSpPr>
            <p:cNvPr id="37896" name="Rectangle 7"/>
            <p:cNvSpPr>
              <a:spLocks noChangeArrowheads="1"/>
            </p:cNvSpPr>
            <p:nvPr/>
          </p:nvSpPr>
          <p:spPr bwMode="auto">
            <a:xfrm>
              <a:off x="697" y="518"/>
              <a:ext cx="611" cy="5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r>
                <a:rPr lang="de-DE" altLang="de-DE"/>
                <a:t>mir</a:t>
              </a:r>
            </a:p>
          </p:txBody>
        </p:sp>
        <p:sp>
          <p:nvSpPr>
            <p:cNvPr id="37897" name="Rectangle 8"/>
            <p:cNvSpPr>
              <a:spLocks noChangeArrowheads="1"/>
            </p:cNvSpPr>
            <p:nvPr/>
          </p:nvSpPr>
          <p:spPr bwMode="auto">
            <a:xfrm>
              <a:off x="1308" y="518"/>
              <a:ext cx="2084" cy="5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r>
                <a:rPr lang="de-DE" altLang="de-DE"/>
                <a:t>mich</a:t>
              </a:r>
            </a:p>
          </p:txBody>
        </p:sp>
        <p:sp>
          <p:nvSpPr>
            <p:cNvPr id="37898" name="Rectangle 9"/>
            <p:cNvSpPr>
              <a:spLocks noChangeArrowheads="1"/>
            </p:cNvSpPr>
            <p:nvPr/>
          </p:nvSpPr>
          <p:spPr bwMode="auto">
            <a:xfrm>
              <a:off x="0" y="1036"/>
              <a:ext cx="697" cy="5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r>
                <a:rPr lang="de-DE" altLang="de-DE"/>
                <a:t>du</a:t>
              </a:r>
            </a:p>
          </p:txBody>
        </p:sp>
        <p:sp>
          <p:nvSpPr>
            <p:cNvPr id="37899" name="Rectangle 10"/>
            <p:cNvSpPr>
              <a:spLocks noChangeArrowheads="1"/>
            </p:cNvSpPr>
            <p:nvPr/>
          </p:nvSpPr>
          <p:spPr bwMode="auto">
            <a:xfrm>
              <a:off x="697" y="1036"/>
              <a:ext cx="611" cy="5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r>
                <a:rPr lang="de-DE" altLang="de-DE"/>
                <a:t>dir</a:t>
              </a:r>
            </a:p>
          </p:txBody>
        </p:sp>
        <p:sp>
          <p:nvSpPr>
            <p:cNvPr id="37900" name="Rectangle 11"/>
            <p:cNvSpPr>
              <a:spLocks noChangeArrowheads="1"/>
            </p:cNvSpPr>
            <p:nvPr/>
          </p:nvSpPr>
          <p:spPr bwMode="auto">
            <a:xfrm>
              <a:off x="1308" y="1036"/>
              <a:ext cx="2084" cy="5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r>
                <a:rPr lang="de-DE" altLang="de-DE"/>
                <a:t>dich</a:t>
              </a:r>
            </a:p>
          </p:txBody>
        </p:sp>
        <p:sp>
          <p:nvSpPr>
            <p:cNvPr id="37901" name="Rectangle 12"/>
            <p:cNvSpPr>
              <a:spLocks noChangeArrowheads="1"/>
            </p:cNvSpPr>
            <p:nvPr/>
          </p:nvSpPr>
          <p:spPr bwMode="auto">
            <a:xfrm>
              <a:off x="0" y="1554"/>
              <a:ext cx="697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r>
                <a:rPr lang="de-DE" altLang="de-DE"/>
                <a:t>er</a:t>
              </a:r>
            </a:p>
          </p:txBody>
        </p:sp>
        <p:sp>
          <p:nvSpPr>
            <p:cNvPr id="37902" name="Rectangle 13"/>
            <p:cNvSpPr>
              <a:spLocks noChangeArrowheads="1"/>
            </p:cNvSpPr>
            <p:nvPr/>
          </p:nvSpPr>
          <p:spPr bwMode="auto">
            <a:xfrm>
              <a:off x="697" y="1554"/>
              <a:ext cx="611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r>
                <a:rPr lang="de-DE" altLang="de-DE"/>
                <a:t>sich</a:t>
              </a:r>
            </a:p>
          </p:txBody>
        </p:sp>
        <p:sp>
          <p:nvSpPr>
            <p:cNvPr id="37903" name="Rectangle 14"/>
            <p:cNvSpPr>
              <a:spLocks noChangeArrowheads="1"/>
            </p:cNvSpPr>
            <p:nvPr/>
          </p:nvSpPr>
          <p:spPr bwMode="auto">
            <a:xfrm>
              <a:off x="1308" y="1554"/>
              <a:ext cx="208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r>
                <a:rPr lang="de-DE" altLang="de-DE"/>
                <a:t>sich</a:t>
              </a:r>
            </a:p>
          </p:txBody>
        </p:sp>
        <p:sp>
          <p:nvSpPr>
            <p:cNvPr id="37904" name="Rectangle 15"/>
            <p:cNvSpPr>
              <a:spLocks noChangeArrowheads="1"/>
            </p:cNvSpPr>
            <p:nvPr/>
          </p:nvSpPr>
          <p:spPr bwMode="auto">
            <a:xfrm>
              <a:off x="0" y="1842"/>
              <a:ext cx="697" cy="5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r>
                <a:rPr lang="de-DE" altLang="de-DE"/>
                <a:t>sie</a:t>
              </a:r>
            </a:p>
          </p:txBody>
        </p:sp>
        <p:sp>
          <p:nvSpPr>
            <p:cNvPr id="37905" name="Rectangle 16"/>
            <p:cNvSpPr>
              <a:spLocks noChangeArrowheads="1"/>
            </p:cNvSpPr>
            <p:nvPr/>
          </p:nvSpPr>
          <p:spPr bwMode="auto">
            <a:xfrm>
              <a:off x="697" y="1842"/>
              <a:ext cx="611" cy="5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r>
                <a:rPr lang="de-DE" altLang="de-DE"/>
                <a:t>sich</a:t>
              </a:r>
            </a:p>
          </p:txBody>
        </p:sp>
        <p:sp>
          <p:nvSpPr>
            <p:cNvPr id="37906" name="Rectangle 17"/>
            <p:cNvSpPr>
              <a:spLocks noChangeArrowheads="1"/>
            </p:cNvSpPr>
            <p:nvPr/>
          </p:nvSpPr>
          <p:spPr bwMode="auto">
            <a:xfrm>
              <a:off x="1308" y="1842"/>
              <a:ext cx="2084" cy="5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r>
                <a:rPr lang="de-DE" altLang="de-DE"/>
                <a:t>sich</a:t>
              </a:r>
            </a:p>
          </p:txBody>
        </p:sp>
        <p:sp>
          <p:nvSpPr>
            <p:cNvPr id="37907" name="Rectangle 18"/>
            <p:cNvSpPr>
              <a:spLocks noChangeArrowheads="1"/>
            </p:cNvSpPr>
            <p:nvPr/>
          </p:nvSpPr>
          <p:spPr bwMode="auto">
            <a:xfrm>
              <a:off x="0" y="2360"/>
              <a:ext cx="697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r>
                <a:rPr lang="de-DE" altLang="de-DE"/>
                <a:t>es</a:t>
              </a:r>
            </a:p>
          </p:txBody>
        </p:sp>
        <p:sp>
          <p:nvSpPr>
            <p:cNvPr id="37908" name="Rectangle 19"/>
            <p:cNvSpPr>
              <a:spLocks noChangeArrowheads="1"/>
            </p:cNvSpPr>
            <p:nvPr/>
          </p:nvSpPr>
          <p:spPr bwMode="auto">
            <a:xfrm>
              <a:off x="697" y="2360"/>
              <a:ext cx="611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r>
                <a:rPr lang="de-DE" altLang="de-DE"/>
                <a:t>sich</a:t>
              </a:r>
            </a:p>
          </p:txBody>
        </p:sp>
        <p:sp>
          <p:nvSpPr>
            <p:cNvPr id="37909" name="Rectangle 20"/>
            <p:cNvSpPr>
              <a:spLocks noChangeArrowheads="1"/>
            </p:cNvSpPr>
            <p:nvPr/>
          </p:nvSpPr>
          <p:spPr bwMode="auto">
            <a:xfrm>
              <a:off x="1308" y="2360"/>
              <a:ext cx="208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r>
                <a:rPr lang="de-DE" altLang="de-DE"/>
                <a:t>sich</a:t>
              </a:r>
            </a:p>
          </p:txBody>
        </p:sp>
        <p:sp>
          <p:nvSpPr>
            <p:cNvPr id="37910" name="Rectangle 21"/>
            <p:cNvSpPr>
              <a:spLocks noChangeArrowheads="1"/>
            </p:cNvSpPr>
            <p:nvPr/>
          </p:nvSpPr>
          <p:spPr bwMode="auto">
            <a:xfrm>
              <a:off x="0" y="2648"/>
              <a:ext cx="697" cy="5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r>
                <a:rPr lang="de-DE" altLang="de-DE"/>
                <a:t>wir</a:t>
              </a:r>
            </a:p>
          </p:txBody>
        </p:sp>
        <p:sp>
          <p:nvSpPr>
            <p:cNvPr id="37911" name="Rectangle 22"/>
            <p:cNvSpPr>
              <a:spLocks noChangeArrowheads="1"/>
            </p:cNvSpPr>
            <p:nvPr/>
          </p:nvSpPr>
          <p:spPr bwMode="auto">
            <a:xfrm>
              <a:off x="697" y="2648"/>
              <a:ext cx="611" cy="5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r>
                <a:rPr lang="de-DE" altLang="de-DE"/>
                <a:t>uns</a:t>
              </a:r>
            </a:p>
          </p:txBody>
        </p:sp>
        <p:sp>
          <p:nvSpPr>
            <p:cNvPr id="37912" name="Rectangle 23"/>
            <p:cNvSpPr>
              <a:spLocks noChangeArrowheads="1"/>
            </p:cNvSpPr>
            <p:nvPr/>
          </p:nvSpPr>
          <p:spPr bwMode="auto">
            <a:xfrm>
              <a:off x="1308" y="2648"/>
              <a:ext cx="2084" cy="5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r>
                <a:rPr lang="de-DE" altLang="de-DE"/>
                <a:t>uns</a:t>
              </a:r>
            </a:p>
          </p:txBody>
        </p:sp>
        <p:sp>
          <p:nvSpPr>
            <p:cNvPr id="37913" name="Rectangle 24"/>
            <p:cNvSpPr>
              <a:spLocks noChangeArrowheads="1"/>
            </p:cNvSpPr>
            <p:nvPr/>
          </p:nvSpPr>
          <p:spPr bwMode="auto">
            <a:xfrm>
              <a:off x="0" y="3166"/>
              <a:ext cx="697" cy="5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r>
                <a:rPr lang="de-DE" altLang="de-DE"/>
                <a:t>ihr</a:t>
              </a:r>
            </a:p>
          </p:txBody>
        </p:sp>
        <p:sp>
          <p:nvSpPr>
            <p:cNvPr id="37914" name="Rectangle 25"/>
            <p:cNvSpPr>
              <a:spLocks noChangeArrowheads="1"/>
            </p:cNvSpPr>
            <p:nvPr/>
          </p:nvSpPr>
          <p:spPr bwMode="auto">
            <a:xfrm>
              <a:off x="697" y="3166"/>
              <a:ext cx="611" cy="5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r>
                <a:rPr lang="de-DE" altLang="de-DE"/>
                <a:t>euch</a:t>
              </a:r>
            </a:p>
          </p:txBody>
        </p:sp>
        <p:sp>
          <p:nvSpPr>
            <p:cNvPr id="37915" name="Rectangle 26"/>
            <p:cNvSpPr>
              <a:spLocks noChangeArrowheads="1"/>
            </p:cNvSpPr>
            <p:nvPr/>
          </p:nvSpPr>
          <p:spPr bwMode="auto">
            <a:xfrm>
              <a:off x="1308" y="3166"/>
              <a:ext cx="2084" cy="5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r>
                <a:rPr lang="de-DE" altLang="de-DE"/>
                <a:t>euch</a:t>
              </a:r>
            </a:p>
          </p:txBody>
        </p:sp>
        <p:sp>
          <p:nvSpPr>
            <p:cNvPr id="37916" name="Rectangle 27"/>
            <p:cNvSpPr>
              <a:spLocks noChangeArrowheads="1"/>
            </p:cNvSpPr>
            <p:nvPr/>
          </p:nvSpPr>
          <p:spPr bwMode="auto">
            <a:xfrm>
              <a:off x="0" y="3684"/>
              <a:ext cx="697" cy="5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r>
                <a:rPr lang="de-DE" altLang="de-DE"/>
                <a:t>sie</a:t>
              </a:r>
            </a:p>
          </p:txBody>
        </p:sp>
        <p:sp>
          <p:nvSpPr>
            <p:cNvPr id="37917" name="Rectangle 28"/>
            <p:cNvSpPr>
              <a:spLocks noChangeArrowheads="1"/>
            </p:cNvSpPr>
            <p:nvPr/>
          </p:nvSpPr>
          <p:spPr bwMode="auto">
            <a:xfrm>
              <a:off x="697" y="3684"/>
              <a:ext cx="611" cy="5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r>
                <a:rPr lang="de-DE" altLang="de-DE"/>
                <a:t>sich</a:t>
              </a:r>
            </a:p>
          </p:txBody>
        </p:sp>
        <p:sp>
          <p:nvSpPr>
            <p:cNvPr id="37918" name="Rectangle 29"/>
            <p:cNvSpPr>
              <a:spLocks noChangeArrowheads="1"/>
            </p:cNvSpPr>
            <p:nvPr/>
          </p:nvSpPr>
          <p:spPr bwMode="auto">
            <a:xfrm>
              <a:off x="1308" y="3684"/>
              <a:ext cx="2084" cy="5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r>
                <a:rPr lang="de-DE" altLang="de-DE"/>
                <a:t>sich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7772400" cy="1143000"/>
          </a:xfrm>
        </p:spPr>
        <p:txBody>
          <a:bodyPr/>
          <a:lstStyle/>
          <a:p>
            <a:pPr eaLnBrk="1" hangingPunct="1"/>
            <a:r>
              <a:rPr lang="de-DE" altLang="de-DE" smtClean="0">
                <a:latin typeface="Tahoma" pitchFamily="34" charset="0"/>
              </a:rPr>
              <a:t>Das Possessivpronomen</a:t>
            </a:r>
          </a:p>
        </p:txBody>
      </p:sp>
      <p:sp>
        <p:nvSpPr>
          <p:cNvPr id="40963" name="Rectangle 3"/>
          <p:cNvSpPr>
            <a:spLocks noChangeArrowheads="1"/>
          </p:cNvSpPr>
          <p:nvPr/>
        </p:nvSpPr>
        <p:spPr bwMode="auto">
          <a:xfrm>
            <a:off x="304800" y="1143000"/>
            <a:ext cx="69342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de-DE" altLang="de-DE"/>
              <a:t>Das Possessivpronomen gibt den Besitz bzw. </a:t>
            </a:r>
            <a:br>
              <a:rPr lang="de-DE" altLang="de-DE"/>
            </a:br>
            <a:r>
              <a:rPr lang="de-DE" altLang="de-DE"/>
              <a:t>die Zugehörigkeit an.</a:t>
            </a:r>
            <a:r>
              <a:rPr lang="de-DE" altLang="de-DE">
                <a:latin typeface="Times New Roman" charset="0"/>
              </a:rPr>
              <a:t> </a:t>
            </a:r>
          </a:p>
        </p:txBody>
      </p:sp>
      <p:sp>
        <p:nvSpPr>
          <p:cNvPr id="40964" name="Rectangle 4"/>
          <p:cNvSpPr>
            <a:spLocks noChangeArrowheads="1"/>
          </p:cNvSpPr>
          <p:nvPr/>
        </p:nvSpPr>
        <p:spPr bwMode="auto">
          <a:xfrm>
            <a:off x="762000" y="2057400"/>
            <a:ext cx="51054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de-DE" altLang="de-DE"/>
              <a:t>Ich suche </a:t>
            </a:r>
            <a:r>
              <a:rPr lang="de-DE" altLang="de-DE" b="1"/>
              <a:t>mein</a:t>
            </a:r>
            <a:r>
              <a:rPr lang="de-DE" altLang="de-DE"/>
              <a:t> Buch.</a:t>
            </a:r>
            <a:br>
              <a:rPr lang="de-DE" altLang="de-DE"/>
            </a:br>
            <a:r>
              <a:rPr lang="de-DE" altLang="de-DE"/>
              <a:t>Das sind </a:t>
            </a:r>
            <a:r>
              <a:rPr lang="de-DE" altLang="de-DE" b="1"/>
              <a:t>meine</a:t>
            </a:r>
            <a:r>
              <a:rPr lang="de-DE" altLang="de-DE"/>
              <a:t> Geschwister.</a:t>
            </a:r>
          </a:p>
        </p:txBody>
      </p:sp>
      <p:sp>
        <p:nvSpPr>
          <p:cNvPr id="40965" name="Rectangle 5"/>
          <p:cNvSpPr>
            <a:spLocks noChangeArrowheads="1"/>
          </p:cNvSpPr>
          <p:nvPr/>
        </p:nvSpPr>
        <p:spPr bwMode="auto">
          <a:xfrm>
            <a:off x="304800" y="2971800"/>
            <a:ext cx="8305800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de-DE" altLang="de-DE"/>
              <a:t>Die Formen des Possessivpronomens richten sich </a:t>
            </a:r>
            <a:br>
              <a:rPr lang="de-DE" altLang="de-DE"/>
            </a:br>
            <a:r>
              <a:rPr lang="de-DE" altLang="de-DE"/>
              <a:t>im Singular nach dem Genus (Geschlecht) des Substantivs, vor dem sie stehen. </a:t>
            </a:r>
          </a:p>
        </p:txBody>
      </p:sp>
      <p:sp>
        <p:nvSpPr>
          <p:cNvPr id="40966" name="Rectangle 6"/>
          <p:cNvSpPr>
            <a:spLocks noChangeArrowheads="1"/>
          </p:cNvSpPr>
          <p:nvPr/>
        </p:nvSpPr>
        <p:spPr bwMode="auto">
          <a:xfrm>
            <a:off x="685800" y="4267200"/>
            <a:ext cx="7620000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de-DE" altLang="de-DE"/>
              <a:t>Das ist </a:t>
            </a:r>
            <a:r>
              <a:rPr lang="de-DE" altLang="de-DE" b="1"/>
              <a:t>meine</a:t>
            </a:r>
            <a:r>
              <a:rPr lang="de-DE" altLang="de-DE"/>
              <a:t> Mutter und dies ist </a:t>
            </a:r>
            <a:r>
              <a:rPr lang="de-DE" altLang="de-DE" b="1"/>
              <a:t>mein</a:t>
            </a:r>
            <a:r>
              <a:rPr lang="de-DE" altLang="de-DE"/>
              <a:t> Vater.</a:t>
            </a:r>
            <a:br>
              <a:rPr lang="de-DE" altLang="de-DE"/>
            </a:br>
            <a:r>
              <a:rPr lang="de-DE" altLang="de-DE"/>
              <a:t>Ich suche </a:t>
            </a:r>
            <a:r>
              <a:rPr lang="de-DE" altLang="de-DE" b="1"/>
              <a:t>meine</a:t>
            </a:r>
            <a:r>
              <a:rPr lang="de-DE" altLang="de-DE"/>
              <a:t> Schwester / </a:t>
            </a:r>
            <a:r>
              <a:rPr lang="de-DE" altLang="de-DE" b="1"/>
              <a:t>meinen</a:t>
            </a:r>
            <a:r>
              <a:rPr lang="de-DE" altLang="de-DE"/>
              <a:t> Bruder / </a:t>
            </a:r>
            <a:r>
              <a:rPr lang="de-DE" altLang="de-DE" b="1"/>
              <a:t>mein</a:t>
            </a:r>
            <a:r>
              <a:rPr lang="de-DE" altLang="de-DE"/>
              <a:t> Fahrrad.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9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9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09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09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09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09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09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09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63" grpId="0" autoUpdateAnimBg="0"/>
      <p:bldP spid="40964" grpId="0" autoUpdateAnimBg="0"/>
      <p:bldP spid="40965" grpId="0" autoUpdateAnimBg="0"/>
      <p:bldP spid="40966" grpId="0" autoUpdateAnimBg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altLang="de-DE" smtClean="0">
                <a:latin typeface="Tahoma" pitchFamily="34" charset="0"/>
              </a:rPr>
              <a:t>Das Demonstrativpronomen</a:t>
            </a:r>
          </a:p>
        </p:txBody>
      </p:sp>
      <p:sp>
        <p:nvSpPr>
          <p:cNvPr id="45060" name="Rectangle 4"/>
          <p:cNvSpPr>
            <a:spLocks noChangeArrowheads="1"/>
          </p:cNvSpPr>
          <p:nvPr/>
        </p:nvSpPr>
        <p:spPr bwMode="auto">
          <a:xfrm>
            <a:off x="358775" y="1828800"/>
            <a:ext cx="86106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de-DE" altLang="de-DE"/>
              <a:t>Das Demonstrativpronomen hebt eine Person oder Sache </a:t>
            </a:r>
          </a:p>
          <a:p>
            <a:r>
              <a:rPr lang="de-DE" altLang="de-DE"/>
              <a:t>hervor, indem es ausdrücklich darauf hinweist.</a:t>
            </a:r>
          </a:p>
        </p:txBody>
      </p:sp>
      <p:sp>
        <p:nvSpPr>
          <p:cNvPr id="45061" name="Rectangle 5"/>
          <p:cNvSpPr>
            <a:spLocks noChangeArrowheads="1"/>
          </p:cNvSpPr>
          <p:nvPr/>
        </p:nvSpPr>
        <p:spPr bwMode="auto">
          <a:xfrm>
            <a:off x="838200" y="2895600"/>
            <a:ext cx="6096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de-DE" altLang="de-DE" b="1"/>
              <a:t>Diesem</a:t>
            </a:r>
            <a:r>
              <a:rPr lang="de-DE" altLang="de-DE"/>
              <a:t> Mann verdanke ich mein Leben. </a:t>
            </a:r>
          </a:p>
        </p:txBody>
      </p:sp>
      <p:sp>
        <p:nvSpPr>
          <p:cNvPr id="45062" name="Rectangle 6"/>
          <p:cNvSpPr>
            <a:spLocks noChangeArrowheads="1"/>
          </p:cNvSpPr>
          <p:nvPr/>
        </p:nvSpPr>
        <p:spPr bwMode="auto">
          <a:xfrm>
            <a:off x="381000" y="3733800"/>
            <a:ext cx="73914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de-DE" altLang="de-DE"/>
              <a:t>Mit dem Demonstrativpronomen kann man auch </a:t>
            </a:r>
            <a:br>
              <a:rPr lang="de-DE" altLang="de-DE"/>
            </a:br>
            <a:r>
              <a:rPr lang="de-DE" altLang="de-DE"/>
              <a:t>Gegensätze hervorheben.</a:t>
            </a:r>
          </a:p>
        </p:txBody>
      </p:sp>
      <p:sp>
        <p:nvSpPr>
          <p:cNvPr id="45063" name="Rectangle 7"/>
          <p:cNvSpPr>
            <a:spLocks noChangeArrowheads="1"/>
          </p:cNvSpPr>
          <p:nvPr/>
        </p:nvSpPr>
        <p:spPr bwMode="auto">
          <a:xfrm>
            <a:off x="838200" y="4800600"/>
            <a:ext cx="63246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de-DE" altLang="de-DE" b="1"/>
              <a:t>Dieser</a:t>
            </a:r>
            <a:r>
              <a:rPr lang="de-DE" altLang="de-DE"/>
              <a:t> Baum kann stehen bleiben. </a:t>
            </a:r>
            <a:r>
              <a:rPr lang="de-DE" altLang="de-DE" b="1"/>
              <a:t>Jener</a:t>
            </a:r>
            <a:r>
              <a:rPr lang="de-DE" altLang="de-DE"/>
              <a:t> muss gefällt werden. </a:t>
            </a:r>
          </a:p>
        </p:txBody>
      </p:sp>
      <p:pic>
        <p:nvPicPr>
          <p:cNvPr id="45064" name="Picture 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0" y="4191000"/>
            <a:ext cx="1905000" cy="2381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50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50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50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50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50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50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50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50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50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50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60" grpId="0" autoUpdateAnimBg="0"/>
      <p:bldP spid="45061" grpId="0" autoUpdateAnimBg="0"/>
      <p:bldP spid="45062" grpId="0" autoUpdateAnimBg="0"/>
      <p:bldP spid="45063" grpId="0" autoUpdateAnimBg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ChangeArrowheads="1"/>
          </p:cNvSpPr>
          <p:nvPr/>
        </p:nvSpPr>
        <p:spPr bwMode="auto">
          <a:xfrm>
            <a:off x="304800" y="914400"/>
            <a:ext cx="8534400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de-DE" altLang="de-DE"/>
              <a:t>Die Formen des Demonstrativpronomens richten sich </a:t>
            </a:r>
          </a:p>
          <a:p>
            <a:pPr eaLnBrk="1" hangingPunct="1"/>
            <a:r>
              <a:rPr lang="de-DE" altLang="de-DE"/>
              <a:t>im Singular nach dem Genus (Geschlecht) des Substantivs, </a:t>
            </a:r>
          </a:p>
          <a:p>
            <a:pPr eaLnBrk="1" hangingPunct="1"/>
            <a:r>
              <a:rPr lang="de-DE" altLang="de-DE"/>
              <a:t>vor dem sie stehen, bzw. das sie ersetzen.  </a:t>
            </a:r>
          </a:p>
        </p:txBody>
      </p:sp>
      <p:sp>
        <p:nvSpPr>
          <p:cNvPr id="46083" name="Rectangle 3"/>
          <p:cNvSpPr>
            <a:spLocks noChangeArrowheads="1"/>
          </p:cNvSpPr>
          <p:nvPr/>
        </p:nvSpPr>
        <p:spPr bwMode="auto">
          <a:xfrm>
            <a:off x="914400" y="2971800"/>
            <a:ext cx="6172200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de-DE" altLang="de-DE" b="1"/>
              <a:t>Dieser</a:t>
            </a:r>
            <a:r>
              <a:rPr lang="de-DE" altLang="de-DE"/>
              <a:t> Junge wurde einfach umgerannt. </a:t>
            </a:r>
            <a:br>
              <a:rPr lang="de-DE" altLang="de-DE"/>
            </a:br>
            <a:r>
              <a:rPr lang="de-DE" altLang="de-DE" b="1"/>
              <a:t>Diese</a:t>
            </a:r>
            <a:r>
              <a:rPr lang="de-DE" altLang="de-DE"/>
              <a:t> Frau kann es bestätigen.</a:t>
            </a:r>
            <a:br>
              <a:rPr lang="de-DE" altLang="de-DE"/>
            </a:br>
            <a:r>
              <a:rPr lang="de-DE" altLang="de-DE" b="1"/>
              <a:t>Dieses</a:t>
            </a:r>
            <a:r>
              <a:rPr lang="de-DE" altLang="de-DE"/>
              <a:t> Mädchen hat es auch gesehen.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60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60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083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838200" y="2362200"/>
            <a:ext cx="7391400" cy="337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/>
              <a:t>Ich </a:t>
            </a:r>
            <a:r>
              <a:rPr lang="de-DE" altLang="de-DE" b="1" i="1"/>
              <a:t>schwimme </a:t>
            </a:r>
            <a:r>
              <a:rPr lang="de-DE" altLang="de-DE"/>
              <a:t>gerne. Jeden Donnerstag gehe ich zum </a:t>
            </a:r>
            <a:r>
              <a:rPr lang="de-DE" altLang="de-DE" b="1"/>
              <a:t>Schwimmen</a:t>
            </a:r>
            <a:r>
              <a:rPr lang="de-DE" altLang="de-DE"/>
              <a:t>.</a:t>
            </a:r>
            <a:br>
              <a:rPr lang="de-DE" altLang="de-DE"/>
            </a:br>
            <a:r>
              <a:rPr lang="de-DE" altLang="de-DE"/>
              <a:t/>
            </a:r>
            <a:br>
              <a:rPr lang="de-DE" altLang="de-DE"/>
            </a:br>
            <a:r>
              <a:rPr lang="de-DE" altLang="de-DE"/>
              <a:t>In der Schule </a:t>
            </a:r>
            <a:r>
              <a:rPr lang="de-DE" altLang="de-DE" b="1" i="1"/>
              <a:t>arbeiten</a:t>
            </a:r>
            <a:r>
              <a:rPr lang="de-DE" altLang="de-DE"/>
              <a:t> wir viel am Computer. Das</a:t>
            </a:r>
            <a:r>
              <a:rPr lang="de-DE" altLang="de-DE" b="1"/>
              <a:t> Arbeiten</a:t>
            </a:r>
            <a:r>
              <a:rPr lang="de-DE" altLang="de-DE"/>
              <a:t> am Computer macht uns allen Spaß.</a:t>
            </a:r>
            <a:br>
              <a:rPr lang="de-DE" altLang="de-DE"/>
            </a:br>
            <a:r>
              <a:rPr lang="de-DE" altLang="de-DE"/>
              <a:t/>
            </a:r>
            <a:br>
              <a:rPr lang="de-DE" altLang="de-DE"/>
            </a:br>
            <a:r>
              <a:rPr lang="de-DE" altLang="de-DE"/>
              <a:t>Das ist ein </a:t>
            </a:r>
            <a:r>
              <a:rPr lang="de-DE" altLang="de-DE" b="1" i="1"/>
              <a:t>spannender</a:t>
            </a:r>
            <a:r>
              <a:rPr lang="de-DE" altLang="de-DE"/>
              <a:t> Kriminalroman. Das </a:t>
            </a:r>
            <a:r>
              <a:rPr lang="de-DE" altLang="de-DE" b="1"/>
              <a:t>Spannende</a:t>
            </a:r>
            <a:r>
              <a:rPr lang="de-DE" altLang="de-DE"/>
              <a:t> an Kriminalromanen ist die </a:t>
            </a:r>
            <a:r>
              <a:rPr lang="de-DE" altLang="de-DE" b="1"/>
              <a:t>Suche</a:t>
            </a:r>
            <a:r>
              <a:rPr lang="de-DE" altLang="de-DE"/>
              <a:t> nach dem Täter. </a:t>
            </a:r>
          </a:p>
        </p:txBody>
      </p:sp>
      <p:sp>
        <p:nvSpPr>
          <p:cNvPr id="5123" name="Rectangle 3"/>
          <p:cNvSpPr>
            <a:spLocks noChangeArrowheads="1"/>
          </p:cNvSpPr>
          <p:nvPr/>
        </p:nvSpPr>
        <p:spPr bwMode="auto">
          <a:xfrm>
            <a:off x="838200" y="1143000"/>
            <a:ext cx="7374519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dirty="0"/>
              <a:t>Auch Verben oder Adjektive können zu </a:t>
            </a:r>
            <a:r>
              <a:rPr lang="de-DE" altLang="de-DE" dirty="0" smtClean="0"/>
              <a:t>Substantiven </a:t>
            </a:r>
            <a:br>
              <a:rPr lang="de-DE" altLang="de-DE" dirty="0" smtClean="0"/>
            </a:br>
            <a:r>
              <a:rPr lang="de-DE" altLang="de-DE" dirty="0" smtClean="0"/>
              <a:t>(Nomen) gemacht </a:t>
            </a:r>
            <a:r>
              <a:rPr lang="de-DE" altLang="de-DE" dirty="0"/>
              <a:t>werden.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2" grpId="0" autoUpdateAnimBg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33"/>
          <p:cNvSpPr>
            <a:spLocks noChangeArrowheads="1"/>
          </p:cNvSpPr>
          <p:nvPr/>
        </p:nvSpPr>
        <p:spPr bwMode="auto">
          <a:xfrm>
            <a:off x="838200" y="990600"/>
            <a:ext cx="7239000" cy="1552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de-DE" altLang="de-DE"/>
              <a:t>Kommt nach dem Demonstrativpronomen </a:t>
            </a:r>
            <a:br>
              <a:rPr lang="de-DE" altLang="de-DE"/>
            </a:br>
            <a:r>
              <a:rPr lang="de-DE" altLang="de-DE"/>
              <a:t>kein Substantiv, auf das sich das Pronomen </a:t>
            </a:r>
          </a:p>
          <a:p>
            <a:pPr eaLnBrk="1" hangingPunct="1"/>
            <a:r>
              <a:rPr lang="de-DE" altLang="de-DE"/>
              <a:t>beziehen kann, wird häufig </a:t>
            </a:r>
            <a:br>
              <a:rPr lang="de-DE" altLang="de-DE"/>
            </a:br>
            <a:r>
              <a:rPr lang="de-DE" altLang="de-DE" b="1"/>
              <a:t>derjenige</a:t>
            </a:r>
            <a:r>
              <a:rPr lang="de-DE" altLang="de-DE"/>
              <a:t>, </a:t>
            </a:r>
            <a:r>
              <a:rPr lang="de-DE" altLang="de-DE" b="1"/>
              <a:t>diejenige</a:t>
            </a:r>
            <a:r>
              <a:rPr lang="de-DE" altLang="de-DE"/>
              <a:t> oder </a:t>
            </a:r>
            <a:r>
              <a:rPr lang="de-DE" altLang="de-DE" b="1"/>
              <a:t>dasjenige</a:t>
            </a:r>
            <a:r>
              <a:rPr lang="de-DE" altLang="de-DE"/>
              <a:t> verwendet.</a:t>
            </a:r>
            <a:r>
              <a:rPr lang="de-DE" altLang="de-DE">
                <a:latin typeface="Times New Roman" charset="0"/>
              </a:rPr>
              <a:t> </a:t>
            </a:r>
          </a:p>
        </p:txBody>
      </p:sp>
      <p:sp>
        <p:nvSpPr>
          <p:cNvPr id="48162" name="Rectangle 34"/>
          <p:cNvSpPr>
            <a:spLocks noChangeArrowheads="1"/>
          </p:cNvSpPr>
          <p:nvPr/>
        </p:nvSpPr>
        <p:spPr bwMode="auto">
          <a:xfrm>
            <a:off x="838200" y="3017838"/>
            <a:ext cx="7162800" cy="191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de-DE" altLang="de-DE"/>
              <a:t>Wer hat das gemacht? </a:t>
            </a:r>
            <a:r>
              <a:rPr lang="de-DE" altLang="de-DE" b="1"/>
              <a:t>Derjenige</a:t>
            </a:r>
            <a:r>
              <a:rPr lang="de-DE" altLang="de-DE"/>
              <a:t> soll sich </a:t>
            </a:r>
            <a:br>
              <a:rPr lang="de-DE" altLang="de-DE"/>
            </a:br>
            <a:r>
              <a:rPr lang="de-DE" altLang="de-DE"/>
              <a:t>sofort melden!</a:t>
            </a:r>
            <a:br>
              <a:rPr lang="de-DE" altLang="de-DE"/>
            </a:br>
            <a:r>
              <a:rPr lang="de-DE" altLang="de-DE"/>
              <a:t/>
            </a:r>
            <a:br>
              <a:rPr lang="de-DE" altLang="de-DE"/>
            </a:br>
            <a:r>
              <a:rPr lang="de-DE" altLang="de-DE" b="1"/>
              <a:t>Diejenigen</a:t>
            </a:r>
            <a:r>
              <a:rPr lang="de-DE" altLang="de-DE"/>
              <a:t>, die so kräftig geholfen haben, </a:t>
            </a:r>
            <a:br>
              <a:rPr lang="de-DE" altLang="de-DE"/>
            </a:br>
            <a:r>
              <a:rPr lang="de-DE" altLang="de-DE"/>
              <a:t>sollen auch belohnt werden.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81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81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162" grpId="0" autoUpdateAnimBg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pPr eaLnBrk="1" hangingPunct="1"/>
            <a:r>
              <a:rPr lang="de-DE" altLang="de-DE" smtClean="0">
                <a:latin typeface="Tahoma" pitchFamily="34" charset="0"/>
              </a:rPr>
              <a:t>Das Interrogativpronomen</a:t>
            </a:r>
          </a:p>
        </p:txBody>
      </p:sp>
      <p:sp>
        <p:nvSpPr>
          <p:cNvPr id="49155" name="Rectangle 3"/>
          <p:cNvSpPr>
            <a:spLocks noChangeArrowheads="1"/>
          </p:cNvSpPr>
          <p:nvPr/>
        </p:nvSpPr>
        <p:spPr bwMode="auto">
          <a:xfrm>
            <a:off x="358775" y="1524000"/>
            <a:ext cx="70866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de-DE" altLang="de-DE"/>
              <a:t>Mit dem Interrogativpronomen fragt man nach einer Person oder Sache.</a:t>
            </a:r>
            <a:r>
              <a:rPr lang="de-DE" altLang="de-DE">
                <a:latin typeface="Times New Roman" charset="0"/>
              </a:rPr>
              <a:t>  </a:t>
            </a:r>
          </a:p>
        </p:txBody>
      </p:sp>
      <p:sp>
        <p:nvSpPr>
          <p:cNvPr id="49156" name="Rectangle 4"/>
          <p:cNvSpPr>
            <a:spLocks noChangeArrowheads="1"/>
          </p:cNvSpPr>
          <p:nvPr/>
        </p:nvSpPr>
        <p:spPr bwMode="auto">
          <a:xfrm>
            <a:off x="381000" y="2438400"/>
            <a:ext cx="8534400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de-DE" altLang="de-DE" b="1"/>
              <a:t>Wer</a:t>
            </a:r>
            <a:r>
              <a:rPr lang="de-DE" altLang="de-DE"/>
              <a:t> hat dir das erzählt? - </a:t>
            </a:r>
            <a:r>
              <a:rPr lang="de-DE" altLang="de-DE" b="1"/>
              <a:t>Mein Bruder</a:t>
            </a:r>
            <a:r>
              <a:rPr lang="de-DE" altLang="de-DE"/>
              <a:t> hat mir das erzählt.</a:t>
            </a:r>
            <a:br>
              <a:rPr lang="de-DE" altLang="de-DE"/>
            </a:br>
            <a:r>
              <a:rPr lang="de-DE" altLang="de-DE" b="1"/>
              <a:t>Wessen</a:t>
            </a:r>
            <a:r>
              <a:rPr lang="de-DE" altLang="de-DE"/>
              <a:t> Fahrrad ist das? - Das ist </a:t>
            </a:r>
            <a:r>
              <a:rPr lang="de-DE" altLang="de-DE" b="1"/>
              <a:t>Lisas</a:t>
            </a:r>
            <a:r>
              <a:rPr lang="de-DE" altLang="de-DE"/>
              <a:t> Fahrrad.</a:t>
            </a:r>
            <a:br>
              <a:rPr lang="de-DE" altLang="de-DE"/>
            </a:br>
            <a:r>
              <a:rPr lang="de-DE" altLang="de-DE" b="1"/>
              <a:t>Was</a:t>
            </a:r>
            <a:r>
              <a:rPr lang="de-DE" altLang="de-DE"/>
              <a:t> ist denn das? - Das ist </a:t>
            </a:r>
            <a:r>
              <a:rPr lang="de-DE" altLang="de-DE" b="1"/>
              <a:t>meine neueste Erfindung</a:t>
            </a:r>
            <a:r>
              <a:rPr lang="de-DE" altLang="de-DE"/>
              <a:t>. </a:t>
            </a:r>
          </a:p>
        </p:txBody>
      </p:sp>
      <p:sp>
        <p:nvSpPr>
          <p:cNvPr id="49157" name="Rectangle 5"/>
          <p:cNvSpPr>
            <a:spLocks noChangeArrowheads="1"/>
          </p:cNvSpPr>
          <p:nvPr/>
        </p:nvSpPr>
        <p:spPr bwMode="auto">
          <a:xfrm>
            <a:off x="304800" y="3733800"/>
            <a:ext cx="7924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de-DE" altLang="de-DE"/>
              <a:t>Das Interrogativpronomen "wer" kann dekliniert werden. </a:t>
            </a:r>
          </a:p>
        </p:txBody>
      </p:sp>
      <p:graphicFrame>
        <p:nvGraphicFramePr>
          <p:cNvPr id="49246" name="Group 94"/>
          <p:cNvGraphicFramePr>
            <a:graphicFrameLocks noGrp="1"/>
          </p:cNvGraphicFramePr>
          <p:nvPr/>
        </p:nvGraphicFramePr>
        <p:xfrm>
          <a:off x="1295400" y="4419600"/>
          <a:ext cx="6248400" cy="990600"/>
        </p:xfrm>
        <a:graphic>
          <a:graphicData uri="http://schemas.openxmlformats.org/drawingml/2006/table">
            <a:tbl>
              <a:tblPr/>
              <a:tblGrid>
                <a:gridCol w="1562100"/>
                <a:gridCol w="1562100"/>
                <a:gridCol w="1562100"/>
                <a:gridCol w="1562100"/>
              </a:tblGrid>
              <a:tr h="4953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Nominativ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Genitiv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Dativ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Akkusativ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53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wer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wessen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wem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wen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9185" name="Rectangle 33"/>
          <p:cNvSpPr>
            <a:spLocks noChangeArrowheads="1"/>
          </p:cNvSpPr>
          <p:nvPr/>
        </p:nvSpPr>
        <p:spPr bwMode="auto">
          <a:xfrm>
            <a:off x="358775" y="5867400"/>
            <a:ext cx="7391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de-DE" altLang="de-DE"/>
              <a:t>Das Interrogativpronomen "was" bleibt unverändert.</a:t>
            </a:r>
            <a:r>
              <a:rPr lang="de-DE" altLang="de-DE">
                <a:latin typeface="Times New Roman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91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91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91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91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91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91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92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92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91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91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155" grpId="0" autoUpdateAnimBg="0"/>
      <p:bldP spid="49156" grpId="0" autoUpdateAnimBg="0"/>
      <p:bldP spid="49157" grpId="0" autoUpdateAnimBg="0"/>
      <p:bldP spid="49185" grpId="0" autoUpdateAnimBg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ChangeArrowheads="1"/>
          </p:cNvSpPr>
          <p:nvPr/>
        </p:nvSpPr>
        <p:spPr bwMode="auto">
          <a:xfrm>
            <a:off x="1143000" y="914400"/>
            <a:ext cx="7339013" cy="2308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de-DE" altLang="de-DE"/>
              <a:t>Die anderen Fragewörter</a:t>
            </a:r>
            <a:br>
              <a:rPr lang="de-DE" altLang="de-DE"/>
            </a:br>
            <a:r>
              <a:rPr lang="de-DE" altLang="de-DE"/>
              <a:t> - wann, wo, wie, warum /weshalb – </a:t>
            </a:r>
            <a:br>
              <a:rPr lang="de-DE" altLang="de-DE"/>
            </a:br>
            <a:r>
              <a:rPr lang="de-DE" altLang="de-DE"/>
              <a:t>werden in der Regel als</a:t>
            </a:r>
            <a:r>
              <a:rPr lang="de-DE" altLang="de-DE" b="1"/>
              <a:t> </a:t>
            </a:r>
            <a:br>
              <a:rPr lang="de-DE" altLang="de-DE" b="1"/>
            </a:br>
            <a:r>
              <a:rPr lang="de-DE" altLang="de-DE" b="1"/>
              <a:t>Interrogativadverbien</a:t>
            </a:r>
            <a:r>
              <a:rPr lang="de-DE" altLang="de-DE"/>
              <a:t> bezeichnet. </a:t>
            </a:r>
            <a:br>
              <a:rPr lang="de-DE" altLang="de-DE"/>
            </a:br>
            <a:r>
              <a:rPr lang="de-DE" altLang="de-DE"/>
              <a:t>Sie fragen nach einer </a:t>
            </a:r>
            <a:r>
              <a:rPr lang="de-DE" altLang="de-DE" u="sng"/>
              <a:t>adverbialen Bestimmung </a:t>
            </a:r>
            <a:r>
              <a:rPr lang="de-DE" altLang="de-DE"/>
              <a:t/>
            </a:r>
            <a:br>
              <a:rPr lang="de-DE" altLang="de-DE"/>
            </a:br>
            <a:r>
              <a:rPr lang="de-DE" altLang="de-DE"/>
              <a:t>bzw. einem </a:t>
            </a:r>
            <a:r>
              <a:rPr lang="de-DE" altLang="de-DE" u="sng"/>
              <a:t>Nebensatz</a:t>
            </a:r>
            <a:r>
              <a:rPr lang="de-DE" altLang="de-DE"/>
              <a:t>. </a:t>
            </a:r>
          </a:p>
        </p:txBody>
      </p:sp>
      <p:sp>
        <p:nvSpPr>
          <p:cNvPr id="44035" name="AutoShape 3" descr="Icon interner Link"/>
          <p:cNvSpPr>
            <a:spLocks noChangeAspect="1" noChangeArrowheads="1"/>
          </p:cNvSpPr>
          <p:nvPr/>
        </p:nvSpPr>
        <p:spPr bwMode="auto">
          <a:xfrm>
            <a:off x="-3044825" y="3429000"/>
            <a:ext cx="136525" cy="103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endParaRPr lang="de-DE" altLang="de-DE"/>
          </a:p>
        </p:txBody>
      </p:sp>
      <p:sp>
        <p:nvSpPr>
          <p:cNvPr id="44036" name="AutoShape 4" descr="Icon ppt-Datei"/>
          <p:cNvSpPr>
            <a:spLocks noChangeAspect="1" noChangeArrowheads="1"/>
          </p:cNvSpPr>
          <p:nvPr/>
        </p:nvSpPr>
        <p:spPr bwMode="auto">
          <a:xfrm>
            <a:off x="330200" y="3429000"/>
            <a:ext cx="18256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endParaRPr lang="de-DE" altLang="de-DE"/>
          </a:p>
        </p:txBody>
      </p:sp>
      <p:sp>
        <p:nvSpPr>
          <p:cNvPr id="53253" name="Rectangle 5"/>
          <p:cNvSpPr>
            <a:spLocks noChangeArrowheads="1"/>
          </p:cNvSpPr>
          <p:nvPr/>
        </p:nvSpPr>
        <p:spPr bwMode="auto">
          <a:xfrm>
            <a:off x="1143000" y="3581400"/>
            <a:ext cx="7162800" cy="1570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de-DE" altLang="de-DE" b="1"/>
              <a:t>Wann</a:t>
            </a:r>
            <a:r>
              <a:rPr lang="de-DE" altLang="de-DE"/>
              <a:t> bist du nach Hause gegangen?</a:t>
            </a:r>
            <a:br>
              <a:rPr lang="de-DE" altLang="de-DE"/>
            </a:br>
            <a:r>
              <a:rPr lang="de-DE" altLang="de-DE"/>
              <a:t>Ich bin </a:t>
            </a:r>
            <a:r>
              <a:rPr lang="de-DE" altLang="de-DE" u="sng"/>
              <a:t>um sechs Uhr </a:t>
            </a:r>
            <a:r>
              <a:rPr lang="de-DE" altLang="de-DE"/>
              <a:t>nach Hause gegangen.</a:t>
            </a:r>
            <a:br>
              <a:rPr lang="de-DE" altLang="de-DE"/>
            </a:br>
            <a:r>
              <a:rPr lang="de-DE" altLang="de-DE" u="sng"/>
              <a:t>Nachdem das Training zu Ende war</a:t>
            </a:r>
            <a:r>
              <a:rPr lang="de-DE" altLang="de-DE"/>
              <a:t>, bin ich nach Hause gegangen.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32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32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3" grpId="0" autoUpdateAnimBg="0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pPr eaLnBrk="1" hangingPunct="1"/>
            <a:r>
              <a:rPr lang="de-DE" altLang="de-DE" smtClean="0">
                <a:latin typeface="Tahoma" pitchFamily="34" charset="0"/>
              </a:rPr>
              <a:t>Das Relativpronomen</a:t>
            </a:r>
          </a:p>
        </p:txBody>
      </p:sp>
      <p:sp>
        <p:nvSpPr>
          <p:cNvPr id="54275" name="Rectangle 3"/>
          <p:cNvSpPr>
            <a:spLocks noChangeArrowheads="1"/>
          </p:cNvSpPr>
          <p:nvPr/>
        </p:nvSpPr>
        <p:spPr bwMode="auto">
          <a:xfrm>
            <a:off x="533400" y="1752600"/>
            <a:ext cx="7315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de-DE" altLang="de-DE"/>
              <a:t>Das Relativpronomen leitet einen Relativsatz ein. </a:t>
            </a:r>
            <a:r>
              <a:rPr lang="de-DE" altLang="de-DE">
                <a:latin typeface="Times New Roman" charset="0"/>
              </a:rPr>
              <a:t> </a:t>
            </a:r>
          </a:p>
        </p:txBody>
      </p:sp>
      <p:sp>
        <p:nvSpPr>
          <p:cNvPr id="54276" name="Rectangle 4"/>
          <p:cNvSpPr>
            <a:spLocks noChangeArrowheads="1"/>
          </p:cNvSpPr>
          <p:nvPr/>
        </p:nvSpPr>
        <p:spPr bwMode="auto">
          <a:xfrm>
            <a:off x="1066800" y="2438400"/>
            <a:ext cx="7010400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de-DE" altLang="de-DE"/>
              <a:t>Das Buch, </a:t>
            </a:r>
            <a:r>
              <a:rPr lang="de-DE" altLang="de-DE" b="1"/>
              <a:t>das</a:t>
            </a:r>
            <a:r>
              <a:rPr lang="de-DE" altLang="de-DE"/>
              <a:t> ich gerade lese, ist sehr spannend.</a:t>
            </a:r>
            <a:br>
              <a:rPr lang="de-DE" altLang="de-DE"/>
            </a:br>
            <a:r>
              <a:rPr lang="de-DE" altLang="de-DE"/>
              <a:t>Der Junge, </a:t>
            </a:r>
            <a:r>
              <a:rPr lang="de-DE" altLang="de-DE" b="1"/>
              <a:t>dem</a:t>
            </a:r>
            <a:r>
              <a:rPr lang="de-DE" altLang="de-DE"/>
              <a:t> ich meinen Schlüssel gegeben habe, soll bitte sofort zu mir kommen. </a:t>
            </a:r>
          </a:p>
        </p:txBody>
      </p:sp>
      <p:sp>
        <p:nvSpPr>
          <p:cNvPr id="54277" name="Rectangle 5"/>
          <p:cNvSpPr>
            <a:spLocks noChangeArrowheads="1"/>
          </p:cNvSpPr>
          <p:nvPr/>
        </p:nvSpPr>
        <p:spPr bwMode="auto">
          <a:xfrm>
            <a:off x="531813" y="4191000"/>
            <a:ext cx="6553200" cy="1552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de-DE" altLang="de-DE"/>
              <a:t>Das Relativpronomen entspricht also dem    bestimmten Artikel und wird genau wie dieser dekliniert.</a:t>
            </a:r>
            <a:br>
              <a:rPr lang="de-DE" altLang="de-DE"/>
            </a:br>
            <a:endParaRPr lang="de-DE" altLang="de-DE"/>
          </a:p>
        </p:txBody>
      </p:sp>
      <p:sp>
        <p:nvSpPr>
          <p:cNvPr id="45062" name="AutoShape 6" descr="Icon interner Link"/>
          <p:cNvSpPr>
            <a:spLocks noChangeAspect="1" noChangeArrowheads="1"/>
          </p:cNvSpPr>
          <p:nvPr/>
        </p:nvSpPr>
        <p:spPr bwMode="auto">
          <a:xfrm>
            <a:off x="2543175" y="2698750"/>
            <a:ext cx="136525" cy="103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endParaRPr lang="de-DE" altLang="de-DE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42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42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42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42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42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42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5" grpId="0" autoUpdateAnimBg="0"/>
      <p:bldP spid="54276" grpId="0" autoUpdateAnimBg="0"/>
      <p:bldP spid="54277" grpId="0" autoUpdateAnimBg="0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ChangeArrowheads="1"/>
          </p:cNvSpPr>
          <p:nvPr/>
        </p:nvSpPr>
        <p:spPr bwMode="auto">
          <a:xfrm>
            <a:off x="358775" y="914400"/>
            <a:ext cx="6781800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de-DE" altLang="de-DE"/>
              <a:t>Das Relativpronomen "der, die, das ..." kann durch "welcher, welche, welches ..." ersetzt werden.</a:t>
            </a:r>
          </a:p>
        </p:txBody>
      </p:sp>
      <p:sp>
        <p:nvSpPr>
          <p:cNvPr id="46083" name="Rectangle 3"/>
          <p:cNvSpPr>
            <a:spLocks noChangeArrowheads="1"/>
          </p:cNvSpPr>
          <p:nvPr/>
        </p:nvSpPr>
        <p:spPr bwMode="auto">
          <a:xfrm>
            <a:off x="898525" y="2895600"/>
            <a:ext cx="7315200" cy="2282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de-DE" altLang="de-DE"/>
              <a:t>Die Vögel, </a:t>
            </a:r>
            <a:r>
              <a:rPr lang="de-DE" altLang="de-DE" b="1"/>
              <a:t>die</a:t>
            </a:r>
            <a:r>
              <a:rPr lang="de-DE" altLang="de-DE"/>
              <a:t> vor meinem Zimmerfenster ein Nest gebaut haben, wecken mich jeden Morgen mit ihrem fröhlichen Gezwitscher. </a:t>
            </a:r>
            <a:br>
              <a:rPr lang="de-DE" altLang="de-DE"/>
            </a:br>
            <a:r>
              <a:rPr lang="de-DE" altLang="de-DE"/>
              <a:t>Die Vögel, </a:t>
            </a:r>
            <a:r>
              <a:rPr lang="de-DE" altLang="de-DE" b="1"/>
              <a:t>welche</a:t>
            </a:r>
            <a:r>
              <a:rPr lang="de-DE" altLang="de-DE"/>
              <a:t> vor meinem Zimmerfenster ein Nest gebaut haben, wecken mich jeden Morgen mit ihrem fröhlichen Gezwitscher. 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ChangeArrowheads="1"/>
          </p:cNvSpPr>
          <p:nvPr/>
        </p:nvSpPr>
        <p:spPr bwMode="auto">
          <a:xfrm>
            <a:off x="1295400" y="990600"/>
            <a:ext cx="6186488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de-DE" altLang="de-DE"/>
              <a:t>Zu dem Relativpronomen kann auch noch eine Präposition kommen. </a:t>
            </a:r>
          </a:p>
        </p:txBody>
      </p:sp>
      <p:sp>
        <p:nvSpPr>
          <p:cNvPr id="47107" name="AutoShape 3" descr="Icon interner Link"/>
          <p:cNvSpPr>
            <a:spLocks noChangeAspect="1" noChangeArrowheads="1"/>
          </p:cNvSpPr>
          <p:nvPr/>
        </p:nvSpPr>
        <p:spPr bwMode="auto">
          <a:xfrm>
            <a:off x="2230438" y="3429000"/>
            <a:ext cx="136525" cy="103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endParaRPr lang="de-DE" altLang="de-DE"/>
          </a:p>
        </p:txBody>
      </p:sp>
      <p:sp>
        <p:nvSpPr>
          <p:cNvPr id="47108" name="Rectangle 4"/>
          <p:cNvSpPr>
            <a:spLocks noChangeArrowheads="1"/>
          </p:cNvSpPr>
          <p:nvPr/>
        </p:nvSpPr>
        <p:spPr bwMode="auto">
          <a:xfrm>
            <a:off x="381000" y="2667000"/>
            <a:ext cx="8077200" cy="191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de-DE" altLang="de-DE"/>
              <a:t>Das ist der Junge, </a:t>
            </a:r>
            <a:r>
              <a:rPr lang="de-DE" altLang="de-DE" b="1" i="1"/>
              <a:t>mit</a:t>
            </a:r>
            <a:r>
              <a:rPr lang="de-DE" altLang="de-DE" b="1"/>
              <a:t> dem</a:t>
            </a:r>
            <a:r>
              <a:rPr lang="de-DE" altLang="de-DE"/>
              <a:t> ich immer lerne.</a:t>
            </a:r>
            <a:br>
              <a:rPr lang="de-DE" altLang="de-DE"/>
            </a:br>
            <a:r>
              <a:rPr lang="de-DE" altLang="de-DE"/>
              <a:t>Da ist doch das Lokal, </a:t>
            </a:r>
            <a:r>
              <a:rPr lang="de-DE" altLang="de-DE" b="1" i="1"/>
              <a:t>in </a:t>
            </a:r>
            <a:r>
              <a:rPr lang="de-DE" altLang="de-DE" b="1"/>
              <a:t>das</a:t>
            </a:r>
            <a:r>
              <a:rPr lang="de-DE" altLang="de-DE"/>
              <a:t> wir im letzten Urlaub zum Abendessen gingen.</a:t>
            </a:r>
            <a:br>
              <a:rPr lang="de-DE" altLang="de-DE"/>
            </a:br>
            <a:r>
              <a:rPr lang="de-DE" altLang="de-DE"/>
              <a:t>Endlich kann ich mir das Rennrad, </a:t>
            </a:r>
            <a:r>
              <a:rPr lang="de-DE" altLang="de-DE" b="1" i="1"/>
              <a:t>auf</a:t>
            </a:r>
            <a:r>
              <a:rPr lang="de-DE" altLang="de-DE" b="1"/>
              <a:t> das</a:t>
            </a:r>
            <a:r>
              <a:rPr lang="de-DE" altLang="de-DE"/>
              <a:t> ich so lange gespart habe, kaufen.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pPr eaLnBrk="1" hangingPunct="1"/>
            <a:r>
              <a:rPr lang="de-DE" altLang="de-DE" smtClean="0">
                <a:latin typeface="Tahoma" pitchFamily="34" charset="0"/>
              </a:rPr>
              <a:t>Das Indefinitpronomen</a:t>
            </a:r>
          </a:p>
        </p:txBody>
      </p:sp>
      <p:sp>
        <p:nvSpPr>
          <p:cNvPr id="57347" name="Rectangle 3"/>
          <p:cNvSpPr>
            <a:spLocks noChangeArrowheads="1"/>
          </p:cNvSpPr>
          <p:nvPr/>
        </p:nvSpPr>
        <p:spPr bwMode="auto">
          <a:xfrm>
            <a:off x="609600" y="1752600"/>
            <a:ext cx="8001000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de-DE" altLang="de-DE"/>
              <a:t>Das Indefinitpronomen drückt etwas Unbestimmtes aus. Man weiß nicht, wer genau, was genau, wie viel, wann genau, wo genau ... </a:t>
            </a:r>
          </a:p>
        </p:txBody>
      </p:sp>
      <p:sp>
        <p:nvSpPr>
          <p:cNvPr id="57348" name="Rectangle 4"/>
          <p:cNvSpPr>
            <a:spLocks noChangeArrowheads="1"/>
          </p:cNvSpPr>
          <p:nvPr/>
        </p:nvSpPr>
        <p:spPr bwMode="auto">
          <a:xfrm>
            <a:off x="1295400" y="3276600"/>
            <a:ext cx="7543800" cy="2282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de-DE" altLang="de-DE" b="1"/>
              <a:t>Irgendjemand</a:t>
            </a:r>
            <a:r>
              <a:rPr lang="de-DE" altLang="de-DE"/>
              <a:t> fehlt doch heute.</a:t>
            </a:r>
            <a:br>
              <a:rPr lang="de-DE" altLang="de-DE"/>
            </a:br>
            <a:r>
              <a:rPr lang="de-DE" altLang="de-DE"/>
              <a:t>Hast du noch </a:t>
            </a:r>
            <a:r>
              <a:rPr lang="de-DE" altLang="de-DE" b="1"/>
              <a:t>etwas </a:t>
            </a:r>
            <a:r>
              <a:rPr lang="de-DE" altLang="de-DE"/>
              <a:t>zu trinken?</a:t>
            </a:r>
            <a:br>
              <a:rPr lang="de-DE" altLang="de-DE"/>
            </a:br>
            <a:r>
              <a:rPr lang="de-DE" altLang="de-DE"/>
              <a:t>Ich habe schon </a:t>
            </a:r>
            <a:r>
              <a:rPr lang="de-DE" altLang="de-DE" b="1"/>
              <a:t>viele</a:t>
            </a:r>
            <a:r>
              <a:rPr lang="de-DE" altLang="de-DE"/>
              <a:t> Bücher gelesen.</a:t>
            </a:r>
            <a:br>
              <a:rPr lang="de-DE" altLang="de-DE"/>
            </a:br>
            <a:r>
              <a:rPr lang="de-DE" altLang="de-DE" b="1"/>
              <a:t>Irgendwann</a:t>
            </a:r>
            <a:r>
              <a:rPr lang="de-DE" altLang="de-DE"/>
              <a:t> komme ich wieder vorbei.</a:t>
            </a:r>
            <a:br>
              <a:rPr lang="de-DE" altLang="de-DE"/>
            </a:br>
            <a:r>
              <a:rPr lang="de-DE" altLang="de-DE"/>
              <a:t>Es muss doch </a:t>
            </a:r>
            <a:r>
              <a:rPr lang="de-DE" altLang="de-DE" b="1"/>
              <a:t>irgendwo</a:t>
            </a:r>
            <a:r>
              <a:rPr lang="de-DE" altLang="de-DE"/>
              <a:t> sein.</a:t>
            </a:r>
            <a:br>
              <a:rPr lang="de-DE" altLang="de-DE"/>
            </a:br>
            <a:r>
              <a:rPr lang="de-DE" altLang="de-DE"/>
              <a:t>Das tut </a:t>
            </a:r>
            <a:r>
              <a:rPr lang="de-DE" altLang="de-DE" b="1"/>
              <a:t>man </a:t>
            </a:r>
            <a:r>
              <a:rPr lang="de-DE" altLang="de-DE"/>
              <a:t>nicht.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73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73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73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73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47" grpId="0" autoUpdateAnimBg="0"/>
      <p:bldP spid="57348" grpId="0" autoUpdateAnimBg="0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ChangeArrowheads="1"/>
          </p:cNvSpPr>
          <p:nvPr/>
        </p:nvSpPr>
        <p:spPr bwMode="auto">
          <a:xfrm>
            <a:off x="685800" y="1066800"/>
            <a:ext cx="74676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de-DE" altLang="de-DE"/>
              <a:t>Auch „alle, alles, nichts, niemand, keiner" sind Indefinitpronomen.</a:t>
            </a:r>
            <a:r>
              <a:rPr lang="de-DE" altLang="de-DE">
                <a:latin typeface="Times New Roman" charset="0"/>
              </a:rPr>
              <a:t> </a:t>
            </a:r>
          </a:p>
        </p:txBody>
      </p:sp>
      <p:sp>
        <p:nvSpPr>
          <p:cNvPr id="49155" name="Rectangle 3"/>
          <p:cNvSpPr>
            <a:spLocks noChangeArrowheads="1"/>
          </p:cNvSpPr>
          <p:nvPr/>
        </p:nvSpPr>
        <p:spPr bwMode="auto">
          <a:xfrm>
            <a:off x="1219200" y="2209800"/>
            <a:ext cx="7543800" cy="191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de-DE" altLang="de-DE"/>
              <a:t>Hast du </a:t>
            </a:r>
            <a:r>
              <a:rPr lang="de-DE" altLang="de-DE" b="1"/>
              <a:t>alles</a:t>
            </a:r>
            <a:r>
              <a:rPr lang="de-DE" altLang="de-DE"/>
              <a:t>, was du brauchst?</a:t>
            </a:r>
            <a:br>
              <a:rPr lang="de-DE" altLang="de-DE"/>
            </a:br>
            <a:r>
              <a:rPr lang="de-DE" altLang="de-DE"/>
              <a:t>Ihn konnte </a:t>
            </a:r>
            <a:r>
              <a:rPr lang="de-DE" altLang="de-DE" b="1"/>
              <a:t>nichts</a:t>
            </a:r>
            <a:r>
              <a:rPr lang="de-DE" altLang="de-DE"/>
              <a:t> erschrecken.</a:t>
            </a:r>
            <a:br>
              <a:rPr lang="de-DE" altLang="de-DE"/>
            </a:br>
            <a:r>
              <a:rPr lang="de-DE" altLang="de-DE" b="1"/>
              <a:t>Keiner</a:t>
            </a:r>
            <a:r>
              <a:rPr lang="de-DE" altLang="de-DE"/>
              <a:t> konnte ihm helfen.</a:t>
            </a:r>
            <a:br>
              <a:rPr lang="de-DE" altLang="de-DE"/>
            </a:br>
            <a:r>
              <a:rPr lang="de-DE" altLang="de-DE" b="1"/>
              <a:t>Niemand</a:t>
            </a:r>
            <a:r>
              <a:rPr lang="de-DE" altLang="de-DE"/>
              <a:t> wusste, wo er war, aber </a:t>
            </a:r>
            <a:r>
              <a:rPr lang="de-DE" altLang="de-DE" b="1"/>
              <a:t>alle</a:t>
            </a:r>
            <a:r>
              <a:rPr lang="de-DE" altLang="de-DE"/>
              <a:t> halfen bei der Suche.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Text Box 3"/>
          <p:cNvSpPr txBox="1">
            <a:spLocks noChangeArrowheads="1"/>
          </p:cNvSpPr>
          <p:nvPr/>
        </p:nvSpPr>
        <p:spPr bwMode="auto">
          <a:xfrm>
            <a:off x="419100" y="609600"/>
            <a:ext cx="7467600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dirty="0">
                <a:solidFill>
                  <a:srgbClr val="000000"/>
                </a:solidFill>
              </a:rPr>
              <a:t>     </a:t>
            </a:r>
            <a:r>
              <a:rPr lang="de-DE" altLang="de-DE" sz="3000" b="1" dirty="0">
                <a:solidFill>
                  <a:srgbClr val="000000"/>
                </a:solidFill>
                <a:sym typeface="Wingdings" pitchFamily="2" charset="2"/>
                <a:hlinkClick r:id="rId2" action="ppaction://hlinksldjump"/>
              </a:rPr>
              <a:t></a:t>
            </a:r>
            <a:r>
              <a:rPr lang="de-DE" altLang="de-DE" sz="3000" b="1" dirty="0">
                <a:solidFill>
                  <a:srgbClr val="000000"/>
                </a:solidFill>
                <a:hlinkClick r:id="rId2" action="ppaction://hlinksldjump"/>
              </a:rPr>
              <a:t> </a:t>
            </a:r>
            <a:r>
              <a:rPr lang="de-DE" altLang="de-DE" sz="3000" dirty="0">
                <a:solidFill>
                  <a:srgbClr val="000000"/>
                </a:solidFill>
              </a:rPr>
              <a:t>Das </a:t>
            </a:r>
            <a:r>
              <a:rPr lang="de-DE" altLang="de-DE" sz="3000" dirty="0" smtClean="0">
                <a:solidFill>
                  <a:srgbClr val="000000"/>
                </a:solidFill>
              </a:rPr>
              <a:t>Substantiv / das Nomen</a:t>
            </a:r>
            <a:endParaRPr lang="de-DE" altLang="de-DE" sz="3000" dirty="0">
              <a:solidFill>
                <a:srgbClr val="000000"/>
              </a:solidFill>
            </a:endParaRPr>
          </a:p>
        </p:txBody>
      </p:sp>
      <p:sp>
        <p:nvSpPr>
          <p:cNvPr id="68611" name="Text Box 7">
            <a:hlinkClick r:id="rId3" action="ppaction://hlinksldjump"/>
          </p:cNvPr>
          <p:cNvSpPr txBox="1">
            <a:spLocks noChangeArrowheads="1"/>
          </p:cNvSpPr>
          <p:nvPr/>
        </p:nvSpPr>
        <p:spPr bwMode="auto">
          <a:xfrm>
            <a:off x="755650" y="1143000"/>
            <a:ext cx="5721350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dirty="0">
                <a:solidFill>
                  <a:srgbClr val="000000"/>
                </a:solidFill>
              </a:rPr>
              <a:t>  </a:t>
            </a:r>
            <a:r>
              <a:rPr lang="de-DE" altLang="de-DE" sz="3000" b="1" dirty="0">
                <a:solidFill>
                  <a:srgbClr val="000000"/>
                </a:solidFill>
                <a:sym typeface="Wingdings" pitchFamily="2" charset="2"/>
                <a:hlinkClick r:id="rId3" action="ppaction://hlinksldjump"/>
              </a:rPr>
              <a:t></a:t>
            </a:r>
            <a:r>
              <a:rPr lang="de-DE" altLang="de-DE" sz="3000" dirty="0">
                <a:solidFill>
                  <a:srgbClr val="000000"/>
                </a:solidFill>
                <a:hlinkClick r:id="rId3" action="ppaction://hlinksldjump"/>
              </a:rPr>
              <a:t> </a:t>
            </a:r>
            <a:r>
              <a:rPr lang="de-DE" altLang="de-DE" sz="3000" dirty="0">
                <a:solidFill>
                  <a:srgbClr val="000000"/>
                </a:solidFill>
              </a:rPr>
              <a:t>Der Artikel</a:t>
            </a:r>
            <a:endParaRPr lang="de-DE" altLang="de-DE" sz="3000" b="1" dirty="0">
              <a:solidFill>
                <a:srgbClr val="000000"/>
              </a:solidFill>
            </a:endParaRPr>
          </a:p>
        </p:txBody>
      </p:sp>
      <p:sp>
        <p:nvSpPr>
          <p:cNvPr id="68612" name="Text Box 8"/>
          <p:cNvSpPr txBox="1">
            <a:spLocks noChangeArrowheads="1"/>
          </p:cNvSpPr>
          <p:nvPr/>
        </p:nvSpPr>
        <p:spPr bwMode="auto">
          <a:xfrm>
            <a:off x="457200" y="1676400"/>
            <a:ext cx="7391400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b="1" dirty="0">
                <a:solidFill>
                  <a:srgbClr val="000000"/>
                </a:solidFill>
              </a:rPr>
              <a:t>     </a:t>
            </a:r>
            <a:r>
              <a:rPr lang="de-DE" altLang="de-DE" sz="3000" b="1" dirty="0">
                <a:solidFill>
                  <a:srgbClr val="000000"/>
                </a:solidFill>
                <a:sym typeface="Wingdings" pitchFamily="2" charset="2"/>
                <a:hlinkClick r:id="rId4" action="ppaction://hlinksldjump"/>
              </a:rPr>
              <a:t></a:t>
            </a:r>
            <a:r>
              <a:rPr lang="de-DE" altLang="de-DE" sz="3000" dirty="0">
                <a:solidFill>
                  <a:srgbClr val="000000"/>
                </a:solidFill>
                <a:sym typeface="Wingdings" pitchFamily="2" charset="2"/>
                <a:hlinkClick r:id="rId4" action="ppaction://hlinksldjump"/>
              </a:rPr>
              <a:t> </a:t>
            </a:r>
            <a:r>
              <a:rPr lang="de-DE" altLang="de-DE" sz="3000" dirty="0">
                <a:solidFill>
                  <a:srgbClr val="000000"/>
                </a:solidFill>
                <a:sym typeface="Wingdings" pitchFamily="2" charset="2"/>
              </a:rPr>
              <a:t>Das Adjektiv</a:t>
            </a:r>
            <a:endParaRPr lang="de-DE" altLang="de-DE" b="1" dirty="0">
              <a:solidFill>
                <a:srgbClr val="000000"/>
              </a:solidFill>
            </a:endParaRPr>
          </a:p>
        </p:txBody>
      </p:sp>
      <p:sp>
        <p:nvSpPr>
          <p:cNvPr id="68613" name="Rectangle 10"/>
          <p:cNvSpPr>
            <a:spLocks noChangeArrowheads="1"/>
          </p:cNvSpPr>
          <p:nvPr/>
        </p:nvSpPr>
        <p:spPr bwMode="auto">
          <a:xfrm>
            <a:off x="914400" y="2286000"/>
            <a:ext cx="8121650" cy="554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de-DE" altLang="de-DE" sz="3000" b="1" dirty="0">
                <a:solidFill>
                  <a:srgbClr val="000000"/>
                </a:solidFill>
                <a:sym typeface="Wingdings" pitchFamily="2" charset="2"/>
                <a:hlinkClick r:id="rId5" action="ppaction://hlinksldjump"/>
              </a:rPr>
              <a:t></a:t>
            </a:r>
            <a:r>
              <a:rPr lang="de-DE" altLang="de-DE" sz="3000" b="1" dirty="0">
                <a:solidFill>
                  <a:srgbClr val="000000"/>
                </a:solidFill>
                <a:hlinkClick r:id="rId5" action="ppaction://hlinksldjump"/>
              </a:rPr>
              <a:t> </a:t>
            </a:r>
            <a:r>
              <a:rPr lang="de-DE" altLang="de-DE" sz="3000" dirty="0">
                <a:solidFill>
                  <a:srgbClr val="000000"/>
                </a:solidFill>
              </a:rPr>
              <a:t>Das Adverb</a:t>
            </a:r>
          </a:p>
        </p:txBody>
      </p:sp>
      <p:sp>
        <p:nvSpPr>
          <p:cNvPr id="68614" name="Text Box 13"/>
          <p:cNvSpPr txBox="1">
            <a:spLocks noChangeArrowheads="1"/>
          </p:cNvSpPr>
          <p:nvPr/>
        </p:nvSpPr>
        <p:spPr bwMode="auto">
          <a:xfrm>
            <a:off x="914400" y="2819400"/>
            <a:ext cx="4521200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3000" b="1" dirty="0">
                <a:solidFill>
                  <a:srgbClr val="000000"/>
                </a:solidFill>
                <a:sym typeface="Wingdings" pitchFamily="2" charset="2"/>
                <a:hlinkClick r:id="rId6" action="ppaction://hlinksldjump"/>
              </a:rPr>
              <a:t></a:t>
            </a:r>
            <a:r>
              <a:rPr lang="de-DE" altLang="de-DE" sz="3000" b="1" dirty="0">
                <a:solidFill>
                  <a:srgbClr val="000000"/>
                </a:solidFill>
                <a:hlinkClick r:id="rId6" action="ppaction://hlinksldjump"/>
              </a:rPr>
              <a:t> </a:t>
            </a:r>
            <a:r>
              <a:rPr lang="de-DE" altLang="de-DE" sz="3000" dirty="0">
                <a:solidFill>
                  <a:srgbClr val="000000"/>
                </a:solidFill>
              </a:rPr>
              <a:t>Das Verb</a:t>
            </a:r>
          </a:p>
        </p:txBody>
      </p:sp>
      <p:sp>
        <p:nvSpPr>
          <p:cNvPr id="68615" name="Text Box 15"/>
          <p:cNvSpPr txBox="1">
            <a:spLocks noChangeArrowheads="1"/>
          </p:cNvSpPr>
          <p:nvPr/>
        </p:nvSpPr>
        <p:spPr bwMode="auto">
          <a:xfrm>
            <a:off x="914400" y="3429000"/>
            <a:ext cx="6897688" cy="554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3000" b="1" dirty="0">
                <a:solidFill>
                  <a:srgbClr val="000000"/>
                </a:solidFill>
                <a:sym typeface="Wingdings" pitchFamily="2" charset="2"/>
                <a:hlinkClick r:id="rId7" action="ppaction://hlinksldjump"/>
              </a:rPr>
              <a:t></a:t>
            </a:r>
            <a:r>
              <a:rPr lang="de-DE" altLang="de-DE" sz="3000" dirty="0">
                <a:solidFill>
                  <a:srgbClr val="000000"/>
                </a:solidFill>
                <a:hlinkClick r:id="rId7" action="ppaction://hlinksldjump"/>
              </a:rPr>
              <a:t> </a:t>
            </a:r>
            <a:r>
              <a:rPr lang="de-DE" altLang="de-DE" sz="3000" dirty="0">
                <a:solidFill>
                  <a:srgbClr val="000000"/>
                </a:solidFill>
              </a:rPr>
              <a:t>Das Pronomen</a:t>
            </a:r>
            <a:endParaRPr lang="de-DE" altLang="de-DE" sz="3000" b="1" dirty="0">
              <a:solidFill>
                <a:srgbClr val="000000"/>
              </a:solidFill>
            </a:endParaRPr>
          </a:p>
        </p:txBody>
      </p:sp>
      <p:sp>
        <p:nvSpPr>
          <p:cNvPr id="68616" name="Text Box 17"/>
          <p:cNvSpPr txBox="1">
            <a:spLocks noChangeArrowheads="1"/>
          </p:cNvSpPr>
          <p:nvPr/>
        </p:nvSpPr>
        <p:spPr bwMode="auto">
          <a:xfrm>
            <a:off x="914400" y="4038600"/>
            <a:ext cx="7186613" cy="554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3000" b="1" dirty="0">
                <a:solidFill>
                  <a:srgbClr val="000000"/>
                </a:solidFill>
                <a:sym typeface="Wingdings" pitchFamily="2" charset="2"/>
                <a:hlinkClick r:id="rId8" action="ppaction://hlinksldjump"/>
              </a:rPr>
              <a:t></a:t>
            </a:r>
            <a:r>
              <a:rPr lang="de-DE" altLang="de-DE" sz="3000" b="1" dirty="0">
                <a:solidFill>
                  <a:srgbClr val="000000"/>
                </a:solidFill>
                <a:hlinkClick r:id="rId8" action="ppaction://hlinksldjump"/>
              </a:rPr>
              <a:t> </a:t>
            </a:r>
            <a:r>
              <a:rPr lang="de-DE" altLang="de-DE" sz="3000" dirty="0">
                <a:solidFill>
                  <a:srgbClr val="000000"/>
                </a:solidFill>
              </a:rPr>
              <a:t>Die Präposition</a:t>
            </a:r>
          </a:p>
        </p:txBody>
      </p:sp>
      <p:sp>
        <p:nvSpPr>
          <p:cNvPr id="68617" name="Text Box 19"/>
          <p:cNvSpPr txBox="1">
            <a:spLocks noChangeArrowheads="1"/>
          </p:cNvSpPr>
          <p:nvPr/>
        </p:nvSpPr>
        <p:spPr bwMode="auto">
          <a:xfrm>
            <a:off x="914400" y="4648200"/>
            <a:ext cx="8553450" cy="554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3000" b="1" dirty="0">
                <a:solidFill>
                  <a:srgbClr val="000000"/>
                </a:solidFill>
                <a:sym typeface="Wingdings" pitchFamily="2" charset="2"/>
                <a:hlinkClick r:id="rId9" action="ppaction://hlinksldjump"/>
              </a:rPr>
              <a:t></a:t>
            </a:r>
            <a:r>
              <a:rPr lang="de-DE" altLang="de-DE" sz="3000" b="1" dirty="0">
                <a:solidFill>
                  <a:srgbClr val="000000"/>
                </a:solidFill>
                <a:hlinkClick r:id="rId9" action="ppaction://hlinksldjump"/>
              </a:rPr>
              <a:t> </a:t>
            </a:r>
            <a:r>
              <a:rPr lang="de-DE" altLang="de-DE" sz="3000" dirty="0">
                <a:solidFill>
                  <a:srgbClr val="000000"/>
                </a:solidFill>
              </a:rPr>
              <a:t>Die Konjunktion</a:t>
            </a:r>
            <a:endParaRPr lang="de-DE" altLang="de-DE" sz="3000" b="1" dirty="0">
              <a:solidFill>
                <a:srgbClr val="000000"/>
              </a:solidFill>
            </a:endParaRPr>
          </a:p>
        </p:txBody>
      </p:sp>
      <p:sp>
        <p:nvSpPr>
          <p:cNvPr id="68618" name="Text Box 21"/>
          <p:cNvSpPr txBox="1">
            <a:spLocks noChangeArrowheads="1"/>
          </p:cNvSpPr>
          <p:nvPr/>
        </p:nvSpPr>
        <p:spPr bwMode="auto">
          <a:xfrm>
            <a:off x="914400" y="5257800"/>
            <a:ext cx="6610350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3000" b="1" dirty="0">
                <a:solidFill>
                  <a:srgbClr val="000000"/>
                </a:solidFill>
                <a:sym typeface="Wingdings" pitchFamily="2" charset="2"/>
                <a:hlinkClick r:id="rId10" action="ppaction://hlinksldjump"/>
              </a:rPr>
              <a:t></a:t>
            </a:r>
            <a:r>
              <a:rPr lang="de-DE" altLang="de-DE" sz="3000" dirty="0">
                <a:solidFill>
                  <a:srgbClr val="000000"/>
                </a:solidFill>
                <a:hlinkClick r:id="rId10" action="ppaction://hlinksldjump"/>
              </a:rPr>
              <a:t> </a:t>
            </a:r>
            <a:r>
              <a:rPr lang="de-DE" altLang="de-DE" sz="3000" dirty="0">
                <a:solidFill>
                  <a:srgbClr val="000000"/>
                </a:solidFill>
              </a:rPr>
              <a:t>Die Numerale</a:t>
            </a:r>
            <a:endParaRPr lang="de-DE" altLang="de-DE" sz="3000" b="1" dirty="0">
              <a:solidFill>
                <a:srgbClr val="000000"/>
              </a:solidFill>
            </a:endParaRPr>
          </a:p>
        </p:txBody>
      </p:sp>
      <p:sp>
        <p:nvSpPr>
          <p:cNvPr id="68619" name="Text Box 23"/>
          <p:cNvSpPr txBox="1">
            <a:spLocks noChangeArrowheads="1"/>
          </p:cNvSpPr>
          <p:nvPr/>
        </p:nvSpPr>
        <p:spPr bwMode="auto">
          <a:xfrm>
            <a:off x="914400" y="5791200"/>
            <a:ext cx="6681788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3000" b="1" dirty="0">
                <a:solidFill>
                  <a:srgbClr val="000000"/>
                </a:solidFill>
                <a:sym typeface="Wingdings" pitchFamily="2" charset="2"/>
                <a:hlinkClick r:id="rId11" action="ppaction://hlinksldjump"/>
              </a:rPr>
              <a:t></a:t>
            </a:r>
            <a:r>
              <a:rPr lang="de-DE" altLang="de-DE" sz="3000" dirty="0">
                <a:solidFill>
                  <a:srgbClr val="000000"/>
                </a:solidFill>
              </a:rPr>
              <a:t> Die Interjektion</a:t>
            </a:r>
            <a:endParaRPr lang="de-DE" altLang="de-DE" sz="3000" b="1" dirty="0">
              <a:solidFill>
                <a:srgbClr val="000000"/>
              </a:solidFill>
            </a:endParaRPr>
          </a:p>
        </p:txBody>
      </p:sp>
      <p:sp>
        <p:nvSpPr>
          <p:cNvPr id="2" name="Textfeld 1"/>
          <p:cNvSpPr txBox="1"/>
          <p:nvPr/>
        </p:nvSpPr>
        <p:spPr>
          <a:xfrm>
            <a:off x="5191125" y="1628775"/>
            <a:ext cx="3341688" cy="323215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de-DE" u="sng" dirty="0">
                <a:solidFill>
                  <a:srgbClr val="80808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Navigation:</a:t>
            </a:r>
          </a:p>
          <a:p>
            <a:pPr>
              <a:defRPr/>
            </a:pPr>
            <a:endParaRPr lang="de-DE" dirty="0">
              <a:solidFill>
                <a:srgbClr val="80808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>
              <a:defRPr/>
            </a:pPr>
            <a:r>
              <a:rPr lang="de-DE" dirty="0">
                <a:solidFill>
                  <a:srgbClr val="80808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Durch das Klicken auf dieses Symbol </a:t>
            </a:r>
          </a:p>
          <a:p>
            <a:pPr algn="ctr">
              <a:defRPr/>
            </a:pPr>
            <a:r>
              <a:rPr lang="de-DE" sz="3600" u="sng" dirty="0">
                <a:solidFill>
                  <a:srgbClr val="80808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/>
              </a:rPr>
              <a:t></a:t>
            </a:r>
            <a:r>
              <a:rPr lang="de-DE" sz="3600" dirty="0">
                <a:solidFill>
                  <a:srgbClr val="80808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/>
              </a:rPr>
              <a:t> </a:t>
            </a:r>
          </a:p>
          <a:p>
            <a:pPr algn="ctr">
              <a:defRPr/>
            </a:pPr>
            <a:r>
              <a:rPr lang="de-DE" dirty="0">
                <a:solidFill>
                  <a:srgbClr val="80808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/>
              </a:rPr>
              <a:t>gelangt man direkt in die entsprechenden Unterkapitel.</a:t>
            </a:r>
            <a:endParaRPr lang="de-DE" sz="1600" dirty="0">
              <a:solidFill>
                <a:srgbClr val="80808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6991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914400"/>
          </a:xfrm>
        </p:spPr>
        <p:txBody>
          <a:bodyPr/>
          <a:lstStyle/>
          <a:p>
            <a:pPr eaLnBrk="1" hangingPunct="1"/>
            <a:r>
              <a:rPr lang="de-DE" altLang="de-DE" smtClean="0">
                <a:latin typeface="Tahoma" pitchFamily="34" charset="0"/>
              </a:rPr>
              <a:t>Die Präposition</a:t>
            </a:r>
          </a:p>
        </p:txBody>
      </p:sp>
      <p:sp>
        <p:nvSpPr>
          <p:cNvPr id="59395" name="Rectangle 3"/>
          <p:cNvSpPr>
            <a:spLocks noChangeArrowheads="1"/>
          </p:cNvSpPr>
          <p:nvPr/>
        </p:nvSpPr>
        <p:spPr bwMode="auto">
          <a:xfrm>
            <a:off x="838200" y="914400"/>
            <a:ext cx="7239000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de-DE" altLang="de-DE"/>
              <a:t>Präpositionen geben ein lokales (räumliches), temporales (zeitliches), modales (Art und Weise) oder kausales (Grund) Verhältnis an.</a:t>
            </a:r>
            <a:r>
              <a:rPr lang="de-DE" altLang="de-DE">
                <a:latin typeface="Times New Roman" charset="0"/>
              </a:rPr>
              <a:t> </a:t>
            </a:r>
          </a:p>
        </p:txBody>
      </p:sp>
      <p:sp>
        <p:nvSpPr>
          <p:cNvPr id="59396" name="Rectangle 4"/>
          <p:cNvSpPr>
            <a:spLocks noChangeArrowheads="1"/>
          </p:cNvSpPr>
          <p:nvPr/>
        </p:nvSpPr>
        <p:spPr bwMode="auto">
          <a:xfrm>
            <a:off x="838200" y="2209800"/>
            <a:ext cx="79248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de-DE" altLang="de-DE"/>
              <a:t>Mit einer </a:t>
            </a:r>
            <a:r>
              <a:rPr lang="de-DE" altLang="de-DE" b="1"/>
              <a:t>lokalen Präposition</a:t>
            </a:r>
            <a:r>
              <a:rPr lang="de-DE" altLang="de-DE"/>
              <a:t> stellen wir eine räumliche Beziehung her. </a:t>
            </a:r>
          </a:p>
        </p:txBody>
      </p:sp>
      <p:sp>
        <p:nvSpPr>
          <p:cNvPr id="59397" name="Rectangle 5"/>
          <p:cNvSpPr>
            <a:spLocks noChangeArrowheads="1"/>
          </p:cNvSpPr>
          <p:nvPr/>
        </p:nvSpPr>
        <p:spPr bwMode="auto">
          <a:xfrm>
            <a:off x="1295400" y="3124200"/>
            <a:ext cx="7543800" cy="191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de-DE" altLang="de-DE"/>
              <a:t>Der Hund kann </a:t>
            </a:r>
            <a:r>
              <a:rPr lang="de-DE" altLang="de-DE" b="1"/>
              <a:t>unter</a:t>
            </a:r>
            <a:r>
              <a:rPr lang="de-DE" altLang="de-DE"/>
              <a:t>, </a:t>
            </a:r>
            <a:r>
              <a:rPr lang="de-DE" altLang="de-DE" b="1"/>
              <a:t>auf</a:t>
            </a:r>
            <a:r>
              <a:rPr lang="de-DE" altLang="de-DE"/>
              <a:t>, </a:t>
            </a:r>
            <a:r>
              <a:rPr lang="de-DE" altLang="de-DE" b="1"/>
              <a:t>neben</a:t>
            </a:r>
            <a:r>
              <a:rPr lang="de-DE" altLang="de-DE"/>
              <a:t>, </a:t>
            </a:r>
            <a:r>
              <a:rPr lang="de-DE" altLang="de-DE" b="1"/>
              <a:t>hinter</a:t>
            </a:r>
            <a:r>
              <a:rPr lang="de-DE" altLang="de-DE"/>
              <a:t> dem Tisch liegen.</a:t>
            </a:r>
            <a:br>
              <a:rPr lang="de-DE" altLang="de-DE"/>
            </a:br>
            <a:r>
              <a:rPr lang="de-DE" altLang="de-DE"/>
              <a:t>Er kann </a:t>
            </a:r>
            <a:r>
              <a:rPr lang="de-DE" altLang="de-DE" b="1"/>
              <a:t>zum</a:t>
            </a:r>
            <a:r>
              <a:rPr lang="de-DE" altLang="de-DE"/>
              <a:t> Tisch laufen, </a:t>
            </a:r>
            <a:r>
              <a:rPr lang="de-DE" altLang="de-DE" b="1"/>
              <a:t>über</a:t>
            </a:r>
            <a:r>
              <a:rPr lang="de-DE" altLang="de-DE"/>
              <a:t> den Tisch springen oder </a:t>
            </a:r>
            <a:r>
              <a:rPr lang="de-DE" altLang="de-DE" b="1"/>
              <a:t>vom</a:t>
            </a:r>
            <a:r>
              <a:rPr lang="de-DE" altLang="de-DE"/>
              <a:t> Tisch springen.</a:t>
            </a:r>
            <a:br>
              <a:rPr lang="de-DE" altLang="de-DE"/>
            </a:br>
            <a:r>
              <a:rPr lang="de-DE" altLang="de-DE"/>
              <a:t>Er kann </a:t>
            </a:r>
            <a:r>
              <a:rPr lang="de-DE" altLang="de-DE" b="1"/>
              <a:t>vor</a:t>
            </a:r>
            <a:r>
              <a:rPr lang="de-DE" altLang="de-DE"/>
              <a:t>, </a:t>
            </a:r>
            <a:r>
              <a:rPr lang="de-DE" altLang="de-DE" b="1"/>
              <a:t>neben</a:t>
            </a:r>
            <a:r>
              <a:rPr lang="de-DE" altLang="de-DE"/>
              <a:t> oder </a:t>
            </a:r>
            <a:r>
              <a:rPr lang="de-DE" altLang="de-DE" b="1"/>
              <a:t>hinter</a:t>
            </a:r>
            <a:r>
              <a:rPr lang="de-DE" altLang="de-DE"/>
              <a:t> mir laufen. </a:t>
            </a:r>
          </a:p>
        </p:txBody>
      </p:sp>
      <p:sp>
        <p:nvSpPr>
          <p:cNvPr id="59398" name="Rectangle 6"/>
          <p:cNvSpPr>
            <a:spLocks noChangeArrowheads="1"/>
          </p:cNvSpPr>
          <p:nvPr/>
        </p:nvSpPr>
        <p:spPr bwMode="auto">
          <a:xfrm>
            <a:off x="838200" y="5305425"/>
            <a:ext cx="7924800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de-DE" altLang="de-DE"/>
              <a:t>Wichtige  lokale Präpositionen sind:</a:t>
            </a:r>
          </a:p>
          <a:p>
            <a:r>
              <a:rPr lang="de-DE" altLang="de-DE"/>
              <a:t>auf, unter, über, neben, vor, hinter, zwischen, in, im, aus, bei, an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93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93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93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93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93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93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93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93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395" grpId="0" autoUpdateAnimBg="0"/>
      <p:bldP spid="59396" grpId="0" autoUpdateAnimBg="0"/>
      <p:bldP spid="59397" grpId="0" autoUpdateAnimBg="0"/>
      <p:bldP spid="59398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2"/>
          <p:cNvSpPr txBox="1">
            <a:spLocks noChangeArrowheads="1"/>
          </p:cNvSpPr>
          <p:nvPr/>
        </p:nvSpPr>
        <p:spPr bwMode="auto">
          <a:xfrm>
            <a:off x="838200" y="1219200"/>
            <a:ext cx="73152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dirty="0"/>
              <a:t>Häufig steht vor einem </a:t>
            </a:r>
            <a:r>
              <a:rPr lang="de-DE" altLang="de-DE" dirty="0" smtClean="0"/>
              <a:t>Substantiv (Nomen) </a:t>
            </a:r>
            <a:r>
              <a:rPr lang="de-DE" altLang="de-DE" dirty="0"/>
              <a:t>ein Artikel. </a:t>
            </a:r>
          </a:p>
        </p:txBody>
      </p:sp>
      <p:sp>
        <p:nvSpPr>
          <p:cNvPr id="6147" name="Text Box 3"/>
          <p:cNvSpPr txBox="1">
            <a:spLocks noChangeArrowheads="1"/>
          </p:cNvSpPr>
          <p:nvPr/>
        </p:nvSpPr>
        <p:spPr bwMode="auto">
          <a:xfrm>
            <a:off x="838200" y="2286000"/>
            <a:ext cx="7543800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b="1"/>
              <a:t>Die</a:t>
            </a:r>
            <a:r>
              <a:rPr lang="de-DE" altLang="de-DE"/>
              <a:t> Hausaufgaben waren mal wieder viel zu schwer.</a:t>
            </a:r>
            <a:br>
              <a:rPr lang="de-DE" altLang="de-DE"/>
            </a:br>
            <a:r>
              <a:rPr lang="de-DE" altLang="de-DE"/>
              <a:t/>
            </a:r>
            <a:br>
              <a:rPr lang="de-DE" altLang="de-DE"/>
            </a:br>
            <a:r>
              <a:rPr lang="de-DE" altLang="de-DE" b="1"/>
              <a:t>Eine</a:t>
            </a:r>
            <a:r>
              <a:rPr lang="de-DE" altLang="de-DE"/>
              <a:t> Schwalbe macht noch keinen Sommer.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7" grpId="0" autoUpdateAnimBg="0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ChangeArrowheads="1"/>
          </p:cNvSpPr>
          <p:nvPr/>
        </p:nvSpPr>
        <p:spPr bwMode="auto">
          <a:xfrm>
            <a:off x="838200" y="609600"/>
            <a:ext cx="70866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de-DE" altLang="de-DE"/>
              <a:t>Präpositionen sind in der Regel mit einem bestimmten Kasus verbunden. </a:t>
            </a:r>
          </a:p>
        </p:txBody>
      </p:sp>
      <p:sp>
        <p:nvSpPr>
          <p:cNvPr id="64515" name="Rectangle 3"/>
          <p:cNvSpPr>
            <a:spLocks noChangeArrowheads="1"/>
          </p:cNvSpPr>
          <p:nvPr/>
        </p:nvSpPr>
        <p:spPr bwMode="auto">
          <a:xfrm>
            <a:off x="1371600" y="1676400"/>
            <a:ext cx="5562600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de-DE" altLang="de-DE"/>
              <a:t>bei, nach, mit + Dativ</a:t>
            </a:r>
            <a:br>
              <a:rPr lang="de-DE" altLang="de-DE"/>
            </a:br>
            <a:r>
              <a:rPr lang="de-DE" altLang="de-DE"/>
              <a:t>durch, für, gegen + Akkusativ</a:t>
            </a:r>
            <a:br>
              <a:rPr lang="de-DE" altLang="de-DE"/>
            </a:br>
            <a:r>
              <a:rPr lang="de-DE" altLang="de-DE"/>
              <a:t>dank, wegen, aufgrund + Genitiv</a:t>
            </a:r>
            <a:r>
              <a:rPr lang="de-DE" altLang="de-DE">
                <a:latin typeface="Times New Roman" charset="0"/>
              </a:rPr>
              <a:t> </a:t>
            </a:r>
          </a:p>
        </p:txBody>
      </p:sp>
      <p:sp>
        <p:nvSpPr>
          <p:cNvPr id="64516" name="Rectangle 4"/>
          <p:cNvSpPr>
            <a:spLocks noChangeArrowheads="1"/>
          </p:cNvSpPr>
          <p:nvPr/>
        </p:nvSpPr>
        <p:spPr bwMode="auto">
          <a:xfrm>
            <a:off x="838200" y="3124200"/>
            <a:ext cx="7239000" cy="1552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de-DE" altLang="de-DE"/>
              <a:t>Achtung:</a:t>
            </a:r>
          </a:p>
          <a:p>
            <a:r>
              <a:rPr lang="de-DE" altLang="de-DE"/>
              <a:t>Bei einigen Präpositionen ist sowohl Dativ als auch Akkusativ möglich. Der Kasus wirkt sich hier aber auf die Bedeutung aus.</a:t>
            </a:r>
          </a:p>
        </p:txBody>
      </p:sp>
      <p:sp>
        <p:nvSpPr>
          <p:cNvPr id="64517" name="Rectangle 5"/>
          <p:cNvSpPr>
            <a:spLocks noChangeArrowheads="1"/>
          </p:cNvSpPr>
          <p:nvPr/>
        </p:nvSpPr>
        <p:spPr bwMode="auto">
          <a:xfrm>
            <a:off x="1116013" y="4724400"/>
            <a:ext cx="8027987" cy="1570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de-DE" altLang="de-DE"/>
              <a:t>Er lief </a:t>
            </a:r>
            <a:r>
              <a:rPr lang="de-DE" altLang="de-DE" b="1"/>
              <a:t>in</a:t>
            </a:r>
            <a:r>
              <a:rPr lang="de-DE" altLang="de-DE"/>
              <a:t> das Haus. =&gt; in + Akkusativ (wohin?)</a:t>
            </a:r>
            <a:br>
              <a:rPr lang="de-DE" altLang="de-DE"/>
            </a:br>
            <a:r>
              <a:rPr lang="de-DE" altLang="de-DE"/>
              <a:t>Er lief </a:t>
            </a:r>
            <a:r>
              <a:rPr lang="de-DE" altLang="de-DE" b="1"/>
              <a:t>in</a:t>
            </a:r>
            <a:r>
              <a:rPr lang="de-DE" altLang="de-DE"/>
              <a:t> dem Zimmer (umher). =&gt;in + Dativ (wo?)</a:t>
            </a:r>
            <a:br>
              <a:rPr lang="de-DE" altLang="de-DE"/>
            </a:br>
            <a:r>
              <a:rPr lang="de-DE" altLang="de-DE"/>
              <a:t>Sie klettert </a:t>
            </a:r>
            <a:r>
              <a:rPr lang="de-DE" altLang="de-DE" b="1"/>
              <a:t>auf</a:t>
            </a:r>
            <a:r>
              <a:rPr lang="de-DE" altLang="de-DE"/>
              <a:t> das Gerüst. =&gt; auf + Akkusativ (wohin?)</a:t>
            </a:r>
            <a:br>
              <a:rPr lang="de-DE" altLang="de-DE"/>
            </a:br>
            <a:r>
              <a:rPr lang="de-DE" altLang="de-DE"/>
              <a:t>Sie klettert </a:t>
            </a:r>
            <a:r>
              <a:rPr lang="de-DE" altLang="de-DE" b="1"/>
              <a:t>auf</a:t>
            </a:r>
            <a:r>
              <a:rPr lang="de-DE" altLang="de-DE"/>
              <a:t> dem Gerüst. =&gt; auf + Dativ (wo?)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45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45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45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45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45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45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515" grpId="0" autoUpdateAnimBg="0"/>
      <p:bldP spid="64516" grpId="0" autoUpdateAnimBg="0"/>
      <p:bldP spid="64517" grpId="0" autoUpdateAnimBg="0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ChangeArrowheads="1"/>
          </p:cNvSpPr>
          <p:nvPr/>
        </p:nvSpPr>
        <p:spPr bwMode="auto">
          <a:xfrm>
            <a:off x="762000" y="914400"/>
            <a:ext cx="74676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de-DE" altLang="de-DE"/>
              <a:t>Mit einer </a:t>
            </a:r>
            <a:r>
              <a:rPr lang="de-DE" altLang="de-DE" b="1"/>
              <a:t>temporalen Präposition</a:t>
            </a:r>
            <a:r>
              <a:rPr lang="de-DE" altLang="de-DE"/>
              <a:t> setzen wir jemanden oder etwas mit der Zeit in Beziehung. </a:t>
            </a:r>
          </a:p>
        </p:txBody>
      </p:sp>
      <p:sp>
        <p:nvSpPr>
          <p:cNvPr id="61443" name="Rectangle 3"/>
          <p:cNvSpPr>
            <a:spLocks noChangeArrowheads="1"/>
          </p:cNvSpPr>
          <p:nvPr/>
        </p:nvSpPr>
        <p:spPr bwMode="auto">
          <a:xfrm>
            <a:off x="1219200" y="2057400"/>
            <a:ext cx="7239000" cy="1552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de-DE" altLang="de-DE"/>
              <a:t>Ich kann </a:t>
            </a:r>
            <a:r>
              <a:rPr lang="de-DE" altLang="de-DE" b="1"/>
              <a:t>vor</a:t>
            </a:r>
            <a:r>
              <a:rPr lang="de-DE" altLang="de-DE"/>
              <a:t>, </a:t>
            </a:r>
            <a:r>
              <a:rPr lang="de-DE" altLang="de-DE" b="1"/>
              <a:t>nach</a:t>
            </a:r>
            <a:r>
              <a:rPr lang="de-DE" altLang="de-DE"/>
              <a:t>, </a:t>
            </a:r>
            <a:r>
              <a:rPr lang="de-DE" altLang="de-DE" b="1"/>
              <a:t>um</a:t>
            </a:r>
            <a:r>
              <a:rPr lang="de-DE" altLang="de-DE"/>
              <a:t> oder auch </a:t>
            </a:r>
            <a:r>
              <a:rPr lang="de-DE" altLang="de-DE" b="1"/>
              <a:t>gegen</a:t>
            </a:r>
            <a:r>
              <a:rPr lang="de-DE" altLang="de-DE"/>
              <a:t> neun Uhr ins Bett gehen oder </a:t>
            </a:r>
            <a:r>
              <a:rPr lang="de-DE" altLang="de-DE" b="1"/>
              <a:t>bis</a:t>
            </a:r>
            <a:r>
              <a:rPr lang="de-DE" altLang="de-DE"/>
              <a:t> zehn Uhr aufbleiben.</a:t>
            </a:r>
            <a:br>
              <a:rPr lang="de-DE" altLang="de-DE"/>
            </a:br>
            <a:r>
              <a:rPr lang="de-DE" altLang="de-DE"/>
              <a:t>Ich kann </a:t>
            </a:r>
            <a:r>
              <a:rPr lang="de-DE" altLang="de-DE" b="1"/>
              <a:t>während</a:t>
            </a:r>
            <a:r>
              <a:rPr lang="de-DE" altLang="de-DE"/>
              <a:t> des Unterrichts schlafen oder </a:t>
            </a:r>
            <a:r>
              <a:rPr lang="de-DE" altLang="de-DE" b="1"/>
              <a:t>seit</a:t>
            </a:r>
            <a:r>
              <a:rPr lang="de-DE" altLang="de-DE"/>
              <a:t> drei Stunden über einer Aufgabe brüten. </a:t>
            </a:r>
          </a:p>
        </p:txBody>
      </p:sp>
      <p:sp>
        <p:nvSpPr>
          <p:cNvPr id="61444" name="Rectangle 4"/>
          <p:cNvSpPr>
            <a:spLocks noChangeArrowheads="1"/>
          </p:cNvSpPr>
          <p:nvPr/>
        </p:nvSpPr>
        <p:spPr bwMode="auto">
          <a:xfrm>
            <a:off x="762000" y="4267200"/>
            <a:ext cx="8229600" cy="830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de-DE" altLang="de-DE"/>
              <a:t>Wichtige temporale Präpositionen sind:</a:t>
            </a:r>
            <a:br>
              <a:rPr lang="de-DE" altLang="de-DE"/>
            </a:br>
            <a:r>
              <a:rPr lang="de-DE" altLang="de-DE"/>
              <a:t>vor, nach, gegen, um, bis, während, seit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4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4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14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14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43" grpId="0" autoUpdateAnimBg="0"/>
      <p:bldP spid="61444" grpId="0" autoUpdateAnimBg="0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ChangeArrowheads="1"/>
          </p:cNvSpPr>
          <p:nvPr/>
        </p:nvSpPr>
        <p:spPr bwMode="auto">
          <a:xfrm>
            <a:off x="838200" y="533400"/>
            <a:ext cx="7086600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de-DE" altLang="de-DE"/>
              <a:t>Mit einer </a:t>
            </a:r>
            <a:r>
              <a:rPr lang="de-DE" altLang="de-DE" b="1"/>
              <a:t>modalen Präposition</a:t>
            </a:r>
            <a:r>
              <a:rPr lang="de-DE" altLang="de-DE"/>
              <a:t> setzen wir jemanden oder etwas mit der Art und Weise der Handlung in Beziehung.</a:t>
            </a:r>
          </a:p>
        </p:txBody>
      </p:sp>
      <p:sp>
        <p:nvSpPr>
          <p:cNvPr id="62467" name="Rectangle 3"/>
          <p:cNvSpPr>
            <a:spLocks noChangeArrowheads="1"/>
          </p:cNvSpPr>
          <p:nvPr/>
        </p:nvSpPr>
        <p:spPr bwMode="auto">
          <a:xfrm>
            <a:off x="1371600" y="2209800"/>
            <a:ext cx="6858000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de-DE" altLang="de-DE"/>
              <a:t>Er antwortet </a:t>
            </a:r>
            <a:r>
              <a:rPr lang="de-DE" altLang="de-DE" b="1"/>
              <a:t>ohne</a:t>
            </a:r>
            <a:r>
              <a:rPr lang="de-DE" altLang="de-DE"/>
              <a:t> zu denken.</a:t>
            </a:r>
            <a:br>
              <a:rPr lang="de-DE" altLang="de-DE"/>
            </a:br>
            <a:r>
              <a:rPr lang="de-DE" altLang="de-DE"/>
              <a:t>Sie hat mich </a:t>
            </a:r>
            <a:r>
              <a:rPr lang="de-DE" altLang="de-DE" b="1"/>
              <a:t>mit</a:t>
            </a:r>
            <a:r>
              <a:rPr lang="de-DE" altLang="de-DE"/>
              <a:t> Absicht stolpern lassen.</a:t>
            </a:r>
            <a:br>
              <a:rPr lang="de-DE" altLang="de-DE"/>
            </a:br>
            <a:r>
              <a:rPr lang="de-DE" altLang="de-DE"/>
              <a:t>Sie hat mich </a:t>
            </a:r>
            <a:r>
              <a:rPr lang="de-DE" altLang="de-DE" b="1"/>
              <a:t>aus</a:t>
            </a:r>
            <a:r>
              <a:rPr lang="de-DE" altLang="de-DE"/>
              <a:t> Versehen stolpern lassen. </a:t>
            </a:r>
          </a:p>
        </p:txBody>
      </p:sp>
      <p:sp>
        <p:nvSpPr>
          <p:cNvPr id="62468" name="Rectangle 4"/>
          <p:cNvSpPr>
            <a:spLocks noChangeArrowheads="1"/>
          </p:cNvSpPr>
          <p:nvPr/>
        </p:nvSpPr>
        <p:spPr bwMode="auto">
          <a:xfrm>
            <a:off x="838200" y="4114800"/>
            <a:ext cx="7848600" cy="1552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de-DE" altLang="de-DE"/>
              <a:t>Wichtige modale Präpositionen sind:</a:t>
            </a:r>
          </a:p>
          <a:p>
            <a:r>
              <a:rPr lang="de-DE" altLang="de-DE"/>
              <a:t>ohne, mit, statt, gern, zuwider, aus, entgegen, für, außer,  ...</a:t>
            </a:r>
          </a:p>
          <a:p>
            <a:endParaRPr lang="de-DE" altLang="de-DE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24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24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24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24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467" grpId="0" autoUpdateAnimBg="0"/>
      <p:bldP spid="62468" grpId="0" autoUpdateAnimBg="0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ChangeArrowheads="1"/>
          </p:cNvSpPr>
          <p:nvPr/>
        </p:nvSpPr>
        <p:spPr bwMode="auto">
          <a:xfrm>
            <a:off x="990600" y="533400"/>
            <a:ext cx="70104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de-DE" altLang="de-DE"/>
              <a:t>Mit einer </a:t>
            </a:r>
            <a:r>
              <a:rPr lang="de-DE" altLang="de-DE" b="1"/>
              <a:t>kausalen Präposition</a:t>
            </a:r>
            <a:r>
              <a:rPr lang="de-DE" altLang="de-DE"/>
              <a:t> wird eine Begründung eingeleitet. </a:t>
            </a:r>
          </a:p>
        </p:txBody>
      </p:sp>
      <p:sp>
        <p:nvSpPr>
          <p:cNvPr id="63491" name="Rectangle 3"/>
          <p:cNvSpPr>
            <a:spLocks noChangeArrowheads="1"/>
          </p:cNvSpPr>
          <p:nvPr/>
        </p:nvSpPr>
        <p:spPr bwMode="auto">
          <a:xfrm>
            <a:off x="533400" y="1828800"/>
            <a:ext cx="8229600" cy="2282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de-DE" altLang="de-DE" b="1"/>
              <a:t>Dank</a:t>
            </a:r>
            <a:r>
              <a:rPr lang="de-DE" altLang="de-DE"/>
              <a:t> deiner Hilfe habe ich die Prüfung bestanden.</a:t>
            </a:r>
            <a:br>
              <a:rPr lang="de-DE" altLang="de-DE"/>
            </a:br>
            <a:r>
              <a:rPr lang="de-DE" altLang="de-DE"/>
              <a:t>(=&gt; Da du mir geholfen hast, habe ich die Prüfung bestanden.)</a:t>
            </a:r>
            <a:br>
              <a:rPr lang="de-DE" altLang="de-DE"/>
            </a:br>
            <a:r>
              <a:rPr lang="de-DE" altLang="de-DE"/>
              <a:t/>
            </a:r>
            <a:br>
              <a:rPr lang="de-DE" altLang="de-DE"/>
            </a:br>
            <a:r>
              <a:rPr lang="de-DE" altLang="de-DE"/>
              <a:t>Ich konnte </a:t>
            </a:r>
            <a:r>
              <a:rPr lang="de-DE" altLang="de-DE" b="1"/>
              <a:t>wegen</a:t>
            </a:r>
            <a:r>
              <a:rPr lang="de-DE" altLang="de-DE"/>
              <a:t> Übelkeit nicht kommen.</a:t>
            </a:r>
            <a:br>
              <a:rPr lang="de-DE" altLang="de-DE"/>
            </a:br>
            <a:r>
              <a:rPr lang="de-DE" altLang="de-DE"/>
              <a:t>Der Angeklagte wurde </a:t>
            </a:r>
            <a:r>
              <a:rPr lang="de-DE" altLang="de-DE" b="1"/>
              <a:t>mangels</a:t>
            </a:r>
            <a:r>
              <a:rPr lang="de-DE" altLang="de-DE"/>
              <a:t> Beweisen freigesprochen. </a:t>
            </a:r>
          </a:p>
        </p:txBody>
      </p:sp>
      <p:sp>
        <p:nvSpPr>
          <p:cNvPr id="63492" name="Rectangle 4"/>
          <p:cNvSpPr>
            <a:spLocks noChangeArrowheads="1"/>
          </p:cNvSpPr>
          <p:nvPr/>
        </p:nvSpPr>
        <p:spPr bwMode="auto">
          <a:xfrm>
            <a:off x="990600" y="4495800"/>
            <a:ext cx="81534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de-DE" altLang="de-DE"/>
              <a:t>Wichtige kausale Präpositionen sind:</a:t>
            </a:r>
          </a:p>
          <a:p>
            <a:r>
              <a:rPr lang="de-DE" altLang="de-DE"/>
              <a:t>dank, wegen, mangels, zwecks, aufgrund, infolge, aus ...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34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34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34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34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491" grpId="0" autoUpdateAnimBg="0"/>
      <p:bldP spid="63492" grpId="0" autoUpdateAnimBg="0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Text Box 3"/>
          <p:cNvSpPr txBox="1">
            <a:spLocks noChangeArrowheads="1"/>
          </p:cNvSpPr>
          <p:nvPr/>
        </p:nvSpPr>
        <p:spPr bwMode="auto">
          <a:xfrm>
            <a:off x="419100" y="609600"/>
            <a:ext cx="7467600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dirty="0">
                <a:solidFill>
                  <a:srgbClr val="000000"/>
                </a:solidFill>
              </a:rPr>
              <a:t>     </a:t>
            </a:r>
            <a:r>
              <a:rPr lang="de-DE" altLang="de-DE" sz="3000" b="1" dirty="0">
                <a:solidFill>
                  <a:srgbClr val="000000"/>
                </a:solidFill>
                <a:sym typeface="Wingdings" pitchFamily="2" charset="2"/>
                <a:hlinkClick r:id="rId2" action="ppaction://hlinksldjump"/>
              </a:rPr>
              <a:t></a:t>
            </a:r>
            <a:r>
              <a:rPr lang="de-DE" altLang="de-DE" sz="3000" b="1" dirty="0">
                <a:solidFill>
                  <a:srgbClr val="000000"/>
                </a:solidFill>
                <a:hlinkClick r:id="rId2" action="ppaction://hlinksldjump"/>
              </a:rPr>
              <a:t> </a:t>
            </a:r>
            <a:r>
              <a:rPr lang="de-DE" altLang="de-DE" sz="3000" dirty="0">
                <a:solidFill>
                  <a:srgbClr val="000000"/>
                </a:solidFill>
              </a:rPr>
              <a:t>Das </a:t>
            </a:r>
            <a:r>
              <a:rPr lang="de-DE" altLang="de-DE" sz="3000" dirty="0" smtClean="0">
                <a:solidFill>
                  <a:srgbClr val="000000"/>
                </a:solidFill>
              </a:rPr>
              <a:t>Substantiv / das Nomen</a:t>
            </a:r>
            <a:endParaRPr lang="de-DE" altLang="de-DE" sz="3000" dirty="0">
              <a:solidFill>
                <a:srgbClr val="000000"/>
              </a:solidFill>
            </a:endParaRPr>
          </a:p>
        </p:txBody>
      </p:sp>
      <p:sp>
        <p:nvSpPr>
          <p:cNvPr id="68611" name="Text Box 7">
            <a:hlinkClick r:id="rId3" action="ppaction://hlinksldjump"/>
          </p:cNvPr>
          <p:cNvSpPr txBox="1">
            <a:spLocks noChangeArrowheads="1"/>
          </p:cNvSpPr>
          <p:nvPr/>
        </p:nvSpPr>
        <p:spPr bwMode="auto">
          <a:xfrm>
            <a:off x="755650" y="1143000"/>
            <a:ext cx="5721350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dirty="0">
                <a:solidFill>
                  <a:srgbClr val="000000"/>
                </a:solidFill>
              </a:rPr>
              <a:t>  </a:t>
            </a:r>
            <a:r>
              <a:rPr lang="de-DE" altLang="de-DE" sz="3000" b="1" dirty="0">
                <a:solidFill>
                  <a:srgbClr val="000000"/>
                </a:solidFill>
                <a:sym typeface="Wingdings" pitchFamily="2" charset="2"/>
                <a:hlinkClick r:id="rId3" action="ppaction://hlinksldjump"/>
              </a:rPr>
              <a:t></a:t>
            </a:r>
            <a:r>
              <a:rPr lang="de-DE" altLang="de-DE" sz="3000" dirty="0">
                <a:solidFill>
                  <a:srgbClr val="000000"/>
                </a:solidFill>
                <a:hlinkClick r:id="rId3" action="ppaction://hlinksldjump"/>
              </a:rPr>
              <a:t> </a:t>
            </a:r>
            <a:r>
              <a:rPr lang="de-DE" altLang="de-DE" sz="3000" dirty="0">
                <a:solidFill>
                  <a:srgbClr val="000000"/>
                </a:solidFill>
              </a:rPr>
              <a:t>Der Artikel</a:t>
            </a:r>
            <a:endParaRPr lang="de-DE" altLang="de-DE" sz="3000" b="1" dirty="0">
              <a:solidFill>
                <a:srgbClr val="000000"/>
              </a:solidFill>
            </a:endParaRPr>
          </a:p>
        </p:txBody>
      </p:sp>
      <p:sp>
        <p:nvSpPr>
          <p:cNvPr id="68612" name="Text Box 8"/>
          <p:cNvSpPr txBox="1">
            <a:spLocks noChangeArrowheads="1"/>
          </p:cNvSpPr>
          <p:nvPr/>
        </p:nvSpPr>
        <p:spPr bwMode="auto">
          <a:xfrm>
            <a:off x="457200" y="1676400"/>
            <a:ext cx="7391400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b="1" dirty="0">
                <a:solidFill>
                  <a:srgbClr val="000000"/>
                </a:solidFill>
              </a:rPr>
              <a:t>     </a:t>
            </a:r>
            <a:r>
              <a:rPr lang="de-DE" altLang="de-DE" sz="3000" b="1" dirty="0">
                <a:solidFill>
                  <a:srgbClr val="000000"/>
                </a:solidFill>
                <a:sym typeface="Wingdings" pitchFamily="2" charset="2"/>
                <a:hlinkClick r:id="rId4" action="ppaction://hlinksldjump"/>
              </a:rPr>
              <a:t></a:t>
            </a:r>
            <a:r>
              <a:rPr lang="de-DE" altLang="de-DE" sz="3000" dirty="0">
                <a:solidFill>
                  <a:srgbClr val="000000"/>
                </a:solidFill>
                <a:sym typeface="Wingdings" pitchFamily="2" charset="2"/>
                <a:hlinkClick r:id="rId4" action="ppaction://hlinksldjump"/>
              </a:rPr>
              <a:t> </a:t>
            </a:r>
            <a:r>
              <a:rPr lang="de-DE" altLang="de-DE" sz="3000" dirty="0">
                <a:solidFill>
                  <a:srgbClr val="000000"/>
                </a:solidFill>
                <a:sym typeface="Wingdings" pitchFamily="2" charset="2"/>
              </a:rPr>
              <a:t>Das Adjektiv</a:t>
            </a:r>
            <a:endParaRPr lang="de-DE" altLang="de-DE" b="1" dirty="0">
              <a:solidFill>
                <a:srgbClr val="000000"/>
              </a:solidFill>
            </a:endParaRPr>
          </a:p>
        </p:txBody>
      </p:sp>
      <p:sp>
        <p:nvSpPr>
          <p:cNvPr id="68613" name="Rectangle 10"/>
          <p:cNvSpPr>
            <a:spLocks noChangeArrowheads="1"/>
          </p:cNvSpPr>
          <p:nvPr/>
        </p:nvSpPr>
        <p:spPr bwMode="auto">
          <a:xfrm>
            <a:off x="914400" y="2286000"/>
            <a:ext cx="8121650" cy="554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de-DE" altLang="de-DE" sz="3000" b="1" dirty="0">
                <a:solidFill>
                  <a:srgbClr val="000000"/>
                </a:solidFill>
                <a:sym typeface="Wingdings" pitchFamily="2" charset="2"/>
                <a:hlinkClick r:id="rId5" action="ppaction://hlinksldjump"/>
              </a:rPr>
              <a:t></a:t>
            </a:r>
            <a:r>
              <a:rPr lang="de-DE" altLang="de-DE" sz="3000" b="1" dirty="0">
                <a:solidFill>
                  <a:srgbClr val="000000"/>
                </a:solidFill>
                <a:hlinkClick r:id="rId5" action="ppaction://hlinksldjump"/>
              </a:rPr>
              <a:t> </a:t>
            </a:r>
            <a:r>
              <a:rPr lang="de-DE" altLang="de-DE" sz="3000" dirty="0">
                <a:solidFill>
                  <a:srgbClr val="000000"/>
                </a:solidFill>
              </a:rPr>
              <a:t>Das Adverb</a:t>
            </a:r>
          </a:p>
        </p:txBody>
      </p:sp>
      <p:sp>
        <p:nvSpPr>
          <p:cNvPr id="68614" name="Text Box 13"/>
          <p:cNvSpPr txBox="1">
            <a:spLocks noChangeArrowheads="1"/>
          </p:cNvSpPr>
          <p:nvPr/>
        </p:nvSpPr>
        <p:spPr bwMode="auto">
          <a:xfrm>
            <a:off x="914400" y="2819400"/>
            <a:ext cx="4521200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3000" b="1" dirty="0">
                <a:solidFill>
                  <a:srgbClr val="000000"/>
                </a:solidFill>
                <a:sym typeface="Wingdings" pitchFamily="2" charset="2"/>
                <a:hlinkClick r:id="rId6" action="ppaction://hlinksldjump"/>
              </a:rPr>
              <a:t></a:t>
            </a:r>
            <a:r>
              <a:rPr lang="de-DE" altLang="de-DE" sz="3000" b="1" dirty="0">
                <a:solidFill>
                  <a:srgbClr val="000000"/>
                </a:solidFill>
                <a:hlinkClick r:id="rId6" action="ppaction://hlinksldjump"/>
              </a:rPr>
              <a:t> </a:t>
            </a:r>
            <a:r>
              <a:rPr lang="de-DE" altLang="de-DE" sz="3000" dirty="0">
                <a:solidFill>
                  <a:srgbClr val="000000"/>
                </a:solidFill>
              </a:rPr>
              <a:t>Das Verb</a:t>
            </a:r>
          </a:p>
        </p:txBody>
      </p:sp>
      <p:sp>
        <p:nvSpPr>
          <p:cNvPr id="68615" name="Text Box 15"/>
          <p:cNvSpPr txBox="1">
            <a:spLocks noChangeArrowheads="1"/>
          </p:cNvSpPr>
          <p:nvPr/>
        </p:nvSpPr>
        <p:spPr bwMode="auto">
          <a:xfrm>
            <a:off x="914400" y="3429000"/>
            <a:ext cx="6897688" cy="554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3000" b="1" dirty="0">
                <a:solidFill>
                  <a:srgbClr val="000000"/>
                </a:solidFill>
                <a:sym typeface="Wingdings" pitchFamily="2" charset="2"/>
                <a:hlinkClick r:id="rId7" action="ppaction://hlinksldjump"/>
              </a:rPr>
              <a:t></a:t>
            </a:r>
            <a:r>
              <a:rPr lang="de-DE" altLang="de-DE" sz="3000" dirty="0">
                <a:solidFill>
                  <a:srgbClr val="000000"/>
                </a:solidFill>
                <a:hlinkClick r:id="rId7" action="ppaction://hlinksldjump"/>
              </a:rPr>
              <a:t> </a:t>
            </a:r>
            <a:r>
              <a:rPr lang="de-DE" altLang="de-DE" sz="3000" dirty="0">
                <a:solidFill>
                  <a:srgbClr val="000000"/>
                </a:solidFill>
              </a:rPr>
              <a:t>Das Pronomen</a:t>
            </a:r>
            <a:endParaRPr lang="de-DE" altLang="de-DE" sz="3000" b="1" dirty="0">
              <a:solidFill>
                <a:srgbClr val="000000"/>
              </a:solidFill>
            </a:endParaRPr>
          </a:p>
        </p:txBody>
      </p:sp>
      <p:sp>
        <p:nvSpPr>
          <p:cNvPr id="68616" name="Text Box 17"/>
          <p:cNvSpPr txBox="1">
            <a:spLocks noChangeArrowheads="1"/>
          </p:cNvSpPr>
          <p:nvPr/>
        </p:nvSpPr>
        <p:spPr bwMode="auto">
          <a:xfrm>
            <a:off x="914400" y="4038600"/>
            <a:ext cx="7186613" cy="554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3000" b="1" dirty="0">
                <a:solidFill>
                  <a:srgbClr val="000000"/>
                </a:solidFill>
                <a:sym typeface="Wingdings" pitchFamily="2" charset="2"/>
                <a:hlinkClick r:id="rId8" action="ppaction://hlinksldjump"/>
              </a:rPr>
              <a:t></a:t>
            </a:r>
            <a:r>
              <a:rPr lang="de-DE" altLang="de-DE" sz="3000" b="1" dirty="0">
                <a:solidFill>
                  <a:srgbClr val="000000"/>
                </a:solidFill>
                <a:hlinkClick r:id="rId8" action="ppaction://hlinksldjump"/>
              </a:rPr>
              <a:t> </a:t>
            </a:r>
            <a:r>
              <a:rPr lang="de-DE" altLang="de-DE" sz="3000" dirty="0">
                <a:solidFill>
                  <a:srgbClr val="000000"/>
                </a:solidFill>
              </a:rPr>
              <a:t>Die Präposition</a:t>
            </a:r>
          </a:p>
        </p:txBody>
      </p:sp>
      <p:sp>
        <p:nvSpPr>
          <p:cNvPr id="68617" name="Text Box 19"/>
          <p:cNvSpPr txBox="1">
            <a:spLocks noChangeArrowheads="1"/>
          </p:cNvSpPr>
          <p:nvPr/>
        </p:nvSpPr>
        <p:spPr bwMode="auto">
          <a:xfrm>
            <a:off x="914400" y="4648200"/>
            <a:ext cx="8553450" cy="554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3000" b="1" dirty="0">
                <a:solidFill>
                  <a:srgbClr val="000000"/>
                </a:solidFill>
                <a:sym typeface="Wingdings" pitchFamily="2" charset="2"/>
                <a:hlinkClick r:id="rId9" action="ppaction://hlinksldjump"/>
              </a:rPr>
              <a:t></a:t>
            </a:r>
            <a:r>
              <a:rPr lang="de-DE" altLang="de-DE" sz="3000" b="1" dirty="0">
                <a:solidFill>
                  <a:srgbClr val="000000"/>
                </a:solidFill>
                <a:hlinkClick r:id="rId9" action="ppaction://hlinksldjump"/>
              </a:rPr>
              <a:t> </a:t>
            </a:r>
            <a:r>
              <a:rPr lang="de-DE" altLang="de-DE" sz="3000" dirty="0">
                <a:solidFill>
                  <a:srgbClr val="000000"/>
                </a:solidFill>
              </a:rPr>
              <a:t>Die Konjunktion</a:t>
            </a:r>
            <a:endParaRPr lang="de-DE" altLang="de-DE" sz="3000" b="1" dirty="0">
              <a:solidFill>
                <a:srgbClr val="000000"/>
              </a:solidFill>
            </a:endParaRPr>
          </a:p>
        </p:txBody>
      </p:sp>
      <p:sp>
        <p:nvSpPr>
          <p:cNvPr id="68618" name="Text Box 21"/>
          <p:cNvSpPr txBox="1">
            <a:spLocks noChangeArrowheads="1"/>
          </p:cNvSpPr>
          <p:nvPr/>
        </p:nvSpPr>
        <p:spPr bwMode="auto">
          <a:xfrm>
            <a:off x="914400" y="5257800"/>
            <a:ext cx="6610350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3000" b="1" dirty="0">
                <a:solidFill>
                  <a:srgbClr val="000000"/>
                </a:solidFill>
                <a:sym typeface="Wingdings" pitchFamily="2" charset="2"/>
                <a:hlinkClick r:id="rId10" action="ppaction://hlinksldjump"/>
              </a:rPr>
              <a:t></a:t>
            </a:r>
            <a:r>
              <a:rPr lang="de-DE" altLang="de-DE" sz="3000" dirty="0">
                <a:solidFill>
                  <a:srgbClr val="000000"/>
                </a:solidFill>
                <a:hlinkClick r:id="rId10" action="ppaction://hlinksldjump"/>
              </a:rPr>
              <a:t> </a:t>
            </a:r>
            <a:r>
              <a:rPr lang="de-DE" altLang="de-DE" sz="3000" dirty="0">
                <a:solidFill>
                  <a:srgbClr val="000000"/>
                </a:solidFill>
              </a:rPr>
              <a:t>Die Numerale</a:t>
            </a:r>
            <a:endParaRPr lang="de-DE" altLang="de-DE" sz="3000" b="1" dirty="0">
              <a:solidFill>
                <a:srgbClr val="000000"/>
              </a:solidFill>
            </a:endParaRPr>
          </a:p>
        </p:txBody>
      </p:sp>
      <p:sp>
        <p:nvSpPr>
          <p:cNvPr id="68619" name="Text Box 23"/>
          <p:cNvSpPr txBox="1">
            <a:spLocks noChangeArrowheads="1"/>
          </p:cNvSpPr>
          <p:nvPr/>
        </p:nvSpPr>
        <p:spPr bwMode="auto">
          <a:xfrm>
            <a:off x="914400" y="5791200"/>
            <a:ext cx="6681788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3000" b="1" dirty="0">
                <a:solidFill>
                  <a:srgbClr val="000000"/>
                </a:solidFill>
                <a:sym typeface="Wingdings" pitchFamily="2" charset="2"/>
                <a:hlinkClick r:id="rId11" action="ppaction://hlinksldjump"/>
              </a:rPr>
              <a:t></a:t>
            </a:r>
            <a:r>
              <a:rPr lang="de-DE" altLang="de-DE" sz="3000" dirty="0">
                <a:solidFill>
                  <a:srgbClr val="000000"/>
                </a:solidFill>
              </a:rPr>
              <a:t> Die Interjektion</a:t>
            </a:r>
            <a:endParaRPr lang="de-DE" altLang="de-DE" sz="3000" b="1" dirty="0">
              <a:solidFill>
                <a:srgbClr val="000000"/>
              </a:solidFill>
            </a:endParaRPr>
          </a:p>
        </p:txBody>
      </p:sp>
      <p:sp>
        <p:nvSpPr>
          <p:cNvPr id="2" name="Textfeld 1"/>
          <p:cNvSpPr txBox="1"/>
          <p:nvPr/>
        </p:nvSpPr>
        <p:spPr>
          <a:xfrm>
            <a:off x="5191125" y="1628775"/>
            <a:ext cx="3341688" cy="323215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de-DE" u="sng" dirty="0">
                <a:solidFill>
                  <a:srgbClr val="80808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Navigation:</a:t>
            </a:r>
          </a:p>
          <a:p>
            <a:pPr>
              <a:defRPr/>
            </a:pPr>
            <a:endParaRPr lang="de-DE" dirty="0">
              <a:solidFill>
                <a:srgbClr val="80808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>
              <a:defRPr/>
            </a:pPr>
            <a:r>
              <a:rPr lang="de-DE" dirty="0">
                <a:solidFill>
                  <a:srgbClr val="80808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Durch das Klicken auf dieses Symbol </a:t>
            </a:r>
          </a:p>
          <a:p>
            <a:pPr algn="ctr">
              <a:defRPr/>
            </a:pPr>
            <a:r>
              <a:rPr lang="de-DE" sz="3600" u="sng" dirty="0">
                <a:solidFill>
                  <a:srgbClr val="80808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/>
              </a:rPr>
              <a:t></a:t>
            </a:r>
            <a:r>
              <a:rPr lang="de-DE" sz="3600" dirty="0">
                <a:solidFill>
                  <a:srgbClr val="80808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/>
              </a:rPr>
              <a:t> </a:t>
            </a:r>
          </a:p>
          <a:p>
            <a:pPr algn="ctr">
              <a:defRPr/>
            </a:pPr>
            <a:r>
              <a:rPr lang="de-DE" dirty="0">
                <a:solidFill>
                  <a:srgbClr val="80808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/>
              </a:rPr>
              <a:t>gelangt man direkt in die entsprechenden Unterkapitel.</a:t>
            </a:r>
            <a:endParaRPr lang="de-DE" sz="1600" dirty="0">
              <a:solidFill>
                <a:srgbClr val="80808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6991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pPr eaLnBrk="1" hangingPunct="1"/>
            <a:r>
              <a:rPr lang="de-DE" altLang="de-DE" smtClean="0">
                <a:latin typeface="Tahoma" pitchFamily="34" charset="0"/>
              </a:rPr>
              <a:t>Die Konjunktion</a:t>
            </a:r>
          </a:p>
        </p:txBody>
      </p:sp>
      <p:sp>
        <p:nvSpPr>
          <p:cNvPr id="67587" name="Rectangle 3"/>
          <p:cNvSpPr>
            <a:spLocks noChangeArrowheads="1"/>
          </p:cNvSpPr>
          <p:nvPr/>
        </p:nvSpPr>
        <p:spPr bwMode="auto">
          <a:xfrm>
            <a:off x="838200" y="1600200"/>
            <a:ext cx="73914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de-DE" altLang="de-DE"/>
              <a:t>Mit einer Konjunktion können wir einzelne Wörter, Wortgruppen, Satzteile oder Sätze verbinden. </a:t>
            </a:r>
          </a:p>
        </p:txBody>
      </p:sp>
      <p:sp>
        <p:nvSpPr>
          <p:cNvPr id="67588" name="Rectangle 4"/>
          <p:cNvSpPr>
            <a:spLocks noChangeArrowheads="1"/>
          </p:cNvSpPr>
          <p:nvPr/>
        </p:nvSpPr>
        <p:spPr bwMode="auto">
          <a:xfrm>
            <a:off x="381000" y="2895600"/>
            <a:ext cx="8382000" cy="2678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de-DE" altLang="de-DE" u="sng"/>
              <a:t>Peter</a:t>
            </a:r>
            <a:r>
              <a:rPr lang="de-DE" altLang="de-DE" i="1"/>
              <a:t> </a:t>
            </a:r>
            <a:r>
              <a:rPr lang="de-DE" altLang="de-DE" b="1"/>
              <a:t>und</a:t>
            </a:r>
            <a:r>
              <a:rPr lang="de-DE" altLang="de-DE"/>
              <a:t> </a:t>
            </a:r>
            <a:r>
              <a:rPr lang="de-DE" altLang="de-DE" u="sng"/>
              <a:t>ich</a:t>
            </a:r>
            <a:r>
              <a:rPr lang="de-DE" altLang="de-DE"/>
              <a:t> gehen heute ins Kino.</a:t>
            </a:r>
            <a:br>
              <a:rPr lang="de-DE" altLang="de-DE"/>
            </a:br>
            <a:r>
              <a:rPr lang="de-DE" altLang="de-DE" u="sng"/>
              <a:t>Ein langer, achtachsiger Schwertransporter </a:t>
            </a:r>
            <a:r>
              <a:rPr lang="de-DE" altLang="de-DE" b="1"/>
              <a:t>und</a:t>
            </a:r>
            <a:r>
              <a:rPr lang="de-DE" altLang="de-DE"/>
              <a:t> </a:t>
            </a:r>
            <a:r>
              <a:rPr lang="de-DE" altLang="de-DE" u="sng"/>
              <a:t>ein kleiner, voll besetzter Kleinbus</a:t>
            </a:r>
            <a:r>
              <a:rPr lang="de-DE" altLang="de-DE"/>
              <a:t> stießen im Baustellenbereich zusammen.</a:t>
            </a:r>
            <a:br>
              <a:rPr lang="de-DE" altLang="de-DE"/>
            </a:br>
            <a:r>
              <a:rPr lang="de-DE" altLang="de-DE" u="sng"/>
              <a:t>Die gute Arbeit freut ihn </a:t>
            </a:r>
            <a:r>
              <a:rPr lang="de-DE" altLang="de-DE" b="1"/>
              <a:t>und</a:t>
            </a:r>
            <a:r>
              <a:rPr lang="de-DE" altLang="de-DE"/>
              <a:t> </a:t>
            </a:r>
            <a:r>
              <a:rPr lang="de-DE" altLang="de-DE" u="sng"/>
              <a:t>macht ihn richtig stolz</a:t>
            </a:r>
            <a:r>
              <a:rPr lang="de-DE" altLang="de-DE"/>
              <a:t>.</a:t>
            </a:r>
            <a:br>
              <a:rPr lang="de-DE" altLang="de-DE"/>
            </a:br>
            <a:r>
              <a:rPr lang="de-DE" altLang="de-DE" u="sng"/>
              <a:t>Die Klasse hatte sich endlich beruhigt </a:t>
            </a:r>
            <a:r>
              <a:rPr lang="de-DE" altLang="de-DE" b="1"/>
              <a:t>und</a:t>
            </a:r>
            <a:r>
              <a:rPr lang="de-DE" altLang="de-DE"/>
              <a:t> </a:t>
            </a:r>
            <a:r>
              <a:rPr lang="de-DE" altLang="de-DE" u="sng"/>
              <a:t>der Lehrer konnte mit dem Unterricht beginnen.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75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75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75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75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587" grpId="0" autoUpdateAnimBg="0"/>
      <p:bldP spid="67588" grpId="0" autoUpdateAnimBg="0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ChangeArrowheads="1"/>
          </p:cNvSpPr>
          <p:nvPr/>
        </p:nvSpPr>
        <p:spPr bwMode="auto">
          <a:xfrm>
            <a:off x="1066800" y="533400"/>
            <a:ext cx="6629400" cy="1938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de-DE" altLang="de-DE"/>
              <a:t>Zu den wichtigsten Konjunktionen zählen:</a:t>
            </a:r>
            <a:br>
              <a:rPr lang="de-DE" altLang="de-DE"/>
            </a:br>
            <a:r>
              <a:rPr lang="de-DE" altLang="de-DE"/>
              <a:t>und, oder, sowohl - als auch, entweder - oder</a:t>
            </a:r>
            <a:br>
              <a:rPr lang="de-DE" altLang="de-DE"/>
            </a:br>
            <a:r>
              <a:rPr lang="de-DE" altLang="de-DE"/>
              <a:t>(hier steht kein Komma vor der Konjunktion)</a:t>
            </a:r>
            <a:br>
              <a:rPr lang="de-DE" altLang="de-DE"/>
            </a:br>
            <a:r>
              <a:rPr lang="de-DE" altLang="de-DE"/>
              <a:t>aber, sondern, doch</a:t>
            </a:r>
            <a:br>
              <a:rPr lang="de-DE" altLang="de-DE"/>
            </a:br>
            <a:r>
              <a:rPr lang="de-DE" altLang="de-DE"/>
              <a:t>(hier steht vor der Konjunktion ein Komma).</a:t>
            </a:r>
            <a:r>
              <a:rPr lang="de-DE" altLang="de-DE">
                <a:latin typeface="Times New Roman" charset="0"/>
              </a:rPr>
              <a:t> </a:t>
            </a:r>
          </a:p>
        </p:txBody>
      </p:sp>
      <p:sp>
        <p:nvSpPr>
          <p:cNvPr id="68611" name="Rectangle 3"/>
          <p:cNvSpPr>
            <a:spLocks noChangeArrowheads="1"/>
          </p:cNvSpPr>
          <p:nvPr/>
        </p:nvSpPr>
        <p:spPr bwMode="auto">
          <a:xfrm>
            <a:off x="914400" y="3124200"/>
            <a:ext cx="7010400" cy="2282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de-DE" altLang="de-DE"/>
              <a:t>Heute gehe ich nicht ins Freibad</a:t>
            </a:r>
            <a:r>
              <a:rPr lang="de-DE" altLang="de-DE" b="1"/>
              <a:t>, sondern</a:t>
            </a:r>
            <a:r>
              <a:rPr lang="de-DE" altLang="de-DE"/>
              <a:t> besuche meine Oma.</a:t>
            </a:r>
            <a:br>
              <a:rPr lang="de-DE" altLang="de-DE"/>
            </a:br>
            <a:r>
              <a:rPr lang="de-DE" altLang="de-DE"/>
              <a:t>Ich will den Spätfilm sehen</a:t>
            </a:r>
            <a:r>
              <a:rPr lang="de-DE" altLang="de-DE" b="1"/>
              <a:t>, aber </a:t>
            </a:r>
            <a:r>
              <a:rPr lang="de-DE" altLang="de-DE"/>
              <a:t>meine Eltern erlauben es nicht.</a:t>
            </a:r>
            <a:br>
              <a:rPr lang="de-DE" altLang="de-DE"/>
            </a:br>
            <a:r>
              <a:rPr lang="de-DE" altLang="de-DE"/>
              <a:t>Meine Eltern wollen wieder eine Bergtour machen</a:t>
            </a:r>
            <a:r>
              <a:rPr lang="de-DE" altLang="de-DE" b="1"/>
              <a:t>, doch </a:t>
            </a:r>
            <a:r>
              <a:rPr lang="de-DE" altLang="de-DE"/>
              <a:t>ich will lieber im Strandbad bleiben.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86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86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611" grpId="0" autoUpdateAnimBg="0"/>
    </p:bld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ChangeArrowheads="1"/>
          </p:cNvSpPr>
          <p:nvPr/>
        </p:nvSpPr>
        <p:spPr bwMode="auto">
          <a:xfrm>
            <a:off x="1371600" y="1828800"/>
            <a:ext cx="6400800" cy="3046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de-DE" altLang="de-DE"/>
              <a:t>Mit diesen Konjunktionen werden die einzelnen Teile gleichwertig nebengeordnet:</a:t>
            </a:r>
            <a:br>
              <a:rPr lang="de-DE" altLang="de-DE"/>
            </a:br>
            <a:r>
              <a:rPr lang="de-DE" altLang="de-DE"/>
              <a:t/>
            </a:r>
            <a:br>
              <a:rPr lang="de-DE" altLang="de-DE"/>
            </a:br>
            <a:r>
              <a:rPr lang="de-DE" altLang="de-DE"/>
              <a:t>mein Freund (1) </a:t>
            </a:r>
            <a:r>
              <a:rPr lang="de-DE" altLang="de-DE" b="1"/>
              <a:t>und/oder</a:t>
            </a:r>
            <a:r>
              <a:rPr lang="de-DE" altLang="de-DE"/>
              <a:t> ich (2)</a:t>
            </a:r>
            <a:br>
              <a:rPr lang="de-DE" altLang="de-DE"/>
            </a:br>
            <a:r>
              <a:rPr lang="de-DE" altLang="de-DE"/>
              <a:t>ich will nicht dies (1), </a:t>
            </a:r>
            <a:r>
              <a:rPr lang="de-DE" altLang="de-DE" b="1"/>
              <a:t>sondern/aber</a:t>
            </a:r>
            <a:r>
              <a:rPr lang="de-DE" altLang="de-DE"/>
              <a:t> das (2)</a:t>
            </a:r>
            <a:br>
              <a:rPr lang="de-DE" altLang="de-DE"/>
            </a:br>
            <a:r>
              <a:rPr lang="de-DE" altLang="de-DE"/>
              <a:t/>
            </a:r>
            <a:br>
              <a:rPr lang="de-DE" altLang="de-DE"/>
            </a:br>
            <a:r>
              <a:rPr lang="de-DE" altLang="de-DE"/>
              <a:t>(1) und (2) stehen hier gleichwertig nebeneinander.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ChangeArrowheads="1"/>
          </p:cNvSpPr>
          <p:nvPr/>
        </p:nvSpPr>
        <p:spPr bwMode="auto">
          <a:xfrm>
            <a:off x="1295400" y="609600"/>
            <a:ext cx="6705600" cy="2282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de-DE" altLang="de-DE"/>
              <a:t>Mit Konjunktionen können aber auch übergeordnete Sätze (Hauptsätze) mit untergeordneten Sätzen (Nebensätze) verbunden werden. In diesem Fall nennt man sie auch Subjunktionen </a:t>
            </a:r>
            <a:br>
              <a:rPr lang="de-DE" altLang="de-DE"/>
            </a:br>
            <a:r>
              <a:rPr lang="de-DE" altLang="de-DE"/>
              <a:t>(vom lateinischen "sub" = unter). </a:t>
            </a:r>
          </a:p>
        </p:txBody>
      </p:sp>
      <p:sp>
        <p:nvSpPr>
          <p:cNvPr id="70659" name="Rectangle 3"/>
          <p:cNvSpPr>
            <a:spLocks noChangeArrowheads="1"/>
          </p:cNvSpPr>
          <p:nvPr/>
        </p:nvSpPr>
        <p:spPr bwMode="auto">
          <a:xfrm>
            <a:off x="685800" y="3429000"/>
            <a:ext cx="8001000" cy="2282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de-DE" altLang="de-DE"/>
              <a:t>Ich gehe ins Bett, </a:t>
            </a:r>
            <a:r>
              <a:rPr lang="de-DE" altLang="de-DE" b="1"/>
              <a:t>weil</a:t>
            </a:r>
            <a:r>
              <a:rPr lang="de-DE" altLang="de-DE"/>
              <a:t> ich müde bin.</a:t>
            </a:r>
            <a:br>
              <a:rPr lang="de-DE" altLang="de-DE"/>
            </a:br>
            <a:r>
              <a:rPr lang="de-DE" altLang="de-DE"/>
              <a:t>Er rannte so schnell, </a:t>
            </a:r>
            <a:r>
              <a:rPr lang="de-DE" altLang="de-DE" b="1"/>
              <a:t>dass</a:t>
            </a:r>
            <a:r>
              <a:rPr lang="de-DE" altLang="de-DE"/>
              <a:t> er Seitenstechen bekam.</a:t>
            </a:r>
            <a:br>
              <a:rPr lang="de-DE" altLang="de-DE"/>
            </a:br>
            <a:r>
              <a:rPr lang="de-DE" altLang="de-DE" b="1"/>
              <a:t>Nachdem</a:t>
            </a:r>
            <a:r>
              <a:rPr lang="de-DE" altLang="de-DE"/>
              <a:t> sie sich ausgeruht hatte, machte sie sich an ihre Hausaufgaben.</a:t>
            </a:r>
            <a:br>
              <a:rPr lang="de-DE" altLang="de-DE"/>
            </a:br>
            <a:r>
              <a:rPr lang="de-DE" altLang="de-DE"/>
              <a:t>Sie malte den ganzen Nachmittag, </a:t>
            </a:r>
            <a:r>
              <a:rPr lang="de-DE" altLang="de-DE" b="1"/>
              <a:t>damit</a:t>
            </a:r>
            <a:r>
              <a:rPr lang="de-DE" altLang="de-DE"/>
              <a:t> sie das Bild fertig bekam.</a:t>
            </a:r>
            <a:r>
              <a:rPr lang="de-DE" altLang="de-DE">
                <a:latin typeface="Times New Roman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06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06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659" grpId="0" autoUpdateAnimBg="0"/>
    </p:bld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ChangeArrowheads="1"/>
          </p:cNvSpPr>
          <p:nvPr/>
        </p:nvSpPr>
        <p:spPr bwMode="auto">
          <a:xfrm>
            <a:off x="358775" y="762000"/>
            <a:ext cx="8001000" cy="1552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de-DE" altLang="de-DE"/>
              <a:t>Wichtige unterordnende Konjunktionen (Subjunktionen) </a:t>
            </a:r>
            <a:br>
              <a:rPr lang="de-DE" altLang="de-DE"/>
            </a:br>
            <a:r>
              <a:rPr lang="de-DE" altLang="de-DE"/>
              <a:t>sind:</a:t>
            </a:r>
            <a:br>
              <a:rPr lang="de-DE" altLang="de-DE"/>
            </a:br>
            <a:r>
              <a:rPr lang="de-DE" altLang="de-DE"/>
              <a:t>weil, deshalb, da, nachdem, bevor, während, </a:t>
            </a:r>
            <a:br>
              <a:rPr lang="de-DE" altLang="de-DE"/>
            </a:br>
            <a:r>
              <a:rPr lang="de-DE" altLang="de-DE"/>
              <a:t>als, wenn, obwohl</a:t>
            </a:r>
            <a:r>
              <a:rPr lang="de-DE" altLang="de-DE">
                <a:latin typeface="Times New Roman" charset="0"/>
              </a:rPr>
              <a:t> </a:t>
            </a:r>
          </a:p>
        </p:txBody>
      </p:sp>
      <p:sp>
        <p:nvSpPr>
          <p:cNvPr id="71683" name="Rectangle 3"/>
          <p:cNvSpPr>
            <a:spLocks noChangeArrowheads="1"/>
          </p:cNvSpPr>
          <p:nvPr/>
        </p:nvSpPr>
        <p:spPr bwMode="auto">
          <a:xfrm>
            <a:off x="358775" y="2819400"/>
            <a:ext cx="80010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de-DE" altLang="de-DE"/>
              <a:t>Natürlich können in einem Satz auch eine nebenordnende Konjunktion und eine unterordnende Konjunktion stehen.</a:t>
            </a:r>
          </a:p>
        </p:txBody>
      </p:sp>
      <p:sp>
        <p:nvSpPr>
          <p:cNvPr id="71684" name="Rectangle 4"/>
          <p:cNvSpPr>
            <a:spLocks noChangeArrowheads="1"/>
          </p:cNvSpPr>
          <p:nvPr/>
        </p:nvSpPr>
        <p:spPr bwMode="auto">
          <a:xfrm>
            <a:off x="898525" y="4114800"/>
            <a:ext cx="7924800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de-DE" altLang="de-DE"/>
              <a:t>Sie waren alle sehr erschöpft, </a:t>
            </a:r>
            <a:r>
              <a:rPr lang="de-DE" altLang="de-DE" b="1"/>
              <a:t>deshalb</a:t>
            </a:r>
            <a:r>
              <a:rPr lang="de-DE" altLang="de-DE"/>
              <a:t> (unterordnend) brachen sie die Wanderung ab </a:t>
            </a:r>
            <a:r>
              <a:rPr lang="de-DE" altLang="de-DE" b="1"/>
              <a:t>und</a:t>
            </a:r>
            <a:r>
              <a:rPr lang="de-DE" altLang="de-DE"/>
              <a:t> (nebenordnend) fuhren mit dem Bus zurück.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16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16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16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16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683" grpId="0" autoUpdateAnimBg="0"/>
      <p:bldP spid="71684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Text Box 3"/>
          <p:cNvSpPr txBox="1">
            <a:spLocks noChangeArrowheads="1"/>
          </p:cNvSpPr>
          <p:nvPr/>
        </p:nvSpPr>
        <p:spPr bwMode="auto">
          <a:xfrm>
            <a:off x="419100" y="609600"/>
            <a:ext cx="7467600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dirty="0">
                <a:solidFill>
                  <a:srgbClr val="000000"/>
                </a:solidFill>
              </a:rPr>
              <a:t>     </a:t>
            </a:r>
            <a:r>
              <a:rPr lang="de-DE" altLang="de-DE" sz="3000" b="1" dirty="0">
                <a:solidFill>
                  <a:srgbClr val="000000"/>
                </a:solidFill>
                <a:sym typeface="Wingdings" pitchFamily="2" charset="2"/>
                <a:hlinkClick r:id="rId2" action="ppaction://hlinksldjump"/>
              </a:rPr>
              <a:t></a:t>
            </a:r>
            <a:r>
              <a:rPr lang="de-DE" altLang="de-DE" sz="3000" b="1" dirty="0">
                <a:solidFill>
                  <a:srgbClr val="000000"/>
                </a:solidFill>
                <a:hlinkClick r:id="rId2" action="ppaction://hlinksldjump"/>
              </a:rPr>
              <a:t> </a:t>
            </a:r>
            <a:r>
              <a:rPr lang="de-DE" altLang="de-DE" sz="3000" dirty="0">
                <a:solidFill>
                  <a:srgbClr val="000000"/>
                </a:solidFill>
              </a:rPr>
              <a:t>Das </a:t>
            </a:r>
            <a:r>
              <a:rPr lang="de-DE" altLang="de-DE" sz="3000" dirty="0" smtClean="0">
                <a:solidFill>
                  <a:srgbClr val="000000"/>
                </a:solidFill>
              </a:rPr>
              <a:t>Substantiv / das Nomen</a:t>
            </a:r>
            <a:endParaRPr lang="de-DE" altLang="de-DE" sz="3000" dirty="0">
              <a:solidFill>
                <a:srgbClr val="000000"/>
              </a:solidFill>
            </a:endParaRPr>
          </a:p>
        </p:txBody>
      </p:sp>
      <p:sp>
        <p:nvSpPr>
          <p:cNvPr id="68611" name="Text Box 7">
            <a:hlinkClick r:id="rId3" action="ppaction://hlinksldjump"/>
          </p:cNvPr>
          <p:cNvSpPr txBox="1">
            <a:spLocks noChangeArrowheads="1"/>
          </p:cNvSpPr>
          <p:nvPr/>
        </p:nvSpPr>
        <p:spPr bwMode="auto">
          <a:xfrm>
            <a:off x="755650" y="1143000"/>
            <a:ext cx="5721350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dirty="0">
                <a:solidFill>
                  <a:srgbClr val="000000"/>
                </a:solidFill>
              </a:rPr>
              <a:t>  </a:t>
            </a:r>
            <a:r>
              <a:rPr lang="de-DE" altLang="de-DE" sz="3000" b="1" dirty="0">
                <a:solidFill>
                  <a:srgbClr val="000000"/>
                </a:solidFill>
                <a:sym typeface="Wingdings" pitchFamily="2" charset="2"/>
                <a:hlinkClick r:id="rId3" action="ppaction://hlinksldjump"/>
              </a:rPr>
              <a:t></a:t>
            </a:r>
            <a:r>
              <a:rPr lang="de-DE" altLang="de-DE" sz="3000" dirty="0">
                <a:solidFill>
                  <a:srgbClr val="000000"/>
                </a:solidFill>
                <a:hlinkClick r:id="rId3" action="ppaction://hlinksldjump"/>
              </a:rPr>
              <a:t> </a:t>
            </a:r>
            <a:r>
              <a:rPr lang="de-DE" altLang="de-DE" sz="3000" dirty="0">
                <a:solidFill>
                  <a:srgbClr val="000000"/>
                </a:solidFill>
              </a:rPr>
              <a:t>Der Artikel</a:t>
            </a:r>
            <a:endParaRPr lang="de-DE" altLang="de-DE" sz="3000" b="1" dirty="0">
              <a:solidFill>
                <a:srgbClr val="000000"/>
              </a:solidFill>
            </a:endParaRPr>
          </a:p>
        </p:txBody>
      </p:sp>
      <p:sp>
        <p:nvSpPr>
          <p:cNvPr id="68612" name="Text Box 8"/>
          <p:cNvSpPr txBox="1">
            <a:spLocks noChangeArrowheads="1"/>
          </p:cNvSpPr>
          <p:nvPr/>
        </p:nvSpPr>
        <p:spPr bwMode="auto">
          <a:xfrm>
            <a:off x="457200" y="1676400"/>
            <a:ext cx="7391400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b="1" dirty="0">
                <a:solidFill>
                  <a:srgbClr val="000000"/>
                </a:solidFill>
              </a:rPr>
              <a:t>     </a:t>
            </a:r>
            <a:r>
              <a:rPr lang="de-DE" altLang="de-DE" sz="3000" b="1" dirty="0">
                <a:solidFill>
                  <a:srgbClr val="000000"/>
                </a:solidFill>
                <a:sym typeface="Wingdings" pitchFamily="2" charset="2"/>
                <a:hlinkClick r:id="rId4" action="ppaction://hlinksldjump"/>
              </a:rPr>
              <a:t></a:t>
            </a:r>
            <a:r>
              <a:rPr lang="de-DE" altLang="de-DE" sz="3000" dirty="0">
                <a:solidFill>
                  <a:srgbClr val="000000"/>
                </a:solidFill>
                <a:sym typeface="Wingdings" pitchFamily="2" charset="2"/>
                <a:hlinkClick r:id="rId4" action="ppaction://hlinksldjump"/>
              </a:rPr>
              <a:t> </a:t>
            </a:r>
            <a:r>
              <a:rPr lang="de-DE" altLang="de-DE" sz="3000" dirty="0">
                <a:solidFill>
                  <a:srgbClr val="000000"/>
                </a:solidFill>
                <a:sym typeface="Wingdings" pitchFamily="2" charset="2"/>
              </a:rPr>
              <a:t>Das Adjektiv</a:t>
            </a:r>
            <a:endParaRPr lang="de-DE" altLang="de-DE" b="1" dirty="0">
              <a:solidFill>
                <a:srgbClr val="000000"/>
              </a:solidFill>
            </a:endParaRPr>
          </a:p>
        </p:txBody>
      </p:sp>
      <p:sp>
        <p:nvSpPr>
          <p:cNvPr id="68613" name="Rectangle 10"/>
          <p:cNvSpPr>
            <a:spLocks noChangeArrowheads="1"/>
          </p:cNvSpPr>
          <p:nvPr/>
        </p:nvSpPr>
        <p:spPr bwMode="auto">
          <a:xfrm>
            <a:off x="914400" y="2286000"/>
            <a:ext cx="8121650" cy="554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de-DE" altLang="de-DE" sz="3000" b="1" dirty="0">
                <a:solidFill>
                  <a:srgbClr val="000000"/>
                </a:solidFill>
                <a:sym typeface="Wingdings" pitchFamily="2" charset="2"/>
                <a:hlinkClick r:id="rId5" action="ppaction://hlinksldjump"/>
              </a:rPr>
              <a:t></a:t>
            </a:r>
            <a:r>
              <a:rPr lang="de-DE" altLang="de-DE" sz="3000" b="1" dirty="0">
                <a:solidFill>
                  <a:srgbClr val="000000"/>
                </a:solidFill>
                <a:hlinkClick r:id="rId5" action="ppaction://hlinksldjump"/>
              </a:rPr>
              <a:t> </a:t>
            </a:r>
            <a:r>
              <a:rPr lang="de-DE" altLang="de-DE" sz="3000" dirty="0">
                <a:solidFill>
                  <a:srgbClr val="000000"/>
                </a:solidFill>
              </a:rPr>
              <a:t>Das Adverb</a:t>
            </a:r>
          </a:p>
        </p:txBody>
      </p:sp>
      <p:sp>
        <p:nvSpPr>
          <p:cNvPr id="68614" name="Text Box 13"/>
          <p:cNvSpPr txBox="1">
            <a:spLocks noChangeArrowheads="1"/>
          </p:cNvSpPr>
          <p:nvPr/>
        </p:nvSpPr>
        <p:spPr bwMode="auto">
          <a:xfrm>
            <a:off x="914400" y="2819400"/>
            <a:ext cx="4521200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3000" b="1" dirty="0">
                <a:solidFill>
                  <a:srgbClr val="000000"/>
                </a:solidFill>
                <a:sym typeface="Wingdings" pitchFamily="2" charset="2"/>
                <a:hlinkClick r:id="rId6" action="ppaction://hlinksldjump"/>
              </a:rPr>
              <a:t></a:t>
            </a:r>
            <a:r>
              <a:rPr lang="de-DE" altLang="de-DE" sz="3000" b="1" dirty="0">
                <a:solidFill>
                  <a:srgbClr val="000000"/>
                </a:solidFill>
                <a:hlinkClick r:id="rId6" action="ppaction://hlinksldjump"/>
              </a:rPr>
              <a:t> </a:t>
            </a:r>
            <a:r>
              <a:rPr lang="de-DE" altLang="de-DE" sz="3000" dirty="0">
                <a:solidFill>
                  <a:srgbClr val="000000"/>
                </a:solidFill>
              </a:rPr>
              <a:t>Das Verb</a:t>
            </a:r>
          </a:p>
        </p:txBody>
      </p:sp>
      <p:sp>
        <p:nvSpPr>
          <p:cNvPr id="68615" name="Text Box 15"/>
          <p:cNvSpPr txBox="1">
            <a:spLocks noChangeArrowheads="1"/>
          </p:cNvSpPr>
          <p:nvPr/>
        </p:nvSpPr>
        <p:spPr bwMode="auto">
          <a:xfrm>
            <a:off x="914400" y="3429000"/>
            <a:ext cx="6897688" cy="554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3000" b="1" dirty="0">
                <a:solidFill>
                  <a:srgbClr val="000000"/>
                </a:solidFill>
                <a:sym typeface="Wingdings" pitchFamily="2" charset="2"/>
                <a:hlinkClick r:id="rId7" action="ppaction://hlinksldjump"/>
              </a:rPr>
              <a:t></a:t>
            </a:r>
            <a:r>
              <a:rPr lang="de-DE" altLang="de-DE" sz="3000" dirty="0">
                <a:solidFill>
                  <a:srgbClr val="000000"/>
                </a:solidFill>
                <a:hlinkClick r:id="rId7" action="ppaction://hlinksldjump"/>
              </a:rPr>
              <a:t> </a:t>
            </a:r>
            <a:r>
              <a:rPr lang="de-DE" altLang="de-DE" sz="3000" dirty="0">
                <a:solidFill>
                  <a:srgbClr val="000000"/>
                </a:solidFill>
              </a:rPr>
              <a:t>Das Pronomen</a:t>
            </a:r>
            <a:endParaRPr lang="de-DE" altLang="de-DE" sz="3000" b="1" dirty="0">
              <a:solidFill>
                <a:srgbClr val="000000"/>
              </a:solidFill>
            </a:endParaRPr>
          </a:p>
        </p:txBody>
      </p:sp>
      <p:sp>
        <p:nvSpPr>
          <p:cNvPr id="68616" name="Text Box 17"/>
          <p:cNvSpPr txBox="1">
            <a:spLocks noChangeArrowheads="1"/>
          </p:cNvSpPr>
          <p:nvPr/>
        </p:nvSpPr>
        <p:spPr bwMode="auto">
          <a:xfrm>
            <a:off x="914400" y="4038600"/>
            <a:ext cx="7186613" cy="554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3000" b="1" dirty="0">
                <a:solidFill>
                  <a:srgbClr val="000000"/>
                </a:solidFill>
                <a:sym typeface="Wingdings" pitchFamily="2" charset="2"/>
                <a:hlinkClick r:id="rId8" action="ppaction://hlinksldjump"/>
              </a:rPr>
              <a:t></a:t>
            </a:r>
            <a:r>
              <a:rPr lang="de-DE" altLang="de-DE" sz="3000" b="1" dirty="0">
                <a:solidFill>
                  <a:srgbClr val="000000"/>
                </a:solidFill>
                <a:hlinkClick r:id="rId8" action="ppaction://hlinksldjump"/>
              </a:rPr>
              <a:t> </a:t>
            </a:r>
            <a:r>
              <a:rPr lang="de-DE" altLang="de-DE" sz="3000" dirty="0">
                <a:solidFill>
                  <a:srgbClr val="000000"/>
                </a:solidFill>
              </a:rPr>
              <a:t>Die Präposition</a:t>
            </a:r>
          </a:p>
        </p:txBody>
      </p:sp>
      <p:sp>
        <p:nvSpPr>
          <p:cNvPr id="68617" name="Text Box 19"/>
          <p:cNvSpPr txBox="1">
            <a:spLocks noChangeArrowheads="1"/>
          </p:cNvSpPr>
          <p:nvPr/>
        </p:nvSpPr>
        <p:spPr bwMode="auto">
          <a:xfrm>
            <a:off x="914400" y="4648200"/>
            <a:ext cx="8553450" cy="554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3000" b="1" dirty="0">
                <a:solidFill>
                  <a:srgbClr val="000000"/>
                </a:solidFill>
                <a:sym typeface="Wingdings" pitchFamily="2" charset="2"/>
                <a:hlinkClick r:id="rId9" action="ppaction://hlinksldjump"/>
              </a:rPr>
              <a:t></a:t>
            </a:r>
            <a:r>
              <a:rPr lang="de-DE" altLang="de-DE" sz="3000" b="1" dirty="0">
                <a:solidFill>
                  <a:srgbClr val="000000"/>
                </a:solidFill>
                <a:hlinkClick r:id="rId9" action="ppaction://hlinksldjump"/>
              </a:rPr>
              <a:t> </a:t>
            </a:r>
            <a:r>
              <a:rPr lang="de-DE" altLang="de-DE" sz="3000" dirty="0">
                <a:solidFill>
                  <a:srgbClr val="000000"/>
                </a:solidFill>
              </a:rPr>
              <a:t>Die Konjunktion</a:t>
            </a:r>
            <a:endParaRPr lang="de-DE" altLang="de-DE" sz="3000" b="1" dirty="0">
              <a:solidFill>
                <a:srgbClr val="000000"/>
              </a:solidFill>
            </a:endParaRPr>
          </a:p>
        </p:txBody>
      </p:sp>
      <p:sp>
        <p:nvSpPr>
          <p:cNvPr id="68618" name="Text Box 21"/>
          <p:cNvSpPr txBox="1">
            <a:spLocks noChangeArrowheads="1"/>
          </p:cNvSpPr>
          <p:nvPr/>
        </p:nvSpPr>
        <p:spPr bwMode="auto">
          <a:xfrm>
            <a:off x="914400" y="5257800"/>
            <a:ext cx="6610350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3000" b="1" dirty="0">
                <a:solidFill>
                  <a:srgbClr val="000000"/>
                </a:solidFill>
                <a:sym typeface="Wingdings" pitchFamily="2" charset="2"/>
                <a:hlinkClick r:id="rId10" action="ppaction://hlinksldjump"/>
              </a:rPr>
              <a:t></a:t>
            </a:r>
            <a:r>
              <a:rPr lang="de-DE" altLang="de-DE" sz="3000" dirty="0">
                <a:solidFill>
                  <a:srgbClr val="000000"/>
                </a:solidFill>
                <a:hlinkClick r:id="rId10" action="ppaction://hlinksldjump"/>
              </a:rPr>
              <a:t> </a:t>
            </a:r>
            <a:r>
              <a:rPr lang="de-DE" altLang="de-DE" sz="3000" dirty="0">
                <a:solidFill>
                  <a:srgbClr val="000000"/>
                </a:solidFill>
              </a:rPr>
              <a:t>Die Numerale</a:t>
            </a:r>
            <a:endParaRPr lang="de-DE" altLang="de-DE" sz="3000" b="1" dirty="0">
              <a:solidFill>
                <a:srgbClr val="000000"/>
              </a:solidFill>
            </a:endParaRPr>
          </a:p>
        </p:txBody>
      </p:sp>
      <p:sp>
        <p:nvSpPr>
          <p:cNvPr id="68619" name="Text Box 23"/>
          <p:cNvSpPr txBox="1">
            <a:spLocks noChangeArrowheads="1"/>
          </p:cNvSpPr>
          <p:nvPr/>
        </p:nvSpPr>
        <p:spPr bwMode="auto">
          <a:xfrm>
            <a:off x="914400" y="5791200"/>
            <a:ext cx="6681788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3000" b="1" dirty="0">
                <a:solidFill>
                  <a:srgbClr val="000000"/>
                </a:solidFill>
                <a:sym typeface="Wingdings" pitchFamily="2" charset="2"/>
                <a:hlinkClick r:id="rId11" action="ppaction://hlinksldjump"/>
              </a:rPr>
              <a:t></a:t>
            </a:r>
            <a:r>
              <a:rPr lang="de-DE" altLang="de-DE" sz="3000" dirty="0">
                <a:solidFill>
                  <a:srgbClr val="000000"/>
                </a:solidFill>
              </a:rPr>
              <a:t> Die Interjektion</a:t>
            </a:r>
            <a:endParaRPr lang="de-DE" altLang="de-DE" sz="3000" b="1" dirty="0">
              <a:solidFill>
                <a:srgbClr val="000000"/>
              </a:solidFill>
            </a:endParaRPr>
          </a:p>
        </p:txBody>
      </p:sp>
      <p:sp>
        <p:nvSpPr>
          <p:cNvPr id="2" name="Textfeld 1"/>
          <p:cNvSpPr txBox="1"/>
          <p:nvPr/>
        </p:nvSpPr>
        <p:spPr>
          <a:xfrm>
            <a:off x="5191125" y="1628775"/>
            <a:ext cx="3341688" cy="323215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de-DE" u="sng" dirty="0">
                <a:solidFill>
                  <a:srgbClr val="80808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Navigation:</a:t>
            </a:r>
          </a:p>
          <a:p>
            <a:pPr>
              <a:defRPr/>
            </a:pPr>
            <a:endParaRPr lang="de-DE" dirty="0">
              <a:solidFill>
                <a:srgbClr val="80808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>
              <a:defRPr/>
            </a:pPr>
            <a:r>
              <a:rPr lang="de-DE" dirty="0">
                <a:solidFill>
                  <a:srgbClr val="80808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Durch das Klicken auf dieses Symbol </a:t>
            </a:r>
          </a:p>
          <a:p>
            <a:pPr algn="ctr">
              <a:defRPr/>
            </a:pPr>
            <a:r>
              <a:rPr lang="de-DE" sz="3600" u="sng" dirty="0">
                <a:solidFill>
                  <a:srgbClr val="80808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/>
              </a:rPr>
              <a:t></a:t>
            </a:r>
            <a:r>
              <a:rPr lang="de-DE" sz="3600" dirty="0">
                <a:solidFill>
                  <a:srgbClr val="80808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/>
              </a:rPr>
              <a:t> </a:t>
            </a:r>
          </a:p>
          <a:p>
            <a:pPr algn="ctr">
              <a:defRPr/>
            </a:pPr>
            <a:r>
              <a:rPr lang="de-DE" dirty="0">
                <a:solidFill>
                  <a:srgbClr val="80808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/>
              </a:rPr>
              <a:t>gelangt man direkt in die entsprechenden Unterkapitel.</a:t>
            </a:r>
            <a:endParaRPr lang="de-DE" sz="1600" dirty="0">
              <a:solidFill>
                <a:srgbClr val="80808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6991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Text Box 3"/>
          <p:cNvSpPr txBox="1">
            <a:spLocks noChangeArrowheads="1"/>
          </p:cNvSpPr>
          <p:nvPr/>
        </p:nvSpPr>
        <p:spPr bwMode="auto">
          <a:xfrm>
            <a:off x="419100" y="609600"/>
            <a:ext cx="7467600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dirty="0">
                <a:solidFill>
                  <a:srgbClr val="000000"/>
                </a:solidFill>
              </a:rPr>
              <a:t>     </a:t>
            </a:r>
            <a:r>
              <a:rPr lang="de-DE" altLang="de-DE" sz="3000" b="1" dirty="0">
                <a:solidFill>
                  <a:srgbClr val="000000"/>
                </a:solidFill>
                <a:sym typeface="Wingdings" pitchFamily="2" charset="2"/>
                <a:hlinkClick r:id="rId2" action="ppaction://hlinksldjump"/>
              </a:rPr>
              <a:t></a:t>
            </a:r>
            <a:r>
              <a:rPr lang="de-DE" altLang="de-DE" sz="3000" b="1" dirty="0">
                <a:solidFill>
                  <a:srgbClr val="000000"/>
                </a:solidFill>
                <a:hlinkClick r:id="rId2" action="ppaction://hlinksldjump"/>
              </a:rPr>
              <a:t> </a:t>
            </a:r>
            <a:r>
              <a:rPr lang="de-DE" altLang="de-DE" sz="3000" dirty="0">
                <a:solidFill>
                  <a:srgbClr val="000000"/>
                </a:solidFill>
              </a:rPr>
              <a:t>Das </a:t>
            </a:r>
            <a:r>
              <a:rPr lang="de-DE" altLang="de-DE" sz="3000" dirty="0" smtClean="0">
                <a:solidFill>
                  <a:srgbClr val="000000"/>
                </a:solidFill>
              </a:rPr>
              <a:t>Substantiv / das Nomen</a:t>
            </a:r>
            <a:endParaRPr lang="de-DE" altLang="de-DE" sz="3000" dirty="0">
              <a:solidFill>
                <a:srgbClr val="000000"/>
              </a:solidFill>
            </a:endParaRPr>
          </a:p>
        </p:txBody>
      </p:sp>
      <p:sp>
        <p:nvSpPr>
          <p:cNvPr id="68611" name="Text Box 7">
            <a:hlinkClick r:id="rId3" action="ppaction://hlinksldjump"/>
          </p:cNvPr>
          <p:cNvSpPr txBox="1">
            <a:spLocks noChangeArrowheads="1"/>
          </p:cNvSpPr>
          <p:nvPr/>
        </p:nvSpPr>
        <p:spPr bwMode="auto">
          <a:xfrm>
            <a:off x="755650" y="1143000"/>
            <a:ext cx="5721350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dirty="0">
                <a:solidFill>
                  <a:srgbClr val="000000"/>
                </a:solidFill>
              </a:rPr>
              <a:t>  </a:t>
            </a:r>
            <a:r>
              <a:rPr lang="de-DE" altLang="de-DE" sz="3000" b="1" dirty="0">
                <a:solidFill>
                  <a:srgbClr val="000000"/>
                </a:solidFill>
                <a:sym typeface="Wingdings" pitchFamily="2" charset="2"/>
                <a:hlinkClick r:id="rId3" action="ppaction://hlinksldjump"/>
              </a:rPr>
              <a:t></a:t>
            </a:r>
            <a:r>
              <a:rPr lang="de-DE" altLang="de-DE" sz="3000" dirty="0">
                <a:solidFill>
                  <a:srgbClr val="000000"/>
                </a:solidFill>
                <a:hlinkClick r:id="rId3" action="ppaction://hlinksldjump"/>
              </a:rPr>
              <a:t> </a:t>
            </a:r>
            <a:r>
              <a:rPr lang="de-DE" altLang="de-DE" sz="3000" dirty="0">
                <a:solidFill>
                  <a:srgbClr val="000000"/>
                </a:solidFill>
              </a:rPr>
              <a:t>Der Artikel</a:t>
            </a:r>
            <a:endParaRPr lang="de-DE" altLang="de-DE" sz="3000" b="1" dirty="0">
              <a:solidFill>
                <a:srgbClr val="000000"/>
              </a:solidFill>
            </a:endParaRPr>
          </a:p>
        </p:txBody>
      </p:sp>
      <p:sp>
        <p:nvSpPr>
          <p:cNvPr id="68612" name="Text Box 8"/>
          <p:cNvSpPr txBox="1">
            <a:spLocks noChangeArrowheads="1"/>
          </p:cNvSpPr>
          <p:nvPr/>
        </p:nvSpPr>
        <p:spPr bwMode="auto">
          <a:xfrm>
            <a:off x="457200" y="1676400"/>
            <a:ext cx="7391400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b="1" dirty="0">
                <a:solidFill>
                  <a:srgbClr val="000000"/>
                </a:solidFill>
              </a:rPr>
              <a:t>     </a:t>
            </a:r>
            <a:r>
              <a:rPr lang="de-DE" altLang="de-DE" sz="3000" b="1" dirty="0">
                <a:solidFill>
                  <a:srgbClr val="000000"/>
                </a:solidFill>
                <a:sym typeface="Wingdings" pitchFamily="2" charset="2"/>
                <a:hlinkClick r:id="rId4" action="ppaction://hlinksldjump"/>
              </a:rPr>
              <a:t></a:t>
            </a:r>
            <a:r>
              <a:rPr lang="de-DE" altLang="de-DE" sz="3000" dirty="0">
                <a:solidFill>
                  <a:srgbClr val="000000"/>
                </a:solidFill>
                <a:sym typeface="Wingdings" pitchFamily="2" charset="2"/>
                <a:hlinkClick r:id="rId4" action="ppaction://hlinksldjump"/>
              </a:rPr>
              <a:t> </a:t>
            </a:r>
            <a:r>
              <a:rPr lang="de-DE" altLang="de-DE" sz="3000" dirty="0">
                <a:solidFill>
                  <a:srgbClr val="000000"/>
                </a:solidFill>
                <a:sym typeface="Wingdings" pitchFamily="2" charset="2"/>
              </a:rPr>
              <a:t>Das Adjektiv</a:t>
            </a:r>
            <a:endParaRPr lang="de-DE" altLang="de-DE" b="1" dirty="0">
              <a:solidFill>
                <a:srgbClr val="000000"/>
              </a:solidFill>
            </a:endParaRPr>
          </a:p>
        </p:txBody>
      </p:sp>
      <p:sp>
        <p:nvSpPr>
          <p:cNvPr id="68613" name="Rectangle 10"/>
          <p:cNvSpPr>
            <a:spLocks noChangeArrowheads="1"/>
          </p:cNvSpPr>
          <p:nvPr/>
        </p:nvSpPr>
        <p:spPr bwMode="auto">
          <a:xfrm>
            <a:off x="914400" y="2286000"/>
            <a:ext cx="8121650" cy="554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de-DE" altLang="de-DE" sz="3000" b="1" dirty="0">
                <a:solidFill>
                  <a:srgbClr val="000000"/>
                </a:solidFill>
                <a:sym typeface="Wingdings" pitchFamily="2" charset="2"/>
                <a:hlinkClick r:id="rId5" action="ppaction://hlinksldjump"/>
              </a:rPr>
              <a:t></a:t>
            </a:r>
            <a:r>
              <a:rPr lang="de-DE" altLang="de-DE" sz="3000" b="1" dirty="0">
                <a:solidFill>
                  <a:srgbClr val="000000"/>
                </a:solidFill>
                <a:hlinkClick r:id="rId5" action="ppaction://hlinksldjump"/>
              </a:rPr>
              <a:t> </a:t>
            </a:r>
            <a:r>
              <a:rPr lang="de-DE" altLang="de-DE" sz="3000" dirty="0">
                <a:solidFill>
                  <a:srgbClr val="000000"/>
                </a:solidFill>
              </a:rPr>
              <a:t>Das Adverb</a:t>
            </a:r>
          </a:p>
        </p:txBody>
      </p:sp>
      <p:sp>
        <p:nvSpPr>
          <p:cNvPr id="68614" name="Text Box 13"/>
          <p:cNvSpPr txBox="1">
            <a:spLocks noChangeArrowheads="1"/>
          </p:cNvSpPr>
          <p:nvPr/>
        </p:nvSpPr>
        <p:spPr bwMode="auto">
          <a:xfrm>
            <a:off x="914400" y="2819400"/>
            <a:ext cx="4521200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3000" b="1" dirty="0">
                <a:solidFill>
                  <a:srgbClr val="000000"/>
                </a:solidFill>
                <a:sym typeface="Wingdings" pitchFamily="2" charset="2"/>
                <a:hlinkClick r:id="rId6" action="ppaction://hlinksldjump"/>
              </a:rPr>
              <a:t></a:t>
            </a:r>
            <a:r>
              <a:rPr lang="de-DE" altLang="de-DE" sz="3000" b="1" dirty="0">
                <a:solidFill>
                  <a:srgbClr val="000000"/>
                </a:solidFill>
                <a:hlinkClick r:id="rId6" action="ppaction://hlinksldjump"/>
              </a:rPr>
              <a:t> </a:t>
            </a:r>
            <a:r>
              <a:rPr lang="de-DE" altLang="de-DE" sz="3000" dirty="0">
                <a:solidFill>
                  <a:srgbClr val="000000"/>
                </a:solidFill>
              </a:rPr>
              <a:t>Das Verb</a:t>
            </a:r>
          </a:p>
        </p:txBody>
      </p:sp>
      <p:sp>
        <p:nvSpPr>
          <p:cNvPr id="68615" name="Text Box 15"/>
          <p:cNvSpPr txBox="1">
            <a:spLocks noChangeArrowheads="1"/>
          </p:cNvSpPr>
          <p:nvPr/>
        </p:nvSpPr>
        <p:spPr bwMode="auto">
          <a:xfrm>
            <a:off x="914400" y="3429000"/>
            <a:ext cx="6897688" cy="554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3000" b="1" dirty="0">
                <a:solidFill>
                  <a:srgbClr val="000000"/>
                </a:solidFill>
                <a:sym typeface="Wingdings" pitchFamily="2" charset="2"/>
                <a:hlinkClick r:id="rId7" action="ppaction://hlinksldjump"/>
              </a:rPr>
              <a:t></a:t>
            </a:r>
            <a:r>
              <a:rPr lang="de-DE" altLang="de-DE" sz="3000" dirty="0">
                <a:solidFill>
                  <a:srgbClr val="000000"/>
                </a:solidFill>
                <a:hlinkClick r:id="rId7" action="ppaction://hlinksldjump"/>
              </a:rPr>
              <a:t> </a:t>
            </a:r>
            <a:r>
              <a:rPr lang="de-DE" altLang="de-DE" sz="3000" dirty="0">
                <a:solidFill>
                  <a:srgbClr val="000000"/>
                </a:solidFill>
              </a:rPr>
              <a:t>Das Pronomen</a:t>
            </a:r>
            <a:endParaRPr lang="de-DE" altLang="de-DE" sz="3000" b="1" dirty="0">
              <a:solidFill>
                <a:srgbClr val="000000"/>
              </a:solidFill>
            </a:endParaRPr>
          </a:p>
        </p:txBody>
      </p:sp>
      <p:sp>
        <p:nvSpPr>
          <p:cNvPr id="68616" name="Text Box 17"/>
          <p:cNvSpPr txBox="1">
            <a:spLocks noChangeArrowheads="1"/>
          </p:cNvSpPr>
          <p:nvPr/>
        </p:nvSpPr>
        <p:spPr bwMode="auto">
          <a:xfrm>
            <a:off x="914400" y="4038600"/>
            <a:ext cx="7186613" cy="554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3000" b="1" dirty="0">
                <a:solidFill>
                  <a:srgbClr val="000000"/>
                </a:solidFill>
                <a:sym typeface="Wingdings" pitchFamily="2" charset="2"/>
                <a:hlinkClick r:id="rId8" action="ppaction://hlinksldjump"/>
              </a:rPr>
              <a:t></a:t>
            </a:r>
            <a:r>
              <a:rPr lang="de-DE" altLang="de-DE" sz="3000" b="1" dirty="0">
                <a:solidFill>
                  <a:srgbClr val="000000"/>
                </a:solidFill>
                <a:hlinkClick r:id="rId8" action="ppaction://hlinksldjump"/>
              </a:rPr>
              <a:t> </a:t>
            </a:r>
            <a:r>
              <a:rPr lang="de-DE" altLang="de-DE" sz="3000" dirty="0">
                <a:solidFill>
                  <a:srgbClr val="000000"/>
                </a:solidFill>
              </a:rPr>
              <a:t>Die Präposition</a:t>
            </a:r>
          </a:p>
        </p:txBody>
      </p:sp>
      <p:sp>
        <p:nvSpPr>
          <p:cNvPr id="68617" name="Text Box 19"/>
          <p:cNvSpPr txBox="1">
            <a:spLocks noChangeArrowheads="1"/>
          </p:cNvSpPr>
          <p:nvPr/>
        </p:nvSpPr>
        <p:spPr bwMode="auto">
          <a:xfrm>
            <a:off x="914400" y="4648200"/>
            <a:ext cx="8553450" cy="554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3000" b="1" dirty="0">
                <a:solidFill>
                  <a:srgbClr val="000000"/>
                </a:solidFill>
                <a:sym typeface="Wingdings" pitchFamily="2" charset="2"/>
                <a:hlinkClick r:id="rId9" action="ppaction://hlinksldjump"/>
              </a:rPr>
              <a:t></a:t>
            </a:r>
            <a:r>
              <a:rPr lang="de-DE" altLang="de-DE" sz="3000" b="1" dirty="0">
                <a:solidFill>
                  <a:srgbClr val="000000"/>
                </a:solidFill>
                <a:hlinkClick r:id="rId9" action="ppaction://hlinksldjump"/>
              </a:rPr>
              <a:t> </a:t>
            </a:r>
            <a:r>
              <a:rPr lang="de-DE" altLang="de-DE" sz="3000" dirty="0">
                <a:solidFill>
                  <a:srgbClr val="000000"/>
                </a:solidFill>
              </a:rPr>
              <a:t>Die Konjunktion</a:t>
            </a:r>
            <a:endParaRPr lang="de-DE" altLang="de-DE" sz="3000" b="1" dirty="0">
              <a:solidFill>
                <a:srgbClr val="000000"/>
              </a:solidFill>
            </a:endParaRPr>
          </a:p>
        </p:txBody>
      </p:sp>
      <p:sp>
        <p:nvSpPr>
          <p:cNvPr id="68618" name="Text Box 21"/>
          <p:cNvSpPr txBox="1">
            <a:spLocks noChangeArrowheads="1"/>
          </p:cNvSpPr>
          <p:nvPr/>
        </p:nvSpPr>
        <p:spPr bwMode="auto">
          <a:xfrm>
            <a:off x="914400" y="5257800"/>
            <a:ext cx="6610350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3000" b="1" dirty="0">
                <a:solidFill>
                  <a:srgbClr val="000000"/>
                </a:solidFill>
                <a:sym typeface="Wingdings" pitchFamily="2" charset="2"/>
                <a:hlinkClick r:id="rId10" action="ppaction://hlinksldjump"/>
              </a:rPr>
              <a:t></a:t>
            </a:r>
            <a:r>
              <a:rPr lang="de-DE" altLang="de-DE" sz="3000" dirty="0">
                <a:solidFill>
                  <a:srgbClr val="000000"/>
                </a:solidFill>
                <a:hlinkClick r:id="rId10" action="ppaction://hlinksldjump"/>
              </a:rPr>
              <a:t> </a:t>
            </a:r>
            <a:r>
              <a:rPr lang="de-DE" altLang="de-DE" sz="3000" dirty="0">
                <a:solidFill>
                  <a:srgbClr val="000000"/>
                </a:solidFill>
              </a:rPr>
              <a:t>Die Numerale</a:t>
            </a:r>
            <a:endParaRPr lang="de-DE" altLang="de-DE" sz="3000" b="1" dirty="0">
              <a:solidFill>
                <a:srgbClr val="000000"/>
              </a:solidFill>
            </a:endParaRPr>
          </a:p>
        </p:txBody>
      </p:sp>
      <p:sp>
        <p:nvSpPr>
          <p:cNvPr id="68619" name="Text Box 23"/>
          <p:cNvSpPr txBox="1">
            <a:spLocks noChangeArrowheads="1"/>
          </p:cNvSpPr>
          <p:nvPr/>
        </p:nvSpPr>
        <p:spPr bwMode="auto">
          <a:xfrm>
            <a:off x="914400" y="5791200"/>
            <a:ext cx="6681788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3000" b="1" dirty="0">
                <a:solidFill>
                  <a:srgbClr val="000000"/>
                </a:solidFill>
                <a:sym typeface="Wingdings" pitchFamily="2" charset="2"/>
                <a:hlinkClick r:id="rId11" action="ppaction://hlinksldjump"/>
              </a:rPr>
              <a:t></a:t>
            </a:r>
            <a:r>
              <a:rPr lang="de-DE" altLang="de-DE" sz="3000" dirty="0">
                <a:solidFill>
                  <a:srgbClr val="000000"/>
                </a:solidFill>
              </a:rPr>
              <a:t> Die Interjektion</a:t>
            </a:r>
            <a:endParaRPr lang="de-DE" altLang="de-DE" sz="3000" b="1" dirty="0">
              <a:solidFill>
                <a:srgbClr val="000000"/>
              </a:solidFill>
            </a:endParaRPr>
          </a:p>
        </p:txBody>
      </p:sp>
      <p:sp>
        <p:nvSpPr>
          <p:cNvPr id="2" name="Textfeld 1"/>
          <p:cNvSpPr txBox="1"/>
          <p:nvPr/>
        </p:nvSpPr>
        <p:spPr>
          <a:xfrm>
            <a:off x="5191125" y="1628775"/>
            <a:ext cx="3341688" cy="323215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de-DE" u="sng" dirty="0">
                <a:solidFill>
                  <a:srgbClr val="80808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Navigation:</a:t>
            </a:r>
          </a:p>
          <a:p>
            <a:pPr>
              <a:defRPr/>
            </a:pPr>
            <a:endParaRPr lang="de-DE" dirty="0">
              <a:solidFill>
                <a:srgbClr val="80808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>
              <a:defRPr/>
            </a:pPr>
            <a:r>
              <a:rPr lang="de-DE" dirty="0">
                <a:solidFill>
                  <a:srgbClr val="80808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Durch das Klicken auf dieses Symbol </a:t>
            </a:r>
          </a:p>
          <a:p>
            <a:pPr algn="ctr">
              <a:defRPr/>
            </a:pPr>
            <a:r>
              <a:rPr lang="de-DE" sz="3600" u="sng" dirty="0">
                <a:solidFill>
                  <a:srgbClr val="80808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/>
              </a:rPr>
              <a:t></a:t>
            </a:r>
            <a:r>
              <a:rPr lang="de-DE" sz="3600" dirty="0">
                <a:solidFill>
                  <a:srgbClr val="80808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/>
              </a:rPr>
              <a:t> </a:t>
            </a:r>
          </a:p>
          <a:p>
            <a:pPr algn="ctr">
              <a:defRPr/>
            </a:pPr>
            <a:r>
              <a:rPr lang="de-DE" dirty="0">
                <a:solidFill>
                  <a:srgbClr val="80808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/>
              </a:rPr>
              <a:t>gelangt man direkt in die entsprechenden Unterkapitel.</a:t>
            </a:r>
            <a:endParaRPr lang="de-DE" sz="1600" dirty="0">
              <a:solidFill>
                <a:srgbClr val="80808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6991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pPr eaLnBrk="1" hangingPunct="1"/>
            <a:r>
              <a:rPr lang="de-DE" altLang="de-DE" smtClean="0">
                <a:latin typeface="Tahoma" pitchFamily="34" charset="0"/>
              </a:rPr>
              <a:t>Die Numerale</a:t>
            </a:r>
          </a:p>
        </p:txBody>
      </p:sp>
      <p:sp>
        <p:nvSpPr>
          <p:cNvPr id="65539" name="Rectangle 3"/>
          <p:cNvSpPr>
            <a:spLocks noChangeArrowheads="1"/>
          </p:cNvSpPr>
          <p:nvPr/>
        </p:nvSpPr>
        <p:spPr bwMode="auto">
          <a:xfrm>
            <a:off x="539750" y="1524000"/>
            <a:ext cx="82296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de-DE" altLang="de-DE"/>
              <a:t>Die Numeralien sind die Zahlwörter.</a:t>
            </a:r>
          </a:p>
          <a:p>
            <a:endParaRPr lang="de-DE" altLang="de-DE"/>
          </a:p>
        </p:txBody>
      </p:sp>
      <p:sp>
        <p:nvSpPr>
          <p:cNvPr id="65541" name="Text Box 5"/>
          <p:cNvSpPr txBox="1">
            <a:spLocks noChangeArrowheads="1"/>
          </p:cNvSpPr>
          <p:nvPr/>
        </p:nvSpPr>
        <p:spPr bwMode="auto">
          <a:xfrm>
            <a:off x="539750" y="2362200"/>
            <a:ext cx="8610600" cy="1552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/>
              <a:t>Wir unterscheiden hier zwischen den</a:t>
            </a:r>
            <a:r>
              <a:rPr lang="de-DE" altLang="de-DE" b="1"/>
              <a:t> Kardinalzahlen</a:t>
            </a:r>
            <a:r>
              <a:rPr lang="de-DE" altLang="de-DE"/>
              <a:t>, das sind die Grundzahlwörter, die wir beim Zählen verwenden </a:t>
            </a:r>
            <a:br>
              <a:rPr lang="de-DE" altLang="de-DE"/>
            </a:br>
            <a:r>
              <a:rPr lang="de-DE" altLang="de-DE"/>
              <a:t>- eins, zwei ,drei ... -</a:t>
            </a:r>
            <a:br>
              <a:rPr lang="de-DE" altLang="de-DE"/>
            </a:br>
            <a:endParaRPr lang="de-DE" altLang="de-DE"/>
          </a:p>
        </p:txBody>
      </p:sp>
      <p:sp>
        <p:nvSpPr>
          <p:cNvPr id="65542" name="Text Box 6"/>
          <p:cNvSpPr txBox="1">
            <a:spLocks noChangeArrowheads="1"/>
          </p:cNvSpPr>
          <p:nvPr/>
        </p:nvSpPr>
        <p:spPr bwMode="auto">
          <a:xfrm>
            <a:off x="539750" y="3810000"/>
            <a:ext cx="7924800" cy="173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de-DE" altLang="de-DE"/>
              <a:t>und den </a:t>
            </a:r>
            <a:r>
              <a:rPr lang="de-DE" altLang="de-DE" b="1"/>
              <a:t>Ordinalzahlen</a:t>
            </a:r>
            <a:r>
              <a:rPr lang="de-DE" altLang="de-DE"/>
              <a:t>, das sind die Zahlen, mit denen wir eine Rangordnung herstellen - der erste, der zweite, der dritte.</a:t>
            </a:r>
          </a:p>
          <a:p>
            <a:pPr eaLnBrk="1" hangingPunct="1">
              <a:spcBef>
                <a:spcPct val="50000"/>
              </a:spcBef>
            </a:pPr>
            <a:endParaRPr lang="de-DE" altLang="de-DE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55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55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55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55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55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55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539" grpId="0" autoUpdateAnimBg="0"/>
      <p:bldP spid="65541" grpId="0" autoUpdateAnimBg="0"/>
      <p:bldP spid="65542" grpId="0" autoUpdateAnimBg="0"/>
    </p:bld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ChangeArrowheads="1"/>
          </p:cNvSpPr>
          <p:nvPr/>
        </p:nvSpPr>
        <p:spPr bwMode="auto">
          <a:xfrm>
            <a:off x="533400" y="762000"/>
            <a:ext cx="7696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de-DE" altLang="de-DE" b="1"/>
              <a:t>Kardinalzahlen</a:t>
            </a:r>
            <a:r>
              <a:rPr lang="de-DE" altLang="de-DE"/>
              <a:t> sind also ganz natürliche Zahlen. </a:t>
            </a:r>
          </a:p>
        </p:txBody>
      </p:sp>
      <p:sp>
        <p:nvSpPr>
          <p:cNvPr id="66563" name="Rectangle 3"/>
          <p:cNvSpPr>
            <a:spLocks noChangeArrowheads="1"/>
          </p:cNvSpPr>
          <p:nvPr/>
        </p:nvSpPr>
        <p:spPr bwMode="auto">
          <a:xfrm>
            <a:off x="1295400" y="1676400"/>
            <a:ext cx="67056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de-DE" altLang="de-DE"/>
              <a:t>Ich möchte </a:t>
            </a:r>
            <a:r>
              <a:rPr lang="de-DE" altLang="de-DE" b="1"/>
              <a:t>drei</a:t>
            </a:r>
            <a:r>
              <a:rPr lang="de-DE" altLang="de-DE"/>
              <a:t> Brötchen.</a:t>
            </a:r>
            <a:br>
              <a:rPr lang="de-DE" altLang="de-DE"/>
            </a:br>
            <a:r>
              <a:rPr lang="de-DE" altLang="de-DE"/>
              <a:t>Ich habe bereits </a:t>
            </a:r>
            <a:r>
              <a:rPr lang="de-DE" altLang="de-DE" b="1"/>
              <a:t>vier </a:t>
            </a:r>
            <a:r>
              <a:rPr lang="de-DE" altLang="de-DE"/>
              <a:t>neue Freunde. </a:t>
            </a:r>
          </a:p>
        </p:txBody>
      </p:sp>
      <p:sp>
        <p:nvSpPr>
          <p:cNvPr id="66564" name="Rectangle 4"/>
          <p:cNvSpPr>
            <a:spLocks noChangeArrowheads="1"/>
          </p:cNvSpPr>
          <p:nvPr/>
        </p:nvSpPr>
        <p:spPr bwMode="auto">
          <a:xfrm>
            <a:off x="531813" y="2819400"/>
            <a:ext cx="7772400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de-DE" altLang="de-DE" b="1"/>
              <a:t>Ordinalzahlen</a:t>
            </a:r>
            <a:r>
              <a:rPr lang="de-DE" altLang="de-DE"/>
              <a:t> sind dazu da, eine Reihenfolge herzustellen, sie stellen also, wie ihr Name bereits sagt, Ordnung her. </a:t>
            </a:r>
          </a:p>
        </p:txBody>
      </p:sp>
      <p:sp>
        <p:nvSpPr>
          <p:cNvPr id="66565" name="Rectangle 5"/>
          <p:cNvSpPr>
            <a:spLocks noChangeArrowheads="1"/>
          </p:cNvSpPr>
          <p:nvPr/>
        </p:nvSpPr>
        <p:spPr bwMode="auto">
          <a:xfrm>
            <a:off x="1295400" y="4267200"/>
            <a:ext cx="57912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de-DE" altLang="de-DE"/>
              <a:t>Sie bekam den </a:t>
            </a:r>
            <a:r>
              <a:rPr lang="de-DE" altLang="de-DE" b="1"/>
              <a:t>ersten</a:t>
            </a:r>
            <a:r>
              <a:rPr lang="de-DE" altLang="de-DE"/>
              <a:t> Preis.</a:t>
            </a:r>
            <a:br>
              <a:rPr lang="de-DE" altLang="de-DE"/>
            </a:br>
            <a:r>
              <a:rPr lang="de-DE" altLang="de-DE"/>
              <a:t>Im Endlauf belegte er den</a:t>
            </a:r>
            <a:r>
              <a:rPr lang="de-DE" altLang="de-DE" b="1"/>
              <a:t> vierten</a:t>
            </a:r>
            <a:r>
              <a:rPr lang="de-DE" altLang="de-DE"/>
              <a:t> Platz.</a:t>
            </a:r>
            <a:r>
              <a:rPr lang="de-DE" altLang="de-DE">
                <a:latin typeface="Times New Roman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65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65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65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65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65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65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563" grpId="0" autoUpdateAnimBg="0"/>
      <p:bldP spid="66564" grpId="0" autoUpdateAnimBg="0"/>
      <p:bldP spid="66565" grpId="0" autoUpdateAnimBg="0"/>
    </p:bld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Text Box 3"/>
          <p:cNvSpPr txBox="1">
            <a:spLocks noChangeArrowheads="1"/>
          </p:cNvSpPr>
          <p:nvPr/>
        </p:nvSpPr>
        <p:spPr bwMode="auto">
          <a:xfrm>
            <a:off x="419100" y="609600"/>
            <a:ext cx="7467600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dirty="0">
                <a:solidFill>
                  <a:srgbClr val="000000"/>
                </a:solidFill>
              </a:rPr>
              <a:t>     </a:t>
            </a:r>
            <a:r>
              <a:rPr lang="de-DE" altLang="de-DE" sz="3000" b="1" dirty="0">
                <a:solidFill>
                  <a:srgbClr val="000000"/>
                </a:solidFill>
                <a:sym typeface="Wingdings" pitchFamily="2" charset="2"/>
                <a:hlinkClick r:id="rId2" action="ppaction://hlinksldjump"/>
              </a:rPr>
              <a:t></a:t>
            </a:r>
            <a:r>
              <a:rPr lang="de-DE" altLang="de-DE" sz="3000" b="1" dirty="0">
                <a:solidFill>
                  <a:srgbClr val="000000"/>
                </a:solidFill>
                <a:hlinkClick r:id="rId2" action="ppaction://hlinksldjump"/>
              </a:rPr>
              <a:t> </a:t>
            </a:r>
            <a:r>
              <a:rPr lang="de-DE" altLang="de-DE" sz="3000" dirty="0">
                <a:solidFill>
                  <a:srgbClr val="000000"/>
                </a:solidFill>
              </a:rPr>
              <a:t>Das </a:t>
            </a:r>
            <a:r>
              <a:rPr lang="de-DE" altLang="de-DE" sz="3000" dirty="0" smtClean="0">
                <a:solidFill>
                  <a:srgbClr val="000000"/>
                </a:solidFill>
              </a:rPr>
              <a:t>Substantiv / das Nomen</a:t>
            </a:r>
            <a:endParaRPr lang="de-DE" altLang="de-DE" sz="3000" dirty="0">
              <a:solidFill>
                <a:srgbClr val="000000"/>
              </a:solidFill>
            </a:endParaRPr>
          </a:p>
        </p:txBody>
      </p:sp>
      <p:sp>
        <p:nvSpPr>
          <p:cNvPr id="68611" name="Text Box 7">
            <a:hlinkClick r:id="rId3" action="ppaction://hlinksldjump"/>
          </p:cNvPr>
          <p:cNvSpPr txBox="1">
            <a:spLocks noChangeArrowheads="1"/>
          </p:cNvSpPr>
          <p:nvPr/>
        </p:nvSpPr>
        <p:spPr bwMode="auto">
          <a:xfrm>
            <a:off x="755650" y="1143000"/>
            <a:ext cx="5721350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dirty="0">
                <a:solidFill>
                  <a:srgbClr val="000000"/>
                </a:solidFill>
              </a:rPr>
              <a:t>  </a:t>
            </a:r>
            <a:r>
              <a:rPr lang="de-DE" altLang="de-DE" sz="3000" b="1" dirty="0">
                <a:solidFill>
                  <a:srgbClr val="000000"/>
                </a:solidFill>
                <a:sym typeface="Wingdings" pitchFamily="2" charset="2"/>
                <a:hlinkClick r:id="rId3" action="ppaction://hlinksldjump"/>
              </a:rPr>
              <a:t></a:t>
            </a:r>
            <a:r>
              <a:rPr lang="de-DE" altLang="de-DE" sz="3000" dirty="0">
                <a:solidFill>
                  <a:srgbClr val="000000"/>
                </a:solidFill>
                <a:hlinkClick r:id="rId3" action="ppaction://hlinksldjump"/>
              </a:rPr>
              <a:t> </a:t>
            </a:r>
            <a:r>
              <a:rPr lang="de-DE" altLang="de-DE" sz="3000" dirty="0">
                <a:solidFill>
                  <a:srgbClr val="000000"/>
                </a:solidFill>
              </a:rPr>
              <a:t>Der Artikel</a:t>
            </a:r>
            <a:endParaRPr lang="de-DE" altLang="de-DE" sz="3000" b="1" dirty="0">
              <a:solidFill>
                <a:srgbClr val="000000"/>
              </a:solidFill>
            </a:endParaRPr>
          </a:p>
        </p:txBody>
      </p:sp>
      <p:sp>
        <p:nvSpPr>
          <p:cNvPr id="68612" name="Text Box 8"/>
          <p:cNvSpPr txBox="1">
            <a:spLocks noChangeArrowheads="1"/>
          </p:cNvSpPr>
          <p:nvPr/>
        </p:nvSpPr>
        <p:spPr bwMode="auto">
          <a:xfrm>
            <a:off x="457200" y="1676400"/>
            <a:ext cx="7391400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b="1" dirty="0">
                <a:solidFill>
                  <a:srgbClr val="000000"/>
                </a:solidFill>
              </a:rPr>
              <a:t>     </a:t>
            </a:r>
            <a:r>
              <a:rPr lang="de-DE" altLang="de-DE" sz="3000" b="1" dirty="0">
                <a:solidFill>
                  <a:srgbClr val="000000"/>
                </a:solidFill>
                <a:sym typeface="Wingdings" pitchFamily="2" charset="2"/>
                <a:hlinkClick r:id="rId4" action="ppaction://hlinksldjump"/>
              </a:rPr>
              <a:t></a:t>
            </a:r>
            <a:r>
              <a:rPr lang="de-DE" altLang="de-DE" sz="3000" dirty="0">
                <a:solidFill>
                  <a:srgbClr val="000000"/>
                </a:solidFill>
                <a:sym typeface="Wingdings" pitchFamily="2" charset="2"/>
                <a:hlinkClick r:id="rId4" action="ppaction://hlinksldjump"/>
              </a:rPr>
              <a:t> </a:t>
            </a:r>
            <a:r>
              <a:rPr lang="de-DE" altLang="de-DE" sz="3000" dirty="0">
                <a:solidFill>
                  <a:srgbClr val="000000"/>
                </a:solidFill>
                <a:sym typeface="Wingdings" pitchFamily="2" charset="2"/>
              </a:rPr>
              <a:t>Das Adjektiv</a:t>
            </a:r>
            <a:endParaRPr lang="de-DE" altLang="de-DE" b="1" dirty="0">
              <a:solidFill>
                <a:srgbClr val="000000"/>
              </a:solidFill>
            </a:endParaRPr>
          </a:p>
        </p:txBody>
      </p:sp>
      <p:sp>
        <p:nvSpPr>
          <p:cNvPr id="68613" name="Rectangle 10"/>
          <p:cNvSpPr>
            <a:spLocks noChangeArrowheads="1"/>
          </p:cNvSpPr>
          <p:nvPr/>
        </p:nvSpPr>
        <p:spPr bwMode="auto">
          <a:xfrm>
            <a:off x="914400" y="2286000"/>
            <a:ext cx="8121650" cy="554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de-DE" altLang="de-DE" sz="3000" b="1" dirty="0">
                <a:solidFill>
                  <a:srgbClr val="000000"/>
                </a:solidFill>
                <a:sym typeface="Wingdings" pitchFamily="2" charset="2"/>
                <a:hlinkClick r:id="rId5" action="ppaction://hlinksldjump"/>
              </a:rPr>
              <a:t></a:t>
            </a:r>
            <a:r>
              <a:rPr lang="de-DE" altLang="de-DE" sz="3000" b="1" dirty="0">
                <a:solidFill>
                  <a:srgbClr val="000000"/>
                </a:solidFill>
                <a:hlinkClick r:id="rId5" action="ppaction://hlinksldjump"/>
              </a:rPr>
              <a:t> </a:t>
            </a:r>
            <a:r>
              <a:rPr lang="de-DE" altLang="de-DE" sz="3000" dirty="0">
                <a:solidFill>
                  <a:srgbClr val="000000"/>
                </a:solidFill>
              </a:rPr>
              <a:t>Das Adverb</a:t>
            </a:r>
          </a:p>
        </p:txBody>
      </p:sp>
      <p:sp>
        <p:nvSpPr>
          <p:cNvPr id="68614" name="Text Box 13"/>
          <p:cNvSpPr txBox="1">
            <a:spLocks noChangeArrowheads="1"/>
          </p:cNvSpPr>
          <p:nvPr/>
        </p:nvSpPr>
        <p:spPr bwMode="auto">
          <a:xfrm>
            <a:off x="914400" y="2819400"/>
            <a:ext cx="4521200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3000" b="1" dirty="0">
                <a:solidFill>
                  <a:srgbClr val="000000"/>
                </a:solidFill>
                <a:sym typeface="Wingdings" pitchFamily="2" charset="2"/>
                <a:hlinkClick r:id="rId6" action="ppaction://hlinksldjump"/>
              </a:rPr>
              <a:t></a:t>
            </a:r>
            <a:r>
              <a:rPr lang="de-DE" altLang="de-DE" sz="3000" b="1" dirty="0">
                <a:solidFill>
                  <a:srgbClr val="000000"/>
                </a:solidFill>
                <a:hlinkClick r:id="rId6" action="ppaction://hlinksldjump"/>
              </a:rPr>
              <a:t> </a:t>
            </a:r>
            <a:r>
              <a:rPr lang="de-DE" altLang="de-DE" sz="3000" dirty="0">
                <a:solidFill>
                  <a:srgbClr val="000000"/>
                </a:solidFill>
              </a:rPr>
              <a:t>Das Verb</a:t>
            </a:r>
          </a:p>
        </p:txBody>
      </p:sp>
      <p:sp>
        <p:nvSpPr>
          <p:cNvPr id="68615" name="Text Box 15"/>
          <p:cNvSpPr txBox="1">
            <a:spLocks noChangeArrowheads="1"/>
          </p:cNvSpPr>
          <p:nvPr/>
        </p:nvSpPr>
        <p:spPr bwMode="auto">
          <a:xfrm>
            <a:off x="914400" y="3429000"/>
            <a:ext cx="6897688" cy="554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3000" b="1" dirty="0">
                <a:solidFill>
                  <a:srgbClr val="000000"/>
                </a:solidFill>
                <a:sym typeface="Wingdings" pitchFamily="2" charset="2"/>
                <a:hlinkClick r:id="rId7" action="ppaction://hlinksldjump"/>
              </a:rPr>
              <a:t></a:t>
            </a:r>
            <a:r>
              <a:rPr lang="de-DE" altLang="de-DE" sz="3000" dirty="0">
                <a:solidFill>
                  <a:srgbClr val="000000"/>
                </a:solidFill>
                <a:hlinkClick r:id="rId7" action="ppaction://hlinksldjump"/>
              </a:rPr>
              <a:t> </a:t>
            </a:r>
            <a:r>
              <a:rPr lang="de-DE" altLang="de-DE" sz="3000" dirty="0">
                <a:solidFill>
                  <a:srgbClr val="000000"/>
                </a:solidFill>
              </a:rPr>
              <a:t>Das Pronomen</a:t>
            </a:r>
            <a:endParaRPr lang="de-DE" altLang="de-DE" sz="3000" b="1" dirty="0">
              <a:solidFill>
                <a:srgbClr val="000000"/>
              </a:solidFill>
            </a:endParaRPr>
          </a:p>
        </p:txBody>
      </p:sp>
      <p:sp>
        <p:nvSpPr>
          <p:cNvPr id="68616" name="Text Box 17"/>
          <p:cNvSpPr txBox="1">
            <a:spLocks noChangeArrowheads="1"/>
          </p:cNvSpPr>
          <p:nvPr/>
        </p:nvSpPr>
        <p:spPr bwMode="auto">
          <a:xfrm>
            <a:off x="914400" y="4038600"/>
            <a:ext cx="7186613" cy="554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3000" b="1" dirty="0">
                <a:solidFill>
                  <a:srgbClr val="000000"/>
                </a:solidFill>
                <a:sym typeface="Wingdings" pitchFamily="2" charset="2"/>
                <a:hlinkClick r:id="rId8" action="ppaction://hlinksldjump"/>
              </a:rPr>
              <a:t></a:t>
            </a:r>
            <a:r>
              <a:rPr lang="de-DE" altLang="de-DE" sz="3000" b="1" dirty="0">
                <a:solidFill>
                  <a:srgbClr val="000000"/>
                </a:solidFill>
                <a:hlinkClick r:id="rId8" action="ppaction://hlinksldjump"/>
              </a:rPr>
              <a:t> </a:t>
            </a:r>
            <a:r>
              <a:rPr lang="de-DE" altLang="de-DE" sz="3000" dirty="0">
                <a:solidFill>
                  <a:srgbClr val="000000"/>
                </a:solidFill>
              </a:rPr>
              <a:t>Die Präposition</a:t>
            </a:r>
          </a:p>
        </p:txBody>
      </p:sp>
      <p:sp>
        <p:nvSpPr>
          <p:cNvPr id="68617" name="Text Box 19"/>
          <p:cNvSpPr txBox="1">
            <a:spLocks noChangeArrowheads="1"/>
          </p:cNvSpPr>
          <p:nvPr/>
        </p:nvSpPr>
        <p:spPr bwMode="auto">
          <a:xfrm>
            <a:off x="914400" y="4648200"/>
            <a:ext cx="8553450" cy="554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3000" b="1" dirty="0">
                <a:solidFill>
                  <a:srgbClr val="000000"/>
                </a:solidFill>
                <a:sym typeface="Wingdings" pitchFamily="2" charset="2"/>
                <a:hlinkClick r:id="rId9" action="ppaction://hlinksldjump"/>
              </a:rPr>
              <a:t></a:t>
            </a:r>
            <a:r>
              <a:rPr lang="de-DE" altLang="de-DE" sz="3000" b="1" dirty="0">
                <a:solidFill>
                  <a:srgbClr val="000000"/>
                </a:solidFill>
                <a:hlinkClick r:id="rId9" action="ppaction://hlinksldjump"/>
              </a:rPr>
              <a:t> </a:t>
            </a:r>
            <a:r>
              <a:rPr lang="de-DE" altLang="de-DE" sz="3000" dirty="0">
                <a:solidFill>
                  <a:srgbClr val="000000"/>
                </a:solidFill>
              </a:rPr>
              <a:t>Die Konjunktion</a:t>
            </a:r>
            <a:endParaRPr lang="de-DE" altLang="de-DE" sz="3000" b="1" dirty="0">
              <a:solidFill>
                <a:srgbClr val="000000"/>
              </a:solidFill>
            </a:endParaRPr>
          </a:p>
        </p:txBody>
      </p:sp>
      <p:sp>
        <p:nvSpPr>
          <p:cNvPr id="68618" name="Text Box 21"/>
          <p:cNvSpPr txBox="1">
            <a:spLocks noChangeArrowheads="1"/>
          </p:cNvSpPr>
          <p:nvPr/>
        </p:nvSpPr>
        <p:spPr bwMode="auto">
          <a:xfrm>
            <a:off x="914400" y="5257800"/>
            <a:ext cx="6610350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3000" b="1" dirty="0">
                <a:solidFill>
                  <a:srgbClr val="000000"/>
                </a:solidFill>
                <a:sym typeface="Wingdings" pitchFamily="2" charset="2"/>
                <a:hlinkClick r:id="rId10" action="ppaction://hlinksldjump"/>
              </a:rPr>
              <a:t></a:t>
            </a:r>
            <a:r>
              <a:rPr lang="de-DE" altLang="de-DE" sz="3000" dirty="0">
                <a:solidFill>
                  <a:srgbClr val="000000"/>
                </a:solidFill>
                <a:hlinkClick r:id="rId10" action="ppaction://hlinksldjump"/>
              </a:rPr>
              <a:t> </a:t>
            </a:r>
            <a:r>
              <a:rPr lang="de-DE" altLang="de-DE" sz="3000" dirty="0">
                <a:solidFill>
                  <a:srgbClr val="000000"/>
                </a:solidFill>
              </a:rPr>
              <a:t>Die Numerale</a:t>
            </a:r>
            <a:endParaRPr lang="de-DE" altLang="de-DE" sz="3000" b="1" dirty="0">
              <a:solidFill>
                <a:srgbClr val="000000"/>
              </a:solidFill>
            </a:endParaRPr>
          </a:p>
        </p:txBody>
      </p:sp>
      <p:sp>
        <p:nvSpPr>
          <p:cNvPr id="68619" name="Text Box 23"/>
          <p:cNvSpPr txBox="1">
            <a:spLocks noChangeArrowheads="1"/>
          </p:cNvSpPr>
          <p:nvPr/>
        </p:nvSpPr>
        <p:spPr bwMode="auto">
          <a:xfrm>
            <a:off x="914400" y="5791200"/>
            <a:ext cx="6681788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3000" b="1" dirty="0">
                <a:solidFill>
                  <a:srgbClr val="000000"/>
                </a:solidFill>
                <a:sym typeface="Wingdings" pitchFamily="2" charset="2"/>
                <a:hlinkClick r:id="rId11" action="ppaction://hlinksldjump"/>
              </a:rPr>
              <a:t></a:t>
            </a:r>
            <a:r>
              <a:rPr lang="de-DE" altLang="de-DE" sz="3000" dirty="0">
                <a:solidFill>
                  <a:srgbClr val="000000"/>
                </a:solidFill>
              </a:rPr>
              <a:t> Die Interjektion</a:t>
            </a:r>
            <a:endParaRPr lang="de-DE" altLang="de-DE" sz="3000" b="1" dirty="0">
              <a:solidFill>
                <a:srgbClr val="000000"/>
              </a:solidFill>
            </a:endParaRPr>
          </a:p>
        </p:txBody>
      </p:sp>
      <p:sp>
        <p:nvSpPr>
          <p:cNvPr id="2" name="Textfeld 1"/>
          <p:cNvSpPr txBox="1"/>
          <p:nvPr/>
        </p:nvSpPr>
        <p:spPr>
          <a:xfrm>
            <a:off x="5191125" y="1628775"/>
            <a:ext cx="3341688" cy="323215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de-DE" u="sng" dirty="0">
                <a:solidFill>
                  <a:srgbClr val="80808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Navigation:</a:t>
            </a:r>
          </a:p>
          <a:p>
            <a:pPr>
              <a:defRPr/>
            </a:pPr>
            <a:endParaRPr lang="de-DE" dirty="0">
              <a:solidFill>
                <a:srgbClr val="80808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>
              <a:defRPr/>
            </a:pPr>
            <a:r>
              <a:rPr lang="de-DE" dirty="0">
                <a:solidFill>
                  <a:srgbClr val="80808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Durch das Klicken auf dieses Symbol </a:t>
            </a:r>
          </a:p>
          <a:p>
            <a:pPr algn="ctr">
              <a:defRPr/>
            </a:pPr>
            <a:r>
              <a:rPr lang="de-DE" sz="3600" u="sng" dirty="0">
                <a:solidFill>
                  <a:srgbClr val="80808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/>
              </a:rPr>
              <a:t></a:t>
            </a:r>
            <a:r>
              <a:rPr lang="de-DE" sz="3600" dirty="0">
                <a:solidFill>
                  <a:srgbClr val="80808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/>
              </a:rPr>
              <a:t> </a:t>
            </a:r>
          </a:p>
          <a:p>
            <a:pPr algn="ctr">
              <a:defRPr/>
            </a:pPr>
            <a:r>
              <a:rPr lang="de-DE" dirty="0">
                <a:solidFill>
                  <a:srgbClr val="80808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/>
              </a:rPr>
              <a:t>gelangt man direkt in die entsprechenden Unterkapitel.</a:t>
            </a:r>
            <a:endParaRPr lang="de-DE" sz="1600" dirty="0">
              <a:solidFill>
                <a:srgbClr val="80808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6991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altLang="de-DE" smtClean="0">
                <a:latin typeface="Tahoma" pitchFamily="34" charset="0"/>
              </a:rPr>
              <a:t>Die Interjektion</a:t>
            </a:r>
          </a:p>
        </p:txBody>
      </p:sp>
      <p:sp>
        <p:nvSpPr>
          <p:cNvPr id="72707" name="Rectangle 3"/>
          <p:cNvSpPr>
            <a:spLocks noChangeArrowheads="1"/>
          </p:cNvSpPr>
          <p:nvPr/>
        </p:nvSpPr>
        <p:spPr bwMode="auto">
          <a:xfrm>
            <a:off x="838200" y="1905000"/>
            <a:ext cx="762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de-DE" altLang="de-DE"/>
              <a:t>Interjektionen sind Ausrufe- oder Empfindungswörter. </a:t>
            </a:r>
          </a:p>
        </p:txBody>
      </p:sp>
      <p:sp>
        <p:nvSpPr>
          <p:cNvPr id="72708" name="Rectangle 4"/>
          <p:cNvSpPr>
            <a:spLocks noChangeArrowheads="1"/>
          </p:cNvSpPr>
          <p:nvPr/>
        </p:nvSpPr>
        <p:spPr bwMode="auto">
          <a:xfrm>
            <a:off x="2286000" y="2895600"/>
            <a:ext cx="5029200" cy="2282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de-DE" altLang="de-DE" b="1"/>
              <a:t>Hurra</a:t>
            </a:r>
            <a:r>
              <a:rPr lang="de-DE" altLang="de-DE"/>
              <a:t>, wir haben es geschafft!</a:t>
            </a:r>
            <a:br>
              <a:rPr lang="de-DE" altLang="de-DE"/>
            </a:br>
            <a:r>
              <a:rPr lang="de-DE" altLang="de-DE" b="1"/>
              <a:t>Autsch</a:t>
            </a:r>
            <a:r>
              <a:rPr lang="de-DE" altLang="de-DE"/>
              <a:t>, du tust mir weh.</a:t>
            </a:r>
            <a:br>
              <a:rPr lang="de-DE" altLang="de-DE"/>
            </a:br>
            <a:r>
              <a:rPr lang="de-DE" altLang="de-DE" b="1"/>
              <a:t>Pfui</a:t>
            </a:r>
            <a:r>
              <a:rPr lang="de-DE" altLang="de-DE"/>
              <a:t>, lass das.</a:t>
            </a:r>
            <a:br>
              <a:rPr lang="de-DE" altLang="de-DE"/>
            </a:br>
            <a:r>
              <a:rPr lang="de-DE" altLang="de-DE" b="1"/>
              <a:t>Hey</a:t>
            </a:r>
            <a:r>
              <a:rPr lang="de-DE" altLang="de-DE"/>
              <a:t>, wach endlich auf!</a:t>
            </a:r>
            <a:br>
              <a:rPr lang="de-DE" altLang="de-DE"/>
            </a:br>
            <a:r>
              <a:rPr lang="de-DE" altLang="de-DE" b="1"/>
              <a:t>Hallo</a:t>
            </a:r>
            <a:r>
              <a:rPr lang="de-DE" altLang="de-DE"/>
              <a:t>, ist da jemand?</a:t>
            </a:r>
            <a:br>
              <a:rPr lang="de-DE" altLang="de-DE"/>
            </a:br>
            <a:r>
              <a:rPr lang="de-DE" altLang="de-DE" b="1"/>
              <a:t>Oh</a:t>
            </a:r>
            <a:r>
              <a:rPr lang="de-DE" altLang="de-DE"/>
              <a:t>, das tut mir aber leid.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27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27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27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27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707" grpId="0" autoUpdateAnimBg="0"/>
      <p:bldP spid="72708" grpId="0" autoUpdateAnimBg="0"/>
    </p:bld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ChangeArrowheads="1"/>
          </p:cNvSpPr>
          <p:nvPr/>
        </p:nvSpPr>
        <p:spPr bwMode="auto">
          <a:xfrm>
            <a:off x="1066800" y="1600200"/>
            <a:ext cx="71628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de-DE" altLang="de-DE"/>
              <a:t>In einer E-Mail oder SMS übernehmen Smilies häufig die Funktion von Interjektionen. </a:t>
            </a:r>
          </a:p>
        </p:txBody>
      </p:sp>
      <p:sp>
        <p:nvSpPr>
          <p:cNvPr id="67587" name="Rectangle 3"/>
          <p:cNvSpPr>
            <a:spLocks noChangeArrowheads="1"/>
          </p:cNvSpPr>
          <p:nvPr/>
        </p:nvSpPr>
        <p:spPr bwMode="auto">
          <a:xfrm>
            <a:off x="1295400" y="2971800"/>
            <a:ext cx="5943600" cy="1552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de-DE" altLang="de-DE"/>
              <a:t>Darüber kann ich nur lachen, </a:t>
            </a:r>
            <a:r>
              <a:rPr lang="de-DE" altLang="de-DE" b="1"/>
              <a:t>haha</a:t>
            </a:r>
            <a:r>
              <a:rPr lang="de-DE" altLang="de-DE"/>
              <a:t>.</a:t>
            </a:r>
            <a:br>
              <a:rPr lang="de-DE" altLang="de-DE"/>
            </a:br>
            <a:r>
              <a:rPr lang="de-DE" altLang="de-DE"/>
              <a:t>Darüber kann ich nur lachen, </a:t>
            </a:r>
            <a:r>
              <a:rPr lang="de-DE" altLang="de-DE" b="1"/>
              <a:t>:-)</a:t>
            </a:r>
            <a:r>
              <a:rPr lang="de-DE" altLang="de-DE"/>
              <a:t/>
            </a:r>
            <a:br>
              <a:rPr lang="de-DE" altLang="de-DE"/>
            </a:br>
            <a:r>
              <a:rPr lang="de-DE" altLang="de-DE" b="1"/>
              <a:t>Schluchz</a:t>
            </a:r>
            <a:r>
              <a:rPr lang="de-DE" altLang="de-DE"/>
              <a:t>, wie traurig.</a:t>
            </a:r>
            <a:br>
              <a:rPr lang="de-DE" altLang="de-DE"/>
            </a:br>
            <a:r>
              <a:rPr lang="de-DE" altLang="de-DE" b="1"/>
              <a:t>:"-(</a:t>
            </a:r>
            <a:r>
              <a:rPr lang="de-DE" altLang="de-DE"/>
              <a:t> wie traurig.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Text Box 3"/>
          <p:cNvSpPr txBox="1">
            <a:spLocks noChangeArrowheads="1"/>
          </p:cNvSpPr>
          <p:nvPr/>
        </p:nvSpPr>
        <p:spPr bwMode="auto">
          <a:xfrm>
            <a:off x="419100" y="609600"/>
            <a:ext cx="7467600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dirty="0">
                <a:solidFill>
                  <a:srgbClr val="000000"/>
                </a:solidFill>
              </a:rPr>
              <a:t>     </a:t>
            </a:r>
            <a:r>
              <a:rPr lang="de-DE" altLang="de-DE" sz="3000" b="1" dirty="0">
                <a:solidFill>
                  <a:srgbClr val="000000"/>
                </a:solidFill>
                <a:sym typeface="Wingdings" pitchFamily="2" charset="2"/>
                <a:hlinkClick r:id="rId2" action="ppaction://hlinksldjump"/>
              </a:rPr>
              <a:t></a:t>
            </a:r>
            <a:r>
              <a:rPr lang="de-DE" altLang="de-DE" sz="3000" b="1" dirty="0">
                <a:solidFill>
                  <a:srgbClr val="000000"/>
                </a:solidFill>
                <a:hlinkClick r:id="rId2" action="ppaction://hlinksldjump"/>
              </a:rPr>
              <a:t> </a:t>
            </a:r>
            <a:r>
              <a:rPr lang="de-DE" altLang="de-DE" sz="3000" dirty="0">
                <a:solidFill>
                  <a:srgbClr val="000000"/>
                </a:solidFill>
              </a:rPr>
              <a:t>Das </a:t>
            </a:r>
            <a:r>
              <a:rPr lang="de-DE" altLang="de-DE" sz="3000" dirty="0" smtClean="0">
                <a:solidFill>
                  <a:srgbClr val="000000"/>
                </a:solidFill>
              </a:rPr>
              <a:t>Substantiv / das Nomen</a:t>
            </a:r>
            <a:endParaRPr lang="de-DE" altLang="de-DE" sz="3000" dirty="0">
              <a:solidFill>
                <a:srgbClr val="000000"/>
              </a:solidFill>
            </a:endParaRPr>
          </a:p>
        </p:txBody>
      </p:sp>
      <p:sp>
        <p:nvSpPr>
          <p:cNvPr id="68611" name="Text Box 7">
            <a:hlinkClick r:id="rId3" action="ppaction://hlinksldjump"/>
          </p:cNvPr>
          <p:cNvSpPr txBox="1">
            <a:spLocks noChangeArrowheads="1"/>
          </p:cNvSpPr>
          <p:nvPr/>
        </p:nvSpPr>
        <p:spPr bwMode="auto">
          <a:xfrm>
            <a:off x="755650" y="1143000"/>
            <a:ext cx="5721350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dirty="0">
                <a:solidFill>
                  <a:srgbClr val="000000"/>
                </a:solidFill>
              </a:rPr>
              <a:t>  </a:t>
            </a:r>
            <a:r>
              <a:rPr lang="de-DE" altLang="de-DE" sz="3000" b="1" dirty="0">
                <a:solidFill>
                  <a:srgbClr val="000000"/>
                </a:solidFill>
                <a:sym typeface="Wingdings" pitchFamily="2" charset="2"/>
                <a:hlinkClick r:id="rId3" action="ppaction://hlinksldjump"/>
              </a:rPr>
              <a:t></a:t>
            </a:r>
            <a:r>
              <a:rPr lang="de-DE" altLang="de-DE" sz="3000" dirty="0">
                <a:solidFill>
                  <a:srgbClr val="000000"/>
                </a:solidFill>
                <a:hlinkClick r:id="rId3" action="ppaction://hlinksldjump"/>
              </a:rPr>
              <a:t> </a:t>
            </a:r>
            <a:r>
              <a:rPr lang="de-DE" altLang="de-DE" sz="3000" dirty="0">
                <a:solidFill>
                  <a:srgbClr val="000000"/>
                </a:solidFill>
              </a:rPr>
              <a:t>Der Artikel</a:t>
            </a:r>
            <a:endParaRPr lang="de-DE" altLang="de-DE" sz="3000" b="1" dirty="0">
              <a:solidFill>
                <a:srgbClr val="000000"/>
              </a:solidFill>
            </a:endParaRPr>
          </a:p>
        </p:txBody>
      </p:sp>
      <p:sp>
        <p:nvSpPr>
          <p:cNvPr id="68612" name="Text Box 8"/>
          <p:cNvSpPr txBox="1">
            <a:spLocks noChangeArrowheads="1"/>
          </p:cNvSpPr>
          <p:nvPr/>
        </p:nvSpPr>
        <p:spPr bwMode="auto">
          <a:xfrm>
            <a:off x="457200" y="1676400"/>
            <a:ext cx="7391400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b="1" dirty="0">
                <a:solidFill>
                  <a:srgbClr val="000000"/>
                </a:solidFill>
              </a:rPr>
              <a:t>     </a:t>
            </a:r>
            <a:r>
              <a:rPr lang="de-DE" altLang="de-DE" sz="3000" b="1" dirty="0">
                <a:solidFill>
                  <a:srgbClr val="000000"/>
                </a:solidFill>
                <a:sym typeface="Wingdings" pitchFamily="2" charset="2"/>
                <a:hlinkClick r:id="rId4" action="ppaction://hlinksldjump"/>
              </a:rPr>
              <a:t></a:t>
            </a:r>
            <a:r>
              <a:rPr lang="de-DE" altLang="de-DE" sz="3000" dirty="0">
                <a:solidFill>
                  <a:srgbClr val="000000"/>
                </a:solidFill>
                <a:sym typeface="Wingdings" pitchFamily="2" charset="2"/>
                <a:hlinkClick r:id="rId4" action="ppaction://hlinksldjump"/>
              </a:rPr>
              <a:t> </a:t>
            </a:r>
            <a:r>
              <a:rPr lang="de-DE" altLang="de-DE" sz="3000" dirty="0">
                <a:solidFill>
                  <a:srgbClr val="000000"/>
                </a:solidFill>
                <a:sym typeface="Wingdings" pitchFamily="2" charset="2"/>
              </a:rPr>
              <a:t>Das Adjektiv</a:t>
            </a:r>
            <a:endParaRPr lang="de-DE" altLang="de-DE" b="1" dirty="0">
              <a:solidFill>
                <a:srgbClr val="000000"/>
              </a:solidFill>
            </a:endParaRPr>
          </a:p>
        </p:txBody>
      </p:sp>
      <p:sp>
        <p:nvSpPr>
          <p:cNvPr id="68613" name="Rectangle 10"/>
          <p:cNvSpPr>
            <a:spLocks noChangeArrowheads="1"/>
          </p:cNvSpPr>
          <p:nvPr/>
        </p:nvSpPr>
        <p:spPr bwMode="auto">
          <a:xfrm>
            <a:off x="914400" y="2286000"/>
            <a:ext cx="8121650" cy="554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de-DE" altLang="de-DE" sz="3000" b="1" dirty="0">
                <a:solidFill>
                  <a:srgbClr val="000000"/>
                </a:solidFill>
                <a:sym typeface="Wingdings" pitchFamily="2" charset="2"/>
                <a:hlinkClick r:id="rId5" action="ppaction://hlinksldjump"/>
              </a:rPr>
              <a:t></a:t>
            </a:r>
            <a:r>
              <a:rPr lang="de-DE" altLang="de-DE" sz="3000" b="1" dirty="0">
                <a:solidFill>
                  <a:srgbClr val="000000"/>
                </a:solidFill>
                <a:hlinkClick r:id="rId5" action="ppaction://hlinksldjump"/>
              </a:rPr>
              <a:t> </a:t>
            </a:r>
            <a:r>
              <a:rPr lang="de-DE" altLang="de-DE" sz="3000" dirty="0">
                <a:solidFill>
                  <a:srgbClr val="000000"/>
                </a:solidFill>
              </a:rPr>
              <a:t>Das Adverb</a:t>
            </a:r>
          </a:p>
        </p:txBody>
      </p:sp>
      <p:sp>
        <p:nvSpPr>
          <p:cNvPr id="68614" name="Text Box 13"/>
          <p:cNvSpPr txBox="1">
            <a:spLocks noChangeArrowheads="1"/>
          </p:cNvSpPr>
          <p:nvPr/>
        </p:nvSpPr>
        <p:spPr bwMode="auto">
          <a:xfrm>
            <a:off x="914400" y="2819400"/>
            <a:ext cx="4521200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3000" b="1" dirty="0">
                <a:solidFill>
                  <a:srgbClr val="000000"/>
                </a:solidFill>
                <a:sym typeface="Wingdings" pitchFamily="2" charset="2"/>
                <a:hlinkClick r:id="rId6" action="ppaction://hlinksldjump"/>
              </a:rPr>
              <a:t></a:t>
            </a:r>
            <a:r>
              <a:rPr lang="de-DE" altLang="de-DE" sz="3000" b="1" dirty="0">
                <a:solidFill>
                  <a:srgbClr val="000000"/>
                </a:solidFill>
                <a:hlinkClick r:id="rId6" action="ppaction://hlinksldjump"/>
              </a:rPr>
              <a:t> </a:t>
            </a:r>
            <a:r>
              <a:rPr lang="de-DE" altLang="de-DE" sz="3000" dirty="0">
                <a:solidFill>
                  <a:srgbClr val="000000"/>
                </a:solidFill>
              </a:rPr>
              <a:t>Das Verb</a:t>
            </a:r>
          </a:p>
        </p:txBody>
      </p:sp>
      <p:sp>
        <p:nvSpPr>
          <p:cNvPr id="68615" name="Text Box 15"/>
          <p:cNvSpPr txBox="1">
            <a:spLocks noChangeArrowheads="1"/>
          </p:cNvSpPr>
          <p:nvPr/>
        </p:nvSpPr>
        <p:spPr bwMode="auto">
          <a:xfrm>
            <a:off x="914400" y="3429000"/>
            <a:ext cx="6897688" cy="554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3000" b="1" dirty="0">
                <a:solidFill>
                  <a:srgbClr val="000000"/>
                </a:solidFill>
                <a:sym typeface="Wingdings" pitchFamily="2" charset="2"/>
                <a:hlinkClick r:id="rId7" action="ppaction://hlinksldjump"/>
              </a:rPr>
              <a:t></a:t>
            </a:r>
            <a:r>
              <a:rPr lang="de-DE" altLang="de-DE" sz="3000" dirty="0">
                <a:solidFill>
                  <a:srgbClr val="000000"/>
                </a:solidFill>
                <a:hlinkClick r:id="rId7" action="ppaction://hlinksldjump"/>
              </a:rPr>
              <a:t> </a:t>
            </a:r>
            <a:r>
              <a:rPr lang="de-DE" altLang="de-DE" sz="3000" dirty="0">
                <a:solidFill>
                  <a:srgbClr val="000000"/>
                </a:solidFill>
              </a:rPr>
              <a:t>Das Pronomen</a:t>
            </a:r>
            <a:endParaRPr lang="de-DE" altLang="de-DE" sz="3000" b="1" dirty="0">
              <a:solidFill>
                <a:srgbClr val="000000"/>
              </a:solidFill>
            </a:endParaRPr>
          </a:p>
        </p:txBody>
      </p:sp>
      <p:sp>
        <p:nvSpPr>
          <p:cNvPr id="68616" name="Text Box 17"/>
          <p:cNvSpPr txBox="1">
            <a:spLocks noChangeArrowheads="1"/>
          </p:cNvSpPr>
          <p:nvPr/>
        </p:nvSpPr>
        <p:spPr bwMode="auto">
          <a:xfrm>
            <a:off x="914400" y="4038600"/>
            <a:ext cx="7186613" cy="554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3000" b="1" dirty="0">
                <a:solidFill>
                  <a:srgbClr val="000000"/>
                </a:solidFill>
                <a:sym typeface="Wingdings" pitchFamily="2" charset="2"/>
                <a:hlinkClick r:id="rId8" action="ppaction://hlinksldjump"/>
              </a:rPr>
              <a:t></a:t>
            </a:r>
            <a:r>
              <a:rPr lang="de-DE" altLang="de-DE" sz="3000" b="1" dirty="0">
                <a:solidFill>
                  <a:srgbClr val="000000"/>
                </a:solidFill>
                <a:hlinkClick r:id="rId8" action="ppaction://hlinksldjump"/>
              </a:rPr>
              <a:t> </a:t>
            </a:r>
            <a:r>
              <a:rPr lang="de-DE" altLang="de-DE" sz="3000" dirty="0">
                <a:solidFill>
                  <a:srgbClr val="000000"/>
                </a:solidFill>
              </a:rPr>
              <a:t>Die Präposition</a:t>
            </a:r>
          </a:p>
        </p:txBody>
      </p:sp>
      <p:sp>
        <p:nvSpPr>
          <p:cNvPr id="68617" name="Text Box 19"/>
          <p:cNvSpPr txBox="1">
            <a:spLocks noChangeArrowheads="1"/>
          </p:cNvSpPr>
          <p:nvPr/>
        </p:nvSpPr>
        <p:spPr bwMode="auto">
          <a:xfrm>
            <a:off x="914400" y="4648200"/>
            <a:ext cx="8553450" cy="554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3000" b="1" dirty="0">
                <a:solidFill>
                  <a:srgbClr val="000000"/>
                </a:solidFill>
                <a:sym typeface="Wingdings" pitchFamily="2" charset="2"/>
                <a:hlinkClick r:id="rId9" action="ppaction://hlinksldjump"/>
              </a:rPr>
              <a:t></a:t>
            </a:r>
            <a:r>
              <a:rPr lang="de-DE" altLang="de-DE" sz="3000" b="1" dirty="0">
                <a:solidFill>
                  <a:srgbClr val="000000"/>
                </a:solidFill>
                <a:hlinkClick r:id="rId9" action="ppaction://hlinksldjump"/>
              </a:rPr>
              <a:t> </a:t>
            </a:r>
            <a:r>
              <a:rPr lang="de-DE" altLang="de-DE" sz="3000" dirty="0">
                <a:solidFill>
                  <a:srgbClr val="000000"/>
                </a:solidFill>
              </a:rPr>
              <a:t>Die Konjunktion</a:t>
            </a:r>
            <a:endParaRPr lang="de-DE" altLang="de-DE" sz="3000" b="1" dirty="0">
              <a:solidFill>
                <a:srgbClr val="000000"/>
              </a:solidFill>
            </a:endParaRPr>
          </a:p>
        </p:txBody>
      </p:sp>
      <p:sp>
        <p:nvSpPr>
          <p:cNvPr id="68618" name="Text Box 21"/>
          <p:cNvSpPr txBox="1">
            <a:spLocks noChangeArrowheads="1"/>
          </p:cNvSpPr>
          <p:nvPr/>
        </p:nvSpPr>
        <p:spPr bwMode="auto">
          <a:xfrm>
            <a:off x="914400" y="5257800"/>
            <a:ext cx="6610350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3000" b="1" dirty="0">
                <a:solidFill>
                  <a:srgbClr val="000000"/>
                </a:solidFill>
                <a:sym typeface="Wingdings" pitchFamily="2" charset="2"/>
                <a:hlinkClick r:id="rId10" action="ppaction://hlinksldjump"/>
              </a:rPr>
              <a:t></a:t>
            </a:r>
            <a:r>
              <a:rPr lang="de-DE" altLang="de-DE" sz="3000" dirty="0">
                <a:solidFill>
                  <a:srgbClr val="000000"/>
                </a:solidFill>
                <a:hlinkClick r:id="rId10" action="ppaction://hlinksldjump"/>
              </a:rPr>
              <a:t> </a:t>
            </a:r>
            <a:r>
              <a:rPr lang="de-DE" altLang="de-DE" sz="3000" dirty="0">
                <a:solidFill>
                  <a:srgbClr val="000000"/>
                </a:solidFill>
              </a:rPr>
              <a:t>Die Numerale</a:t>
            </a:r>
            <a:endParaRPr lang="de-DE" altLang="de-DE" sz="3000" b="1" dirty="0">
              <a:solidFill>
                <a:srgbClr val="000000"/>
              </a:solidFill>
            </a:endParaRPr>
          </a:p>
        </p:txBody>
      </p:sp>
      <p:sp>
        <p:nvSpPr>
          <p:cNvPr id="68619" name="Text Box 23"/>
          <p:cNvSpPr txBox="1">
            <a:spLocks noChangeArrowheads="1"/>
          </p:cNvSpPr>
          <p:nvPr/>
        </p:nvSpPr>
        <p:spPr bwMode="auto">
          <a:xfrm>
            <a:off x="914400" y="5791200"/>
            <a:ext cx="6681788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3000" b="1" dirty="0">
                <a:solidFill>
                  <a:srgbClr val="000000"/>
                </a:solidFill>
                <a:sym typeface="Wingdings" pitchFamily="2" charset="2"/>
                <a:hlinkClick r:id="rId11" action="ppaction://hlinksldjump"/>
              </a:rPr>
              <a:t></a:t>
            </a:r>
            <a:r>
              <a:rPr lang="de-DE" altLang="de-DE" sz="3000" dirty="0">
                <a:solidFill>
                  <a:srgbClr val="000000"/>
                </a:solidFill>
              </a:rPr>
              <a:t> Die Interjektion</a:t>
            </a:r>
            <a:endParaRPr lang="de-DE" altLang="de-DE" sz="3000" b="1" dirty="0">
              <a:solidFill>
                <a:srgbClr val="000000"/>
              </a:solidFill>
            </a:endParaRPr>
          </a:p>
        </p:txBody>
      </p:sp>
      <p:sp>
        <p:nvSpPr>
          <p:cNvPr id="2" name="Textfeld 1"/>
          <p:cNvSpPr txBox="1"/>
          <p:nvPr/>
        </p:nvSpPr>
        <p:spPr>
          <a:xfrm>
            <a:off x="5191125" y="1628775"/>
            <a:ext cx="3341688" cy="323215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de-DE" u="sng" dirty="0">
                <a:solidFill>
                  <a:srgbClr val="80808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Navigation:</a:t>
            </a:r>
          </a:p>
          <a:p>
            <a:pPr>
              <a:defRPr/>
            </a:pPr>
            <a:endParaRPr lang="de-DE" dirty="0">
              <a:solidFill>
                <a:srgbClr val="80808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>
              <a:defRPr/>
            </a:pPr>
            <a:r>
              <a:rPr lang="de-DE" dirty="0">
                <a:solidFill>
                  <a:srgbClr val="80808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Durch das Klicken auf dieses Symbol </a:t>
            </a:r>
          </a:p>
          <a:p>
            <a:pPr algn="ctr">
              <a:defRPr/>
            </a:pPr>
            <a:r>
              <a:rPr lang="de-DE" sz="3600" u="sng" dirty="0">
                <a:solidFill>
                  <a:srgbClr val="80808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/>
              </a:rPr>
              <a:t></a:t>
            </a:r>
            <a:r>
              <a:rPr lang="de-DE" sz="3600" dirty="0">
                <a:solidFill>
                  <a:srgbClr val="80808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/>
              </a:rPr>
              <a:t> </a:t>
            </a:r>
          </a:p>
          <a:p>
            <a:pPr algn="ctr">
              <a:defRPr/>
            </a:pPr>
            <a:r>
              <a:rPr lang="de-DE" dirty="0">
                <a:solidFill>
                  <a:srgbClr val="80808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/>
              </a:rPr>
              <a:t>gelangt man direkt in die entsprechenden Unterkapitel.</a:t>
            </a:r>
            <a:endParaRPr lang="de-DE" sz="1600" dirty="0">
              <a:solidFill>
                <a:srgbClr val="80808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pPr eaLnBrk="1" hangingPunct="1"/>
            <a:r>
              <a:rPr lang="de-DE" altLang="de-DE" smtClean="0">
                <a:latin typeface="Tahoma" pitchFamily="34" charset="0"/>
              </a:rPr>
              <a:t>Der Artikel</a:t>
            </a:r>
          </a:p>
        </p:txBody>
      </p:sp>
      <p:sp>
        <p:nvSpPr>
          <p:cNvPr id="10243" name="Text Box 3"/>
          <p:cNvSpPr txBox="1">
            <a:spLocks noChangeArrowheads="1"/>
          </p:cNvSpPr>
          <p:nvPr/>
        </p:nvSpPr>
        <p:spPr bwMode="auto">
          <a:xfrm>
            <a:off x="838200" y="1447800"/>
            <a:ext cx="70104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/>
              <a:t>Man unterscheidet zwei Arten von Artikeln, den bestimmten und den unbestimmten Artikel. </a:t>
            </a:r>
          </a:p>
        </p:txBody>
      </p:sp>
      <p:sp>
        <p:nvSpPr>
          <p:cNvPr id="10244" name="Rectangle 4"/>
          <p:cNvSpPr>
            <a:spLocks noChangeArrowheads="1"/>
          </p:cNvSpPr>
          <p:nvPr/>
        </p:nvSpPr>
        <p:spPr bwMode="auto">
          <a:xfrm>
            <a:off x="838200" y="5105400"/>
            <a:ext cx="9144000" cy="1552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de-DE" altLang="de-DE" b="1"/>
              <a:t>Ein</a:t>
            </a:r>
            <a:r>
              <a:rPr lang="de-DE" altLang="de-DE"/>
              <a:t> Junge baut ein Baumhaus. </a:t>
            </a:r>
            <a:br>
              <a:rPr lang="de-DE" altLang="de-DE"/>
            </a:br>
            <a:r>
              <a:rPr lang="de-DE" altLang="de-DE" b="1"/>
              <a:t>Eine</a:t>
            </a:r>
            <a:r>
              <a:rPr lang="de-DE" altLang="de-DE"/>
              <a:t> Schulstunde kann manchmal sehr lang sein.</a:t>
            </a:r>
            <a:br>
              <a:rPr lang="de-DE" altLang="de-DE"/>
            </a:br>
            <a:r>
              <a:rPr lang="de-DE" altLang="de-DE" b="1"/>
              <a:t>Ein</a:t>
            </a:r>
            <a:r>
              <a:rPr lang="de-DE" altLang="de-DE"/>
              <a:t> Kind ist in den Bach gefallen. </a:t>
            </a:r>
          </a:p>
          <a:p>
            <a:endParaRPr lang="de-DE" altLang="de-DE"/>
          </a:p>
        </p:txBody>
      </p:sp>
      <p:sp>
        <p:nvSpPr>
          <p:cNvPr id="10245" name="Text Box 5"/>
          <p:cNvSpPr txBox="1">
            <a:spLocks noChangeArrowheads="1"/>
          </p:cNvSpPr>
          <p:nvPr/>
        </p:nvSpPr>
        <p:spPr bwMode="auto">
          <a:xfrm>
            <a:off x="838200" y="2362200"/>
            <a:ext cx="7010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b="1"/>
              <a:t>Der bestimmte Artikel</a:t>
            </a:r>
          </a:p>
        </p:txBody>
      </p:sp>
      <p:sp>
        <p:nvSpPr>
          <p:cNvPr id="10246" name="Text Box 6"/>
          <p:cNvSpPr txBox="1">
            <a:spLocks noChangeArrowheads="1"/>
          </p:cNvSpPr>
          <p:nvPr/>
        </p:nvSpPr>
        <p:spPr bwMode="auto">
          <a:xfrm>
            <a:off x="838200" y="3048000"/>
            <a:ext cx="7086600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de-DE" altLang="de-DE" b="1"/>
              <a:t>Der</a:t>
            </a:r>
            <a:r>
              <a:rPr lang="de-DE" altLang="de-DE"/>
              <a:t> Lehrer hat gute Beispiele gebracht.</a:t>
            </a:r>
            <a:br>
              <a:rPr lang="de-DE" altLang="de-DE"/>
            </a:br>
            <a:r>
              <a:rPr lang="de-DE" altLang="de-DE" b="1"/>
              <a:t>Die</a:t>
            </a:r>
            <a:r>
              <a:rPr lang="de-DE" altLang="de-DE"/>
              <a:t> Klassenarbeit war wieder viel zu schwer.</a:t>
            </a:r>
            <a:br>
              <a:rPr lang="de-DE" altLang="de-DE"/>
            </a:br>
            <a:r>
              <a:rPr lang="de-DE" altLang="de-DE" b="1"/>
              <a:t>Das</a:t>
            </a:r>
            <a:r>
              <a:rPr lang="de-DE" altLang="de-DE"/>
              <a:t> Kind möchte spielen.</a:t>
            </a:r>
          </a:p>
        </p:txBody>
      </p:sp>
      <p:sp>
        <p:nvSpPr>
          <p:cNvPr id="10247" name="Text Box 7"/>
          <p:cNvSpPr txBox="1">
            <a:spLocks noChangeArrowheads="1"/>
          </p:cNvSpPr>
          <p:nvPr/>
        </p:nvSpPr>
        <p:spPr bwMode="auto">
          <a:xfrm>
            <a:off x="838200" y="4419600"/>
            <a:ext cx="6019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de-DE" altLang="de-DE" b="1"/>
              <a:t>Der unbestimmte Artikel</a:t>
            </a:r>
            <a:endParaRPr lang="de-DE" altLang="de-DE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2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2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2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2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2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2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2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3" grpId="0" autoUpdateAnimBg="0"/>
      <p:bldP spid="10244" grpId="0" autoUpdateAnimBg="0"/>
      <p:bldP spid="10245" grpId="0" autoUpdateAnimBg="0"/>
      <p:bldP spid="10246" grpId="0" autoUpdateAnimBg="0"/>
      <p:bldP spid="10247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2"/>
          <p:cNvSpPr txBox="1">
            <a:spLocks noChangeArrowheads="1"/>
          </p:cNvSpPr>
          <p:nvPr/>
        </p:nvSpPr>
        <p:spPr bwMode="auto">
          <a:xfrm>
            <a:off x="1219200" y="685800"/>
            <a:ext cx="6934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de-DE" altLang="de-DE" b="1"/>
              <a:t>Bestimmter oder unbestimmter Artikel?</a:t>
            </a:r>
            <a:r>
              <a:rPr lang="de-DE" altLang="de-DE"/>
              <a:t> </a:t>
            </a:r>
          </a:p>
        </p:txBody>
      </p:sp>
      <p:sp>
        <p:nvSpPr>
          <p:cNvPr id="11267" name="Text Box 3"/>
          <p:cNvSpPr txBox="1">
            <a:spLocks noChangeArrowheads="1"/>
          </p:cNvSpPr>
          <p:nvPr/>
        </p:nvSpPr>
        <p:spPr bwMode="auto">
          <a:xfrm>
            <a:off x="358775" y="4191000"/>
            <a:ext cx="8534400" cy="191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/>
              <a:t>Peter: "Heute hat mich wieder </a:t>
            </a:r>
            <a:r>
              <a:rPr lang="de-DE" altLang="de-DE" b="1"/>
              <a:t>ein</a:t>
            </a:r>
            <a:r>
              <a:rPr lang="de-DE" altLang="de-DE"/>
              <a:t> Lehrer angeschnauzt." </a:t>
            </a:r>
            <a:br>
              <a:rPr lang="de-DE" altLang="de-DE"/>
            </a:br>
            <a:r>
              <a:rPr lang="de-DE" altLang="de-DE"/>
              <a:t>=&gt; irgendein Lehrer</a:t>
            </a:r>
            <a:br>
              <a:rPr lang="de-DE" altLang="de-DE"/>
            </a:br>
            <a:r>
              <a:rPr lang="de-DE" altLang="de-DE"/>
              <a:t>Peter: "Heute hat mich wieder </a:t>
            </a:r>
            <a:r>
              <a:rPr lang="de-DE" altLang="de-DE" b="1"/>
              <a:t>der</a:t>
            </a:r>
            <a:r>
              <a:rPr lang="de-DE" altLang="de-DE"/>
              <a:t> Deutschlehrer angeschnauzt." =&gt; Hier ist es ein bestimmter Lehrer, nämlich Peters Deutschlehrer. </a:t>
            </a:r>
          </a:p>
        </p:txBody>
      </p:sp>
      <p:sp>
        <p:nvSpPr>
          <p:cNvPr id="11269" name="Text Box 5"/>
          <p:cNvSpPr txBox="1">
            <a:spLocks noChangeArrowheads="1"/>
          </p:cNvSpPr>
          <p:nvPr/>
        </p:nvSpPr>
        <p:spPr bwMode="auto">
          <a:xfrm>
            <a:off x="358775" y="1600200"/>
            <a:ext cx="8534400" cy="2465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/>
              <a:t>Vergleiche die folgenden Sätze: </a:t>
            </a:r>
          </a:p>
          <a:p>
            <a:pPr eaLnBrk="1" hangingPunct="1">
              <a:spcBef>
                <a:spcPct val="50000"/>
              </a:spcBef>
            </a:pPr>
            <a:r>
              <a:rPr lang="de-DE" altLang="de-DE"/>
              <a:t>"Hol </a:t>
            </a:r>
            <a:r>
              <a:rPr lang="de-DE" altLang="de-DE" b="1"/>
              <a:t>den</a:t>
            </a:r>
            <a:r>
              <a:rPr lang="de-DE" altLang="de-DE"/>
              <a:t> Arzt." =&gt; Der Arzt ist bekannt, man soll zum Beispiel den Hausarzt holen. </a:t>
            </a:r>
            <a:br>
              <a:rPr lang="de-DE" altLang="de-DE"/>
            </a:br>
            <a:r>
              <a:rPr lang="de-DE" altLang="de-DE"/>
              <a:t>"Hol </a:t>
            </a:r>
            <a:r>
              <a:rPr lang="de-DE" altLang="de-DE" b="1"/>
              <a:t>einen</a:t>
            </a:r>
            <a:r>
              <a:rPr lang="de-DE" altLang="de-DE"/>
              <a:t> Arzt." =&gt; Hier geht es nicht um einen bestimmten Arzt. Wenn es zum Beispiel Sonntag ist, muss der Arzt gerufen werden, der gerade Bereitschaftsdienst hat.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2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2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2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2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7" grpId="0" autoUpdateAnimBg="0"/>
      <p:bldP spid="11269" grpId="0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/>
          <p:cNvSpPr txBox="1">
            <a:spLocks noChangeArrowheads="1"/>
          </p:cNvSpPr>
          <p:nvPr/>
        </p:nvSpPr>
        <p:spPr bwMode="auto">
          <a:xfrm>
            <a:off x="2438400" y="457200"/>
            <a:ext cx="4419600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de-DE" altLang="de-DE" sz="3000"/>
              <a:t>Kein Artikel </a:t>
            </a:r>
          </a:p>
        </p:txBody>
      </p:sp>
      <p:sp>
        <p:nvSpPr>
          <p:cNvPr id="13315" name="Text Box 3"/>
          <p:cNvSpPr txBox="1">
            <a:spLocks noChangeArrowheads="1"/>
          </p:cNvSpPr>
          <p:nvPr/>
        </p:nvSpPr>
        <p:spPr bwMode="auto">
          <a:xfrm>
            <a:off x="358775" y="5029200"/>
            <a:ext cx="78486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/>
              <a:t>"Ich finde </a:t>
            </a:r>
            <a:r>
              <a:rPr lang="de-DE" altLang="de-DE" b="1"/>
              <a:t>das</a:t>
            </a:r>
            <a:r>
              <a:rPr lang="de-DE" altLang="de-DE"/>
              <a:t> Piercing blöd." =&gt; Hier ist das Piercing gemeint, das man gerade sieht. </a:t>
            </a:r>
          </a:p>
        </p:txBody>
      </p:sp>
      <p:sp>
        <p:nvSpPr>
          <p:cNvPr id="13316" name="Text Box 4"/>
          <p:cNvSpPr txBox="1">
            <a:spLocks noChangeArrowheads="1"/>
          </p:cNvSpPr>
          <p:nvPr/>
        </p:nvSpPr>
        <p:spPr bwMode="auto">
          <a:xfrm>
            <a:off x="358775" y="1143000"/>
            <a:ext cx="73914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/>
              <a:t>Manchmal kommt auch kein Artikel.</a:t>
            </a:r>
            <a:br>
              <a:rPr lang="de-DE" altLang="de-DE"/>
            </a:br>
            <a:r>
              <a:rPr lang="de-DE" altLang="de-DE"/>
              <a:t>Vergleiche die folgenden Sätze: </a:t>
            </a:r>
          </a:p>
        </p:txBody>
      </p:sp>
      <p:sp>
        <p:nvSpPr>
          <p:cNvPr id="13317" name="Text Box 5"/>
          <p:cNvSpPr txBox="1">
            <a:spLocks noChangeArrowheads="1"/>
          </p:cNvSpPr>
          <p:nvPr/>
        </p:nvSpPr>
        <p:spPr bwMode="auto">
          <a:xfrm>
            <a:off x="358775" y="2362200"/>
            <a:ext cx="68580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/>
              <a:t>"Ich finde Piercing blöd." =&gt; Hier ist Piercing ganz allgemein gemeint. </a:t>
            </a:r>
          </a:p>
        </p:txBody>
      </p:sp>
      <p:sp>
        <p:nvSpPr>
          <p:cNvPr id="13318" name="Text Box 6"/>
          <p:cNvSpPr txBox="1">
            <a:spLocks noChangeArrowheads="1"/>
          </p:cNvSpPr>
          <p:nvPr/>
        </p:nvSpPr>
        <p:spPr bwMode="auto">
          <a:xfrm>
            <a:off x="358775" y="3505200"/>
            <a:ext cx="7239000" cy="1552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/>
              <a:t>"Ich finde </a:t>
            </a:r>
            <a:r>
              <a:rPr lang="de-DE" altLang="de-DE" b="1"/>
              <a:t>ein</a:t>
            </a:r>
            <a:r>
              <a:rPr lang="de-DE" altLang="de-DE"/>
              <a:t> Zungenpiercing blöd." =&gt; Hier ist nur eine Art von Piercing gemeint und nicht Piercing ganz allgemein.</a:t>
            </a:r>
            <a:br>
              <a:rPr lang="de-DE" altLang="de-DE"/>
            </a:br>
            <a:endParaRPr lang="de-DE" altLang="de-DE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3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3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3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3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3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33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33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33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5" grpId="0" autoUpdateAnimBg="0"/>
      <p:bldP spid="13316" grpId="0" autoUpdateAnimBg="0"/>
      <p:bldP spid="13317" grpId="0" autoUpdateAnimBg="0"/>
      <p:bldP spid="13318" grpId="0" autoUpdateAnimBg="0"/>
    </p:bldLst>
  </p:timing>
</p:sld>
</file>

<file path=ppt/theme/theme1.xml><?xml version="1.0" encoding="utf-8"?>
<a:theme xmlns:a="http://schemas.openxmlformats.org/drawingml/2006/main" name="Standarddesign">
  <a:themeElements>
    <a:clrScheme name="Standard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Standard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andard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2322</Words>
  <Application>Microsoft Office PowerPoint</Application>
  <PresentationFormat>Bildschirmpräsentation (4:3)</PresentationFormat>
  <Paragraphs>456</Paragraphs>
  <Slides>66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66</vt:i4>
      </vt:variant>
    </vt:vector>
  </HeadingPairs>
  <TitlesOfParts>
    <vt:vector size="67" baseType="lpstr">
      <vt:lpstr>Standarddesign</vt:lpstr>
      <vt:lpstr>PowerPoint-Präsentation</vt:lpstr>
      <vt:lpstr>PowerPoint-Präsentation</vt:lpstr>
      <vt:lpstr>Das Substantiv / das Nomen</vt:lpstr>
      <vt:lpstr>PowerPoint-Präsentation</vt:lpstr>
      <vt:lpstr>PowerPoint-Präsentation</vt:lpstr>
      <vt:lpstr>PowerPoint-Präsentation</vt:lpstr>
      <vt:lpstr>Der Artikel</vt:lpstr>
      <vt:lpstr>PowerPoint-Präsentation</vt:lpstr>
      <vt:lpstr>PowerPoint-Präsentation</vt:lpstr>
      <vt:lpstr>PowerPoint-Präsentation</vt:lpstr>
      <vt:lpstr>Die Deklination des Artikels </vt:lpstr>
      <vt:lpstr>PowerPoint-Präsentation</vt:lpstr>
      <vt:lpstr>Das Adjektiv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Das Adverb</vt:lpstr>
      <vt:lpstr>PowerPoint-Präsentation</vt:lpstr>
      <vt:lpstr>PowerPoint-Präsentation</vt:lpstr>
      <vt:lpstr>PowerPoint-Präsentation</vt:lpstr>
      <vt:lpstr>PowerPoint-Präsentation</vt:lpstr>
      <vt:lpstr>Das Verb</vt:lpstr>
      <vt:lpstr>Das Vollverb</vt:lpstr>
      <vt:lpstr>PowerPoint-Präsentation</vt:lpstr>
      <vt:lpstr>PowerPoint-Präsentation</vt:lpstr>
      <vt:lpstr>PowerPoint-Präsentation</vt:lpstr>
      <vt:lpstr>Das Hilfsverb</vt:lpstr>
      <vt:lpstr>PowerPoint-Präsentation</vt:lpstr>
      <vt:lpstr>PowerPoint-Präsentation</vt:lpstr>
      <vt:lpstr>PowerPoint-Präsentation</vt:lpstr>
      <vt:lpstr>Das Personalpronomen</vt:lpstr>
      <vt:lpstr>PowerPoint-Präsentation</vt:lpstr>
      <vt:lpstr>Das Reflexivpronomen</vt:lpstr>
      <vt:lpstr>PowerPoint-Präsentation</vt:lpstr>
      <vt:lpstr>Das Possessivpronomen</vt:lpstr>
      <vt:lpstr>Das Demonstrativpronomen</vt:lpstr>
      <vt:lpstr>PowerPoint-Präsentation</vt:lpstr>
      <vt:lpstr>PowerPoint-Präsentation</vt:lpstr>
      <vt:lpstr>Das Interrogativpronomen</vt:lpstr>
      <vt:lpstr>PowerPoint-Präsentation</vt:lpstr>
      <vt:lpstr>Das Relativpronomen</vt:lpstr>
      <vt:lpstr>PowerPoint-Präsentation</vt:lpstr>
      <vt:lpstr>PowerPoint-Präsentation</vt:lpstr>
      <vt:lpstr>Das Indefinitpronomen</vt:lpstr>
      <vt:lpstr>PowerPoint-Präsentation</vt:lpstr>
      <vt:lpstr>PowerPoint-Präsentation</vt:lpstr>
      <vt:lpstr>Die Präposition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Die Konjunktion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Die Numerale</vt:lpstr>
      <vt:lpstr>PowerPoint-Präsentation</vt:lpstr>
      <vt:lpstr>PowerPoint-Präsentation</vt:lpstr>
      <vt:lpstr>Die Interjektion</vt:lpstr>
      <vt:lpstr>PowerPoint-Präsentation</vt:lpstr>
      <vt:lpstr>PowerPoint-Präsentation</vt:lpstr>
    </vt:vector>
  </TitlesOfParts>
  <Company>IKG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Michael Breddin</dc:creator>
  <cp:lastModifiedBy>Blennemann</cp:lastModifiedBy>
  <cp:revision>80</cp:revision>
  <dcterms:created xsi:type="dcterms:W3CDTF">2008-07-15T13:27:55Z</dcterms:created>
  <dcterms:modified xsi:type="dcterms:W3CDTF">2019-09-22T14:27:37Z</dcterms:modified>
</cp:coreProperties>
</file>