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293" r:id="rId2"/>
    <p:sldId id="363" r:id="rId3"/>
    <p:sldId id="375" r:id="rId4"/>
    <p:sldId id="390" r:id="rId5"/>
    <p:sldId id="391" r:id="rId6"/>
    <p:sldId id="397" r:id="rId7"/>
    <p:sldId id="337" r:id="rId8"/>
    <p:sldId id="381" r:id="rId9"/>
    <p:sldId id="378" r:id="rId10"/>
    <p:sldId id="393" r:id="rId11"/>
    <p:sldId id="379" r:id="rId12"/>
    <p:sldId id="394" r:id="rId13"/>
    <p:sldId id="299" r:id="rId14"/>
    <p:sldId id="380" r:id="rId15"/>
    <p:sldId id="395" r:id="rId16"/>
    <p:sldId id="320" r:id="rId17"/>
    <p:sldId id="341" r:id="rId18"/>
    <p:sldId id="382" r:id="rId19"/>
    <p:sldId id="354" r:id="rId20"/>
    <p:sldId id="396" r:id="rId21"/>
    <p:sldId id="377" r:id="rId22"/>
    <p:sldId id="392" r:id="rId23"/>
    <p:sldId id="372" r:id="rId24"/>
    <p:sldId id="373" r:id="rId25"/>
    <p:sldId id="374" r:id="rId26"/>
    <p:sldId id="275" r:id="rId27"/>
    <p:sldId id="276" r:id="rId28"/>
    <p:sldId id="398" r:id="rId29"/>
  </p:sldIdLst>
  <p:sldSz cx="12192000" cy="6858000"/>
  <p:notesSz cx="6864350" cy="9994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FF99"/>
    <a:srgbClr val="27F20C"/>
    <a:srgbClr val="FFB64B"/>
    <a:srgbClr val="CCFF66"/>
    <a:srgbClr val="FFFAEB"/>
    <a:srgbClr val="FFFFFF"/>
    <a:srgbClr val="FFAC33"/>
    <a:srgbClr val="FFFEEB"/>
    <a:srgbClr val="FFAA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42072" autoAdjust="0"/>
  </p:normalViewPr>
  <p:slideViewPr>
    <p:cSldViewPr snapToGrid="0">
      <p:cViewPr>
        <p:scale>
          <a:sx n="70" d="100"/>
          <a:sy n="70" d="100"/>
        </p:scale>
        <p:origin x="-456" y="-58"/>
      </p:cViewPr>
      <p:guideLst>
        <p:guide orient="horz" pos="2160"/>
        <p:guide pos="3840"/>
      </p:guideLst>
    </p:cSldViewPr>
  </p:slideViewPr>
  <p:notesTextViewPr>
    <p:cViewPr>
      <p:scale>
        <a:sx n="3" d="2"/>
        <a:sy n="3" d="2"/>
      </p:scale>
      <p:origin x="0" y="0"/>
    </p:cViewPr>
  </p:notesTextViewPr>
  <p:sorterViewPr>
    <p:cViewPr>
      <p:scale>
        <a:sx n="100" d="100"/>
        <a:sy n="100" d="100"/>
      </p:scale>
      <p:origin x="0" y="-4084"/>
    </p:cViewPr>
  </p:sorterViewPr>
  <p:notesViewPr>
    <p:cSldViewPr snapToGrid="0">
      <p:cViewPr varScale="1">
        <p:scale>
          <a:sx n="45" d="100"/>
          <a:sy n="45" d="100"/>
        </p:scale>
        <p:origin x="836"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ob Ossner" userId="c6727f8a5219dbcc" providerId="LiveId" clId="{9D672353-562C-4C54-9532-6C025355CBE8}"/>
    <pc:docChg chg="custSel addSld modSld sldOrd">
      <pc:chgData name="Jakob Ossner" userId="c6727f8a5219dbcc" providerId="LiveId" clId="{9D672353-562C-4C54-9532-6C025355CBE8}" dt="2019-10-30T09:13:08.536" v="582" actId="114"/>
      <pc:docMkLst>
        <pc:docMk/>
      </pc:docMkLst>
      <pc:sldChg chg="ord">
        <pc:chgData name="Jakob Ossner" userId="c6727f8a5219dbcc" providerId="LiveId" clId="{9D672353-562C-4C54-9532-6C025355CBE8}" dt="2019-10-30T08:43:27.248" v="0"/>
        <pc:sldMkLst>
          <pc:docMk/>
          <pc:sldMk cId="1477279611" sldId="341"/>
        </pc:sldMkLst>
      </pc:sldChg>
      <pc:sldChg chg="modSp">
        <pc:chgData name="Jakob Ossner" userId="c6727f8a5219dbcc" providerId="LiveId" clId="{9D672353-562C-4C54-9532-6C025355CBE8}" dt="2019-10-30T09:06:56.640" v="66" actId="1076"/>
        <pc:sldMkLst>
          <pc:docMk/>
          <pc:sldMk cId="4090943213" sldId="373"/>
        </pc:sldMkLst>
        <pc:picChg chg="mod">
          <ac:chgData name="Jakob Ossner" userId="c6727f8a5219dbcc" providerId="LiveId" clId="{9D672353-562C-4C54-9532-6C025355CBE8}" dt="2019-10-30T09:06:56.640" v="66" actId="1076"/>
          <ac:picMkLst>
            <pc:docMk/>
            <pc:sldMk cId="4090943213" sldId="373"/>
            <ac:picMk id="3" creationId="{0606A1D3-418B-40DE-90A2-719518BFA76B}"/>
          </ac:picMkLst>
        </pc:picChg>
      </pc:sldChg>
      <pc:sldChg chg="addSp modSp add">
        <pc:chgData name="Jakob Ossner" userId="c6727f8a5219dbcc" providerId="LiveId" clId="{9D672353-562C-4C54-9532-6C025355CBE8}" dt="2019-10-30T09:06:21.529" v="65" actId="20577"/>
        <pc:sldMkLst>
          <pc:docMk/>
          <pc:sldMk cId="427289079" sldId="396"/>
        </pc:sldMkLst>
        <pc:spChg chg="mod">
          <ac:chgData name="Jakob Ossner" userId="c6727f8a5219dbcc" providerId="LiveId" clId="{9D672353-562C-4C54-9532-6C025355CBE8}" dt="2019-10-30T09:06:21.529" v="65" actId="20577"/>
          <ac:spMkLst>
            <pc:docMk/>
            <pc:sldMk cId="427289079" sldId="396"/>
            <ac:spMk id="2" creationId="{18A38B99-B9E1-4B5F-96DF-33C471DE91A0}"/>
          </ac:spMkLst>
        </pc:spChg>
        <pc:picChg chg="add mod">
          <ac:chgData name="Jakob Ossner" userId="c6727f8a5219dbcc" providerId="LiveId" clId="{9D672353-562C-4C54-9532-6C025355CBE8}" dt="2019-10-30T09:05:49.104" v="3" actId="1076"/>
          <ac:picMkLst>
            <pc:docMk/>
            <pc:sldMk cId="427289079" sldId="396"/>
            <ac:picMk id="1026" creationId="{68B2FD94-55BB-4559-96C9-50F4A845ED8C}"/>
          </ac:picMkLst>
        </pc:picChg>
      </pc:sldChg>
      <pc:sldChg chg="addSp delSp modSp add delAnim modAnim">
        <pc:chgData name="Jakob Ossner" userId="c6727f8a5219dbcc" providerId="LiveId" clId="{9D672353-562C-4C54-9532-6C025355CBE8}" dt="2019-10-30T09:13:08.536" v="582" actId="114"/>
        <pc:sldMkLst>
          <pc:docMk/>
          <pc:sldMk cId="312616611" sldId="397"/>
        </pc:sldMkLst>
        <pc:spChg chg="mod">
          <ac:chgData name="Jakob Ossner" userId="c6727f8a5219dbcc" providerId="LiveId" clId="{9D672353-562C-4C54-9532-6C025355CBE8}" dt="2019-10-30T09:12:48.188" v="565" actId="20577"/>
          <ac:spMkLst>
            <pc:docMk/>
            <pc:sldMk cId="312616611" sldId="397"/>
            <ac:spMk id="2" creationId="{0772200D-589D-484D-B294-6EF854DE65D4}"/>
          </ac:spMkLst>
        </pc:spChg>
        <pc:spChg chg="del mod">
          <ac:chgData name="Jakob Ossner" userId="c6727f8a5219dbcc" providerId="LiveId" clId="{9D672353-562C-4C54-9532-6C025355CBE8}" dt="2019-10-30T09:08:14.074" v="108" actId="478"/>
          <ac:spMkLst>
            <pc:docMk/>
            <pc:sldMk cId="312616611" sldId="397"/>
            <ac:spMk id="3" creationId="{795C147A-67C8-4FFE-BC0C-E3528EB8F1AA}"/>
          </ac:spMkLst>
        </pc:spChg>
        <pc:spChg chg="add mod">
          <ac:chgData name="Jakob Ossner" userId="c6727f8a5219dbcc" providerId="LiveId" clId="{9D672353-562C-4C54-9532-6C025355CBE8}" dt="2019-10-30T09:13:08.536" v="582" actId="114"/>
          <ac:spMkLst>
            <pc:docMk/>
            <pc:sldMk cId="312616611" sldId="397"/>
            <ac:spMk id="4" creationId="{9F547182-E6AC-4588-BA37-53F4F76EA6F2}"/>
          </ac:spMkLst>
        </pc:spChg>
        <pc:spChg chg="mod">
          <ac:chgData name="Jakob Ossner" userId="c6727f8a5219dbcc" providerId="LiveId" clId="{9D672353-562C-4C54-9532-6C025355CBE8}" dt="2019-10-30T09:08:36.836" v="176" actId="1036"/>
          <ac:spMkLst>
            <pc:docMk/>
            <pc:sldMk cId="312616611" sldId="397"/>
            <ac:spMk id="6" creationId="{9021FFC1-ED4D-4B60-9F23-152A2A693C90}"/>
          </ac:spMkLst>
        </pc:spChg>
        <pc:spChg chg="mod">
          <ac:chgData name="Jakob Ossner" userId="c6727f8a5219dbcc" providerId="LiveId" clId="{9D672353-562C-4C54-9532-6C025355CBE8}" dt="2019-10-30T09:08:36.836" v="176" actId="1036"/>
          <ac:spMkLst>
            <pc:docMk/>
            <pc:sldMk cId="312616611" sldId="397"/>
            <ac:spMk id="7" creationId="{C37A2AC1-B463-4960-9BFF-C55D86A9E210}"/>
          </ac:spMkLst>
        </pc:spChg>
        <pc:spChg chg="mod">
          <ac:chgData name="Jakob Ossner" userId="c6727f8a5219dbcc" providerId="LiveId" clId="{9D672353-562C-4C54-9532-6C025355CBE8}" dt="2019-10-30T09:08:36.836" v="176" actId="1036"/>
          <ac:spMkLst>
            <pc:docMk/>
            <pc:sldMk cId="312616611" sldId="397"/>
            <ac:spMk id="8" creationId="{3AED5F88-068A-4334-9294-00738C52A575}"/>
          </ac:spMkLst>
        </pc:spChg>
        <pc:spChg chg="mod">
          <ac:chgData name="Jakob Ossner" userId="c6727f8a5219dbcc" providerId="LiveId" clId="{9D672353-562C-4C54-9532-6C025355CBE8}" dt="2019-10-30T09:09:09.447" v="194" actId="20577"/>
          <ac:spMkLst>
            <pc:docMk/>
            <pc:sldMk cId="312616611" sldId="397"/>
            <ac:spMk id="9" creationId="{3525D037-E42B-4D4D-BC55-C68E361497C9}"/>
          </ac:spMkLst>
        </pc:spChg>
        <pc:spChg chg="mod">
          <ac:chgData name="Jakob Ossner" userId="c6727f8a5219dbcc" providerId="LiveId" clId="{9D672353-562C-4C54-9532-6C025355CBE8}" dt="2019-10-30T09:08:36.836" v="176" actId="1036"/>
          <ac:spMkLst>
            <pc:docMk/>
            <pc:sldMk cId="312616611" sldId="397"/>
            <ac:spMk id="10" creationId="{0B58C639-C205-4BEF-BD6C-4AD6E3AC3896}"/>
          </ac:spMkLst>
        </pc:spChg>
        <pc:spChg chg="del mod topLvl">
          <ac:chgData name="Jakob Ossner" userId="c6727f8a5219dbcc" providerId="LiveId" clId="{9D672353-562C-4C54-9532-6C025355CBE8}" dt="2019-10-30T09:08:01.724" v="105" actId="478"/>
          <ac:spMkLst>
            <pc:docMk/>
            <pc:sldMk cId="312616611" sldId="397"/>
            <ac:spMk id="12" creationId="{D5FCB756-0E90-47A4-9C84-228B1AA071C4}"/>
          </ac:spMkLst>
        </pc:spChg>
        <pc:spChg chg="mod">
          <ac:chgData name="Jakob Ossner" userId="c6727f8a5219dbcc" providerId="LiveId" clId="{9D672353-562C-4C54-9532-6C025355CBE8}" dt="2019-10-30T09:08:36.836" v="176" actId="1036"/>
          <ac:spMkLst>
            <pc:docMk/>
            <pc:sldMk cId="312616611" sldId="397"/>
            <ac:spMk id="14" creationId="{DBE1DA95-18D9-4C1D-8758-41AB03D06AAC}"/>
          </ac:spMkLst>
        </pc:spChg>
        <pc:grpChg chg="del">
          <ac:chgData name="Jakob Ossner" userId="c6727f8a5219dbcc" providerId="LiveId" clId="{9D672353-562C-4C54-9532-6C025355CBE8}" dt="2019-10-30T09:08:01.724" v="105" actId="478"/>
          <ac:grpSpMkLst>
            <pc:docMk/>
            <pc:sldMk cId="312616611" sldId="397"/>
            <ac:grpSpMk id="11" creationId="{9DE65872-2BBA-486A-B26B-37D961AE8523}"/>
          </ac:grpSpMkLst>
        </pc:grpChg>
        <pc:picChg chg="del topLvl">
          <ac:chgData name="Jakob Ossner" userId="c6727f8a5219dbcc" providerId="LiveId" clId="{9D672353-562C-4C54-9532-6C025355CBE8}" dt="2019-10-30T09:08:03.048" v="106" actId="478"/>
          <ac:picMkLst>
            <pc:docMk/>
            <pc:sldMk cId="312616611" sldId="397"/>
            <ac:picMk id="13" creationId="{B211BA0D-6F9F-4319-B1ED-AEAB8B2921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4552" cy="501481"/>
          </a:xfrm>
          <a:prstGeom prst="rect">
            <a:avLst/>
          </a:prstGeom>
        </p:spPr>
        <p:txBody>
          <a:bodyPr vert="horz" lIns="96332" tIns="48166" rIns="96332" bIns="48166" rtlCol="0"/>
          <a:lstStyle>
            <a:lvl1pPr algn="l">
              <a:defRPr sz="1300"/>
            </a:lvl1pPr>
          </a:lstStyle>
          <a:p>
            <a:endParaRPr lang="de-DE" dirty="0"/>
          </a:p>
        </p:txBody>
      </p:sp>
      <p:sp>
        <p:nvSpPr>
          <p:cNvPr id="3" name="Datumsplatzhalter 2"/>
          <p:cNvSpPr>
            <a:spLocks noGrp="1"/>
          </p:cNvSpPr>
          <p:nvPr>
            <p:ph type="dt" idx="1"/>
          </p:nvPr>
        </p:nvSpPr>
        <p:spPr>
          <a:xfrm>
            <a:off x="3888210" y="1"/>
            <a:ext cx="2974552" cy="501481"/>
          </a:xfrm>
          <a:prstGeom prst="rect">
            <a:avLst/>
          </a:prstGeom>
        </p:spPr>
        <p:txBody>
          <a:bodyPr vert="horz" lIns="96332" tIns="48166" rIns="96332" bIns="48166" rtlCol="0"/>
          <a:lstStyle>
            <a:lvl1pPr algn="r">
              <a:defRPr sz="1300"/>
            </a:lvl1pPr>
          </a:lstStyle>
          <a:p>
            <a:fld id="{B9B0CFF8-EAAD-4724-8245-BF4132091EDB}" type="datetimeFigureOut">
              <a:rPr lang="de-DE" smtClean="0"/>
              <a:t>23.11.2019</a:t>
            </a:fld>
            <a:endParaRPr lang="de-DE" dirty="0"/>
          </a:p>
        </p:txBody>
      </p:sp>
      <p:sp>
        <p:nvSpPr>
          <p:cNvPr id="4" name="Folienbildplatzhalter 3"/>
          <p:cNvSpPr>
            <a:spLocks noGrp="1" noRot="1" noChangeAspect="1"/>
          </p:cNvSpPr>
          <p:nvPr>
            <p:ph type="sldImg" idx="2"/>
          </p:nvPr>
        </p:nvSpPr>
        <p:spPr>
          <a:xfrm>
            <a:off x="434975" y="1249363"/>
            <a:ext cx="5994400" cy="3373437"/>
          </a:xfrm>
          <a:prstGeom prst="rect">
            <a:avLst/>
          </a:prstGeom>
          <a:noFill/>
          <a:ln w="12700">
            <a:solidFill>
              <a:prstClr val="black"/>
            </a:solidFill>
          </a:ln>
        </p:spPr>
        <p:txBody>
          <a:bodyPr vert="horz" lIns="96332" tIns="48166" rIns="96332" bIns="48166" rtlCol="0" anchor="ctr"/>
          <a:lstStyle/>
          <a:p>
            <a:endParaRPr lang="de-DE" dirty="0"/>
          </a:p>
        </p:txBody>
      </p:sp>
      <p:sp>
        <p:nvSpPr>
          <p:cNvPr id="5" name="Notizenplatzhalter 4"/>
          <p:cNvSpPr>
            <a:spLocks noGrp="1"/>
          </p:cNvSpPr>
          <p:nvPr>
            <p:ph type="body" sz="quarter" idx="3"/>
          </p:nvPr>
        </p:nvSpPr>
        <p:spPr>
          <a:xfrm>
            <a:off x="686435" y="4810046"/>
            <a:ext cx="5491480" cy="3935492"/>
          </a:xfrm>
          <a:prstGeom prst="rect">
            <a:avLst/>
          </a:prstGeom>
        </p:spPr>
        <p:txBody>
          <a:bodyPr vert="horz" lIns="96332" tIns="48166" rIns="96332" bIns="4816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3421"/>
            <a:ext cx="2974552" cy="501480"/>
          </a:xfrm>
          <a:prstGeom prst="rect">
            <a:avLst/>
          </a:prstGeom>
        </p:spPr>
        <p:txBody>
          <a:bodyPr vert="horz" lIns="96332" tIns="48166" rIns="96332" bIns="48166" rtlCol="0" anchor="b"/>
          <a:lstStyle>
            <a:lvl1pPr algn="l">
              <a:defRPr sz="1300"/>
            </a:lvl1pPr>
          </a:lstStyle>
          <a:p>
            <a:endParaRPr lang="de-DE" dirty="0"/>
          </a:p>
        </p:txBody>
      </p:sp>
      <p:sp>
        <p:nvSpPr>
          <p:cNvPr id="7" name="Foliennummernplatzhalter 6"/>
          <p:cNvSpPr>
            <a:spLocks noGrp="1"/>
          </p:cNvSpPr>
          <p:nvPr>
            <p:ph type="sldNum" sz="quarter" idx="5"/>
          </p:nvPr>
        </p:nvSpPr>
        <p:spPr>
          <a:xfrm>
            <a:off x="3888210" y="9493421"/>
            <a:ext cx="2974552" cy="501480"/>
          </a:xfrm>
          <a:prstGeom prst="rect">
            <a:avLst/>
          </a:prstGeom>
        </p:spPr>
        <p:txBody>
          <a:bodyPr vert="horz" lIns="96332" tIns="48166" rIns="96332" bIns="48166" rtlCol="0" anchor="b"/>
          <a:lstStyle>
            <a:lvl1pPr algn="r">
              <a:defRPr sz="1300"/>
            </a:lvl1pPr>
          </a:lstStyle>
          <a:p>
            <a:fld id="{3E06F242-CA3A-4F3E-AC99-3282F9DDC035}" type="slidenum">
              <a:rPr lang="de-DE" smtClean="0"/>
              <a:t>‹Nr.›</a:t>
            </a:fld>
            <a:endParaRPr lang="de-DE" dirty="0"/>
          </a:p>
        </p:txBody>
      </p:sp>
    </p:spTree>
    <p:extLst>
      <p:ext uri="{BB962C8B-B14F-4D97-AF65-F5344CB8AC3E}">
        <p14:creationId xmlns:p14="http://schemas.microsoft.com/office/powerpoint/2010/main" val="52822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3E06F242-CA3A-4F3E-AC99-3282F9DDC035}" type="slidenum">
              <a:rPr lang="de-DE" smtClean="0"/>
              <a:t>1</a:t>
            </a:fld>
            <a:endParaRPr lang="de-DE" dirty="0"/>
          </a:p>
        </p:txBody>
      </p:sp>
      <p:sp>
        <p:nvSpPr>
          <p:cNvPr id="6" name="Notizenplatzhalter 5">
            <a:extLst>
              <a:ext uri="{FF2B5EF4-FFF2-40B4-BE49-F238E27FC236}">
                <a16:creationId xmlns:a16="http://schemas.microsoft.com/office/drawing/2014/main" xmlns="" id="{B1DF986A-E01B-46AC-8144-744E4AF49F88}"/>
              </a:ext>
            </a:extLst>
          </p:cNvPr>
          <p:cNvSpPr>
            <a:spLocks noGrp="1"/>
          </p:cNvSpPr>
          <p:nvPr>
            <p:ph type="body" sz="quarter" idx="3"/>
          </p:nvPr>
        </p:nvSpPr>
        <p:spPr/>
        <p:txBody>
          <a:bodyPr/>
          <a:lstStyle/>
          <a:p>
            <a:endParaRPr lang="de-DE"/>
          </a:p>
        </p:txBody>
      </p:sp>
    </p:spTree>
    <p:extLst>
      <p:ext uri="{BB962C8B-B14F-4D97-AF65-F5344CB8AC3E}">
        <p14:creationId xmlns:p14="http://schemas.microsoft.com/office/powerpoint/2010/main" val="381163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Wie </a:t>
            </a:r>
            <a:r>
              <a:rPr lang="de-DE" dirty="0"/>
              <a:t>also sieht eine solche Erarbeitungsaufgabe aus?</a:t>
            </a:r>
          </a:p>
          <a:p>
            <a:pPr marL="171450" indent="-171450">
              <a:buFont typeface="Arial" panose="020B0604020202020204" pitchFamily="34" charset="0"/>
              <a:buChar char="•"/>
            </a:pPr>
            <a:r>
              <a:rPr lang="de-DE" dirty="0"/>
              <a:t>Ganz im Sinne der Eingrenzung sehen Sie einen Wortschatzauszug, der von den Schülern geordnet werden soll. Lösen Sie diese (nicht besonders schwere) Aufgabe, erarbeiten Sie sich implizit, dass stummes &lt;h&gt; nur vor &lt;l, m, n, r&gt; steht. </a:t>
            </a:r>
          </a:p>
          <a:p>
            <a:pPr marL="171450" indent="-171450">
              <a:buFont typeface="Arial" panose="020B0604020202020204" pitchFamily="34" charset="0"/>
              <a:buChar char="•"/>
            </a:pPr>
            <a:r>
              <a:rPr lang="de-DE" dirty="0"/>
              <a:t>Zugleich bietet die Ordnungsaufgabe eine Möglichkeit für eine Merkhilfe</a:t>
            </a:r>
          </a:p>
        </p:txBody>
      </p:sp>
      <p:sp>
        <p:nvSpPr>
          <p:cNvPr id="4" name="Foliennummernplatzhalter 3"/>
          <p:cNvSpPr>
            <a:spLocks noGrp="1"/>
          </p:cNvSpPr>
          <p:nvPr>
            <p:ph type="sldNum" sz="quarter" idx="10"/>
          </p:nvPr>
        </p:nvSpPr>
        <p:spPr/>
        <p:txBody>
          <a:bodyPr/>
          <a:lstStyle/>
          <a:p>
            <a:fld id="{2D7E5CE6-6776-48E3-B768-7FE8A706F5C3}" type="slidenum">
              <a:rPr lang="de-DE" smtClean="0"/>
              <a:t>13</a:t>
            </a:fld>
            <a:endParaRPr lang="de-DE" dirty="0"/>
          </a:p>
        </p:txBody>
      </p:sp>
    </p:spTree>
    <p:extLst>
      <p:ext uri="{BB962C8B-B14F-4D97-AF65-F5344CB8AC3E}">
        <p14:creationId xmlns:p14="http://schemas.microsoft.com/office/powerpoint/2010/main" val="3412964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 Klicks</a:t>
            </a:r>
          </a:p>
          <a:p>
            <a:pPr marL="171450" indent="-171450">
              <a:buFont typeface="Arial" panose="020B0604020202020204" pitchFamily="34" charset="0"/>
              <a:buChar char="•"/>
            </a:pPr>
            <a:r>
              <a:rPr lang="de-DE" dirty="0"/>
              <a:t>Eine Merkhilfe ist auch ein Merkvers. Der RR zeigt beispielhaft einen solchen. Mehr Vergnügen und auch Mehrwert hat man aber, wenn solche Merkverse selbst erstellt werden. Ich sage Ihnen einen weiteren: „Ein Zug ohne Lok ist wie eine Bahn ohne &lt;h&gt;.“!</a:t>
            </a:r>
          </a:p>
          <a:p>
            <a:pPr marL="171450" indent="-171450">
              <a:buFont typeface="Arial" panose="020B0604020202020204" pitchFamily="34" charset="0"/>
              <a:buChar char="•"/>
            </a:pPr>
            <a:r>
              <a:rPr lang="de-DE" dirty="0"/>
              <a:t>Andere Festigungsaufgaben sind hier beispielhaft gegeben: Rätsel mit Wortbildung verbunden, denn das stumme &lt;h&gt; zeigt natürlich auch Schemakonstanz</a:t>
            </a:r>
          </a:p>
          <a:p>
            <a:pPr marL="171450" indent="-171450">
              <a:buFont typeface="Arial" panose="020B0604020202020204" pitchFamily="34" charset="0"/>
              <a:buChar char="•"/>
            </a:pPr>
            <a:r>
              <a:rPr lang="de-DE" dirty="0"/>
              <a:t>Bilderrätsel und</a:t>
            </a:r>
          </a:p>
          <a:p>
            <a:pPr marL="171450" indent="-171450">
              <a:buFont typeface="Arial" panose="020B0604020202020204" pitchFamily="34" charset="0"/>
              <a:buChar char="•"/>
            </a:pPr>
            <a:r>
              <a:rPr lang="de-DE" dirty="0"/>
              <a:t>Silbenrätsel</a:t>
            </a:r>
            <a:br>
              <a:rPr lang="de-DE" dirty="0"/>
            </a:br>
            <a:endParaRPr lang="de-DE" strike="sngStrike" dirty="0">
              <a:solidFill>
                <a:srgbClr val="FF0000"/>
              </a:solidFill>
            </a:endParaRPr>
          </a:p>
        </p:txBody>
      </p:sp>
      <p:sp>
        <p:nvSpPr>
          <p:cNvPr id="4" name="Foliennummernplatzhalter 3"/>
          <p:cNvSpPr>
            <a:spLocks noGrp="1"/>
          </p:cNvSpPr>
          <p:nvPr>
            <p:ph type="sldNum" sz="quarter" idx="10"/>
          </p:nvPr>
        </p:nvSpPr>
        <p:spPr/>
        <p:txBody>
          <a:bodyPr/>
          <a:lstStyle/>
          <a:p>
            <a:fld id="{2D7E5CE6-6776-48E3-B768-7FE8A706F5C3}" type="slidenum">
              <a:rPr lang="de-DE" smtClean="0"/>
              <a:t>16</a:t>
            </a:fld>
            <a:endParaRPr lang="de-DE" dirty="0"/>
          </a:p>
        </p:txBody>
      </p:sp>
    </p:spTree>
    <p:extLst>
      <p:ext uri="{BB962C8B-B14F-4D97-AF65-F5344CB8AC3E}">
        <p14:creationId xmlns:p14="http://schemas.microsoft.com/office/powerpoint/2010/main" val="90328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52438" y="4776435"/>
            <a:ext cx="5953125" cy="3907993"/>
          </a:xfrm>
        </p:spPr>
        <p:txBody>
          <a:bodyPr/>
          <a:lstStyle/>
          <a:p>
            <a:r>
              <a:rPr lang="de-DE" dirty="0" smtClean="0"/>
              <a:t>Eine </a:t>
            </a:r>
            <a:r>
              <a:rPr lang="de-DE" dirty="0"/>
              <a:t>sehr gute Möglichkeit für Festigung sind Lernkarteikarten. </a:t>
            </a:r>
          </a:p>
          <a:p>
            <a:pPr marL="171450" indent="-171450">
              <a:buFont typeface="Arial" panose="020B0604020202020204" pitchFamily="34" charset="0"/>
              <a:buChar char="•"/>
            </a:pPr>
            <a:r>
              <a:rPr lang="de-DE" dirty="0"/>
              <a:t>Hier eine Karteikarte für regelgeleitete Schreibungen. Sie sehen, wie die Lernkarte gemacht ist. Sie wird angefertigt anlässlich eines gelesenen oder geschriebenen Textes. </a:t>
            </a:r>
            <a:br>
              <a:rPr lang="de-DE" dirty="0"/>
            </a:br>
            <a:r>
              <a:rPr lang="de-DE" dirty="0"/>
              <a:t>Die erste Aufgabe ist, zu einer Wortform im Text die Grundform zu finden. Wenn man nachschlägt, braucht man immer die Grundform. Es folgt der Lernfokus: Hier: Großschreibung (aufgrund von Wortbildung). Was nie fehlen sollte, ist, dass ein Wort auf einer Lernkartei in eine Gruppe gestellt wird. Hier sind es Wörter mit -</a:t>
            </a:r>
            <a:r>
              <a:rPr lang="de-DE" i="1" dirty="0" err="1"/>
              <a:t>heit</a:t>
            </a:r>
            <a:r>
              <a:rPr lang="de-DE" dirty="0"/>
              <a:t>. Man kann das erweitern auf -</a:t>
            </a:r>
            <a:r>
              <a:rPr lang="de-DE" i="1" dirty="0" err="1"/>
              <a:t>heit</a:t>
            </a:r>
            <a:r>
              <a:rPr lang="de-DE" i="1" dirty="0"/>
              <a:t>, -</a:t>
            </a:r>
            <a:r>
              <a:rPr lang="de-DE" i="1" dirty="0" err="1"/>
              <a:t>keit</a:t>
            </a:r>
            <a:r>
              <a:rPr lang="de-DE" i="1" dirty="0"/>
              <a:t>, </a:t>
            </a:r>
            <a:r>
              <a:rPr lang="de-DE" i="1" dirty="0" err="1"/>
              <a:t>igkeit</a:t>
            </a:r>
            <a:r>
              <a:rPr lang="de-DE" i="1" dirty="0"/>
              <a:t>, -</a:t>
            </a:r>
            <a:r>
              <a:rPr lang="de-DE" i="1" dirty="0" err="1"/>
              <a:t>ung</a:t>
            </a:r>
            <a:r>
              <a:rPr lang="de-DE" i="1" dirty="0"/>
              <a:t>, -</a:t>
            </a:r>
            <a:r>
              <a:rPr lang="de-DE" i="1" dirty="0" err="1"/>
              <a:t>schaft</a:t>
            </a:r>
            <a:r>
              <a:rPr lang="de-DE" i="1" dirty="0"/>
              <a:t> </a:t>
            </a:r>
            <a:r>
              <a:rPr lang="de-DE" dirty="0"/>
              <a:t>etc.  Man könnte noch den Artikel </a:t>
            </a:r>
            <a:r>
              <a:rPr lang="de-DE" i="1" dirty="0"/>
              <a:t>die </a:t>
            </a:r>
            <a:r>
              <a:rPr lang="de-DE" dirty="0"/>
              <a:t>unterstreichen lassen etc.  Für die Anlage einer Lernkartei ist wichtig zu bestimmen, was die Lernkarte an zu Lernendem zeigen soll.</a:t>
            </a:r>
          </a:p>
          <a:p>
            <a:pPr marL="171450" indent="-171450">
              <a:buFont typeface="Arial" panose="020B0604020202020204" pitchFamily="34" charset="0"/>
              <a:buChar char="•"/>
            </a:pPr>
            <a:r>
              <a:rPr lang="de-DE" dirty="0"/>
              <a:t>Als Zweites ein Beispiel für eine Karteikarte für Merkwörter. Keine Frage, dass hier zentral die Merkstelle markiert werden muss. Die Gruppe, in die das Wort gestellt wird, kann dann nur die Wortfamilie sein, die alle dieselbe Merk-Würdigkeit aufweisen.</a:t>
            </a:r>
          </a:p>
        </p:txBody>
      </p:sp>
      <p:sp>
        <p:nvSpPr>
          <p:cNvPr id="4" name="Foliennummernplatzhalter 3"/>
          <p:cNvSpPr>
            <a:spLocks noGrp="1"/>
          </p:cNvSpPr>
          <p:nvPr>
            <p:ph type="sldNum" sz="quarter" idx="10"/>
          </p:nvPr>
        </p:nvSpPr>
        <p:spPr/>
        <p:txBody>
          <a:bodyPr/>
          <a:lstStyle/>
          <a:p>
            <a:fld id="{2D7E5CE6-6776-48E3-B768-7FE8A706F5C3}" type="slidenum">
              <a:rPr lang="de-DE" smtClean="0"/>
              <a:t>17</a:t>
            </a:fld>
            <a:endParaRPr lang="de-DE" dirty="0"/>
          </a:p>
        </p:txBody>
      </p:sp>
    </p:spTree>
    <p:extLst>
      <p:ext uri="{BB962C8B-B14F-4D97-AF65-F5344CB8AC3E}">
        <p14:creationId xmlns:p14="http://schemas.microsoft.com/office/powerpoint/2010/main" val="1610604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3E06F242-CA3A-4F3E-AC99-3282F9DDC035}" type="slidenum">
              <a:rPr lang="de-DE" smtClean="0"/>
              <a:t>19</a:t>
            </a:fld>
            <a:endParaRPr lang="de-DE" dirty="0"/>
          </a:p>
        </p:txBody>
      </p:sp>
      <p:sp>
        <p:nvSpPr>
          <p:cNvPr id="6" name="Notizenplatzhalter 5">
            <a:extLst>
              <a:ext uri="{FF2B5EF4-FFF2-40B4-BE49-F238E27FC236}">
                <a16:creationId xmlns:a16="http://schemas.microsoft.com/office/drawing/2014/main" xmlns="" id="{358E690C-91E1-435D-9630-9F6E99AD61AB}"/>
              </a:ext>
            </a:extLst>
          </p:cNvPr>
          <p:cNvSpPr>
            <a:spLocks noGrp="1"/>
          </p:cNvSpPr>
          <p:nvPr>
            <p:ph type="body" sz="quarter" idx="3"/>
          </p:nvPr>
        </p:nvSpPr>
        <p:spPr/>
        <p:txBody>
          <a:bodyPr/>
          <a:lstStyle/>
          <a:p>
            <a:endParaRPr lang="de-DE" dirty="0"/>
          </a:p>
        </p:txBody>
      </p:sp>
    </p:spTree>
    <p:extLst>
      <p:ext uri="{BB962C8B-B14F-4D97-AF65-F5344CB8AC3E}">
        <p14:creationId xmlns:p14="http://schemas.microsoft.com/office/powerpoint/2010/main" val="434379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06F242-CA3A-4F3E-AC99-3282F9DDC035}" type="slidenum">
              <a:rPr lang="de-DE" smtClean="0"/>
              <a:t>22</a:t>
            </a:fld>
            <a:endParaRPr lang="de-DE" dirty="0"/>
          </a:p>
        </p:txBody>
      </p:sp>
    </p:spTree>
    <p:extLst>
      <p:ext uri="{BB962C8B-B14F-4D97-AF65-F5344CB8AC3E}">
        <p14:creationId xmlns:p14="http://schemas.microsoft.com/office/powerpoint/2010/main" val="2105230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Aufgaben </a:t>
            </a:r>
            <a:r>
              <a:rPr lang="de-DE" altLang="de-DE" dirty="0"/>
              <a:t>können unter sehr verschiedenen Blickwinkeln betrachtet werden. Wir werden 2 mögliche Sichtweisen herausgreifen:</a:t>
            </a:r>
          </a:p>
          <a:p>
            <a:pPr marL="174742" indent="-174742">
              <a:buFont typeface="Arial" panose="020B0604020202020204" pitchFamily="34" charset="0"/>
              <a:buChar char="•"/>
            </a:pPr>
            <a:r>
              <a:rPr lang="de-DE" altLang="de-DE" dirty="0"/>
              <a:t>a) Aufgabentypen, geordnet nach Erwerbsprozess. Dies führt zur Unterscheidung von Orientierungsaufgaben, Erarbeitungsaufgaben und Festigungsaufgaben</a:t>
            </a:r>
          </a:p>
          <a:p>
            <a:pPr marL="174742" indent="-174742">
              <a:buFont typeface="Arial" panose="020B0604020202020204" pitchFamily="34" charset="0"/>
              <a:buChar char="•"/>
            </a:pPr>
            <a:r>
              <a:rPr lang="de-DE" altLang="de-DE" dirty="0"/>
              <a:t>b) Aufgabentypen, geordnet nach den Faktoren ‚Wissen‘ und ‚Können‘ sowie danach, ob sie produktive oder rezeptive Fähigkeiten erfordern.</a:t>
            </a:r>
            <a:br>
              <a:rPr lang="de-DE" altLang="de-DE" dirty="0"/>
            </a:br>
            <a:r>
              <a:rPr lang="de-DE" altLang="de-DE" dirty="0"/>
              <a:t>Wissen und Können sind bekanntlich </a:t>
            </a:r>
            <a:r>
              <a:rPr lang="de-DE" altLang="de-DE" dirty="0">
                <a:latin typeface="Calibri" panose="020F0502020204030204" pitchFamily="34" charset="0"/>
                <a:ea typeface="Calibri" panose="020F0502020204030204" pitchFamily="34" charset="0"/>
                <a:cs typeface="Times New Roman" panose="02020603050405020304" pitchFamily="18" charset="0"/>
              </a:rPr>
              <a:t>nicht identisch. Mit ‚produktiv‘ ist gemeint, dass die Schüler selbsttätig schreiben müssen, mit ‚rezeptiv‘, dass sie markieren, unterstreichen u.Ä., aber nicht selbstständig etwas schreiben. </a:t>
            </a:r>
            <a:br>
              <a:rPr lang="de-DE" altLang="de-DE" dirty="0">
                <a:latin typeface="Calibri" panose="020F0502020204030204" pitchFamily="34" charset="0"/>
                <a:ea typeface="Calibri" panose="020F0502020204030204" pitchFamily="34" charset="0"/>
                <a:cs typeface="Times New Roman" panose="02020603050405020304" pitchFamily="18" charset="0"/>
              </a:rPr>
            </a:br>
            <a:r>
              <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Kreuzt man beide Sichtweisen</a:t>
            </a:r>
            <a:r>
              <a:rPr lang="de-DE" altLang="de-DE" dirty="0">
                <a:latin typeface="Calibri" panose="020F0502020204030204" pitchFamily="34" charset="0"/>
                <a:ea typeface="Calibri" panose="020F0502020204030204" pitchFamily="34" charset="0"/>
                <a:cs typeface="Times New Roman" panose="02020603050405020304" pitchFamily="18" charset="0"/>
              </a:rPr>
              <a:t>, kommt man zu einem grundorientierenden Viererschema.</a:t>
            </a:r>
            <a:endPar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31327" defTabSz="931956" eaLnBrk="0" fontAlgn="base" hangingPunct="0">
              <a:spcBef>
                <a:spcPct val="0"/>
              </a:spcBef>
              <a:spcAft>
                <a:spcPct val="0"/>
              </a:spcAft>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dirty="0"/>
          </a:p>
        </p:txBody>
      </p:sp>
    </p:spTree>
    <p:extLst>
      <p:ext uri="{BB962C8B-B14F-4D97-AF65-F5344CB8AC3E}">
        <p14:creationId xmlns:p14="http://schemas.microsoft.com/office/powerpoint/2010/main" val="2656939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Aufgaben </a:t>
            </a:r>
            <a:r>
              <a:rPr lang="de-DE" altLang="de-DE" dirty="0"/>
              <a:t>können unter sehr verschiedenen Blickwinkeln betrachtet werden. Wir werden 2 mögliche Sichtweisen herausgreifen:</a:t>
            </a:r>
          </a:p>
          <a:p>
            <a:pPr marL="174742" indent="-174742">
              <a:buFont typeface="Arial" panose="020B0604020202020204" pitchFamily="34" charset="0"/>
              <a:buChar char="•"/>
            </a:pPr>
            <a:r>
              <a:rPr lang="de-DE" altLang="de-DE" dirty="0"/>
              <a:t>a) Aufgabentypen, geordnet nach Erwerbsprozess. Dies führt zur Unterscheidung von Orientierungsaufgaben, Erarbeitungsaufgaben und Festigungsaufgaben</a:t>
            </a:r>
          </a:p>
          <a:p>
            <a:pPr marL="174742" indent="-174742">
              <a:buFont typeface="Arial" panose="020B0604020202020204" pitchFamily="34" charset="0"/>
              <a:buChar char="•"/>
            </a:pPr>
            <a:r>
              <a:rPr lang="de-DE" altLang="de-DE" dirty="0"/>
              <a:t>b) Aufgabentypen, geordnet nach den Faktoren ‚Wissen‘ und ‚Können‘ sowie danach, ob sie produktive oder rezeptive Fähigkeiten erfordern.</a:t>
            </a:r>
            <a:br>
              <a:rPr lang="de-DE" altLang="de-DE" dirty="0"/>
            </a:br>
            <a:r>
              <a:rPr lang="de-DE" altLang="de-DE" dirty="0"/>
              <a:t>Wissen und Können sind bekanntlich </a:t>
            </a:r>
            <a:r>
              <a:rPr lang="de-DE" altLang="de-DE" dirty="0">
                <a:latin typeface="Calibri" panose="020F0502020204030204" pitchFamily="34" charset="0"/>
                <a:ea typeface="Calibri" panose="020F0502020204030204" pitchFamily="34" charset="0"/>
                <a:cs typeface="Times New Roman" panose="02020603050405020304" pitchFamily="18" charset="0"/>
              </a:rPr>
              <a:t>nicht identisch. Mit ‚produktiv‘ ist gemeint, dass die Schüler selbsttätig schreiben müssen, mit ‚rezeptiv‘, dass sie markieren, unterstreichen u.Ä., aber nicht selbstständig etwas schreiben. </a:t>
            </a:r>
            <a:br>
              <a:rPr lang="de-DE" altLang="de-DE" dirty="0">
                <a:latin typeface="Calibri" panose="020F0502020204030204" pitchFamily="34" charset="0"/>
                <a:ea typeface="Calibri" panose="020F0502020204030204" pitchFamily="34" charset="0"/>
                <a:cs typeface="Times New Roman" panose="02020603050405020304" pitchFamily="18" charset="0"/>
              </a:rPr>
            </a:br>
            <a:r>
              <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Kreuzt man beide Sichtweisen</a:t>
            </a:r>
            <a:r>
              <a:rPr lang="de-DE" altLang="de-DE" dirty="0">
                <a:latin typeface="Calibri" panose="020F0502020204030204" pitchFamily="34" charset="0"/>
                <a:ea typeface="Calibri" panose="020F0502020204030204" pitchFamily="34" charset="0"/>
                <a:cs typeface="Times New Roman" panose="02020603050405020304" pitchFamily="18" charset="0"/>
              </a:rPr>
              <a:t>, kommt man zu einem grundorientierenden Viererschema.</a:t>
            </a:r>
            <a:endPar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31327" defTabSz="931956" eaLnBrk="0" fontAlgn="base" hangingPunct="0">
              <a:spcBef>
                <a:spcPct val="0"/>
              </a:spcBef>
              <a:spcAft>
                <a:spcPct val="0"/>
              </a:spcAft>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dirty="0"/>
          </a:p>
        </p:txBody>
      </p:sp>
    </p:spTree>
    <p:extLst>
      <p:ext uri="{BB962C8B-B14F-4D97-AF65-F5344CB8AC3E}">
        <p14:creationId xmlns:p14="http://schemas.microsoft.com/office/powerpoint/2010/main" val="271770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06F242-CA3A-4F3E-AC99-3282F9DDC035}" type="slidenum">
              <a:rPr lang="de-DE" smtClean="0"/>
              <a:t>5</a:t>
            </a:fld>
            <a:endParaRPr lang="de-DE" dirty="0"/>
          </a:p>
        </p:txBody>
      </p:sp>
    </p:spTree>
    <p:extLst>
      <p:ext uri="{BB962C8B-B14F-4D97-AF65-F5344CB8AC3E}">
        <p14:creationId xmlns:p14="http://schemas.microsoft.com/office/powerpoint/2010/main" val="138302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06F242-CA3A-4F3E-AC99-3282F9DDC035}" type="slidenum">
              <a:rPr lang="de-DE" smtClean="0"/>
              <a:t>6</a:t>
            </a:fld>
            <a:endParaRPr lang="de-DE" dirty="0"/>
          </a:p>
        </p:txBody>
      </p:sp>
    </p:spTree>
    <p:extLst>
      <p:ext uri="{BB962C8B-B14F-4D97-AF65-F5344CB8AC3E}">
        <p14:creationId xmlns:p14="http://schemas.microsoft.com/office/powerpoint/2010/main" val="135651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Wir </a:t>
            </a:r>
            <a:r>
              <a:rPr lang="de-DE" dirty="0"/>
              <a:t>beginnen wieder mit einer Orientierungsaufgabe. Die Schüler sollen hörbares /h/ von stummem &lt;h&gt; unterscheiden.</a:t>
            </a:r>
          </a:p>
          <a:p>
            <a:pPr marL="171450" indent="-171450">
              <a:buFont typeface="Arial" panose="020B0604020202020204" pitchFamily="34" charset="0"/>
              <a:buChar char="•"/>
            </a:pPr>
            <a:r>
              <a:rPr lang="de-DE" dirty="0"/>
              <a:t>Die Orientierung besteht für die Schüler darin, dass sie darauf aufmerksam werden, dass es Buchstaben gibt, denen kein Laut entspricht.</a:t>
            </a:r>
            <a:br>
              <a:rPr lang="de-DE" dirty="0"/>
            </a:br>
            <a:r>
              <a:rPr lang="de-DE" dirty="0"/>
              <a:t>Hier ist der Hinweis sinnvoll, dass es gut ist, wenn man Dinge exakt benennt. Wann dies im Lernprozess stattfindet, ab schon von Anfang an, mittendrin oder aber erst ganz am Ende, das kann und sollte ein RR nicht vorgeben.</a:t>
            </a:r>
          </a:p>
          <a:p>
            <a:endParaRPr lang="de-DE" dirty="0"/>
          </a:p>
        </p:txBody>
      </p:sp>
      <p:sp>
        <p:nvSpPr>
          <p:cNvPr id="4" name="Foliennummernplatzhalter 3"/>
          <p:cNvSpPr>
            <a:spLocks noGrp="1"/>
          </p:cNvSpPr>
          <p:nvPr>
            <p:ph type="sldNum" sz="quarter" idx="10"/>
          </p:nvPr>
        </p:nvSpPr>
        <p:spPr/>
        <p:txBody>
          <a:bodyPr/>
          <a:lstStyle/>
          <a:p>
            <a:fld id="{2D7E5CE6-6776-48E3-B768-7FE8A706F5C3}" type="slidenum">
              <a:rPr lang="de-DE" smtClean="0"/>
              <a:t>7</a:t>
            </a:fld>
            <a:endParaRPr lang="de-DE" dirty="0"/>
          </a:p>
        </p:txBody>
      </p:sp>
    </p:spTree>
    <p:extLst>
      <p:ext uri="{BB962C8B-B14F-4D97-AF65-F5344CB8AC3E}">
        <p14:creationId xmlns:p14="http://schemas.microsoft.com/office/powerpoint/2010/main" val="830659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06F242-CA3A-4F3E-AC99-3282F9DDC035}" type="slidenum">
              <a:rPr lang="de-DE" smtClean="0"/>
              <a:t>9</a:t>
            </a:fld>
            <a:endParaRPr lang="de-DE" dirty="0"/>
          </a:p>
        </p:txBody>
      </p:sp>
    </p:spTree>
    <p:extLst>
      <p:ext uri="{BB962C8B-B14F-4D97-AF65-F5344CB8AC3E}">
        <p14:creationId xmlns:p14="http://schemas.microsoft.com/office/powerpoint/2010/main" val="2376260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 </a:t>
            </a:r>
            <a:r>
              <a:rPr lang="de-DE" dirty="0"/>
              <a:t>anderes Vorgehen hat man, wenn man das nötige Wissen nicht vorgibt und anwenden lässt, sondern erarbeiten lässt.</a:t>
            </a:r>
          </a:p>
          <a:p>
            <a:pPr marL="174742" indent="-174742">
              <a:buFont typeface="Arial" panose="020B0604020202020204" pitchFamily="34" charset="0"/>
              <a:buChar char="•"/>
            </a:pPr>
            <a:r>
              <a:rPr lang="de-DE" dirty="0"/>
              <a:t>In der Erarbeitung wird zuerst mit dem alten Wissen begonnen und auf das neue Wissen und Können – auch richtig schreiben zu können, wenn keine Indikatoren da sind – hingearbeitet. Zu diesem Zweck schreiben die Schüler/-innen den Text ohne die Indikatoren ab (Aufgabe 2).</a:t>
            </a:r>
          </a:p>
          <a:p>
            <a:pPr marL="174742" indent="-174742">
              <a:buFont typeface="Arial" panose="020B0604020202020204" pitchFamily="34" charset="0"/>
              <a:buChar char="•"/>
            </a:pPr>
            <a:r>
              <a:rPr lang="de-DE" dirty="0"/>
              <a:t>Die Aufgaben 3 und 4 gehen nun genau anders herum vor. Der Text weist keine Indikatoren auf. Die Schüler sollen aber – nach dem Vorbild des ersten Textes – solche in den Text einfügen, sodass die Schreibung ermittelt werden kann.</a:t>
            </a:r>
          </a:p>
          <a:p>
            <a:pPr marL="174742" indent="-174742">
              <a:buFont typeface="Arial" panose="020B0604020202020204" pitchFamily="34" charset="0"/>
              <a:buChar char="•"/>
            </a:pPr>
            <a:r>
              <a:rPr lang="de-DE" dirty="0"/>
              <a:t>Die Aufgaben 5 und 6 suchen nun Formulierungen des so erarbeiteten Wissens, dem v.a. in den Aufgaben 3 und 4 ein Können vorausging.</a:t>
            </a:r>
          </a:p>
          <a:p>
            <a:pPr marL="174742" indent="-17474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dirty="0"/>
          </a:p>
        </p:txBody>
      </p:sp>
    </p:spTree>
    <p:extLst>
      <p:ext uri="{BB962C8B-B14F-4D97-AF65-F5344CB8AC3E}">
        <p14:creationId xmlns:p14="http://schemas.microsoft.com/office/powerpoint/2010/main" val="2446148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 fehlt uns an diesem Nachmittag etwas die Zeit, um hier verschiedene Erarbeitungsaufgaben zu zeigen, wir möchten aber einen Typ besonders hervorheben, weil er für regelgeleitetes Schreiben typisch ist. Regelgeleitet bedeutet, dass der jeweilige orthographische Inhalt kognitiv durch Nachdenken gelöst werden kann. Daher verdient der Typ der kognitiv aktivierenden Aufgab, der seit der COACTIV-Studie heiß diskutiert wird, eine besondere Aufmerksamkeit. Kognitiv aktivierende Aufgaben sind solche, die keine definite Lösung haben und bei denen die Lösung argumentativ begründet werden kann.</a:t>
            </a:r>
          </a:p>
          <a:p>
            <a:pPr marL="174742" indent="-174742">
              <a:buFont typeface="Arial" panose="020B0604020202020204" pitchFamily="34" charset="0"/>
              <a:buChar char="•"/>
            </a:pPr>
            <a:r>
              <a:rPr lang="de-DE" dirty="0" smtClean="0"/>
              <a:t>Die Aufgabe selbst erscheint zuerst unspektakulär. Die Schüler sollen die richtige Schreibung finden.</a:t>
            </a:r>
          </a:p>
          <a:p>
            <a:pPr marL="174742" indent="-174742">
              <a:buFont typeface="Arial" panose="020B0604020202020204" pitchFamily="34" charset="0"/>
              <a:buChar char="•"/>
            </a:pPr>
            <a:r>
              <a:rPr lang="de-DE" dirty="0" smtClean="0"/>
              <a:t>Zur kognitiv aktivierenden Aufgabe wird das Ganze erst durch die 2. Aufgabenstellung. Die gewählte Schreibung wird als Entscheidung gefasst, die begründet werden soll. </a:t>
            </a:r>
            <a:br>
              <a:rPr lang="de-DE" dirty="0" smtClean="0"/>
            </a:br>
            <a:r>
              <a:rPr lang="de-DE" dirty="0" smtClean="0"/>
              <a:t>Dort, wo ein Grund erst gefunden werden muss, hat man es immer mit Nullartikel zu tun. Diese Spalte zeigt also auf den neuen Stoff.</a:t>
            </a:r>
            <a:br>
              <a:rPr lang="de-DE" dirty="0" smtClean="0"/>
            </a:br>
            <a:r>
              <a:rPr lang="de-DE" dirty="0" smtClean="0"/>
              <a:t>Das wiederum zeigt aber auch, dass man mit diesem Typ nicht nach ´den Orientierungsaufgaben einsteigen kann.</a:t>
            </a:r>
          </a:p>
          <a:p>
            <a:pPr marL="174742" indent="-174742">
              <a:buFont typeface="Arial" panose="020B0604020202020204" pitchFamily="34" charset="0"/>
              <a:buChar char="•"/>
            </a:pPr>
            <a:r>
              <a:rPr lang="de-DE" dirty="0" smtClean="0"/>
              <a:t>Ob Sie wie hier Beispiellösungen vorgeben oder nur die Tabelle geben, ist eine Sache, die vom Adressaten abhängt.</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dirty="0"/>
          </a:p>
        </p:txBody>
      </p:sp>
    </p:spTree>
    <p:extLst>
      <p:ext uri="{BB962C8B-B14F-4D97-AF65-F5344CB8AC3E}">
        <p14:creationId xmlns:p14="http://schemas.microsoft.com/office/powerpoint/2010/main" val="241394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8AF2D9D-D658-4B93-B9FB-177E1BF9275B}" type="datetimeFigureOut">
              <a:rPr lang="de-DE" smtClean="0"/>
              <a:t>23.11.2019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397476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AF2D9D-D658-4B93-B9FB-177E1BF9275B}" type="datetimeFigureOut">
              <a:rPr lang="de-DE" smtClean="0"/>
              <a:t>23.11.2019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28529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AF2D9D-D658-4B93-B9FB-177E1BF9275B}" type="datetimeFigureOut">
              <a:rPr lang="de-DE" smtClean="0"/>
              <a:t>23.11.2019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91084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8C8DBEF-5FBD-4431-B0B4-1E6677CE2B03}"/>
              </a:ext>
            </a:extLst>
          </p:cNvPr>
          <p:cNvSpPr>
            <a:spLocks noGrp="1"/>
          </p:cNvSpPr>
          <p:nvPr>
            <p:ph type="title"/>
          </p:nvPr>
        </p:nvSpPr>
        <p:spPr>
          <a:xfrm>
            <a:off x="491358" y="260022"/>
            <a:ext cx="10800000" cy="576000"/>
          </a:xfrm>
        </p:spPr>
        <p:txBody>
          <a:bodyPr>
            <a:normAutofit/>
          </a:bodyPr>
          <a:lstStyle>
            <a:lvl1pPr>
              <a:defRPr sz="3200"/>
            </a:lvl1pPr>
          </a:lstStyle>
          <a:p>
            <a:r>
              <a:rPr lang="de-DE" dirty="0"/>
              <a:t>Mastertitelformat bearbeiten</a:t>
            </a:r>
          </a:p>
        </p:txBody>
      </p:sp>
    </p:spTree>
    <p:extLst>
      <p:ext uri="{BB962C8B-B14F-4D97-AF65-F5344CB8AC3E}">
        <p14:creationId xmlns:p14="http://schemas.microsoft.com/office/powerpoint/2010/main" val="3490727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Le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43609" y="332657"/>
            <a:ext cx="8701524" cy="784225"/>
          </a:xfrm>
        </p:spPr>
        <p:txBody>
          <a:bodyPr anchor="ctr">
            <a:normAutofit/>
          </a:bodyPr>
          <a:lstStyle>
            <a:lvl1pPr>
              <a:defRPr sz="3600">
                <a:latin typeface="Calibri" pitchFamily="34" charset="0"/>
              </a:defRPr>
            </a:lvl1pPr>
          </a:lstStyle>
          <a:p>
            <a:r>
              <a:rPr lang="de-DE" dirty="0"/>
              <a:t>Titelmasterformat durch Klicken bearbeiten</a:t>
            </a:r>
          </a:p>
        </p:txBody>
      </p:sp>
      <p:sp>
        <p:nvSpPr>
          <p:cNvPr id="5" name="Inhaltsplatzhalter 4"/>
          <p:cNvSpPr>
            <a:spLocks noGrp="1"/>
          </p:cNvSpPr>
          <p:nvPr>
            <p:ph sz="quarter" idx="10"/>
          </p:nvPr>
        </p:nvSpPr>
        <p:spPr>
          <a:xfrm>
            <a:off x="1043609" y="1341438"/>
            <a:ext cx="10140858" cy="4824412"/>
          </a:xfrm>
        </p:spPr>
        <p:txBody>
          <a:bodyPr/>
          <a:lstStyle>
            <a:lvl1pPr>
              <a:buNone/>
              <a:defRPr>
                <a:latin typeface="Calibri" panose="020F0502020204030204" pitchFamily="34" charset="0"/>
                <a:cs typeface="Calibri" panose="020F0502020204030204" pitchFamily="34" charset="0"/>
              </a:defRPr>
            </a:lvl1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Foliennummernplatzhalter 4"/>
          <p:cNvSpPr>
            <a:spLocks noGrp="1"/>
          </p:cNvSpPr>
          <p:nvPr>
            <p:ph type="sldNum" sz="quarter" idx="12"/>
          </p:nvPr>
        </p:nvSpPr>
        <p:spPr>
          <a:xfrm>
            <a:off x="10939300" y="6315366"/>
            <a:ext cx="1052510" cy="365125"/>
          </a:xfrm>
        </p:spPr>
        <p:txBody>
          <a:bodyPr/>
          <a:lstStyle/>
          <a:p>
            <a:fld id="{8A5857C5-108A-4215-A81A-8AD5ABD7369F}" type="slidenum">
              <a:rPr lang="de-DE" smtClean="0"/>
              <a:t>‹Nr.›</a:t>
            </a:fld>
            <a:endParaRPr lang="de-DE" dirty="0"/>
          </a:p>
        </p:txBody>
      </p:sp>
    </p:spTree>
    <p:extLst>
      <p:ext uri="{BB962C8B-B14F-4D97-AF65-F5344CB8AC3E}">
        <p14:creationId xmlns:p14="http://schemas.microsoft.com/office/powerpoint/2010/main" val="373459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AF2D9D-D658-4B93-B9FB-177E1BF9275B}" type="datetimeFigureOut">
              <a:rPr lang="de-DE" smtClean="0"/>
              <a:t>23.11.2019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202053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8AF2D9D-D658-4B93-B9FB-177E1BF9275B}" type="datetimeFigureOut">
              <a:rPr lang="de-DE" smtClean="0"/>
              <a:t>23.11.2019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53779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8AF2D9D-D658-4B93-B9FB-177E1BF9275B}" type="datetimeFigureOut">
              <a:rPr lang="de-DE" smtClean="0"/>
              <a:t>23.11.2019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43743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8AF2D9D-D658-4B93-B9FB-177E1BF9275B}" type="datetimeFigureOut">
              <a:rPr lang="de-DE" smtClean="0"/>
              <a:t>23.11.2019</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75158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8AF2D9D-D658-4B93-B9FB-177E1BF9275B}" type="datetimeFigureOut">
              <a:rPr lang="de-DE" smtClean="0"/>
              <a:t>23.11.2019</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96815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F2D9D-D658-4B93-B9FB-177E1BF9275B}" type="datetimeFigureOut">
              <a:rPr lang="de-DE" smtClean="0"/>
              <a:t>23.11.2019</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373480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8AF2D9D-D658-4B93-B9FB-177E1BF9275B}" type="datetimeFigureOut">
              <a:rPr lang="de-DE" smtClean="0"/>
              <a:t>23.11.2019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181601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8AF2D9D-D658-4B93-B9FB-177E1BF9275B}" type="datetimeFigureOut">
              <a:rPr lang="de-DE" smtClean="0"/>
              <a:t>23.11.2019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3891576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F2D9D-D658-4B93-B9FB-177E1BF9275B}" type="datetimeFigureOut">
              <a:rPr lang="de-DE" smtClean="0"/>
              <a:t>23.11.2019</a:t>
            </a:fld>
            <a:endParaRPr lang="de-D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80087-BE0A-4686-B74E-07798AB53D98}" type="slidenum">
              <a:rPr lang="de-DE" smtClean="0"/>
              <a:t>‹Nr.›</a:t>
            </a:fld>
            <a:endParaRPr lang="de-DE" dirty="0"/>
          </a:p>
        </p:txBody>
      </p:sp>
    </p:spTree>
    <p:extLst>
      <p:ext uri="{BB962C8B-B14F-4D97-AF65-F5344CB8AC3E}">
        <p14:creationId xmlns:p14="http://schemas.microsoft.com/office/powerpoint/2010/main" val="296686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ehrerfortbildung-bw.de/lak_wb/service/material/rechtschreibrahmen/"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de/vectors/k%C3%BChlschrank-k%C3%BCche-ger%C3%A4t-37099/" TargetMode="External"/><Relationship Id="rId2" Type="http://schemas.openxmlformats.org/officeDocument/2006/relationships/hyperlink" Target="https://pixabay.com/de/vectors/euro-m%C3%BCnze-w%C3%A4hrung-europa-geld-145386/" TargetMode="External"/><Relationship Id="rId1" Type="http://schemas.openxmlformats.org/officeDocument/2006/relationships/slideLayout" Target="../slideLayouts/slideLayout13.xml"/><Relationship Id="rId5" Type="http://schemas.openxmlformats.org/officeDocument/2006/relationships/hyperlink" Target="https://pixabay.com/de/vectors/tier-schmetterling-design-insekt-1297939/https:/pixabay.com/de/vectors/baum-zeichnung-gr%C3%BCn-niederlassungen-304826/" TargetMode="External"/><Relationship Id="rId4" Type="http://schemas.openxmlformats.org/officeDocument/2006/relationships/hyperlink" Target="https://pixabay.com/de/vectors/fahrrad-abfahrt-stumpjumper-16131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A0E4E09-FC02-4ADC-951A-3FFA90B6FE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Tisch, Objekt enthält.&#10;&#10;Mit hoher Zuverlässigkeit generierte Beschreibung">
            <a:extLst>
              <a:ext uri="{FF2B5EF4-FFF2-40B4-BE49-F238E27FC236}">
                <a16:creationId xmlns:a16="http://schemas.microsoft.com/office/drawing/2014/main" xmlns="" id="{4B125449-389B-4687-A171-1B7FA3097FB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1264" r="15517"/>
          <a:stretch/>
        </p:blipFill>
        <p:spPr>
          <a:xfrm>
            <a:off x="243763" y="188015"/>
            <a:ext cx="5762039" cy="6481970"/>
          </a:xfrm>
          <a:prstGeom prst="rect">
            <a:avLst/>
          </a:prstGeom>
        </p:spPr>
      </p:pic>
      <p:pic>
        <p:nvPicPr>
          <p:cNvPr id="12" name="Picture 11">
            <a:extLst>
              <a:ext uri="{FF2B5EF4-FFF2-40B4-BE49-F238E27FC236}">
                <a16:creationId xmlns:a16="http://schemas.microsoft.com/office/drawing/2014/main" xmlns="" id="{24F266AD-725B-4A9D-B448-4C000F95CB4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el 1">
            <a:extLst>
              <a:ext uri="{FF2B5EF4-FFF2-40B4-BE49-F238E27FC236}">
                <a16:creationId xmlns:a16="http://schemas.microsoft.com/office/drawing/2014/main" xmlns="" id="{798CCB75-9C88-4763-A7E0-BCD9C4D3CD59}"/>
              </a:ext>
            </a:extLst>
          </p:cNvPr>
          <p:cNvSpPr txBox="1">
            <a:spLocks/>
          </p:cNvSpPr>
          <p:nvPr/>
        </p:nvSpPr>
        <p:spPr>
          <a:xfrm>
            <a:off x="6139877" y="2448524"/>
            <a:ext cx="5808360" cy="17034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b="1" dirty="0" err="1"/>
              <a:t>Rechtschreibrahmen</a:t>
            </a:r>
            <a:r>
              <a:rPr lang="en-US" sz="5000" b="1" dirty="0"/>
              <a:t>:</a:t>
            </a:r>
            <a:br>
              <a:rPr lang="en-US" sz="5000" b="1" dirty="0"/>
            </a:br>
            <a:r>
              <a:rPr lang="en-US" sz="5000" b="1" dirty="0" err="1"/>
              <a:t>Aufgaben</a:t>
            </a:r>
            <a:endParaRPr lang="en-US" sz="5000" dirty="0"/>
          </a:p>
        </p:txBody>
      </p:sp>
      <p:sp>
        <p:nvSpPr>
          <p:cNvPr id="13" name="Textfeld 12">
            <a:extLst>
              <a:ext uri="{FF2B5EF4-FFF2-40B4-BE49-F238E27FC236}">
                <a16:creationId xmlns:a16="http://schemas.microsoft.com/office/drawing/2014/main" xmlns="" id="{60169B66-1CEF-4E0B-8E37-C39A76D3B9F9}"/>
              </a:ext>
            </a:extLst>
          </p:cNvPr>
          <p:cNvSpPr txBox="1"/>
          <p:nvPr/>
        </p:nvSpPr>
        <p:spPr>
          <a:xfrm>
            <a:off x="6095847" y="5643581"/>
            <a:ext cx="4239000" cy="400110"/>
          </a:xfrm>
          <a:prstGeom prst="rect">
            <a:avLst/>
          </a:prstGeom>
          <a:noFill/>
        </p:spPr>
        <p:txBody>
          <a:bodyPr wrap="square" rtlCol="0">
            <a:spAutoFit/>
          </a:bodyPr>
          <a:lstStyle/>
          <a:p>
            <a:r>
              <a:rPr lang="de-DE" sz="2000" dirty="0"/>
              <a:t>Jakob Ossner</a:t>
            </a:r>
          </a:p>
        </p:txBody>
      </p:sp>
    </p:spTree>
    <p:extLst>
      <p:ext uri="{BB962C8B-B14F-4D97-AF65-F5344CB8AC3E}">
        <p14:creationId xmlns:p14="http://schemas.microsoft.com/office/powerpoint/2010/main" val="2679880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umsplatzhalter 4"/>
          <p:cNvSpPr txBox="1">
            <a:spLocks/>
          </p:cNvSpPr>
          <p:nvPr/>
        </p:nvSpPr>
        <p:spPr>
          <a:xfrm>
            <a:off x="9120336" y="6453336"/>
            <a:ext cx="1296144" cy="216024"/>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FE3F4B-E78D-564B-ADF4-42FCA2F8531A}" type="slidenum">
              <a:rPr lang="de-DE"/>
              <a:pPr/>
              <a:t>10</a:t>
            </a:fld>
            <a:endParaRPr lang="de-DE" dirty="0"/>
          </a:p>
        </p:txBody>
      </p:sp>
      <p:sp>
        <p:nvSpPr>
          <p:cNvPr id="18" name="Inhaltsplatzhalter 1"/>
          <p:cNvSpPr>
            <a:spLocks noGrp="1"/>
          </p:cNvSpPr>
          <p:nvPr>
            <p:ph idx="1"/>
          </p:nvPr>
        </p:nvSpPr>
        <p:spPr>
          <a:xfrm>
            <a:off x="695399" y="237004"/>
            <a:ext cx="10213605" cy="720080"/>
          </a:xfrm>
        </p:spPr>
        <p:txBody>
          <a:bodyPr>
            <a:normAutofit/>
          </a:bodyPr>
          <a:lstStyle/>
          <a:p>
            <a:pPr marL="109728" indent="0">
              <a:buNone/>
            </a:pPr>
            <a:r>
              <a:rPr lang="de-DE" sz="3600" b="1" dirty="0">
                <a:latin typeface="+mj-lt"/>
              </a:rPr>
              <a:t>Erarbeitungsaufgaben</a:t>
            </a:r>
            <a:r>
              <a:rPr lang="de-DE" sz="3600" dirty="0">
                <a:latin typeface="+mj-lt"/>
              </a:rPr>
              <a:t> (mit Wissenserarbeitung)</a:t>
            </a:r>
            <a:endParaRPr lang="de-DE" sz="3400" dirty="0">
              <a:solidFill>
                <a:schemeClr val="tx1">
                  <a:lumMod val="75000"/>
                  <a:lumOff val="25000"/>
                </a:schemeClr>
              </a:solidFill>
              <a:latin typeface="+mj-lt"/>
              <a:cs typeface="Garamond"/>
            </a:endParaRPr>
          </a:p>
        </p:txBody>
      </p:sp>
      <p:sp>
        <p:nvSpPr>
          <p:cNvPr id="10" name="Textfeld 9">
            <a:extLst>
              <a:ext uri="{FF2B5EF4-FFF2-40B4-BE49-F238E27FC236}">
                <a16:creationId xmlns:a16="http://schemas.microsoft.com/office/drawing/2014/main" xmlns="" id="{D6025B37-C34B-48A4-BAD0-02D98E1B2E8F}"/>
              </a:ext>
            </a:extLst>
          </p:cNvPr>
          <p:cNvSpPr txBox="1"/>
          <p:nvPr/>
        </p:nvSpPr>
        <p:spPr>
          <a:xfrm>
            <a:off x="777016" y="2298149"/>
            <a:ext cx="9799318" cy="734945"/>
          </a:xfrm>
          <a:prstGeom prst="rect">
            <a:avLst/>
          </a:prstGeom>
          <a:solidFill>
            <a:schemeClr val="accent1">
              <a:lumMod val="20000"/>
              <a:lumOff val="80000"/>
            </a:schemeClr>
          </a:solidFill>
        </p:spPr>
        <p:txBody>
          <a:bodyPr wrap="square" rtlCol="0">
            <a:spAutoFit/>
          </a:bodyPr>
          <a:lstStyle/>
          <a:p>
            <a:pPr>
              <a:lnSpc>
                <a:spcPct val="120000"/>
              </a:lnSpc>
            </a:pPr>
            <a:r>
              <a:rPr lang="de-DE" dirty="0">
                <a:latin typeface="+mj-lt"/>
                <a:cs typeface="Arial"/>
              </a:rPr>
              <a:t>Um einen leckeren Kuchen zu backen, braucht man viel Mehl, einige frische Eier, etwas Wasser und ungesalzene Butter. Mit gewaschenen Rosinen kann man ihn noch verfeinern.</a:t>
            </a:r>
          </a:p>
        </p:txBody>
      </p:sp>
      <p:sp>
        <p:nvSpPr>
          <p:cNvPr id="11" name="Inhaltsplatzhalter 1"/>
          <p:cNvSpPr txBox="1">
            <a:spLocks/>
          </p:cNvSpPr>
          <p:nvPr/>
        </p:nvSpPr>
        <p:spPr>
          <a:xfrm>
            <a:off x="688520" y="1506226"/>
            <a:ext cx="9738588" cy="72008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de-DE" sz="1800" dirty="0">
                <a:latin typeface="+mj-lt"/>
              </a:rPr>
              <a:t>1. Unterstreiche in dem folgenden Text alle </a:t>
            </a:r>
            <a:r>
              <a:rPr lang="de-DE" sz="1800" b="1" dirty="0">
                <a:latin typeface="+mj-lt"/>
              </a:rPr>
              <a:t>Artikelwörter</a:t>
            </a:r>
            <a:r>
              <a:rPr lang="de-DE" sz="1800" dirty="0">
                <a:latin typeface="+mj-lt"/>
              </a:rPr>
              <a:t> und </a:t>
            </a:r>
            <a:r>
              <a:rPr lang="de-DE" sz="1800" b="1" dirty="0">
                <a:latin typeface="+mj-lt"/>
              </a:rPr>
              <a:t>Attribute.</a:t>
            </a:r>
          </a:p>
          <a:p>
            <a:pPr marL="109728" indent="0">
              <a:buNone/>
            </a:pPr>
            <a:r>
              <a:rPr lang="de-DE" sz="1800" dirty="0">
                <a:latin typeface="+mj-lt"/>
              </a:rPr>
              <a:t>2. Schreibe den Text ohne </a:t>
            </a:r>
            <a:r>
              <a:rPr lang="de-DE" sz="1800" b="1" dirty="0">
                <a:latin typeface="+mj-lt"/>
              </a:rPr>
              <a:t>Artikelwörter</a:t>
            </a:r>
            <a:r>
              <a:rPr lang="de-DE" sz="1800" dirty="0">
                <a:latin typeface="+mj-lt"/>
              </a:rPr>
              <a:t> und </a:t>
            </a:r>
            <a:r>
              <a:rPr lang="de-DE" sz="1800" b="1" dirty="0">
                <a:latin typeface="+mj-lt"/>
              </a:rPr>
              <a:t>Attribute</a:t>
            </a:r>
            <a:r>
              <a:rPr lang="de-DE" sz="1800" dirty="0">
                <a:latin typeface="+mj-lt"/>
              </a:rPr>
              <a:t> ab. </a:t>
            </a:r>
          </a:p>
          <a:p>
            <a:pPr marL="0" indent="0">
              <a:buNone/>
            </a:pPr>
            <a:endParaRPr lang="de-DE" sz="1800" dirty="0">
              <a:latin typeface="+mj-lt"/>
            </a:endParaRPr>
          </a:p>
        </p:txBody>
      </p:sp>
      <p:sp>
        <p:nvSpPr>
          <p:cNvPr id="12" name="Inhaltsplatzhalter 1"/>
          <p:cNvSpPr txBox="1">
            <a:spLocks/>
          </p:cNvSpPr>
          <p:nvPr/>
        </p:nvSpPr>
        <p:spPr>
          <a:xfrm>
            <a:off x="688519" y="3081347"/>
            <a:ext cx="9887805" cy="72008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de-DE" sz="1800" dirty="0">
                <a:latin typeface="+mj-lt"/>
              </a:rPr>
              <a:t>3. Füge in den folgenden Text an passenden Stellen Artikelwörter und/oder Attribute ein. </a:t>
            </a:r>
          </a:p>
          <a:p>
            <a:pPr marL="109728" indent="0">
              <a:buNone/>
            </a:pPr>
            <a:r>
              <a:rPr lang="de-DE" sz="1800" dirty="0">
                <a:latin typeface="+mj-lt"/>
              </a:rPr>
              <a:t>4. Schreibe dann den Text in gewohnter Schreibweise auf.</a:t>
            </a:r>
          </a:p>
          <a:p>
            <a:pPr marL="109728" indent="0">
              <a:buNone/>
            </a:pPr>
            <a:endParaRPr lang="de-DE" sz="1800" dirty="0">
              <a:latin typeface="+mj-lt"/>
            </a:endParaRPr>
          </a:p>
          <a:p>
            <a:pPr marL="0" indent="0">
              <a:buNone/>
            </a:pPr>
            <a:endParaRPr lang="de-DE" sz="1800" dirty="0">
              <a:latin typeface="+mj-lt"/>
            </a:endParaRPr>
          </a:p>
        </p:txBody>
      </p:sp>
      <p:sp>
        <p:nvSpPr>
          <p:cNvPr id="13" name="Textfeld 12">
            <a:extLst>
              <a:ext uri="{FF2B5EF4-FFF2-40B4-BE49-F238E27FC236}">
                <a16:creationId xmlns:a16="http://schemas.microsoft.com/office/drawing/2014/main" xmlns="" id="{D6025B37-C34B-48A4-BAD0-02D98E1B2E8F}"/>
              </a:ext>
            </a:extLst>
          </p:cNvPr>
          <p:cNvSpPr txBox="1"/>
          <p:nvPr/>
        </p:nvSpPr>
        <p:spPr>
          <a:xfrm>
            <a:off x="777025" y="3824907"/>
            <a:ext cx="9799299" cy="1067343"/>
          </a:xfrm>
          <a:prstGeom prst="rect">
            <a:avLst/>
          </a:prstGeom>
          <a:solidFill>
            <a:schemeClr val="accent1">
              <a:lumMod val="20000"/>
              <a:lumOff val="80000"/>
            </a:schemeClr>
          </a:solidFill>
        </p:spPr>
        <p:txBody>
          <a:bodyPr wrap="square" rtlCol="0">
            <a:spAutoFit/>
          </a:bodyPr>
          <a:lstStyle/>
          <a:p>
            <a:pPr>
              <a:lnSpc>
                <a:spcPct val="120000"/>
              </a:lnSpc>
            </a:pPr>
            <a:r>
              <a:rPr lang="de-DE" dirty="0">
                <a:latin typeface="+mj-lt"/>
              </a:rPr>
              <a:t>Seit alters kennt man vier </a:t>
            </a:r>
            <a:r>
              <a:rPr lang="de-DE" dirty="0" err="1">
                <a:latin typeface="+mj-lt"/>
              </a:rPr>
              <a:t>elemente</a:t>
            </a:r>
            <a:r>
              <a:rPr lang="de-DE" dirty="0">
                <a:latin typeface="+mj-lt"/>
              </a:rPr>
              <a:t>: Die erde gibt uns </a:t>
            </a:r>
            <a:r>
              <a:rPr lang="de-DE" dirty="0" err="1">
                <a:latin typeface="+mj-lt"/>
              </a:rPr>
              <a:t>nahrung</a:t>
            </a:r>
            <a:r>
              <a:rPr lang="de-DE" dirty="0">
                <a:latin typeface="+mj-lt"/>
              </a:rPr>
              <a:t>. </a:t>
            </a:r>
            <a:r>
              <a:rPr lang="de-DE" dirty="0" err="1">
                <a:latin typeface="+mj-lt"/>
              </a:rPr>
              <a:t>wasser</a:t>
            </a:r>
            <a:r>
              <a:rPr lang="de-DE" dirty="0">
                <a:latin typeface="+mj-lt"/>
              </a:rPr>
              <a:t> ist </a:t>
            </a:r>
            <a:r>
              <a:rPr lang="de-DE" dirty="0" err="1">
                <a:latin typeface="+mj-lt"/>
              </a:rPr>
              <a:t>grundnahrungsmittel</a:t>
            </a:r>
            <a:r>
              <a:rPr lang="de-DE" dirty="0">
                <a:latin typeface="+mj-lt"/>
              </a:rPr>
              <a:t>, </a:t>
            </a:r>
            <a:r>
              <a:rPr lang="de-DE" dirty="0" err="1">
                <a:latin typeface="+mj-lt"/>
              </a:rPr>
              <a:t>menschen</a:t>
            </a:r>
            <a:r>
              <a:rPr lang="de-DE" dirty="0">
                <a:latin typeface="+mj-lt"/>
              </a:rPr>
              <a:t> verdursten viel schneller als sie verhungern. Noch wichtiger als </a:t>
            </a:r>
            <a:r>
              <a:rPr lang="de-DE" dirty="0" err="1">
                <a:latin typeface="+mj-lt"/>
              </a:rPr>
              <a:t>wasser</a:t>
            </a:r>
            <a:r>
              <a:rPr lang="de-DE" dirty="0">
                <a:latin typeface="+mj-lt"/>
              </a:rPr>
              <a:t> ist </a:t>
            </a:r>
            <a:r>
              <a:rPr lang="de-DE" dirty="0" err="1">
                <a:latin typeface="+mj-lt"/>
              </a:rPr>
              <a:t>luft</a:t>
            </a:r>
            <a:r>
              <a:rPr lang="de-DE" dirty="0">
                <a:latin typeface="+mj-lt"/>
              </a:rPr>
              <a:t>, um nicht zu ersticken. Mit </a:t>
            </a:r>
            <a:r>
              <a:rPr lang="de-DE" dirty="0" err="1">
                <a:latin typeface="+mj-lt"/>
              </a:rPr>
              <a:t>feuer</a:t>
            </a:r>
            <a:r>
              <a:rPr lang="de-DE" dirty="0">
                <a:latin typeface="+mj-lt"/>
              </a:rPr>
              <a:t> beherrschen wir </a:t>
            </a:r>
            <a:r>
              <a:rPr lang="de-DE" dirty="0" err="1">
                <a:latin typeface="+mj-lt"/>
              </a:rPr>
              <a:t>umwelt</a:t>
            </a:r>
            <a:r>
              <a:rPr lang="de-DE" dirty="0">
                <a:latin typeface="+mj-lt"/>
              </a:rPr>
              <a:t> und </a:t>
            </a:r>
            <a:r>
              <a:rPr lang="de-DE" dirty="0" err="1">
                <a:latin typeface="+mj-lt"/>
              </a:rPr>
              <a:t>natur</a:t>
            </a:r>
            <a:r>
              <a:rPr lang="de-DE" dirty="0">
                <a:latin typeface="+mj-lt"/>
              </a:rPr>
              <a:t>.</a:t>
            </a:r>
            <a:endParaRPr lang="de-DE" dirty="0">
              <a:latin typeface="+mj-lt"/>
              <a:cs typeface="Arial"/>
            </a:endParaRPr>
          </a:p>
        </p:txBody>
      </p:sp>
      <p:sp>
        <p:nvSpPr>
          <p:cNvPr id="14" name="Inhaltsplatzhalter 1"/>
          <p:cNvSpPr txBox="1">
            <a:spLocks/>
          </p:cNvSpPr>
          <p:nvPr/>
        </p:nvSpPr>
        <p:spPr>
          <a:xfrm>
            <a:off x="688520" y="4995449"/>
            <a:ext cx="9948173" cy="1152128"/>
          </a:xfrm>
          <a:prstGeom prst="rect">
            <a:avLst/>
          </a:prstGeom>
        </p:spPr>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de-DE" sz="1800" dirty="0">
                <a:latin typeface="+mj-lt"/>
              </a:rPr>
              <a:t>5. Ergänze: In einem Satz stehen Nomen auch ohne </a:t>
            </a:r>
            <a:r>
              <a:rPr lang="de-DE" sz="1800" dirty="0">
                <a:highlight>
                  <a:srgbClr val="CCFF99"/>
                </a:highlight>
                <a:latin typeface="+mj-lt"/>
              </a:rPr>
              <a:t>__________________________________________</a:t>
            </a:r>
            <a:r>
              <a:rPr lang="de-DE" sz="1800" dirty="0">
                <a:latin typeface="+mj-lt"/>
              </a:rPr>
              <a:t>.</a:t>
            </a:r>
          </a:p>
          <a:p>
            <a:pPr marL="109728" indent="0">
              <a:buNone/>
            </a:pPr>
            <a:r>
              <a:rPr lang="de-DE" sz="1800" dirty="0">
                <a:latin typeface="+mj-lt"/>
              </a:rPr>
              <a:t>6. Überprüfe, vor welchem Wort ein Artikelwort stehen könnte, ohne dass sich an einer anderen Stelle im Satz etwas verändert.</a:t>
            </a:r>
          </a:p>
          <a:p>
            <a:pPr marL="109728" indent="0">
              <a:buNone/>
            </a:pPr>
            <a:r>
              <a:rPr lang="de-DE" sz="1800" i="1" dirty="0">
                <a:latin typeface="+mj-lt"/>
              </a:rPr>
              <a:t>Wörter, bei denen dies möglich ist, sind Kerne von Nominalgruppen und werden </a:t>
            </a:r>
            <a:r>
              <a:rPr lang="de-DE" sz="1800" dirty="0">
                <a:highlight>
                  <a:srgbClr val="CCFF99"/>
                </a:highlight>
                <a:latin typeface="+mj-lt"/>
              </a:rPr>
              <a:t>____________________</a:t>
            </a:r>
            <a:r>
              <a:rPr lang="de-DE" sz="1800" dirty="0">
                <a:latin typeface="+mj-lt"/>
              </a:rPr>
              <a:t>.</a:t>
            </a:r>
            <a:r>
              <a:rPr lang="de-DE" sz="1800" i="1" dirty="0">
                <a:latin typeface="+mj-lt"/>
              </a:rPr>
              <a:t> </a:t>
            </a:r>
          </a:p>
          <a:p>
            <a:pPr marL="0" indent="0">
              <a:buNone/>
            </a:pPr>
            <a:endParaRPr lang="de-DE" sz="1800" dirty="0">
              <a:latin typeface="+mj-lt"/>
            </a:endParaRPr>
          </a:p>
        </p:txBody>
      </p:sp>
      <p:sp>
        <p:nvSpPr>
          <p:cNvPr id="9" name="Textfeld 8">
            <a:extLst>
              <a:ext uri="{FF2B5EF4-FFF2-40B4-BE49-F238E27FC236}">
                <a16:creationId xmlns:a16="http://schemas.microsoft.com/office/drawing/2014/main" xmlns="" id="{56965D1F-AEBB-4AFE-95D1-FB0470774A79}"/>
              </a:ext>
            </a:extLst>
          </p:cNvPr>
          <p:cNvSpPr txBox="1"/>
          <p:nvPr/>
        </p:nvSpPr>
        <p:spPr>
          <a:xfrm>
            <a:off x="732087" y="953717"/>
            <a:ext cx="9496646" cy="430887"/>
          </a:xfrm>
          <a:prstGeom prst="rect">
            <a:avLst/>
          </a:prstGeom>
          <a:noFill/>
        </p:spPr>
        <p:txBody>
          <a:bodyPr wrap="square" rtlCol="0">
            <a:spAutoFit/>
          </a:bodyPr>
          <a:lstStyle/>
          <a:p>
            <a:r>
              <a:rPr lang="de-DE" sz="2200" dirty="0">
                <a:solidFill>
                  <a:schemeClr val="accent6">
                    <a:lumMod val="75000"/>
                  </a:schemeClr>
                </a:solidFill>
              </a:rPr>
              <a:t>Beispiel: Großschreibung Kl. 5/6</a:t>
            </a:r>
          </a:p>
        </p:txBody>
      </p:sp>
      <p:sp>
        <p:nvSpPr>
          <p:cNvPr id="2" name="Textfeld 1">
            <a:extLst>
              <a:ext uri="{FF2B5EF4-FFF2-40B4-BE49-F238E27FC236}">
                <a16:creationId xmlns:a16="http://schemas.microsoft.com/office/drawing/2014/main" xmlns="" id="{696CF3CF-25A9-4858-A08D-B7B4C71B6091}"/>
              </a:ext>
            </a:extLst>
          </p:cNvPr>
          <p:cNvSpPr txBox="1"/>
          <p:nvPr/>
        </p:nvSpPr>
        <p:spPr>
          <a:xfrm rot="20542254">
            <a:off x="7139335" y="1489942"/>
            <a:ext cx="2412719" cy="369332"/>
          </a:xfrm>
          <a:prstGeom prst="rect">
            <a:avLst/>
          </a:prstGeom>
          <a:solidFill>
            <a:schemeClr val="accent2"/>
          </a:solidFill>
        </p:spPr>
        <p:txBody>
          <a:bodyPr wrap="square" rtlCol="0">
            <a:spAutoFit/>
          </a:bodyPr>
          <a:lstStyle/>
          <a:p>
            <a:r>
              <a:rPr lang="de-DE" dirty="0"/>
              <a:t>Vorausgesetztes Wissen</a:t>
            </a:r>
          </a:p>
        </p:txBody>
      </p:sp>
      <p:sp>
        <p:nvSpPr>
          <p:cNvPr id="15" name="Textfeld 14">
            <a:extLst>
              <a:ext uri="{FF2B5EF4-FFF2-40B4-BE49-F238E27FC236}">
                <a16:creationId xmlns:a16="http://schemas.microsoft.com/office/drawing/2014/main" xmlns="" id="{0114DDBD-6B58-4434-AA93-11B3A5B6E963}"/>
              </a:ext>
            </a:extLst>
          </p:cNvPr>
          <p:cNvSpPr txBox="1"/>
          <p:nvPr/>
        </p:nvSpPr>
        <p:spPr>
          <a:xfrm rot="20542254">
            <a:off x="9522030" y="4549646"/>
            <a:ext cx="2108589" cy="369332"/>
          </a:xfrm>
          <a:prstGeom prst="rect">
            <a:avLst/>
          </a:prstGeom>
          <a:solidFill>
            <a:schemeClr val="accent2"/>
          </a:solidFill>
        </p:spPr>
        <p:txBody>
          <a:bodyPr wrap="square" rtlCol="0">
            <a:spAutoFit/>
          </a:bodyPr>
          <a:lstStyle/>
          <a:p>
            <a:r>
              <a:rPr lang="de-DE" dirty="0"/>
              <a:t>Erarbeitetes Wissen</a:t>
            </a:r>
          </a:p>
        </p:txBody>
      </p:sp>
    </p:spTree>
    <p:extLst>
      <p:ext uri="{BB962C8B-B14F-4D97-AF65-F5344CB8AC3E}">
        <p14:creationId xmlns:p14="http://schemas.microsoft.com/office/powerpoint/2010/main" val="418212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0657D93-5CFC-419D-A4AD-7BD8230D6F06}"/>
              </a:ext>
            </a:extLst>
          </p:cNvPr>
          <p:cNvSpPr>
            <a:spLocks noGrp="1"/>
          </p:cNvSpPr>
          <p:nvPr>
            <p:ph type="title"/>
          </p:nvPr>
        </p:nvSpPr>
        <p:spPr>
          <a:xfrm>
            <a:off x="668079" y="407656"/>
            <a:ext cx="10515600" cy="591805"/>
          </a:xfrm>
        </p:spPr>
        <p:txBody>
          <a:bodyPr>
            <a:normAutofit/>
          </a:bodyPr>
          <a:lstStyle/>
          <a:p>
            <a:r>
              <a:rPr lang="de-DE" sz="3000" b="1" dirty="0"/>
              <a:t>Erarbeitungsaufgaben</a:t>
            </a:r>
            <a:r>
              <a:rPr lang="de-DE" sz="3000" dirty="0"/>
              <a:t>: kognitiv aktivierende Aufgaben</a:t>
            </a:r>
          </a:p>
        </p:txBody>
      </p:sp>
      <p:sp>
        <p:nvSpPr>
          <p:cNvPr id="5" name="Rechteck 4">
            <a:extLst>
              <a:ext uri="{FF2B5EF4-FFF2-40B4-BE49-F238E27FC236}">
                <a16:creationId xmlns:a16="http://schemas.microsoft.com/office/drawing/2014/main" xmlns="" id="{C76EE8C5-069C-449B-8F8F-EEB33879EA94}"/>
              </a:ext>
            </a:extLst>
          </p:cNvPr>
          <p:cNvSpPr/>
          <p:nvPr/>
        </p:nvSpPr>
        <p:spPr>
          <a:xfrm>
            <a:off x="591879" y="1201277"/>
            <a:ext cx="10932042" cy="5219955"/>
          </a:xfrm>
          <a:prstGeom prst="rect">
            <a:avLst/>
          </a:prstGeom>
        </p:spPr>
        <p:txBody>
          <a:bodyPr wrap="square">
            <a:spAutoFit/>
          </a:bodyPr>
          <a:lstStyle/>
          <a:p>
            <a:pPr marL="85725" lvl="0">
              <a:lnSpc>
                <a:spcPct val="107000"/>
              </a:lnSpc>
              <a:spcAft>
                <a:spcPts val="0"/>
              </a:spcAft>
            </a:pPr>
            <a:r>
              <a:rPr lang="de-DE" b="1" dirty="0">
                <a:latin typeface="Calibri" panose="020F0502020204030204" pitchFamily="34" charset="0"/>
                <a:ea typeface="Calibri" panose="020F0502020204030204" pitchFamily="34" charset="0"/>
                <a:cs typeface="Times New Roman" panose="02020603050405020304" pitchFamily="18" charset="0"/>
              </a:rPr>
              <a:t>Kognitiv aktivierende Aufgaben </a:t>
            </a:r>
            <a:r>
              <a:rPr lang="de-DE" dirty="0">
                <a:latin typeface="Calibri" panose="020F0502020204030204" pitchFamily="34" charset="0"/>
                <a:ea typeface="Calibri" panose="020F0502020204030204" pitchFamily="34" charset="0"/>
                <a:cs typeface="Times New Roman" panose="02020603050405020304" pitchFamily="18" charset="0"/>
              </a:rPr>
              <a:t>sind solche, bei denen Schüler/-innen selbstständig eine Lösung suchen müssen, wobei im Normalfall mehrere Lösungswege offenstehen. Hanisch (2018, S. 117) nennt folgende Merkmale: </a:t>
            </a:r>
          </a:p>
          <a:p>
            <a:pPr marL="457200">
              <a:lnSpc>
                <a:spcPct val="107000"/>
              </a:lnSpc>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A: </a:t>
            </a:r>
            <a:r>
              <a:rPr lang="de-DE" b="1" dirty="0">
                <a:latin typeface="Calibri" panose="020F0502020204030204" pitchFamily="34" charset="0"/>
                <a:ea typeface="Calibri" panose="020F0502020204030204" pitchFamily="34" charset="0"/>
                <a:cs typeface="Times New Roman" panose="02020603050405020304" pitchFamily="18" charset="0"/>
              </a:rPr>
              <a:t>Aufgabenstellung</a:t>
            </a:r>
            <a:r>
              <a:rPr lang="de-DE" dirty="0">
                <a:latin typeface="Calibri" panose="020F0502020204030204" pitchFamily="34" charset="0"/>
                <a:ea typeface="Calibri" panose="020F0502020204030204" pitchFamily="34" charset="0"/>
                <a:cs typeface="Times New Roman" panose="02020603050405020304" pitchFamily="18" charset="0"/>
              </a:rPr>
              <a:t>: </a:t>
            </a:r>
          </a:p>
          <a:p>
            <a:pPr marL="914400" lvl="1">
              <a:lnSpc>
                <a:spcPct val="107000"/>
              </a:lnSpc>
            </a:pPr>
            <a:r>
              <a:rPr lang="de-DE" b="1" dirty="0">
                <a:latin typeface="Calibri" panose="020F0502020204030204" pitchFamily="34" charset="0"/>
                <a:ea typeface="Calibri" panose="020F0502020204030204" pitchFamily="34" charset="0"/>
                <a:cs typeface="Times New Roman" panose="02020603050405020304" pitchFamily="18" charset="0"/>
              </a:rPr>
              <a:t>1.</a:t>
            </a:r>
            <a:r>
              <a:rPr lang="de-DE" dirty="0">
                <a:latin typeface="Calibri" panose="020F0502020204030204" pitchFamily="34" charset="0"/>
                <a:ea typeface="Calibri" panose="020F0502020204030204" pitchFamily="34" charset="0"/>
                <a:cs typeface="Times New Roman" panose="02020603050405020304" pitchFamily="18" charset="0"/>
              </a:rPr>
              <a:t> Nachvollziehbarkeit  </a:t>
            </a:r>
            <a:r>
              <a:rPr lang="de-DE" b="1" dirty="0">
                <a:latin typeface="Calibri" panose="020F0502020204030204" pitchFamily="34" charset="0"/>
                <a:ea typeface="Calibri" panose="020F0502020204030204" pitchFamily="34" charset="0"/>
                <a:cs typeface="Times New Roman" panose="02020603050405020304" pitchFamily="18" charset="0"/>
              </a:rPr>
              <a:t>2. </a:t>
            </a:r>
            <a:r>
              <a:rPr lang="de-DE" dirty="0">
                <a:latin typeface="Calibri" panose="020F0502020204030204" pitchFamily="34" charset="0"/>
                <a:ea typeface="Calibri" panose="020F0502020204030204" pitchFamily="34" charset="0"/>
                <a:cs typeface="Times New Roman" panose="02020603050405020304" pitchFamily="18" charset="0"/>
              </a:rPr>
              <a:t>Grad der Offenheit </a:t>
            </a:r>
            <a:r>
              <a:rPr lang="de-DE" b="1" dirty="0">
                <a:latin typeface="Calibri" panose="020F0502020204030204" pitchFamily="34" charset="0"/>
                <a:ea typeface="Calibri" panose="020F0502020204030204" pitchFamily="34" charset="0"/>
                <a:cs typeface="Times New Roman" panose="02020603050405020304" pitchFamily="18" charset="0"/>
              </a:rPr>
              <a:t>3. </a:t>
            </a:r>
            <a:r>
              <a:rPr lang="de-DE" dirty="0">
                <a:latin typeface="Calibri" panose="020F0502020204030204" pitchFamily="34" charset="0"/>
                <a:ea typeface="Calibri" panose="020F0502020204030204" pitchFamily="34" charset="0"/>
                <a:cs typeface="Times New Roman" panose="02020603050405020304" pitchFamily="18" charset="0"/>
              </a:rPr>
              <a:t>Kooperative Sozialform </a:t>
            </a:r>
            <a:r>
              <a:rPr lang="de-DE" b="1" dirty="0">
                <a:latin typeface="Calibri" panose="020F0502020204030204" pitchFamily="34" charset="0"/>
                <a:ea typeface="Calibri" panose="020F0502020204030204" pitchFamily="34" charset="0"/>
                <a:cs typeface="Times New Roman" panose="02020603050405020304" pitchFamily="18" charset="0"/>
              </a:rPr>
              <a:t>4.</a:t>
            </a:r>
            <a:r>
              <a:rPr lang="de-DE" dirty="0">
                <a:latin typeface="Calibri" panose="020F0502020204030204" pitchFamily="34" charset="0"/>
                <a:ea typeface="Calibri" panose="020F0502020204030204" pitchFamily="34" charset="0"/>
                <a:cs typeface="Times New Roman" panose="02020603050405020304" pitchFamily="18" charset="0"/>
              </a:rPr>
              <a:t> Differenzierungsmöglichkeiten </a:t>
            </a:r>
            <a:r>
              <a:rPr lang="de-DE" b="1" dirty="0">
                <a:latin typeface="Calibri" panose="020F0502020204030204" pitchFamily="34" charset="0"/>
                <a:ea typeface="Calibri" panose="020F0502020204030204" pitchFamily="34" charset="0"/>
                <a:cs typeface="Times New Roman" panose="02020603050405020304" pitchFamily="18" charset="0"/>
              </a:rPr>
              <a:t>5.</a:t>
            </a:r>
            <a:r>
              <a:rPr lang="de-DE" dirty="0">
                <a:latin typeface="Calibri" panose="020F0502020204030204" pitchFamily="34" charset="0"/>
                <a:ea typeface="Calibri" panose="020F0502020204030204" pitchFamily="34" charset="0"/>
                <a:cs typeface="Times New Roman" panose="02020603050405020304" pitchFamily="18" charset="0"/>
              </a:rPr>
              <a:t> Intendierter Wissensaufbau </a:t>
            </a:r>
            <a:r>
              <a:rPr lang="de-DE" b="1" dirty="0">
                <a:latin typeface="Calibri" panose="020F0502020204030204" pitchFamily="34" charset="0"/>
                <a:ea typeface="Calibri" panose="020F0502020204030204" pitchFamily="34" charset="0"/>
                <a:cs typeface="Times New Roman" panose="02020603050405020304" pitchFamily="18" charset="0"/>
              </a:rPr>
              <a:t>6.</a:t>
            </a:r>
            <a:r>
              <a:rPr lang="de-DE" dirty="0">
                <a:latin typeface="Calibri" panose="020F0502020204030204" pitchFamily="34" charset="0"/>
                <a:ea typeface="Calibri" panose="020F0502020204030204" pitchFamily="34" charset="0"/>
                <a:cs typeface="Times New Roman" panose="02020603050405020304" pitchFamily="18" charset="0"/>
              </a:rPr>
              <a:t> Inhaltliche Korrektheit  </a:t>
            </a:r>
          </a:p>
          <a:p>
            <a:pPr marL="457200">
              <a:lnSpc>
                <a:spcPct val="107000"/>
              </a:lnSpc>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B: </a:t>
            </a:r>
            <a:r>
              <a:rPr lang="de-DE" b="1" dirty="0">
                <a:latin typeface="Calibri" panose="020F0502020204030204" pitchFamily="34" charset="0"/>
                <a:ea typeface="Calibri" panose="020F0502020204030204" pitchFamily="34" charset="0"/>
                <a:cs typeface="Times New Roman" panose="02020603050405020304" pitchFamily="18" charset="0"/>
              </a:rPr>
              <a:t>Erwerb orthographischen Wissens</a:t>
            </a:r>
            <a:r>
              <a:rPr lang="de-DE" dirty="0">
                <a:latin typeface="Calibri" panose="020F0502020204030204" pitchFamily="34" charset="0"/>
                <a:ea typeface="Calibri" panose="020F0502020204030204" pitchFamily="34" charset="0"/>
                <a:cs typeface="Times New Roman" panose="02020603050405020304" pitchFamily="18" charset="0"/>
              </a:rPr>
              <a:t>: </a:t>
            </a:r>
          </a:p>
          <a:p>
            <a:pPr marL="914400" lvl="1">
              <a:lnSpc>
                <a:spcPct val="107000"/>
              </a:lnSpc>
            </a:pPr>
            <a:r>
              <a:rPr lang="de-DE" b="1" dirty="0">
                <a:latin typeface="Calibri" panose="020F0502020204030204" pitchFamily="34" charset="0"/>
                <a:ea typeface="Calibri" panose="020F0502020204030204" pitchFamily="34" charset="0"/>
                <a:cs typeface="Times New Roman" panose="02020603050405020304" pitchFamily="18" charset="0"/>
              </a:rPr>
              <a:t>1.</a:t>
            </a:r>
            <a:r>
              <a:rPr lang="de-DE" dirty="0">
                <a:latin typeface="Calibri" panose="020F0502020204030204" pitchFamily="34" charset="0"/>
                <a:ea typeface="Calibri" panose="020F0502020204030204" pitchFamily="34" charset="0"/>
                <a:cs typeface="Times New Roman" panose="02020603050405020304" pitchFamily="18" charset="0"/>
              </a:rPr>
              <a:t> Bewusste Auseinandersetzung mit orthographischen Strukturen </a:t>
            </a:r>
            <a:r>
              <a:rPr lang="de-DE" b="1" dirty="0">
                <a:latin typeface="Calibri" panose="020F0502020204030204" pitchFamily="34" charset="0"/>
                <a:ea typeface="Calibri" panose="020F0502020204030204" pitchFamily="34" charset="0"/>
                <a:cs typeface="Times New Roman" panose="02020603050405020304" pitchFamily="18" charset="0"/>
              </a:rPr>
              <a:t>2.</a:t>
            </a:r>
            <a:r>
              <a:rPr lang="de-DE" dirty="0">
                <a:latin typeface="Calibri" panose="020F0502020204030204" pitchFamily="34" charset="0"/>
                <a:ea typeface="Calibri" panose="020F0502020204030204" pitchFamily="34" charset="0"/>
                <a:cs typeface="Times New Roman" panose="02020603050405020304" pitchFamily="18" charset="0"/>
              </a:rPr>
              <a:t> Forschungsorientiertes Vorgehen </a:t>
            </a:r>
            <a:br>
              <a:rPr lang="de-DE" dirty="0">
                <a:latin typeface="Calibri" panose="020F0502020204030204" pitchFamily="34" charset="0"/>
                <a:ea typeface="Calibri" panose="020F0502020204030204" pitchFamily="34" charset="0"/>
                <a:cs typeface="Times New Roman" panose="02020603050405020304" pitchFamily="18" charset="0"/>
              </a:rPr>
            </a:br>
            <a:r>
              <a:rPr lang="de-DE" b="1" dirty="0">
                <a:latin typeface="Calibri" panose="020F0502020204030204" pitchFamily="34" charset="0"/>
                <a:ea typeface="Calibri" panose="020F0502020204030204" pitchFamily="34" charset="0"/>
                <a:cs typeface="Times New Roman" panose="02020603050405020304" pitchFamily="18" charset="0"/>
              </a:rPr>
              <a:t>3.</a:t>
            </a:r>
            <a:r>
              <a:rPr lang="de-DE" dirty="0">
                <a:latin typeface="Calibri" panose="020F0502020204030204" pitchFamily="34" charset="0"/>
                <a:ea typeface="Calibri" panose="020F0502020204030204" pitchFamily="34" charset="0"/>
                <a:cs typeface="Times New Roman" panose="02020603050405020304" pitchFamily="18" charset="0"/>
              </a:rPr>
              <a:t> Erwerb handlungsorientierter Problemlösestrategien</a:t>
            </a:r>
          </a:p>
          <a:p>
            <a:pPr marL="457200">
              <a:lnSpc>
                <a:spcPct val="107000"/>
              </a:lnSpc>
              <a:spcAft>
                <a:spcPts val="200"/>
              </a:spcAft>
            </a:pPr>
            <a:r>
              <a:rPr lang="de-DE" dirty="0">
                <a:latin typeface="Calibri" panose="020F0502020204030204" pitchFamily="34" charset="0"/>
                <a:ea typeface="Calibri" panose="020F0502020204030204" pitchFamily="34" charset="0"/>
                <a:cs typeface="Times New Roman" panose="02020603050405020304" pitchFamily="18" charset="0"/>
              </a:rPr>
              <a:t>C: </a:t>
            </a:r>
            <a:r>
              <a:rPr lang="de-DE" b="1" dirty="0">
                <a:latin typeface="Calibri" panose="020F0502020204030204" pitchFamily="34" charset="0"/>
                <a:ea typeface="Calibri" panose="020F0502020204030204" pitchFamily="34" charset="0"/>
                <a:cs typeface="Times New Roman" panose="02020603050405020304" pitchFamily="18" charset="0"/>
              </a:rPr>
              <a:t>Geforderte kognitive Tätigkeiten</a:t>
            </a:r>
            <a:r>
              <a:rPr lang="de-DE" dirty="0">
                <a:latin typeface="Calibri" panose="020F0502020204030204" pitchFamily="34" charset="0"/>
                <a:ea typeface="Calibri" panose="020F0502020204030204" pitchFamily="34" charset="0"/>
                <a:cs typeface="Times New Roman" panose="02020603050405020304" pitchFamily="18" charset="0"/>
              </a:rPr>
              <a:t>: </a:t>
            </a:r>
          </a:p>
          <a:p>
            <a:pPr marL="893763">
              <a:lnSpc>
                <a:spcPct val="107000"/>
              </a:lnSpc>
              <a:spcAft>
                <a:spcPts val="200"/>
              </a:spcAft>
            </a:pPr>
            <a:r>
              <a:rPr lang="de-DE" b="1" dirty="0">
                <a:latin typeface="Calibri" panose="020F0502020204030204" pitchFamily="34" charset="0"/>
                <a:ea typeface="Calibri" panose="020F0502020204030204" pitchFamily="34" charset="0"/>
                <a:cs typeface="Times New Roman" panose="02020603050405020304" pitchFamily="18" charset="0"/>
              </a:rPr>
              <a:t>1.</a:t>
            </a:r>
            <a:r>
              <a:rPr lang="de-DE" dirty="0">
                <a:latin typeface="Calibri" panose="020F0502020204030204" pitchFamily="34" charset="0"/>
                <a:ea typeface="Calibri" panose="020F0502020204030204" pitchFamily="34" charset="0"/>
                <a:cs typeface="Times New Roman" panose="02020603050405020304" pitchFamily="18" charset="0"/>
              </a:rPr>
              <a:t> Vertiefende Elaboration und Organisation </a:t>
            </a:r>
            <a:r>
              <a:rPr lang="de-DE" b="1" dirty="0">
                <a:latin typeface="Calibri" panose="020F0502020204030204" pitchFamily="34" charset="0"/>
                <a:ea typeface="Calibri" panose="020F0502020204030204" pitchFamily="34" charset="0"/>
                <a:cs typeface="Times New Roman" panose="02020603050405020304" pitchFamily="18" charset="0"/>
              </a:rPr>
              <a:t>2. </a:t>
            </a:r>
            <a:r>
              <a:rPr lang="de-DE" dirty="0">
                <a:latin typeface="Calibri" panose="020F0502020204030204" pitchFamily="34" charset="0"/>
                <a:ea typeface="Calibri" panose="020F0502020204030204" pitchFamily="34" charset="0"/>
                <a:cs typeface="Times New Roman" panose="02020603050405020304" pitchFamily="18" charset="0"/>
              </a:rPr>
              <a:t>Eigenständige Generierung von Wissen  </a:t>
            </a:r>
            <a:r>
              <a:rPr lang="de-DE" b="1" dirty="0">
                <a:latin typeface="Calibri" panose="020F0502020204030204" pitchFamily="34" charset="0"/>
                <a:ea typeface="Calibri" panose="020F0502020204030204" pitchFamily="34" charset="0"/>
                <a:cs typeface="Times New Roman" panose="02020603050405020304" pitchFamily="18" charset="0"/>
              </a:rPr>
              <a:t>3. </a:t>
            </a:r>
            <a:r>
              <a:rPr lang="de-DE" dirty="0">
                <a:latin typeface="Calibri" panose="020F0502020204030204" pitchFamily="34" charset="0"/>
                <a:ea typeface="Calibri" panose="020F0502020204030204" pitchFamily="34" charset="0"/>
                <a:cs typeface="Times New Roman" panose="02020603050405020304" pitchFamily="18" charset="0"/>
              </a:rPr>
              <a:t>Anregung zum diskursiven Austausch </a:t>
            </a:r>
            <a:r>
              <a:rPr lang="de-DE" b="1" dirty="0">
                <a:latin typeface="Calibri" panose="020F0502020204030204" pitchFamily="34" charset="0"/>
                <a:ea typeface="Calibri" panose="020F0502020204030204" pitchFamily="34" charset="0"/>
                <a:cs typeface="Times New Roman" panose="02020603050405020304" pitchFamily="18" charset="0"/>
              </a:rPr>
              <a:t>4.</a:t>
            </a:r>
            <a:r>
              <a:rPr lang="de-DE" dirty="0">
                <a:latin typeface="Calibri" panose="020F0502020204030204" pitchFamily="34" charset="0"/>
                <a:ea typeface="Calibri" panose="020F0502020204030204" pitchFamily="34" charset="0"/>
                <a:cs typeface="Times New Roman" panose="02020603050405020304" pitchFamily="18" charset="0"/>
              </a:rPr>
              <a:t> Anspruchsvolle Anwendung des Wissens </a:t>
            </a:r>
            <a:r>
              <a:rPr lang="de-DE" b="1" dirty="0">
                <a:latin typeface="Calibri" panose="020F0502020204030204" pitchFamily="34" charset="0"/>
                <a:ea typeface="Calibri" panose="020F0502020204030204" pitchFamily="34" charset="0"/>
                <a:cs typeface="Times New Roman" panose="02020603050405020304" pitchFamily="18" charset="0"/>
              </a:rPr>
              <a:t>5. </a:t>
            </a:r>
            <a:r>
              <a:rPr lang="de-DE" dirty="0">
                <a:latin typeface="Calibri" panose="020F0502020204030204" pitchFamily="34" charset="0"/>
                <a:ea typeface="Calibri" panose="020F0502020204030204" pitchFamily="34" charset="0"/>
                <a:cs typeface="Times New Roman" panose="02020603050405020304" pitchFamily="18" charset="0"/>
              </a:rPr>
              <a:t>Anregung zu metakognitiven Prozessen</a:t>
            </a:r>
          </a:p>
          <a:p>
            <a:pPr>
              <a:lnSpc>
                <a:spcPct val="107000"/>
              </a:lnSpc>
              <a:spcAft>
                <a:spcPts val="200"/>
              </a:spcAft>
            </a:pPr>
            <a:r>
              <a:rPr lang="de-DE" dirty="0">
                <a:latin typeface="Calibri" panose="020F0502020204030204" pitchFamily="34" charset="0"/>
                <a:ea typeface="Calibri" panose="020F0502020204030204" pitchFamily="34" charset="0"/>
                <a:cs typeface="Times New Roman" panose="02020603050405020304" pitchFamily="18" charset="0"/>
              </a:rPr>
              <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NB: Kognitiv aktivierende Aufgaben sind Teil eines kognitiv aktivierenden Unterrichts.</a:t>
            </a:r>
          </a:p>
          <a:p>
            <a:pPr marL="457200">
              <a:lnSpc>
                <a:spcPct val="107000"/>
              </a:lnSpc>
              <a:spcAft>
                <a:spcPts val="200"/>
              </a:spcAft>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200"/>
              </a:spcAft>
            </a:pPr>
            <a:r>
              <a:rPr lang="de-DE" dirty="0"/>
              <a:t>Anna Hanisch (2018): Kognitive Aktivierung  im Rechtschreibunterricht. Eine quasi-experimentelle Interventionsstudie in der Grundschule. Münster: Waxmann.</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0899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umsplatzhalter 4"/>
          <p:cNvSpPr txBox="1">
            <a:spLocks/>
          </p:cNvSpPr>
          <p:nvPr/>
        </p:nvSpPr>
        <p:spPr>
          <a:xfrm>
            <a:off x="9120336" y="6453336"/>
            <a:ext cx="1296144" cy="216024"/>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FE3F4B-E78D-564B-ADF4-42FCA2F8531A}" type="slidenum">
              <a:rPr lang="de-DE"/>
              <a:pPr/>
              <a:t>12</a:t>
            </a:fld>
            <a:endParaRPr lang="de-DE" dirty="0"/>
          </a:p>
        </p:txBody>
      </p:sp>
      <p:sp>
        <p:nvSpPr>
          <p:cNvPr id="18" name="Inhaltsplatzhalter 1"/>
          <p:cNvSpPr>
            <a:spLocks noGrp="1"/>
          </p:cNvSpPr>
          <p:nvPr>
            <p:ph idx="1"/>
          </p:nvPr>
        </p:nvSpPr>
        <p:spPr>
          <a:xfrm>
            <a:off x="318976" y="343082"/>
            <a:ext cx="10249786" cy="569676"/>
          </a:xfrm>
        </p:spPr>
        <p:txBody>
          <a:bodyPr>
            <a:noAutofit/>
          </a:bodyPr>
          <a:lstStyle/>
          <a:p>
            <a:pPr marL="109728" indent="0">
              <a:buNone/>
            </a:pPr>
            <a:r>
              <a:rPr lang="de-DE" sz="3000" b="1" dirty="0">
                <a:solidFill>
                  <a:schemeClr val="tx1">
                    <a:lumMod val="75000"/>
                    <a:lumOff val="25000"/>
                  </a:schemeClr>
                </a:solidFill>
                <a:latin typeface="+mj-lt"/>
                <a:cs typeface="Garamond"/>
              </a:rPr>
              <a:t>Erarbeitungsaufgaben: </a:t>
            </a:r>
            <a:r>
              <a:rPr lang="de-DE" sz="3000" dirty="0">
                <a:solidFill>
                  <a:schemeClr val="tx1">
                    <a:lumMod val="75000"/>
                    <a:lumOff val="25000"/>
                  </a:schemeClr>
                </a:solidFill>
                <a:latin typeface="+mj-lt"/>
                <a:cs typeface="Garamond"/>
              </a:rPr>
              <a:t>kognitiv aktivierende Aufgaben</a:t>
            </a:r>
          </a:p>
        </p:txBody>
      </p:sp>
      <p:graphicFrame>
        <p:nvGraphicFramePr>
          <p:cNvPr id="12" name="Tabelle 11">
            <a:extLst>
              <a:ext uri="{FF2B5EF4-FFF2-40B4-BE49-F238E27FC236}">
                <a16:creationId xmlns:a16="http://schemas.microsoft.com/office/drawing/2014/main" xmlns="" id="{32CF2C0B-B3A5-4D16-8231-DCA7B3CE0712}"/>
              </a:ext>
            </a:extLst>
          </p:cNvPr>
          <p:cNvGraphicFramePr>
            <a:graphicFrameLocks noGrp="1"/>
          </p:cNvGraphicFramePr>
          <p:nvPr>
            <p:extLst>
              <p:ext uri="{D42A27DB-BD31-4B8C-83A1-F6EECF244321}">
                <p14:modId xmlns:p14="http://schemas.microsoft.com/office/powerpoint/2010/main" val="3860895907"/>
              </p:ext>
            </p:extLst>
          </p:nvPr>
        </p:nvGraphicFramePr>
        <p:xfrm>
          <a:off x="531627" y="4061701"/>
          <a:ext cx="10719950" cy="2588100"/>
        </p:xfrm>
        <a:graphic>
          <a:graphicData uri="http://schemas.openxmlformats.org/drawingml/2006/table">
            <a:tbl>
              <a:tblPr firstRow="1" bandRow="1">
                <a:tableStyleId>{E8B1032C-EA38-4F05-BA0D-38AFFFC7BED3}</a:tableStyleId>
              </a:tblPr>
              <a:tblGrid>
                <a:gridCol w="467283">
                  <a:extLst>
                    <a:ext uri="{9D8B030D-6E8A-4147-A177-3AD203B41FA5}">
                      <a16:colId xmlns:a16="http://schemas.microsoft.com/office/drawing/2014/main" xmlns="" val="1183699296"/>
                    </a:ext>
                  </a:extLst>
                </a:gridCol>
                <a:gridCol w="3544198">
                  <a:extLst>
                    <a:ext uri="{9D8B030D-6E8A-4147-A177-3AD203B41FA5}">
                      <a16:colId xmlns:a16="http://schemas.microsoft.com/office/drawing/2014/main" xmlns="" val="3618832343"/>
                    </a:ext>
                  </a:extLst>
                </a:gridCol>
                <a:gridCol w="3510865">
                  <a:extLst>
                    <a:ext uri="{9D8B030D-6E8A-4147-A177-3AD203B41FA5}">
                      <a16:colId xmlns:a16="http://schemas.microsoft.com/office/drawing/2014/main" xmlns="" val="1041691137"/>
                    </a:ext>
                  </a:extLst>
                </a:gridCol>
                <a:gridCol w="3197604">
                  <a:extLst>
                    <a:ext uri="{9D8B030D-6E8A-4147-A177-3AD203B41FA5}">
                      <a16:colId xmlns:a16="http://schemas.microsoft.com/office/drawing/2014/main" xmlns="" val="2746746518"/>
                    </a:ext>
                  </a:extLst>
                </a:gridCol>
              </a:tblGrid>
              <a:tr h="241439">
                <a:tc>
                  <a:txBody>
                    <a:bodyPr/>
                    <a:lstStyle/>
                    <a:p>
                      <a:endParaRPr lang="de-DE" sz="1800" dirty="0">
                        <a:latin typeface="+mj-lt"/>
                        <a:cs typeface="Arial"/>
                      </a:endParaRPr>
                    </a:p>
                  </a:txBody>
                  <a:tcPr marL="65590" marR="65590" marT="32795" marB="32795"/>
                </a:tc>
                <a:tc>
                  <a:txBody>
                    <a:bodyPr/>
                    <a:lstStyle/>
                    <a:p>
                      <a:r>
                        <a:rPr lang="de-DE" sz="1800" dirty="0">
                          <a:latin typeface="+mj-lt"/>
                        </a:rPr>
                        <a:t>Grund ist im Text schon zu finden</a:t>
                      </a:r>
                      <a:endParaRPr lang="de-DE" sz="1800" b="0" dirty="0">
                        <a:solidFill>
                          <a:schemeClr val="tx1"/>
                        </a:solidFill>
                        <a:latin typeface="+mj-lt"/>
                        <a:cs typeface="Arial"/>
                      </a:endParaRPr>
                    </a:p>
                  </a:txBody>
                  <a:tcPr marL="65590" marR="65590" marT="32795" marB="32795"/>
                </a:tc>
                <a:tc>
                  <a:txBody>
                    <a:bodyPr/>
                    <a:lstStyle/>
                    <a:p>
                      <a:r>
                        <a:rPr lang="de-DE" sz="1800" dirty="0">
                          <a:latin typeface="+mj-lt"/>
                        </a:rPr>
                        <a:t>Grund muss erst gefunden werden</a:t>
                      </a:r>
                      <a:endParaRPr lang="de-DE" sz="1800" b="0" dirty="0">
                        <a:solidFill>
                          <a:schemeClr val="tx1"/>
                        </a:solidFill>
                        <a:latin typeface="+mj-lt"/>
                        <a:cs typeface="Arial"/>
                      </a:endParaRPr>
                    </a:p>
                  </a:txBody>
                  <a:tcPr marL="65590" marR="65590" marT="32795" marB="32795"/>
                </a:tc>
                <a:tc>
                  <a:txBody>
                    <a:bodyPr/>
                    <a:lstStyle/>
                    <a:p>
                      <a:r>
                        <a:rPr lang="de-DE" sz="1800" b="1" dirty="0">
                          <a:solidFill>
                            <a:schemeClr val="tx1"/>
                          </a:solidFill>
                          <a:latin typeface="+mj-lt"/>
                          <a:cs typeface="Arial"/>
                        </a:rPr>
                        <a:t>Schreibung</a:t>
                      </a:r>
                    </a:p>
                  </a:txBody>
                  <a:tcPr marL="65590" marR="65590" marT="32795" marB="32795"/>
                </a:tc>
                <a:extLst>
                  <a:ext uri="{0D108BD9-81ED-4DB2-BD59-A6C34878D82A}">
                    <a16:rowId xmlns:a16="http://schemas.microsoft.com/office/drawing/2014/main" xmlns="" val="4049717085"/>
                  </a:ext>
                </a:extLst>
              </a:tr>
              <a:tr h="366661">
                <a:tc>
                  <a:txBody>
                    <a:bodyPr/>
                    <a:lstStyle/>
                    <a:p>
                      <a:r>
                        <a:rPr lang="de-DE" sz="1800" dirty="0">
                          <a:latin typeface="+mj-lt"/>
                          <a:sym typeface="Wingdings" panose="05000000000000000000" pitchFamily="2" charset="2"/>
                        </a:rPr>
                        <a:t></a:t>
                      </a:r>
                      <a:endParaRPr lang="de-DE" sz="1800" dirty="0">
                        <a:latin typeface="+mj-lt"/>
                        <a:cs typeface="Arial"/>
                      </a:endParaRPr>
                    </a:p>
                  </a:txBody>
                  <a:tcPr marL="65590" marR="65590" marT="32795" marB="32795"/>
                </a:tc>
                <a:tc>
                  <a:txBody>
                    <a:bodyPr/>
                    <a:lstStyle/>
                    <a:p>
                      <a:r>
                        <a:rPr lang="de-DE" sz="1800" dirty="0">
                          <a:latin typeface="+mj-lt"/>
                        </a:rPr>
                        <a:t>Artikelwort </a:t>
                      </a:r>
                      <a:r>
                        <a:rPr lang="de-DE" sz="1800" i="1" dirty="0">
                          <a:latin typeface="+mj-lt"/>
                        </a:rPr>
                        <a:t>ihre</a:t>
                      </a:r>
                    </a:p>
                    <a:p>
                      <a:r>
                        <a:rPr lang="de-DE" sz="1800" i="1" dirty="0">
                          <a:latin typeface="+mj-lt"/>
                          <a:cs typeface="Arial"/>
                        </a:rPr>
                        <a:t>-</a:t>
                      </a:r>
                      <a:r>
                        <a:rPr lang="de-DE" sz="1800" i="1" dirty="0" err="1">
                          <a:latin typeface="+mj-lt"/>
                          <a:cs typeface="Arial"/>
                        </a:rPr>
                        <a:t>schaft</a:t>
                      </a:r>
                      <a:r>
                        <a:rPr lang="de-DE" sz="1800" i="1" dirty="0">
                          <a:latin typeface="+mj-lt"/>
                          <a:cs typeface="Arial"/>
                        </a:rPr>
                        <a:t> </a:t>
                      </a:r>
                      <a:r>
                        <a:rPr lang="de-DE" sz="1800" i="0" dirty="0">
                          <a:latin typeface="+mj-lt"/>
                          <a:cs typeface="Arial"/>
                        </a:rPr>
                        <a:t>macht Nomen</a:t>
                      </a:r>
                    </a:p>
                  </a:txBody>
                  <a:tcPr marL="65590" marR="65590" marT="32795" marB="32795"/>
                </a:tc>
                <a:tc>
                  <a:txBody>
                    <a:bodyPr/>
                    <a:lstStyle/>
                    <a:p>
                      <a:endParaRPr lang="de-DE" sz="1800" dirty="0">
                        <a:latin typeface="+mj-lt"/>
                        <a:cs typeface="Arial"/>
                      </a:endParaRPr>
                    </a:p>
                  </a:txBody>
                  <a:tcPr marL="65590" marR="65590" marT="32795" marB="32795"/>
                </a:tc>
                <a:tc>
                  <a:txBody>
                    <a:bodyPr/>
                    <a:lstStyle/>
                    <a:p>
                      <a:r>
                        <a:rPr lang="de-DE" sz="1800" i="1" dirty="0">
                          <a:latin typeface="+mj-lt"/>
                          <a:cs typeface="Arial"/>
                        </a:rPr>
                        <a:t>Leidenschaft</a:t>
                      </a:r>
                    </a:p>
                  </a:txBody>
                  <a:tcPr marL="65590" marR="65590" marT="32795" marB="32795"/>
                </a:tc>
                <a:extLst>
                  <a:ext uri="{0D108BD9-81ED-4DB2-BD59-A6C34878D82A}">
                    <a16:rowId xmlns:a16="http://schemas.microsoft.com/office/drawing/2014/main" xmlns="" val="945486314"/>
                  </a:ext>
                </a:extLst>
              </a:tr>
              <a:tr h="255239">
                <a:tc>
                  <a:txBody>
                    <a:bodyPr/>
                    <a:lstStyle/>
                    <a:p>
                      <a:r>
                        <a:rPr lang="de-DE" sz="1800" dirty="0">
                          <a:latin typeface="+mj-lt"/>
                          <a:sym typeface="Wingdings" panose="05000000000000000000" pitchFamily="2" charset="2"/>
                        </a:rPr>
                        <a:t></a:t>
                      </a:r>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extLst>
                  <a:ext uri="{0D108BD9-81ED-4DB2-BD59-A6C34878D82A}">
                    <a16:rowId xmlns:a16="http://schemas.microsoft.com/office/drawing/2014/main" xmlns="" val="2703977825"/>
                  </a:ext>
                </a:extLst>
              </a:tr>
              <a:tr h="346710">
                <a:tc>
                  <a:txBody>
                    <a:bodyPr/>
                    <a:lstStyle/>
                    <a:p>
                      <a:r>
                        <a:rPr lang="de-DE" sz="1800" dirty="0">
                          <a:latin typeface="+mj-lt"/>
                          <a:sym typeface="Wingdings" panose="05000000000000000000" pitchFamily="2" charset="2"/>
                        </a:rPr>
                        <a:t></a:t>
                      </a:r>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r>
                        <a:rPr lang="de-DE" sz="1800" dirty="0">
                          <a:latin typeface="+mj-lt"/>
                        </a:rPr>
                        <a:t>Ergänzung: Artikelwort: </a:t>
                      </a:r>
                      <a:r>
                        <a:rPr lang="de-DE" sz="1800" i="1" dirty="0">
                          <a:latin typeface="+mj-lt"/>
                        </a:rPr>
                        <a:t>viel Gras</a:t>
                      </a:r>
                      <a:endParaRPr lang="de-DE" sz="1800" dirty="0">
                        <a:latin typeface="+mj-lt"/>
                      </a:endParaRPr>
                    </a:p>
                    <a:p>
                      <a:r>
                        <a:rPr lang="de-DE" sz="1800" dirty="0">
                          <a:latin typeface="+mj-lt"/>
                        </a:rPr>
                        <a:t>Ergänzung Attribut: </a:t>
                      </a:r>
                      <a:r>
                        <a:rPr lang="de-DE" sz="1800" i="1" dirty="0">
                          <a:latin typeface="+mj-lt"/>
                        </a:rPr>
                        <a:t>saftiges Gras</a:t>
                      </a:r>
                      <a:endParaRPr lang="de-DE" sz="1800" i="1" dirty="0">
                        <a:latin typeface="+mj-lt"/>
                        <a:cs typeface="Arial"/>
                      </a:endParaRPr>
                    </a:p>
                  </a:txBody>
                  <a:tcPr marL="65590" marR="65590" marT="32795" marB="32795"/>
                </a:tc>
                <a:tc>
                  <a:txBody>
                    <a:bodyPr/>
                    <a:lstStyle/>
                    <a:p>
                      <a:r>
                        <a:rPr lang="de-DE" sz="1800" i="1" dirty="0">
                          <a:latin typeface="+mj-lt"/>
                          <a:cs typeface="Arial"/>
                        </a:rPr>
                        <a:t>Gras</a:t>
                      </a:r>
                    </a:p>
                  </a:txBody>
                  <a:tcPr marL="65590" marR="65590" marT="32795" marB="32795"/>
                </a:tc>
                <a:extLst>
                  <a:ext uri="{0D108BD9-81ED-4DB2-BD59-A6C34878D82A}">
                    <a16:rowId xmlns:a16="http://schemas.microsoft.com/office/drawing/2014/main" xmlns="" val="3440000844"/>
                  </a:ext>
                </a:extLst>
              </a:tr>
              <a:tr h="255239">
                <a:tc>
                  <a:txBody>
                    <a:bodyPr/>
                    <a:lstStyle/>
                    <a:p>
                      <a:r>
                        <a:rPr lang="de-DE" sz="1800" dirty="0">
                          <a:latin typeface="+mj-lt"/>
                          <a:sym typeface="Wingdings" panose="05000000000000000000" pitchFamily="2" charset="2"/>
                        </a:rPr>
                        <a:t></a:t>
                      </a:r>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extLst>
                  <a:ext uri="{0D108BD9-81ED-4DB2-BD59-A6C34878D82A}">
                    <a16:rowId xmlns:a16="http://schemas.microsoft.com/office/drawing/2014/main" xmlns="" val="1813071960"/>
                  </a:ext>
                </a:extLst>
              </a:tr>
              <a:tr h="255239">
                <a:tc>
                  <a:txBody>
                    <a:bodyPr/>
                    <a:lstStyle/>
                    <a:p>
                      <a:r>
                        <a:rPr lang="de-DE" dirty="0">
                          <a:cs typeface="Arial"/>
                          <a:sym typeface="Wingdings" panose="05000000000000000000" pitchFamily="2" charset="2"/>
                        </a:rPr>
                        <a:t></a:t>
                      </a:r>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extLst>
                  <a:ext uri="{0D108BD9-81ED-4DB2-BD59-A6C34878D82A}">
                    <a16:rowId xmlns:a16="http://schemas.microsoft.com/office/drawing/2014/main" xmlns="" val="123569287"/>
                  </a:ext>
                </a:extLst>
              </a:tr>
            </a:tbl>
          </a:graphicData>
        </a:graphic>
      </p:graphicFrame>
      <p:sp>
        <p:nvSpPr>
          <p:cNvPr id="3" name="Textfeld 2"/>
          <p:cNvSpPr txBox="1"/>
          <p:nvPr/>
        </p:nvSpPr>
        <p:spPr>
          <a:xfrm>
            <a:off x="404037" y="3709526"/>
            <a:ext cx="9483406" cy="369332"/>
          </a:xfrm>
          <a:prstGeom prst="rect">
            <a:avLst/>
          </a:prstGeom>
          <a:noFill/>
        </p:spPr>
        <p:txBody>
          <a:bodyPr wrap="square" rtlCol="0">
            <a:spAutoFit/>
          </a:bodyPr>
          <a:lstStyle/>
          <a:p>
            <a:r>
              <a:rPr lang="de-DE" dirty="0">
                <a:latin typeface="+mj-lt"/>
                <a:cs typeface="Arial"/>
              </a:rPr>
              <a:t>2. Gebt für eure Entscheidung mindestens einen Grund  in der Tabelle an</a:t>
            </a:r>
            <a:r>
              <a:rPr lang="de-DE" sz="1400" dirty="0">
                <a:latin typeface="Arial"/>
                <a:cs typeface="Arial"/>
              </a:rPr>
              <a:t>.</a:t>
            </a:r>
          </a:p>
        </p:txBody>
      </p:sp>
      <p:grpSp>
        <p:nvGrpSpPr>
          <p:cNvPr id="16" name="Gruppierung 15"/>
          <p:cNvGrpSpPr/>
          <p:nvPr/>
        </p:nvGrpSpPr>
        <p:grpSpPr>
          <a:xfrm>
            <a:off x="404037" y="1377366"/>
            <a:ext cx="10847543" cy="2316486"/>
            <a:chOff x="-725723" y="1724910"/>
            <a:chExt cx="10502732" cy="2316486"/>
          </a:xfrm>
        </p:grpSpPr>
        <p:grpSp>
          <p:nvGrpSpPr>
            <p:cNvPr id="4" name="Gruppierung 3"/>
            <p:cNvGrpSpPr/>
            <p:nvPr/>
          </p:nvGrpSpPr>
          <p:grpSpPr>
            <a:xfrm>
              <a:off x="-725723" y="1724910"/>
              <a:ext cx="10502732" cy="2316486"/>
              <a:chOff x="-725723" y="1724910"/>
              <a:chExt cx="10502732" cy="2316486"/>
            </a:xfrm>
          </p:grpSpPr>
          <p:sp>
            <p:nvSpPr>
              <p:cNvPr id="5" name="Textfeld 4">
                <a:extLst>
                  <a:ext uri="{FF2B5EF4-FFF2-40B4-BE49-F238E27FC236}">
                    <a16:creationId xmlns:a16="http://schemas.microsoft.com/office/drawing/2014/main" xmlns="" id="{D6025B37-C34B-48A4-BAD0-02D98E1B2E8F}"/>
                  </a:ext>
                </a:extLst>
              </p:cNvPr>
              <p:cNvSpPr txBox="1"/>
              <p:nvPr/>
            </p:nvSpPr>
            <p:spPr>
              <a:xfrm>
                <a:off x="-602188" y="2132856"/>
                <a:ext cx="10379197" cy="1908540"/>
              </a:xfrm>
              <a:prstGeom prst="rect">
                <a:avLst/>
              </a:prstGeom>
              <a:solidFill>
                <a:schemeClr val="accent1">
                  <a:lumMod val="20000"/>
                  <a:lumOff val="80000"/>
                </a:schemeClr>
              </a:solidFill>
            </p:spPr>
            <p:txBody>
              <a:bodyPr wrap="square" rtlCol="0">
                <a:spAutoFit/>
              </a:bodyPr>
              <a:lstStyle/>
              <a:p>
                <a:pPr>
                  <a:lnSpc>
                    <a:spcPct val="130000"/>
                  </a:lnSpc>
                </a:pPr>
                <a:r>
                  <a:rPr lang="de-DE" dirty="0">
                    <a:cs typeface="Arial"/>
                  </a:rPr>
                  <a:t>Pferde waren ihre __________________ (</a:t>
                </a:r>
                <a:r>
                  <a:rPr lang="de-DE" dirty="0" err="1">
                    <a:cs typeface="Arial"/>
                  </a:rPr>
                  <a:t>leidenschaft</a:t>
                </a:r>
                <a:r>
                  <a:rPr lang="de-DE" dirty="0">
                    <a:cs typeface="Arial"/>
                  </a:rPr>
                  <a:t> </a:t>
                </a:r>
                <a:r>
                  <a:rPr lang="de-DE" dirty="0">
                    <a:cs typeface="Arial"/>
                    <a:sym typeface="Wingdings" panose="05000000000000000000" pitchFamily="2" charset="2"/>
                  </a:rPr>
                  <a:t></a:t>
                </a:r>
                <a:r>
                  <a:rPr lang="de-DE" dirty="0">
                    <a:cs typeface="Arial"/>
                  </a:rPr>
                  <a:t>). Am liebsten hätte sie diese geliebten _____________ (</a:t>
                </a:r>
                <a:r>
                  <a:rPr lang="de-DE" dirty="0" err="1">
                    <a:cs typeface="Arial"/>
                  </a:rPr>
                  <a:t>tiere</a:t>
                </a:r>
                <a:r>
                  <a:rPr lang="de-DE" dirty="0">
                    <a:cs typeface="Arial"/>
                  </a:rPr>
                  <a:t> </a:t>
                </a:r>
                <a:r>
                  <a:rPr lang="de-DE" dirty="0">
                    <a:cs typeface="Arial"/>
                    <a:sym typeface="Wingdings" panose="05000000000000000000" pitchFamily="2" charset="2"/>
                  </a:rPr>
                  <a:t></a:t>
                </a:r>
                <a:r>
                  <a:rPr lang="de-DE" dirty="0">
                    <a:cs typeface="Arial"/>
                  </a:rPr>
                  <a:t>)  _____________ (gras </a:t>
                </a:r>
                <a:r>
                  <a:rPr lang="de-DE" dirty="0">
                    <a:cs typeface="Arial"/>
                    <a:sym typeface="Wingdings" panose="05000000000000000000" pitchFamily="2" charset="2"/>
                  </a:rPr>
                  <a:t></a:t>
                </a:r>
                <a:r>
                  <a:rPr lang="de-DE" dirty="0">
                    <a:cs typeface="Arial"/>
                  </a:rPr>
                  <a:t>) im _____________ (</a:t>
                </a:r>
                <a:r>
                  <a:rPr lang="de-DE" dirty="0" err="1">
                    <a:cs typeface="Arial"/>
                  </a:rPr>
                  <a:t>überfluss</a:t>
                </a:r>
                <a:r>
                  <a:rPr lang="de-DE" dirty="0">
                    <a:cs typeface="Arial"/>
                  </a:rPr>
                  <a:t> </a:t>
                </a:r>
                <a:r>
                  <a:rPr lang="de-DE" dirty="0">
                    <a:cs typeface="Arial"/>
                    <a:sym typeface="Wingdings" panose="05000000000000000000" pitchFamily="2" charset="2"/>
                  </a:rPr>
                  <a:t></a:t>
                </a:r>
                <a:r>
                  <a:rPr lang="de-DE" dirty="0">
                    <a:cs typeface="Arial"/>
                  </a:rPr>
                  <a:t>) fressen lassen. Aber beim _______________ (füttern </a:t>
                </a:r>
                <a:r>
                  <a:rPr lang="de-DE" dirty="0">
                    <a:cs typeface="Arial"/>
                    <a:sym typeface="Wingdings" panose="05000000000000000000" pitchFamily="2" charset="2"/>
                  </a:rPr>
                  <a:t></a:t>
                </a:r>
                <a:r>
                  <a:rPr lang="de-DE" dirty="0">
                    <a:cs typeface="Arial"/>
                  </a:rPr>
                  <a:t>) ist das richtige ___________ (maß </a:t>
                </a:r>
                <a:r>
                  <a:rPr lang="de-DE" dirty="0">
                    <a:cs typeface="Arial"/>
                    <a:sym typeface="Wingdings" panose="05000000000000000000" pitchFamily="2" charset="2"/>
                  </a:rPr>
                  <a:t></a:t>
                </a:r>
                <a:r>
                  <a:rPr lang="de-DE" dirty="0">
                    <a:cs typeface="Arial"/>
                  </a:rPr>
                  <a:t>) ganz entscheidend; _______________ (</a:t>
                </a:r>
                <a:r>
                  <a:rPr lang="de-DE" dirty="0" err="1">
                    <a:cs typeface="Arial"/>
                  </a:rPr>
                  <a:t>pferde</a:t>
                </a:r>
                <a:r>
                  <a:rPr lang="de-DE" dirty="0">
                    <a:cs typeface="Arial"/>
                  </a:rPr>
                  <a:t> </a:t>
                </a:r>
                <a:r>
                  <a:rPr lang="de-DE" dirty="0">
                    <a:cs typeface="Arial"/>
                    <a:sym typeface="Wingdings" panose="05000000000000000000" pitchFamily="2" charset="2"/>
                  </a:rPr>
                  <a:t></a:t>
                </a:r>
                <a:r>
                  <a:rPr lang="de-DE" dirty="0">
                    <a:cs typeface="Arial"/>
                  </a:rPr>
                  <a:t>) fressen im _______________ (</a:t>
                </a:r>
                <a:r>
                  <a:rPr lang="de-DE" dirty="0" err="1">
                    <a:cs typeface="Arial"/>
                  </a:rPr>
                  <a:t>sommer</a:t>
                </a:r>
                <a:r>
                  <a:rPr lang="de-DE" dirty="0">
                    <a:cs typeface="Arial"/>
                  </a:rPr>
                  <a:t> </a:t>
                </a:r>
                <a:r>
                  <a:rPr lang="de-DE" dirty="0">
                    <a:cs typeface="Arial"/>
                    <a:sym typeface="Wingdings" panose="05000000000000000000" pitchFamily="2" charset="2"/>
                  </a:rPr>
                  <a:t></a:t>
                </a:r>
                <a:r>
                  <a:rPr lang="de-DE" dirty="0">
                    <a:cs typeface="Arial"/>
                  </a:rPr>
                  <a:t>) __________(gras </a:t>
                </a:r>
                <a:r>
                  <a:rPr lang="de-DE" dirty="0">
                    <a:cs typeface="Arial"/>
                    <a:sym typeface="Wingdings" panose="05000000000000000000" pitchFamily="2" charset="2"/>
                  </a:rPr>
                  <a:t></a:t>
                </a:r>
                <a:r>
                  <a:rPr lang="de-DE" dirty="0">
                    <a:cs typeface="Arial"/>
                  </a:rPr>
                  <a:t>), im __________________ (</a:t>
                </a:r>
                <a:r>
                  <a:rPr lang="de-DE" dirty="0" err="1">
                    <a:cs typeface="Arial"/>
                  </a:rPr>
                  <a:t>winter</a:t>
                </a:r>
                <a:r>
                  <a:rPr lang="de-DE" dirty="0">
                    <a:cs typeface="Arial"/>
                  </a:rPr>
                  <a:t> </a:t>
                </a:r>
                <a:r>
                  <a:rPr lang="de-DE" dirty="0">
                    <a:cs typeface="Arial"/>
                    <a:sym typeface="Wingdings" panose="05000000000000000000" pitchFamily="2" charset="2"/>
                  </a:rPr>
                  <a:t></a:t>
                </a:r>
                <a:r>
                  <a:rPr lang="de-DE" dirty="0">
                    <a:cs typeface="Arial"/>
                  </a:rPr>
                  <a:t>) _________(heu </a:t>
                </a:r>
                <a:r>
                  <a:rPr lang="de-DE" dirty="0">
                    <a:latin typeface="Ziffern im Kreis und Quadrat BQ" pitchFamily="50" charset="0"/>
                    <a:cs typeface="Arial"/>
                  </a:rPr>
                  <a:t>q</a:t>
                </a:r>
                <a:r>
                  <a:rPr lang="de-DE" dirty="0">
                    <a:cs typeface="Arial"/>
                  </a:rPr>
                  <a:t>) und das ganze ________ (</a:t>
                </a:r>
                <a:r>
                  <a:rPr lang="de-DE" dirty="0" err="1">
                    <a:cs typeface="Arial"/>
                  </a:rPr>
                  <a:t>jahr</a:t>
                </a:r>
                <a:r>
                  <a:rPr lang="de-DE" dirty="0">
                    <a:cs typeface="Arial"/>
                  </a:rPr>
                  <a:t> </a:t>
                </a:r>
                <a:r>
                  <a:rPr lang="de-DE" dirty="0">
                    <a:latin typeface="Ziffern im Kreis und Quadrat BQ" pitchFamily="50" charset="0"/>
                    <a:cs typeface="Arial"/>
                  </a:rPr>
                  <a:t>w</a:t>
                </a:r>
                <a:r>
                  <a:rPr lang="de-DE" dirty="0">
                    <a:cs typeface="Arial"/>
                  </a:rPr>
                  <a:t>) am liebsten _____________ (</a:t>
                </a:r>
                <a:r>
                  <a:rPr lang="de-DE" dirty="0" err="1">
                    <a:cs typeface="Arial"/>
                  </a:rPr>
                  <a:t>hafer</a:t>
                </a:r>
                <a:r>
                  <a:rPr lang="de-DE" dirty="0">
                    <a:cs typeface="Arial"/>
                  </a:rPr>
                  <a:t> </a:t>
                </a:r>
                <a:r>
                  <a:rPr lang="de-DE" dirty="0">
                    <a:latin typeface="Ziffern im Kreis und Quadrat BQ" pitchFamily="50" charset="0"/>
                    <a:cs typeface="Arial"/>
                  </a:rPr>
                  <a:t>e</a:t>
                </a:r>
                <a:r>
                  <a:rPr lang="de-DE" dirty="0">
                    <a:cs typeface="Arial"/>
                  </a:rPr>
                  <a:t>).</a:t>
                </a:r>
              </a:p>
            </p:txBody>
          </p:sp>
          <p:sp>
            <p:nvSpPr>
              <p:cNvPr id="10" name="Inhaltsplatzhalter 1"/>
              <p:cNvSpPr txBox="1">
                <a:spLocks/>
              </p:cNvSpPr>
              <p:nvPr/>
            </p:nvSpPr>
            <p:spPr>
              <a:xfrm>
                <a:off x="-725723" y="1724910"/>
                <a:ext cx="8229600" cy="360040"/>
              </a:xfrm>
              <a:prstGeom prst="rect">
                <a:avLst/>
              </a:prstGeom>
            </p:spPr>
            <p:txBody>
              <a:bodyPr vert="horz">
                <a:normAutofit lnSpcReduction="1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sz="1800" dirty="0">
                    <a:solidFill>
                      <a:srgbClr val="000000"/>
                    </a:solidFill>
                    <a:latin typeface="+mn-lt"/>
                  </a:rPr>
                  <a:t>1. Wähle die richtige Schreibung</a:t>
                </a:r>
              </a:p>
              <a:p>
                <a:pPr marL="0" indent="0">
                  <a:buNone/>
                </a:pPr>
                <a:endParaRPr lang="de-DE" sz="1400" dirty="0"/>
              </a:p>
            </p:txBody>
          </p:sp>
        </p:grpSp>
        <p:pic>
          <p:nvPicPr>
            <p:cNvPr id="6" name="Bild 5"/>
            <p:cNvPicPr>
              <a:picLocks noChangeAspect="1"/>
            </p:cNvPicPr>
            <p:nvPr/>
          </p:nvPicPr>
          <p:blipFill>
            <a:blip/>
            <a:stretch>
              <a:fillRect/>
            </a:stretch>
          </p:blipFill>
          <p:spPr>
            <a:xfrm>
              <a:off x="6228184" y="3177797"/>
              <a:ext cx="143466" cy="143466"/>
            </a:xfrm>
            <a:prstGeom prst="rect">
              <a:avLst/>
            </a:prstGeom>
          </p:spPr>
        </p:pic>
        <p:pic>
          <p:nvPicPr>
            <p:cNvPr id="7" name="Bild 6"/>
            <p:cNvPicPr>
              <a:picLocks noChangeAspect="1"/>
            </p:cNvPicPr>
            <p:nvPr/>
          </p:nvPicPr>
          <p:blipFill>
            <a:blip/>
            <a:stretch>
              <a:fillRect/>
            </a:stretch>
          </p:blipFill>
          <p:spPr>
            <a:xfrm>
              <a:off x="1914488" y="3429001"/>
              <a:ext cx="137232" cy="137232"/>
            </a:xfrm>
            <a:prstGeom prst="rect">
              <a:avLst/>
            </a:prstGeom>
          </p:spPr>
        </p:pic>
        <p:pic>
          <p:nvPicPr>
            <p:cNvPr id="13" name="Bild 12"/>
            <p:cNvPicPr>
              <a:picLocks noChangeAspect="1"/>
            </p:cNvPicPr>
            <p:nvPr/>
          </p:nvPicPr>
          <p:blipFill>
            <a:blip/>
            <a:stretch>
              <a:fillRect/>
            </a:stretch>
          </p:blipFill>
          <p:spPr>
            <a:xfrm>
              <a:off x="4704026" y="3429000"/>
              <a:ext cx="132114" cy="132114"/>
            </a:xfrm>
            <a:prstGeom prst="rect">
              <a:avLst/>
            </a:prstGeom>
          </p:spPr>
        </p:pic>
      </p:grpSp>
      <p:sp>
        <p:nvSpPr>
          <p:cNvPr id="14" name="Textfeld 13">
            <a:extLst>
              <a:ext uri="{FF2B5EF4-FFF2-40B4-BE49-F238E27FC236}">
                <a16:creationId xmlns:a16="http://schemas.microsoft.com/office/drawing/2014/main" xmlns="" id="{04ED4EC8-97C5-42AC-A56B-CDDC134F5FDF}"/>
              </a:ext>
            </a:extLst>
          </p:cNvPr>
          <p:cNvSpPr txBox="1"/>
          <p:nvPr/>
        </p:nvSpPr>
        <p:spPr>
          <a:xfrm>
            <a:off x="404037" y="862934"/>
            <a:ext cx="9496646" cy="430887"/>
          </a:xfrm>
          <a:prstGeom prst="rect">
            <a:avLst/>
          </a:prstGeom>
          <a:noFill/>
        </p:spPr>
        <p:txBody>
          <a:bodyPr wrap="square" rtlCol="0">
            <a:spAutoFit/>
          </a:bodyPr>
          <a:lstStyle/>
          <a:p>
            <a:r>
              <a:rPr lang="de-DE" sz="2200" dirty="0">
                <a:solidFill>
                  <a:schemeClr val="accent6">
                    <a:lumMod val="75000"/>
                  </a:schemeClr>
                </a:solidFill>
              </a:rPr>
              <a:t>Beispiel: Großschreibung Kl. 5/6</a:t>
            </a:r>
          </a:p>
        </p:txBody>
      </p:sp>
    </p:spTree>
    <p:extLst>
      <p:ext uri="{BB962C8B-B14F-4D97-AF65-F5344CB8AC3E}">
        <p14:creationId xmlns:p14="http://schemas.microsoft.com/office/powerpoint/2010/main" val="47570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xmlns="" id="{10BB3ADF-9E12-4ED1-B6D2-2E3CC132919C}"/>
              </a:ext>
            </a:extLst>
          </p:cNvPr>
          <p:cNvSpPr>
            <a:spLocks noGrp="1"/>
          </p:cNvSpPr>
          <p:nvPr>
            <p:ph type="title"/>
          </p:nvPr>
        </p:nvSpPr>
        <p:spPr>
          <a:xfrm>
            <a:off x="462355" y="100361"/>
            <a:ext cx="10515600" cy="598436"/>
          </a:xfrm>
        </p:spPr>
        <p:txBody>
          <a:bodyPr>
            <a:normAutofit/>
          </a:bodyPr>
          <a:lstStyle/>
          <a:p>
            <a:r>
              <a:rPr lang="de-DE" sz="3000" b="1" dirty="0"/>
              <a:t>Erarbeitungsaufgaben </a:t>
            </a:r>
            <a:r>
              <a:rPr lang="de-DE" sz="3000" dirty="0"/>
              <a:t>(Merkschreibungen)</a:t>
            </a:r>
          </a:p>
        </p:txBody>
      </p:sp>
      <p:graphicFrame>
        <p:nvGraphicFramePr>
          <p:cNvPr id="5" name="Tabelle 4">
            <a:extLst>
              <a:ext uri="{FF2B5EF4-FFF2-40B4-BE49-F238E27FC236}">
                <a16:creationId xmlns:a16="http://schemas.microsoft.com/office/drawing/2014/main" xmlns="" id="{6C79DB95-11D8-44FD-A227-1C09F7000C1D}"/>
              </a:ext>
            </a:extLst>
          </p:cNvPr>
          <p:cNvGraphicFramePr>
            <a:graphicFrameLocks noGrp="1"/>
          </p:cNvGraphicFramePr>
          <p:nvPr>
            <p:extLst>
              <p:ext uri="{D42A27DB-BD31-4B8C-83A1-F6EECF244321}">
                <p14:modId xmlns:p14="http://schemas.microsoft.com/office/powerpoint/2010/main" val="4105315064"/>
              </p:ext>
            </p:extLst>
          </p:nvPr>
        </p:nvGraphicFramePr>
        <p:xfrm>
          <a:off x="484323" y="4777926"/>
          <a:ext cx="11492081" cy="1173988"/>
        </p:xfrm>
        <a:graphic>
          <a:graphicData uri="http://schemas.openxmlformats.org/drawingml/2006/table">
            <a:tbl>
              <a:tblPr firstRow="1" firstCol="1" bandRow="1">
                <a:tableStyleId>{00A15C55-8517-42AA-B614-E9B94910E393}</a:tableStyleId>
              </a:tblPr>
              <a:tblGrid>
                <a:gridCol w="820863">
                  <a:extLst>
                    <a:ext uri="{9D8B030D-6E8A-4147-A177-3AD203B41FA5}">
                      <a16:colId xmlns:a16="http://schemas.microsoft.com/office/drawing/2014/main" xmlns="" val="536260433"/>
                    </a:ext>
                  </a:extLst>
                </a:gridCol>
                <a:gridCol w="820863">
                  <a:extLst>
                    <a:ext uri="{9D8B030D-6E8A-4147-A177-3AD203B41FA5}">
                      <a16:colId xmlns:a16="http://schemas.microsoft.com/office/drawing/2014/main" xmlns="" val="2438132495"/>
                    </a:ext>
                  </a:extLst>
                </a:gridCol>
                <a:gridCol w="820863">
                  <a:extLst>
                    <a:ext uri="{9D8B030D-6E8A-4147-A177-3AD203B41FA5}">
                      <a16:colId xmlns:a16="http://schemas.microsoft.com/office/drawing/2014/main" xmlns="" val="518269685"/>
                    </a:ext>
                  </a:extLst>
                </a:gridCol>
                <a:gridCol w="820863">
                  <a:extLst>
                    <a:ext uri="{9D8B030D-6E8A-4147-A177-3AD203B41FA5}">
                      <a16:colId xmlns:a16="http://schemas.microsoft.com/office/drawing/2014/main" xmlns="" val="755880279"/>
                    </a:ext>
                  </a:extLst>
                </a:gridCol>
                <a:gridCol w="1049552">
                  <a:extLst>
                    <a:ext uri="{9D8B030D-6E8A-4147-A177-3AD203B41FA5}">
                      <a16:colId xmlns:a16="http://schemas.microsoft.com/office/drawing/2014/main" xmlns="" val="2884545432"/>
                    </a:ext>
                  </a:extLst>
                </a:gridCol>
                <a:gridCol w="795453">
                  <a:extLst>
                    <a:ext uri="{9D8B030D-6E8A-4147-A177-3AD203B41FA5}">
                      <a16:colId xmlns:a16="http://schemas.microsoft.com/office/drawing/2014/main" xmlns="" val="2252511090"/>
                    </a:ext>
                  </a:extLst>
                </a:gridCol>
                <a:gridCol w="795453">
                  <a:extLst>
                    <a:ext uri="{9D8B030D-6E8A-4147-A177-3AD203B41FA5}">
                      <a16:colId xmlns:a16="http://schemas.microsoft.com/office/drawing/2014/main" xmlns="" val="294419703"/>
                    </a:ext>
                  </a:extLst>
                </a:gridCol>
                <a:gridCol w="795453">
                  <a:extLst>
                    <a:ext uri="{9D8B030D-6E8A-4147-A177-3AD203B41FA5}">
                      <a16:colId xmlns:a16="http://schemas.microsoft.com/office/drawing/2014/main" xmlns="" val="3511860562"/>
                    </a:ext>
                  </a:extLst>
                </a:gridCol>
                <a:gridCol w="795453">
                  <a:extLst>
                    <a:ext uri="{9D8B030D-6E8A-4147-A177-3AD203B41FA5}">
                      <a16:colId xmlns:a16="http://schemas.microsoft.com/office/drawing/2014/main" xmlns="" val="2851941997"/>
                    </a:ext>
                  </a:extLst>
                </a:gridCol>
                <a:gridCol w="795453">
                  <a:extLst>
                    <a:ext uri="{9D8B030D-6E8A-4147-A177-3AD203B41FA5}">
                      <a16:colId xmlns:a16="http://schemas.microsoft.com/office/drawing/2014/main" xmlns="" val="1704210068"/>
                    </a:ext>
                  </a:extLst>
                </a:gridCol>
                <a:gridCol w="795453">
                  <a:extLst>
                    <a:ext uri="{9D8B030D-6E8A-4147-A177-3AD203B41FA5}">
                      <a16:colId xmlns:a16="http://schemas.microsoft.com/office/drawing/2014/main" xmlns="" val="869542256"/>
                    </a:ext>
                  </a:extLst>
                </a:gridCol>
                <a:gridCol w="795453">
                  <a:extLst>
                    <a:ext uri="{9D8B030D-6E8A-4147-A177-3AD203B41FA5}">
                      <a16:colId xmlns:a16="http://schemas.microsoft.com/office/drawing/2014/main" xmlns="" val="2459114529"/>
                    </a:ext>
                  </a:extLst>
                </a:gridCol>
                <a:gridCol w="795453">
                  <a:extLst>
                    <a:ext uri="{9D8B030D-6E8A-4147-A177-3AD203B41FA5}">
                      <a16:colId xmlns:a16="http://schemas.microsoft.com/office/drawing/2014/main" xmlns="" val="2930093824"/>
                    </a:ext>
                  </a:extLst>
                </a:gridCol>
                <a:gridCol w="795453">
                  <a:extLst>
                    <a:ext uri="{9D8B030D-6E8A-4147-A177-3AD203B41FA5}">
                      <a16:colId xmlns:a16="http://schemas.microsoft.com/office/drawing/2014/main" xmlns="" val="478207364"/>
                    </a:ext>
                  </a:extLst>
                </a:gridCol>
              </a:tblGrid>
              <a:tr h="158786">
                <a:tc gridSpan="14">
                  <a:txBody>
                    <a:bodyPr/>
                    <a:lstStyle/>
                    <a:p>
                      <a:pPr algn="ctr">
                        <a:lnSpc>
                          <a:spcPct val="107000"/>
                        </a:lnSpc>
                        <a:spcAft>
                          <a:spcPts val="0"/>
                        </a:spcAft>
                      </a:pPr>
                      <a:r>
                        <a:rPr lang="de-DE" sz="1800" b="0" dirty="0">
                          <a:solidFill>
                            <a:schemeClr val="tx1"/>
                          </a:solidFill>
                          <a:effectLst/>
                        </a:rPr>
                        <a:t>Der betonte Vokal wird so geschrieben:</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2"/>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pPr algn="ct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pPr algn="ct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9854851"/>
                  </a:ext>
                </a:extLst>
              </a:tr>
              <a:tr h="0">
                <a:tc>
                  <a:txBody>
                    <a:bodyPr/>
                    <a:lstStyle/>
                    <a:p>
                      <a:pPr>
                        <a:lnSpc>
                          <a:spcPct val="107000"/>
                        </a:lnSpc>
                        <a:spcAft>
                          <a:spcPts val="0"/>
                        </a:spcAft>
                      </a:pPr>
                      <a:r>
                        <a:rPr lang="de-DE" sz="1800" b="0" dirty="0">
                          <a:solidFill>
                            <a:schemeClr val="tx1"/>
                          </a:solidFill>
                          <a:effectLst/>
                        </a:rPr>
                        <a:t>a</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ah</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latin typeface="Calibri" panose="020F0502020204030204" pitchFamily="34" charset="0"/>
                          <a:cs typeface="Times New Roman" panose="02020603050405020304" pitchFamily="18" charset="0"/>
                        </a:rPr>
                        <a:t>ä</a:t>
                      </a:r>
                      <a:endParaRPr lang="de-DE"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äh</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e-DE" sz="1800" b="0" dirty="0">
                          <a:solidFill>
                            <a:schemeClr val="tx1"/>
                          </a:solidFill>
                          <a:effectLst/>
                        </a:rPr>
                        <a:t>eh</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rPr>
                        <a:t>o</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oh</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öh</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u</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2708771558"/>
                  </a:ext>
                </a:extLst>
              </a:tr>
              <a:tr h="0">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1" i="1" u="sng" dirty="0">
                          <a:solidFill>
                            <a:schemeClr val="tx1"/>
                          </a:solidFill>
                          <a:effectLst/>
                        </a:rPr>
                        <a:t>ahn</a:t>
                      </a:r>
                      <a:r>
                        <a:rPr lang="de-DE" sz="1800" b="0" i="1" dirty="0">
                          <a:solidFill>
                            <a:schemeClr val="tx1"/>
                          </a:solidFill>
                          <a:effectLst/>
                        </a:rPr>
                        <a:t>en</a:t>
                      </a:r>
                      <a:endParaRPr lang="de-DE"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rPr>
                        <a:t> </a:t>
                      </a:r>
                      <a:r>
                        <a:rPr lang="de-DE" sz="1800" b="0" i="1" dirty="0">
                          <a:solidFill>
                            <a:schemeClr val="tx1"/>
                          </a:solidFill>
                          <a:effectLst/>
                        </a:rPr>
                        <a:t>bequem</a:t>
                      </a:r>
                      <a:endParaRPr lang="de-DE"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3032085167"/>
                  </a:ext>
                </a:extLst>
              </a:tr>
              <a:tr h="0">
                <a:tc>
                  <a:txBody>
                    <a:bodyPr/>
                    <a:lstStyle/>
                    <a:p>
                      <a:pPr>
                        <a:lnSpc>
                          <a:spcPct val="107000"/>
                        </a:lnSpc>
                        <a:spcAft>
                          <a:spcPts val="0"/>
                        </a:spcAft>
                      </a:pPr>
                      <a:r>
                        <a:rPr lang="de-DE" sz="1100" b="0" dirty="0">
                          <a:solidFill>
                            <a:schemeClr val="tx1"/>
                          </a:solidFill>
                          <a:effectLst/>
                        </a:rPr>
                        <a:t> </a:t>
                      </a:r>
                      <a:endParaRPr lang="de-DE"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3591509444"/>
                  </a:ext>
                </a:extLst>
              </a:tr>
            </a:tbl>
          </a:graphicData>
        </a:graphic>
      </p:graphicFrame>
      <p:sp>
        <p:nvSpPr>
          <p:cNvPr id="6" name="Textfeld 5">
            <a:extLst>
              <a:ext uri="{FF2B5EF4-FFF2-40B4-BE49-F238E27FC236}">
                <a16:creationId xmlns:a16="http://schemas.microsoft.com/office/drawing/2014/main" xmlns="" id="{44F5B284-7763-443D-989A-02ABB304499F}"/>
              </a:ext>
            </a:extLst>
          </p:cNvPr>
          <p:cNvSpPr txBox="1"/>
          <p:nvPr/>
        </p:nvSpPr>
        <p:spPr>
          <a:xfrm>
            <a:off x="388630" y="5901427"/>
            <a:ext cx="9875019" cy="923330"/>
          </a:xfrm>
          <a:prstGeom prst="rect">
            <a:avLst/>
          </a:prstGeom>
          <a:noFill/>
        </p:spPr>
        <p:txBody>
          <a:bodyPr wrap="square" rtlCol="0">
            <a:spAutoFit/>
          </a:bodyPr>
          <a:lstStyle/>
          <a:p>
            <a:r>
              <a:rPr lang="de-DE" dirty="0"/>
              <a:t>2. Markiere wie bei </a:t>
            </a:r>
            <a:r>
              <a:rPr lang="de-DE" i="1" dirty="0"/>
              <a:t>ahnen: </a:t>
            </a:r>
            <a:r>
              <a:rPr lang="de-DE" dirty="0"/>
              <a:t>Vokalbuchstabe, &lt;h&gt;</a:t>
            </a:r>
            <a:r>
              <a:rPr lang="de-DE" i="1" dirty="0"/>
              <a:t> </a:t>
            </a:r>
            <a:r>
              <a:rPr lang="de-DE" dirty="0"/>
              <a:t>und den folgenden Konsonantenbuchstaben.</a:t>
            </a:r>
          </a:p>
          <a:p>
            <a:r>
              <a:rPr lang="de-DE" dirty="0"/>
              <a:t>3. Ergänze: Wenn ein &lt;h&gt; nach einem betonten Vokalbuchstaben und vor den Buchstaben </a:t>
            </a:r>
            <a:br>
              <a:rPr lang="de-DE" dirty="0"/>
            </a:br>
            <a:r>
              <a:rPr lang="de-DE" dirty="0"/>
              <a:t>     &lt;l&gt;, &lt;m&gt;, &lt;n&gt;, &lt;r&gt; geschrieben wird,  ist das &lt;h&gt; ____________. </a:t>
            </a:r>
          </a:p>
        </p:txBody>
      </p:sp>
      <p:sp>
        <p:nvSpPr>
          <p:cNvPr id="8" name="Textfeld 7">
            <a:extLst>
              <a:ext uri="{FF2B5EF4-FFF2-40B4-BE49-F238E27FC236}">
                <a16:creationId xmlns:a16="http://schemas.microsoft.com/office/drawing/2014/main" xmlns="" id="{AC4D1918-ACF4-4B1A-8BE2-01DFF3F9A38D}"/>
              </a:ext>
            </a:extLst>
          </p:cNvPr>
          <p:cNvSpPr txBox="1"/>
          <p:nvPr/>
        </p:nvSpPr>
        <p:spPr>
          <a:xfrm>
            <a:off x="9907936" y="1727968"/>
            <a:ext cx="2071869" cy="2862322"/>
          </a:xfrm>
          <a:prstGeom prst="rect">
            <a:avLst/>
          </a:prstGeom>
          <a:solidFill>
            <a:schemeClr val="accent4">
              <a:lumMod val="20000"/>
              <a:lumOff val="80000"/>
            </a:schemeClr>
          </a:solidFill>
        </p:spPr>
        <p:txBody>
          <a:bodyPr wrap="square" rtlCol="0">
            <a:spAutoFit/>
          </a:bodyPr>
          <a:lstStyle/>
          <a:p>
            <a:r>
              <a:rPr lang="de-DE" dirty="0"/>
              <a:t>Wortschatz sorg-fältig auswählen.</a:t>
            </a:r>
          </a:p>
          <a:p>
            <a:r>
              <a:rPr lang="de-DE" dirty="0"/>
              <a:t>Die Ordnungsaufga-be bietet eine mögliche Merkhilfe.</a:t>
            </a:r>
          </a:p>
          <a:p>
            <a:r>
              <a:rPr lang="de-DE" dirty="0"/>
              <a:t>Der Merksatz mit neuer Information kann aufgrund des Wortmaterials erarbeitet werden.</a:t>
            </a:r>
          </a:p>
        </p:txBody>
      </p:sp>
      <p:pic>
        <p:nvPicPr>
          <p:cNvPr id="9" name="Grafik 8" descr="Fahne">
            <a:extLst>
              <a:ext uri="{FF2B5EF4-FFF2-40B4-BE49-F238E27FC236}">
                <a16:creationId xmlns:a16="http://schemas.microsoft.com/office/drawing/2014/main" xmlns="" id="{F70691B9-8F75-4424-AF56-EC9FD035FCA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678631" y="1343721"/>
            <a:ext cx="914400" cy="914400"/>
          </a:xfrm>
          <a:prstGeom prst="rect">
            <a:avLst/>
          </a:prstGeom>
        </p:spPr>
      </p:pic>
      <p:graphicFrame>
        <p:nvGraphicFramePr>
          <p:cNvPr id="11" name="Tabelle 10">
            <a:extLst>
              <a:ext uri="{FF2B5EF4-FFF2-40B4-BE49-F238E27FC236}">
                <a16:creationId xmlns:a16="http://schemas.microsoft.com/office/drawing/2014/main" xmlns="" id="{96A032AF-2151-485A-9591-7243D1B2418E}"/>
              </a:ext>
            </a:extLst>
          </p:cNvPr>
          <p:cNvGraphicFramePr>
            <a:graphicFrameLocks noGrp="1"/>
          </p:cNvGraphicFramePr>
          <p:nvPr>
            <p:extLst>
              <p:ext uri="{D42A27DB-BD31-4B8C-83A1-F6EECF244321}">
                <p14:modId xmlns:p14="http://schemas.microsoft.com/office/powerpoint/2010/main" val="224025401"/>
              </p:ext>
            </p:extLst>
          </p:nvPr>
        </p:nvGraphicFramePr>
        <p:xfrm>
          <a:off x="473852" y="1385101"/>
          <a:ext cx="9319431" cy="3347212"/>
        </p:xfrm>
        <a:graphic>
          <a:graphicData uri="http://schemas.openxmlformats.org/drawingml/2006/table">
            <a:tbl>
              <a:tblPr firstRow="1" firstCol="1" bandRow="1">
                <a:tableStyleId>{5C22544A-7EE6-4342-B048-85BDC9FD1C3A}</a:tableStyleId>
              </a:tblPr>
              <a:tblGrid>
                <a:gridCol w="1863475">
                  <a:extLst>
                    <a:ext uri="{9D8B030D-6E8A-4147-A177-3AD203B41FA5}">
                      <a16:colId xmlns:a16="http://schemas.microsoft.com/office/drawing/2014/main" xmlns="" val="1354009445"/>
                    </a:ext>
                  </a:extLst>
                </a:gridCol>
                <a:gridCol w="1863475">
                  <a:extLst>
                    <a:ext uri="{9D8B030D-6E8A-4147-A177-3AD203B41FA5}">
                      <a16:colId xmlns:a16="http://schemas.microsoft.com/office/drawing/2014/main" xmlns="" val="1426583281"/>
                    </a:ext>
                  </a:extLst>
                </a:gridCol>
                <a:gridCol w="1863475">
                  <a:extLst>
                    <a:ext uri="{9D8B030D-6E8A-4147-A177-3AD203B41FA5}">
                      <a16:colId xmlns:a16="http://schemas.microsoft.com/office/drawing/2014/main" xmlns="" val="41002340"/>
                    </a:ext>
                  </a:extLst>
                </a:gridCol>
                <a:gridCol w="1864503">
                  <a:extLst>
                    <a:ext uri="{9D8B030D-6E8A-4147-A177-3AD203B41FA5}">
                      <a16:colId xmlns:a16="http://schemas.microsoft.com/office/drawing/2014/main" xmlns="" val="3027704437"/>
                    </a:ext>
                  </a:extLst>
                </a:gridCol>
                <a:gridCol w="1864503">
                  <a:extLst>
                    <a:ext uri="{9D8B030D-6E8A-4147-A177-3AD203B41FA5}">
                      <a16:colId xmlns:a16="http://schemas.microsoft.com/office/drawing/2014/main" xmlns="" val="2835229313"/>
                    </a:ext>
                  </a:extLst>
                </a:gridCol>
              </a:tblGrid>
              <a:tr h="0">
                <a:tc>
                  <a:txBody>
                    <a:bodyPr/>
                    <a:lstStyle/>
                    <a:p>
                      <a:pPr>
                        <a:spcAft>
                          <a:spcPts val="0"/>
                        </a:spcAft>
                      </a:pPr>
                      <a:r>
                        <a:rPr lang="de-DE" sz="1900" b="0" dirty="0">
                          <a:solidFill>
                            <a:schemeClr val="tx1"/>
                          </a:solidFill>
                          <a:effectLst/>
                        </a:rPr>
                        <a:t>ahnen</a:t>
                      </a:r>
                    </a:p>
                    <a:p>
                      <a:pPr>
                        <a:spcAft>
                          <a:spcPts val="0"/>
                        </a:spcAft>
                      </a:pPr>
                      <a:r>
                        <a:rPr lang="de-DE" sz="1900" b="0" dirty="0">
                          <a:solidFill>
                            <a:schemeClr val="tx1"/>
                          </a:solidFill>
                          <a:effectLst/>
                        </a:rPr>
                        <a:t>benehmen</a:t>
                      </a:r>
                    </a:p>
                    <a:p>
                      <a:pPr>
                        <a:lnSpc>
                          <a:spcPct val="107000"/>
                        </a:lnSpc>
                        <a:spcAft>
                          <a:spcPts val="0"/>
                        </a:spcAft>
                      </a:pPr>
                      <a:r>
                        <a:rPr lang="de-DE" sz="1900" b="0" dirty="0">
                          <a:solidFill>
                            <a:schemeClr val="tx1"/>
                          </a:solidFill>
                          <a:effectLst/>
                        </a:rPr>
                        <a:t>bequem</a:t>
                      </a:r>
                    </a:p>
                    <a:p>
                      <a:pPr>
                        <a:lnSpc>
                          <a:spcPct val="107000"/>
                        </a:lnSpc>
                        <a:spcAft>
                          <a:spcPts val="0"/>
                        </a:spcAft>
                      </a:pPr>
                      <a:r>
                        <a:rPr lang="de-DE" sz="1900" b="0" dirty="0">
                          <a:solidFill>
                            <a:schemeClr val="tx1"/>
                          </a:solidFill>
                          <a:effectLst/>
                        </a:rPr>
                        <a:t>bescheren</a:t>
                      </a:r>
                    </a:p>
                    <a:p>
                      <a:pPr>
                        <a:lnSpc>
                          <a:spcPct val="107000"/>
                        </a:lnSpc>
                        <a:spcAft>
                          <a:spcPts val="0"/>
                        </a:spcAft>
                      </a:pPr>
                      <a:r>
                        <a:rPr lang="de-DE" sz="1900" b="0" dirty="0">
                          <a:solidFill>
                            <a:schemeClr val="tx1"/>
                          </a:solidFill>
                          <a:effectLst/>
                        </a:rPr>
                        <a:t>Blume </a:t>
                      </a:r>
                    </a:p>
                    <a:p>
                      <a:pPr>
                        <a:spcAft>
                          <a:spcPts val="0"/>
                        </a:spcAft>
                      </a:pPr>
                      <a:r>
                        <a:rPr lang="de-DE" sz="1900" b="0" dirty="0">
                          <a:solidFill>
                            <a:schemeClr val="tx1"/>
                          </a:solidFill>
                          <a:effectLst/>
                        </a:rPr>
                        <a:t>Bühne </a:t>
                      </a:r>
                    </a:p>
                    <a:p>
                      <a:pPr>
                        <a:lnSpc>
                          <a:spcPct val="107000"/>
                        </a:lnSpc>
                        <a:spcAft>
                          <a:spcPts val="0"/>
                        </a:spcAft>
                      </a:pPr>
                      <a:r>
                        <a:rPr lang="de-DE" sz="1900" b="0" dirty="0">
                          <a:solidFill>
                            <a:schemeClr val="tx1"/>
                          </a:solidFill>
                          <a:effectLst/>
                        </a:rPr>
                        <a:t>Dame </a:t>
                      </a:r>
                    </a:p>
                    <a:p>
                      <a:pPr>
                        <a:spcAft>
                          <a:spcPts val="0"/>
                        </a:spcAft>
                      </a:pPr>
                      <a:r>
                        <a:rPr lang="de-DE" sz="1900" b="0" dirty="0">
                          <a:solidFill>
                            <a:schemeClr val="tx1"/>
                          </a:solidFill>
                          <a:effectLst/>
                        </a:rPr>
                        <a:t>Fähre </a:t>
                      </a:r>
                    </a:p>
                    <a:p>
                      <a:pPr>
                        <a:spcAft>
                          <a:spcPts val="0"/>
                        </a:spcAft>
                      </a:pPr>
                      <a:r>
                        <a:rPr lang="de-DE" sz="1900" b="0" dirty="0">
                          <a:solidFill>
                            <a:schemeClr val="tx1"/>
                          </a:solidFill>
                          <a:effectLst/>
                        </a:rPr>
                        <a:t>führen </a:t>
                      </a:r>
                    </a:p>
                    <a:p>
                      <a:pPr>
                        <a:lnSpc>
                          <a:spcPct val="107000"/>
                        </a:lnSpc>
                        <a:spcAft>
                          <a:spcPts val="0"/>
                        </a:spcAft>
                      </a:pPr>
                      <a:r>
                        <a:rPr lang="de-DE" sz="1900" b="0" dirty="0">
                          <a:solidFill>
                            <a:schemeClr val="tx1"/>
                          </a:solidFill>
                          <a:effectLst/>
                        </a:rPr>
                        <a:t>grün</a:t>
                      </a:r>
                    </a:p>
                    <a:p>
                      <a:pPr>
                        <a:lnSpc>
                          <a:spcPct val="107000"/>
                        </a:lnSpc>
                        <a:spcAft>
                          <a:spcPts val="0"/>
                        </a:spcAft>
                      </a:pPr>
                      <a:r>
                        <a:rPr lang="de-DE" sz="1900" b="0" dirty="0">
                          <a:solidFill>
                            <a:schemeClr val="tx1"/>
                          </a:solidFill>
                          <a:effectLst/>
                        </a:rPr>
                        <a:t>hohl</a:t>
                      </a:r>
                      <a:endParaRPr lang="de-DE"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spcAft>
                          <a:spcPts val="0"/>
                        </a:spcAft>
                      </a:pPr>
                      <a:r>
                        <a:rPr lang="de-DE" sz="1900" b="0" dirty="0">
                          <a:solidFill>
                            <a:schemeClr val="tx1"/>
                          </a:solidFill>
                          <a:effectLst/>
                        </a:rPr>
                        <a:t>Höhle </a:t>
                      </a:r>
                    </a:p>
                    <a:p>
                      <a:pPr>
                        <a:lnSpc>
                          <a:spcPct val="107000"/>
                        </a:lnSpc>
                        <a:spcAft>
                          <a:spcPts val="0"/>
                        </a:spcAft>
                      </a:pPr>
                      <a:r>
                        <a:rPr lang="de-DE" sz="1900" b="0" dirty="0">
                          <a:solidFill>
                            <a:schemeClr val="tx1"/>
                          </a:solidFill>
                          <a:effectLst/>
                        </a:rPr>
                        <a:t>holen</a:t>
                      </a:r>
                    </a:p>
                    <a:p>
                      <a:pPr>
                        <a:lnSpc>
                          <a:spcPct val="107000"/>
                        </a:lnSpc>
                        <a:spcAft>
                          <a:spcPts val="0"/>
                        </a:spcAft>
                      </a:pPr>
                      <a:r>
                        <a:rPr lang="de-DE" sz="1900" b="0" dirty="0">
                          <a:solidFill>
                            <a:schemeClr val="tx1"/>
                          </a:solidFill>
                          <a:effectLst/>
                        </a:rPr>
                        <a:t>Honig </a:t>
                      </a:r>
                    </a:p>
                    <a:p>
                      <a:pPr>
                        <a:lnSpc>
                          <a:spcPct val="107000"/>
                        </a:lnSpc>
                        <a:spcAft>
                          <a:spcPts val="0"/>
                        </a:spcAft>
                      </a:pPr>
                      <a:r>
                        <a:rPr lang="de-DE" sz="1900" b="0" dirty="0">
                          <a:solidFill>
                            <a:schemeClr val="tx1"/>
                          </a:solidFill>
                          <a:effectLst/>
                        </a:rPr>
                        <a:t>hören</a:t>
                      </a:r>
                    </a:p>
                    <a:p>
                      <a:pPr>
                        <a:spcAft>
                          <a:spcPts val="0"/>
                        </a:spcAft>
                      </a:pPr>
                      <a:r>
                        <a:rPr lang="de-DE" sz="1900" b="0" dirty="0">
                          <a:solidFill>
                            <a:schemeClr val="tx1"/>
                          </a:solidFill>
                          <a:effectLst/>
                        </a:rPr>
                        <a:t>Huhn </a:t>
                      </a:r>
                    </a:p>
                    <a:p>
                      <a:pPr>
                        <a:spcAft>
                          <a:spcPts val="0"/>
                        </a:spcAft>
                      </a:pPr>
                      <a:r>
                        <a:rPr lang="de-DE" sz="1900" b="0" dirty="0">
                          <a:solidFill>
                            <a:schemeClr val="tx1"/>
                          </a:solidFill>
                          <a:effectLst/>
                        </a:rPr>
                        <a:t>Jahr </a:t>
                      </a:r>
                    </a:p>
                    <a:p>
                      <a:pPr>
                        <a:spcAft>
                          <a:spcPts val="0"/>
                        </a:spcAft>
                      </a:pPr>
                      <a:r>
                        <a:rPr lang="de-DE" sz="1900" b="0" dirty="0">
                          <a:solidFill>
                            <a:schemeClr val="tx1"/>
                          </a:solidFill>
                          <a:effectLst/>
                        </a:rPr>
                        <a:t>kahl</a:t>
                      </a:r>
                    </a:p>
                    <a:p>
                      <a:pPr>
                        <a:lnSpc>
                          <a:spcPct val="107000"/>
                        </a:lnSpc>
                        <a:spcAft>
                          <a:spcPts val="0"/>
                        </a:spcAft>
                      </a:pPr>
                      <a:r>
                        <a:rPr lang="de-DE" sz="1900" b="0" dirty="0">
                          <a:solidFill>
                            <a:schemeClr val="tx1"/>
                          </a:solidFill>
                          <a:effectLst/>
                        </a:rPr>
                        <a:t>kam </a:t>
                      </a:r>
                    </a:p>
                    <a:p>
                      <a:pPr>
                        <a:lnSpc>
                          <a:spcPct val="107000"/>
                        </a:lnSpc>
                        <a:spcAft>
                          <a:spcPts val="0"/>
                        </a:spcAft>
                      </a:pPr>
                      <a:r>
                        <a:rPr lang="de-DE" sz="1900" b="0" dirty="0">
                          <a:solidFill>
                            <a:schemeClr val="tx1"/>
                          </a:solidFill>
                          <a:effectLst/>
                        </a:rPr>
                        <a:t>Krümel </a:t>
                      </a:r>
                    </a:p>
                    <a:p>
                      <a:pPr>
                        <a:lnSpc>
                          <a:spcPct val="107000"/>
                        </a:lnSpc>
                        <a:spcAft>
                          <a:spcPts val="0"/>
                        </a:spcAft>
                      </a:pPr>
                      <a:r>
                        <a:rPr lang="de-DE" sz="1900" b="0" dirty="0">
                          <a:solidFill>
                            <a:schemeClr val="tx1"/>
                          </a:solidFill>
                          <a:effectLst/>
                        </a:rPr>
                        <a:t>kühl</a:t>
                      </a:r>
                    </a:p>
                    <a:p>
                      <a:pPr>
                        <a:spcAft>
                          <a:spcPts val="0"/>
                        </a:spcAft>
                      </a:pPr>
                      <a:r>
                        <a:rPr lang="de-DE" sz="1900" b="0" dirty="0">
                          <a:solidFill>
                            <a:schemeClr val="tx1"/>
                          </a:solidFill>
                          <a:effectLst/>
                        </a:rPr>
                        <a:t>lehnen</a:t>
                      </a:r>
                    </a:p>
                  </a:txBody>
                  <a:tcPr marL="68580" marR="68580" marT="0" marB="0">
                    <a:solidFill>
                      <a:schemeClr val="accent3">
                        <a:lumMod val="20000"/>
                        <a:lumOff val="80000"/>
                      </a:schemeClr>
                    </a:solidFill>
                  </a:tcPr>
                </a:tc>
                <a:tc>
                  <a:txBody>
                    <a:bodyPr/>
                    <a:lstStyle/>
                    <a:p>
                      <a:pPr>
                        <a:spcAft>
                          <a:spcPts val="0"/>
                        </a:spcAft>
                      </a:pPr>
                      <a:r>
                        <a:rPr lang="de-DE" sz="1900" b="0" dirty="0">
                          <a:solidFill>
                            <a:schemeClr val="tx1"/>
                          </a:solidFill>
                          <a:effectLst/>
                        </a:rPr>
                        <a:t>Möhre </a:t>
                      </a:r>
                    </a:p>
                    <a:p>
                      <a:pPr>
                        <a:spcAft>
                          <a:spcPts val="0"/>
                        </a:spcAft>
                      </a:pPr>
                      <a:r>
                        <a:rPr lang="de-DE" sz="1900" b="0" dirty="0">
                          <a:solidFill>
                            <a:schemeClr val="tx1"/>
                          </a:solidFill>
                          <a:effectLst/>
                        </a:rPr>
                        <a:t>nähren</a:t>
                      </a:r>
                    </a:p>
                    <a:p>
                      <a:pPr>
                        <a:lnSpc>
                          <a:spcPct val="107000"/>
                        </a:lnSpc>
                        <a:spcAft>
                          <a:spcPts val="0"/>
                        </a:spcAft>
                      </a:pPr>
                      <a:r>
                        <a:rPr lang="de-DE" sz="1900" b="0" dirty="0">
                          <a:solidFill>
                            <a:schemeClr val="tx1"/>
                          </a:solidFill>
                          <a:effectLst/>
                        </a:rPr>
                        <a:t>nämlich</a:t>
                      </a:r>
                    </a:p>
                    <a:p>
                      <a:pPr>
                        <a:lnSpc>
                          <a:spcPct val="107000"/>
                        </a:lnSpc>
                        <a:spcAft>
                          <a:spcPts val="0"/>
                        </a:spcAft>
                      </a:pPr>
                      <a:r>
                        <a:rPr lang="de-DE" sz="1900" b="0" dirty="0">
                          <a:solidFill>
                            <a:schemeClr val="tx1"/>
                          </a:solidFill>
                          <a:effectLst/>
                        </a:rPr>
                        <a:t>nun</a:t>
                      </a:r>
                    </a:p>
                    <a:p>
                      <a:pPr>
                        <a:spcAft>
                          <a:spcPts val="0"/>
                        </a:spcAft>
                      </a:pPr>
                      <a:r>
                        <a:rPr lang="de-DE" sz="1900" b="0" dirty="0">
                          <a:solidFill>
                            <a:schemeClr val="tx1"/>
                          </a:solidFill>
                          <a:effectLst/>
                        </a:rPr>
                        <a:t>ohne</a:t>
                      </a:r>
                    </a:p>
                    <a:p>
                      <a:pPr>
                        <a:spcAft>
                          <a:spcPts val="0"/>
                        </a:spcAft>
                      </a:pPr>
                      <a:r>
                        <a:rPr lang="de-DE" sz="1900" b="0" dirty="0">
                          <a:solidFill>
                            <a:schemeClr val="tx1"/>
                          </a:solidFill>
                          <a:effectLst/>
                        </a:rPr>
                        <a:t>Ohr </a:t>
                      </a:r>
                    </a:p>
                    <a:p>
                      <a:pPr>
                        <a:lnSpc>
                          <a:spcPct val="107000"/>
                        </a:lnSpc>
                        <a:spcAft>
                          <a:spcPts val="0"/>
                        </a:spcAft>
                      </a:pPr>
                      <a:r>
                        <a:rPr lang="de-DE" sz="1900" b="0" dirty="0">
                          <a:solidFill>
                            <a:schemeClr val="tx1"/>
                          </a:solidFill>
                          <a:effectLst/>
                        </a:rPr>
                        <a:t>Öl </a:t>
                      </a:r>
                    </a:p>
                    <a:p>
                      <a:pPr>
                        <a:lnSpc>
                          <a:spcPct val="107000"/>
                        </a:lnSpc>
                        <a:spcAft>
                          <a:spcPts val="0"/>
                        </a:spcAft>
                      </a:pPr>
                      <a:r>
                        <a:rPr lang="de-DE" sz="1900" b="0" dirty="0">
                          <a:solidFill>
                            <a:schemeClr val="tx1"/>
                          </a:solidFill>
                          <a:effectLst/>
                        </a:rPr>
                        <a:t>Plan </a:t>
                      </a:r>
                    </a:p>
                    <a:p>
                      <a:pPr>
                        <a:lnSpc>
                          <a:spcPct val="107000"/>
                        </a:lnSpc>
                        <a:spcAft>
                          <a:spcPts val="0"/>
                        </a:spcAft>
                      </a:pPr>
                      <a:r>
                        <a:rPr lang="de-DE" sz="1900" b="0" dirty="0">
                          <a:solidFill>
                            <a:schemeClr val="tx1"/>
                          </a:solidFill>
                          <a:effectLst/>
                        </a:rPr>
                        <a:t>quälen</a:t>
                      </a:r>
                    </a:p>
                    <a:p>
                      <a:pPr>
                        <a:spcAft>
                          <a:spcPts val="0"/>
                        </a:spcAft>
                      </a:pPr>
                      <a:r>
                        <a:rPr lang="de-DE" sz="1900" b="0" dirty="0">
                          <a:solidFill>
                            <a:schemeClr val="tx1"/>
                          </a:solidFill>
                          <a:effectLst/>
                        </a:rPr>
                        <a:t>Ruhm </a:t>
                      </a:r>
                    </a:p>
                    <a:p>
                      <a:pPr>
                        <a:spcAft>
                          <a:spcPts val="0"/>
                        </a:spcAft>
                      </a:pPr>
                      <a:r>
                        <a:rPr lang="de-DE" sz="1900" b="0" dirty="0">
                          <a:solidFill>
                            <a:schemeClr val="tx1"/>
                          </a:solidFill>
                          <a:effectLst/>
                        </a:rPr>
                        <a:t>rühmen</a:t>
                      </a:r>
                    </a:p>
                  </a:txBody>
                  <a:tcPr marL="68580" marR="68580" marT="0" marB="0">
                    <a:solidFill>
                      <a:schemeClr val="accent3">
                        <a:lumMod val="20000"/>
                        <a:lumOff val="80000"/>
                      </a:schemeClr>
                    </a:solidFill>
                  </a:tcPr>
                </a:tc>
                <a:tc>
                  <a:txBody>
                    <a:bodyPr/>
                    <a:lstStyle/>
                    <a:p>
                      <a:pPr>
                        <a:lnSpc>
                          <a:spcPct val="107000"/>
                        </a:lnSpc>
                        <a:spcAft>
                          <a:spcPts val="0"/>
                        </a:spcAft>
                      </a:pPr>
                      <a:r>
                        <a:rPr lang="de-DE" sz="1900" b="0" dirty="0">
                          <a:solidFill>
                            <a:schemeClr val="tx1"/>
                          </a:solidFill>
                          <a:effectLst/>
                        </a:rPr>
                        <a:t>Schnur </a:t>
                      </a:r>
                    </a:p>
                    <a:p>
                      <a:pPr>
                        <a:lnSpc>
                          <a:spcPct val="107000"/>
                        </a:lnSpc>
                        <a:spcAft>
                          <a:spcPts val="0"/>
                        </a:spcAft>
                      </a:pPr>
                      <a:r>
                        <a:rPr lang="de-DE" sz="1900" b="0" dirty="0">
                          <a:solidFill>
                            <a:schemeClr val="tx1"/>
                          </a:solidFill>
                          <a:effectLst/>
                        </a:rPr>
                        <a:t>schön</a:t>
                      </a:r>
                    </a:p>
                    <a:p>
                      <a:pPr>
                        <a:lnSpc>
                          <a:spcPct val="107000"/>
                        </a:lnSpc>
                        <a:spcAft>
                          <a:spcPts val="0"/>
                        </a:spcAft>
                      </a:pPr>
                      <a:r>
                        <a:rPr lang="de-DE" sz="1900" b="0" dirty="0">
                          <a:solidFill>
                            <a:schemeClr val="tx1"/>
                          </a:solidFill>
                          <a:effectLst/>
                        </a:rPr>
                        <a:t>Schule </a:t>
                      </a:r>
                    </a:p>
                    <a:p>
                      <a:pPr>
                        <a:lnSpc>
                          <a:spcPct val="107000"/>
                        </a:lnSpc>
                        <a:spcAft>
                          <a:spcPts val="0"/>
                        </a:spcAft>
                      </a:pPr>
                      <a:r>
                        <a:rPr lang="de-DE" sz="1900" b="0" dirty="0">
                          <a:solidFill>
                            <a:schemeClr val="tx1"/>
                          </a:solidFill>
                          <a:effectLst/>
                        </a:rPr>
                        <a:t>schwelen</a:t>
                      </a:r>
                    </a:p>
                    <a:p>
                      <a:pPr>
                        <a:spcAft>
                          <a:spcPts val="0"/>
                        </a:spcAft>
                      </a:pPr>
                      <a:r>
                        <a:rPr lang="de-DE" sz="1900" b="0" dirty="0">
                          <a:solidFill>
                            <a:schemeClr val="tx1"/>
                          </a:solidFill>
                          <a:effectLst/>
                        </a:rPr>
                        <a:t>sehr</a:t>
                      </a:r>
                    </a:p>
                    <a:p>
                      <a:pPr>
                        <a:lnSpc>
                          <a:spcPct val="107000"/>
                        </a:lnSpc>
                        <a:spcAft>
                          <a:spcPts val="0"/>
                        </a:spcAft>
                      </a:pPr>
                      <a:r>
                        <a:rPr lang="de-DE" sz="1900" b="0" dirty="0">
                          <a:solidFill>
                            <a:schemeClr val="tx1"/>
                          </a:solidFill>
                          <a:effectLst/>
                        </a:rPr>
                        <a:t>sparen</a:t>
                      </a:r>
                    </a:p>
                    <a:p>
                      <a:pPr>
                        <a:lnSpc>
                          <a:spcPct val="107000"/>
                        </a:lnSpc>
                        <a:spcAft>
                          <a:spcPts val="0"/>
                        </a:spcAft>
                      </a:pPr>
                      <a:r>
                        <a:rPr lang="de-DE" sz="1900" b="0" dirty="0">
                          <a:solidFill>
                            <a:schemeClr val="tx1"/>
                          </a:solidFill>
                          <a:effectLst/>
                        </a:rPr>
                        <a:t>spülen</a:t>
                      </a:r>
                    </a:p>
                    <a:p>
                      <a:pPr>
                        <a:spcAft>
                          <a:spcPts val="0"/>
                        </a:spcAft>
                      </a:pPr>
                      <a:r>
                        <a:rPr lang="de-DE" sz="1900" b="0" dirty="0">
                          <a:solidFill>
                            <a:schemeClr val="tx1"/>
                          </a:solidFill>
                          <a:effectLst/>
                        </a:rPr>
                        <a:t>stehlen</a:t>
                      </a:r>
                    </a:p>
                    <a:p>
                      <a:pPr>
                        <a:spcAft>
                          <a:spcPts val="0"/>
                        </a:spcAft>
                      </a:pPr>
                      <a:r>
                        <a:rPr lang="de-DE" sz="1900" b="0" dirty="0">
                          <a:solidFill>
                            <a:schemeClr val="tx1"/>
                          </a:solidFill>
                          <a:effectLst/>
                        </a:rPr>
                        <a:t>stöhnen</a:t>
                      </a:r>
                    </a:p>
                    <a:p>
                      <a:pPr>
                        <a:lnSpc>
                          <a:spcPct val="107000"/>
                        </a:lnSpc>
                        <a:spcAft>
                          <a:spcPts val="0"/>
                        </a:spcAft>
                      </a:pPr>
                      <a:r>
                        <a:rPr lang="de-DE" sz="1900" b="0" dirty="0">
                          <a:solidFill>
                            <a:schemeClr val="tx1"/>
                          </a:solidFill>
                          <a:effectLst/>
                        </a:rPr>
                        <a:t>Strom </a:t>
                      </a:r>
                    </a:p>
                    <a:p>
                      <a:pPr>
                        <a:lnSpc>
                          <a:spcPct val="107000"/>
                        </a:lnSpc>
                        <a:spcAft>
                          <a:spcPts val="0"/>
                        </a:spcAft>
                      </a:pPr>
                      <a:r>
                        <a:rPr lang="de-DE" sz="1900" b="0" dirty="0">
                          <a:solidFill>
                            <a:schemeClr val="tx1"/>
                          </a:solidFill>
                          <a:effectLst/>
                        </a:rPr>
                        <a:t>strömen</a:t>
                      </a:r>
                    </a:p>
                  </a:txBody>
                  <a:tcPr marL="68580" marR="68580" marT="0" marB="0">
                    <a:solidFill>
                      <a:schemeClr val="accent3">
                        <a:lumMod val="20000"/>
                        <a:lumOff val="80000"/>
                      </a:schemeClr>
                    </a:solidFill>
                  </a:tcPr>
                </a:tc>
                <a:tc>
                  <a:txBody>
                    <a:bodyPr/>
                    <a:lstStyle/>
                    <a:p>
                      <a:pPr>
                        <a:spcAft>
                          <a:spcPts val="0"/>
                        </a:spcAft>
                      </a:pPr>
                      <a:r>
                        <a:rPr lang="de-DE" sz="1900" b="0" dirty="0">
                          <a:solidFill>
                            <a:schemeClr val="tx1"/>
                          </a:solidFill>
                          <a:effectLst/>
                        </a:rPr>
                        <a:t>Stuhl </a:t>
                      </a:r>
                    </a:p>
                    <a:p>
                      <a:pPr>
                        <a:lnSpc>
                          <a:spcPct val="107000"/>
                        </a:lnSpc>
                        <a:spcAft>
                          <a:spcPts val="0"/>
                        </a:spcAft>
                      </a:pPr>
                      <a:r>
                        <a:rPr lang="de-DE" sz="1900" b="0" dirty="0">
                          <a:solidFill>
                            <a:schemeClr val="tx1"/>
                          </a:solidFill>
                          <a:effectLst/>
                        </a:rPr>
                        <a:t>Tal </a:t>
                      </a:r>
                    </a:p>
                    <a:p>
                      <a:pPr>
                        <a:lnSpc>
                          <a:spcPct val="107000"/>
                        </a:lnSpc>
                        <a:spcAft>
                          <a:spcPts val="0"/>
                        </a:spcAft>
                      </a:pPr>
                      <a:r>
                        <a:rPr lang="de-DE" sz="1900" b="0" dirty="0">
                          <a:solidFill>
                            <a:schemeClr val="tx1"/>
                          </a:solidFill>
                          <a:effectLst/>
                        </a:rPr>
                        <a:t>Tor </a:t>
                      </a:r>
                    </a:p>
                    <a:p>
                      <a:pPr>
                        <a:lnSpc>
                          <a:spcPct val="107000"/>
                        </a:lnSpc>
                        <a:spcAft>
                          <a:spcPts val="0"/>
                        </a:spcAft>
                      </a:pPr>
                      <a:r>
                        <a:rPr lang="de-DE" sz="1900" b="0" dirty="0">
                          <a:solidFill>
                            <a:schemeClr val="tx1"/>
                          </a:solidFill>
                          <a:effectLst/>
                        </a:rPr>
                        <a:t>Träne </a:t>
                      </a:r>
                    </a:p>
                    <a:p>
                      <a:pPr>
                        <a:lnSpc>
                          <a:spcPct val="107000"/>
                        </a:lnSpc>
                        <a:spcAft>
                          <a:spcPts val="0"/>
                        </a:spcAft>
                      </a:pPr>
                      <a:r>
                        <a:rPr lang="de-DE" sz="1900" b="0" dirty="0">
                          <a:solidFill>
                            <a:schemeClr val="tx1"/>
                          </a:solidFill>
                          <a:effectLst/>
                        </a:rPr>
                        <a:t>Tür </a:t>
                      </a:r>
                    </a:p>
                    <a:p>
                      <a:pPr>
                        <a:spcAft>
                          <a:spcPts val="0"/>
                        </a:spcAft>
                      </a:pPr>
                      <a:r>
                        <a:rPr lang="de-DE" sz="1900" b="0" dirty="0">
                          <a:solidFill>
                            <a:schemeClr val="tx1"/>
                          </a:solidFill>
                          <a:effectLst/>
                        </a:rPr>
                        <a:t>Uhr </a:t>
                      </a:r>
                    </a:p>
                    <a:p>
                      <a:pPr>
                        <a:lnSpc>
                          <a:spcPct val="107000"/>
                        </a:lnSpc>
                        <a:spcAft>
                          <a:spcPts val="0"/>
                        </a:spcAft>
                      </a:pPr>
                      <a:r>
                        <a:rPr lang="de-DE" sz="1900" b="0" dirty="0">
                          <a:solidFill>
                            <a:schemeClr val="tx1"/>
                          </a:solidFill>
                          <a:effectLst/>
                        </a:rPr>
                        <a:t>wenig</a:t>
                      </a:r>
                    </a:p>
                    <a:p>
                      <a:pPr>
                        <a:spcAft>
                          <a:spcPts val="0"/>
                        </a:spcAft>
                      </a:pPr>
                      <a:r>
                        <a:rPr lang="de-DE" sz="1900" b="0" dirty="0">
                          <a:solidFill>
                            <a:schemeClr val="tx1"/>
                          </a:solidFill>
                          <a:effectLst/>
                        </a:rPr>
                        <a:t>zahm</a:t>
                      </a:r>
                    </a:p>
                    <a:p>
                      <a:pPr>
                        <a:spcAft>
                          <a:spcPts val="0"/>
                        </a:spcAft>
                      </a:pPr>
                      <a:r>
                        <a:rPr lang="de-DE" sz="1900" b="0" dirty="0">
                          <a:solidFill>
                            <a:schemeClr val="tx1"/>
                          </a:solidFill>
                          <a:effectLst/>
                        </a:rPr>
                        <a:t>zähmen</a:t>
                      </a:r>
                    </a:p>
                    <a:p>
                      <a:pPr>
                        <a:lnSpc>
                          <a:spcPct val="107000"/>
                        </a:lnSpc>
                        <a:spcAft>
                          <a:spcPts val="0"/>
                        </a:spcAft>
                      </a:pPr>
                      <a:r>
                        <a:rPr lang="de-DE" sz="1900" b="0" dirty="0">
                          <a:solidFill>
                            <a:schemeClr val="tx1"/>
                          </a:solidFill>
                          <a:effectLst/>
                        </a:rPr>
                        <a:t>Zähne </a:t>
                      </a:r>
                      <a:endParaRPr lang="de-DE"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3297029254"/>
                  </a:ext>
                </a:extLst>
              </a:tr>
            </a:tbl>
          </a:graphicData>
        </a:graphic>
      </p:graphicFrame>
      <p:sp>
        <p:nvSpPr>
          <p:cNvPr id="13" name="Textfeld 12">
            <a:extLst>
              <a:ext uri="{FF2B5EF4-FFF2-40B4-BE49-F238E27FC236}">
                <a16:creationId xmlns:a16="http://schemas.microsoft.com/office/drawing/2014/main" xmlns="" id="{8CF5E45B-E6D1-436C-BECB-E73436EB1F1D}"/>
              </a:ext>
            </a:extLst>
          </p:cNvPr>
          <p:cNvSpPr txBox="1"/>
          <p:nvPr/>
        </p:nvSpPr>
        <p:spPr>
          <a:xfrm>
            <a:off x="473852" y="984201"/>
            <a:ext cx="9423610" cy="400110"/>
          </a:xfrm>
          <a:prstGeom prst="rect">
            <a:avLst/>
          </a:prstGeom>
          <a:noFill/>
        </p:spPr>
        <p:txBody>
          <a:bodyPr wrap="square" rtlCol="0">
            <a:spAutoFit/>
          </a:bodyPr>
          <a:lstStyle/>
          <a:p>
            <a:r>
              <a:rPr lang="de-DE" sz="2000" dirty="0"/>
              <a:t>1. Ordne die Wörter in die Tabelle unten ein</a:t>
            </a:r>
          </a:p>
        </p:txBody>
      </p:sp>
      <p:sp>
        <p:nvSpPr>
          <p:cNvPr id="10" name="Textfeld 9">
            <a:extLst>
              <a:ext uri="{FF2B5EF4-FFF2-40B4-BE49-F238E27FC236}">
                <a16:creationId xmlns:a16="http://schemas.microsoft.com/office/drawing/2014/main" xmlns="" id="{B0A3B959-0073-4F18-9031-21677A2232E5}"/>
              </a:ext>
            </a:extLst>
          </p:cNvPr>
          <p:cNvSpPr txBox="1"/>
          <p:nvPr/>
        </p:nvSpPr>
        <p:spPr>
          <a:xfrm>
            <a:off x="473852" y="567052"/>
            <a:ext cx="9496646" cy="430887"/>
          </a:xfrm>
          <a:prstGeom prst="rect">
            <a:avLst/>
          </a:prstGeom>
          <a:noFill/>
        </p:spPr>
        <p:txBody>
          <a:bodyPr wrap="square" rtlCol="0">
            <a:spAutoFit/>
          </a:bodyPr>
          <a:lstStyle/>
          <a:p>
            <a:r>
              <a:rPr lang="de-DE" sz="2200" dirty="0">
                <a:solidFill>
                  <a:schemeClr val="accent2"/>
                </a:solidFill>
              </a:rPr>
              <a:t>Beispiel: &lt;h&gt;-Schreibung Kl. 5/6</a:t>
            </a:r>
          </a:p>
        </p:txBody>
      </p:sp>
    </p:spTree>
    <p:extLst>
      <p:ext uri="{BB962C8B-B14F-4D97-AF65-F5344CB8AC3E}">
        <p14:creationId xmlns:p14="http://schemas.microsoft.com/office/powerpoint/2010/main" val="4024516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DB11907-65C9-4930-8029-3985E34D8440}"/>
              </a:ext>
            </a:extLst>
          </p:cNvPr>
          <p:cNvSpPr>
            <a:spLocks noGrp="1"/>
          </p:cNvSpPr>
          <p:nvPr>
            <p:ph type="title"/>
          </p:nvPr>
        </p:nvSpPr>
        <p:spPr>
          <a:xfrm>
            <a:off x="838200" y="365126"/>
            <a:ext cx="10515600" cy="666786"/>
          </a:xfrm>
        </p:spPr>
        <p:txBody>
          <a:bodyPr>
            <a:normAutofit/>
          </a:bodyPr>
          <a:lstStyle/>
          <a:p>
            <a:r>
              <a:rPr lang="de-DE" sz="3200" b="1" dirty="0"/>
              <a:t>Festigungsaufgaben</a:t>
            </a:r>
            <a:r>
              <a:rPr lang="de-DE" sz="3200" dirty="0"/>
              <a:t> (regelgeleitete Schreibungen)</a:t>
            </a:r>
          </a:p>
        </p:txBody>
      </p:sp>
      <p:sp>
        <p:nvSpPr>
          <p:cNvPr id="3" name="Inhaltsplatzhalter 2">
            <a:extLst>
              <a:ext uri="{FF2B5EF4-FFF2-40B4-BE49-F238E27FC236}">
                <a16:creationId xmlns:a16="http://schemas.microsoft.com/office/drawing/2014/main" xmlns="" id="{35275123-DDFA-41D0-A43A-EAD200631B79}"/>
              </a:ext>
            </a:extLst>
          </p:cNvPr>
          <p:cNvSpPr>
            <a:spLocks noGrp="1"/>
          </p:cNvSpPr>
          <p:nvPr>
            <p:ph idx="1"/>
          </p:nvPr>
        </p:nvSpPr>
        <p:spPr>
          <a:xfrm>
            <a:off x="636182" y="852747"/>
            <a:ext cx="10515600" cy="2576253"/>
          </a:xfrm>
        </p:spPr>
        <p:txBody>
          <a:bodyPr>
            <a:noAutofit/>
          </a:bodyPr>
          <a:lstStyle/>
          <a:p>
            <a:pPr>
              <a:lnSpc>
                <a:spcPct val="120000"/>
              </a:lnSpc>
            </a:pPr>
            <a:r>
              <a:rPr lang="de-DE" sz="2000" b="1" dirty="0"/>
              <a:t>Festigungsaufgaben</a:t>
            </a:r>
            <a:r>
              <a:rPr lang="de-DE" sz="2000" dirty="0"/>
              <a:t> orientieren sich am Rechtschreibstoff und an dem, was davon durch die Erarbeitungsaufgaben erarbeitet wurde. Dabei ist zu unterscheiden, ob nur wiederholt wird oder ob Transfers auf einen zumeist strukturidentischen Stoff verlangt werden. </a:t>
            </a:r>
          </a:p>
          <a:p>
            <a:pPr marL="627063" lvl="1" indent="-361950">
              <a:buNone/>
            </a:pPr>
            <a:r>
              <a:rPr lang="de-DE" sz="2000" dirty="0">
                <a:sym typeface="Wingdings" panose="05000000000000000000" pitchFamily="2" charset="2"/>
              </a:rPr>
              <a:t> 	Festigungsaufgaben führen keinen neuen Unterrichtsinhalt ein.</a:t>
            </a:r>
          </a:p>
          <a:p>
            <a:pPr marL="627063" lvl="1" indent="-361950">
              <a:buNone/>
            </a:pPr>
            <a:r>
              <a:rPr lang="de-DE" sz="2000" dirty="0">
                <a:sym typeface="Wingdings" panose="05000000000000000000" pitchFamily="2" charset="2"/>
              </a:rPr>
              <a:t> 	Gefestigt wird das erforderliche Wissen und Können.</a:t>
            </a:r>
          </a:p>
          <a:p>
            <a:pPr marL="627063" lvl="1" indent="-361950">
              <a:buNone/>
            </a:pPr>
            <a:r>
              <a:rPr lang="de-DE" sz="2000" dirty="0">
                <a:sym typeface="Wingdings" panose="05000000000000000000" pitchFamily="2" charset="2"/>
              </a:rPr>
              <a:t> 	Festigungsaufgaben wiederholen die Aufgabentypen der Erarbeitungsaufgaben.</a:t>
            </a:r>
          </a:p>
          <a:p>
            <a:pPr marL="627063" lvl="1" indent="-361950">
              <a:buNone/>
            </a:pPr>
            <a:r>
              <a:rPr lang="de-DE" sz="2000" dirty="0">
                <a:sym typeface="Wingdings" panose="05000000000000000000" pitchFamily="2" charset="2"/>
              </a:rPr>
              <a:t>Ein besonderer Typ von Festigungsaufgaben sind Korrekturaufgaben.</a:t>
            </a:r>
          </a:p>
        </p:txBody>
      </p:sp>
      <p:pic>
        <p:nvPicPr>
          <p:cNvPr id="4" name="Grafik 3">
            <a:extLst>
              <a:ext uri="{FF2B5EF4-FFF2-40B4-BE49-F238E27FC236}">
                <a16:creationId xmlns:a16="http://schemas.microsoft.com/office/drawing/2014/main" xmlns="" id="{74237F39-8173-4A21-B977-E53B4E48EFF6}"/>
              </a:ext>
            </a:extLst>
          </p:cNvPr>
          <p:cNvPicPr>
            <a:picLocks noChangeAspect="1"/>
          </p:cNvPicPr>
          <p:nvPr/>
        </p:nvPicPr>
        <p:blipFill>
          <a:blip r:embed="rId2"/>
          <a:stretch>
            <a:fillRect/>
          </a:stretch>
        </p:blipFill>
        <p:spPr>
          <a:xfrm>
            <a:off x="838200" y="3886200"/>
            <a:ext cx="8382000" cy="2971800"/>
          </a:xfrm>
          <a:prstGeom prst="rect">
            <a:avLst/>
          </a:prstGeom>
        </p:spPr>
      </p:pic>
      <p:sp>
        <p:nvSpPr>
          <p:cNvPr id="5" name="Textfeld 4">
            <a:extLst>
              <a:ext uri="{FF2B5EF4-FFF2-40B4-BE49-F238E27FC236}">
                <a16:creationId xmlns:a16="http://schemas.microsoft.com/office/drawing/2014/main" xmlns="" id="{D6CBA6CD-11E1-498F-9AFB-1892B488606D}"/>
              </a:ext>
            </a:extLst>
          </p:cNvPr>
          <p:cNvSpPr txBox="1"/>
          <p:nvPr/>
        </p:nvSpPr>
        <p:spPr>
          <a:xfrm>
            <a:off x="838200" y="3429000"/>
            <a:ext cx="9496646" cy="430887"/>
          </a:xfrm>
          <a:prstGeom prst="rect">
            <a:avLst/>
          </a:prstGeom>
          <a:noFill/>
        </p:spPr>
        <p:txBody>
          <a:bodyPr wrap="square" rtlCol="0">
            <a:spAutoFit/>
          </a:bodyPr>
          <a:lstStyle/>
          <a:p>
            <a:r>
              <a:rPr lang="de-DE" sz="2200" dirty="0">
                <a:solidFill>
                  <a:schemeClr val="accent6">
                    <a:lumMod val="75000"/>
                  </a:schemeClr>
                </a:solidFill>
              </a:rPr>
              <a:t>Beispiel: </a:t>
            </a:r>
            <a:r>
              <a:rPr lang="de-DE" sz="2200" dirty="0" err="1">
                <a:solidFill>
                  <a:schemeClr val="accent6">
                    <a:lumMod val="75000"/>
                  </a:schemeClr>
                </a:solidFill>
              </a:rPr>
              <a:t>Großsschreibung</a:t>
            </a:r>
            <a:r>
              <a:rPr lang="de-DE" sz="2200" dirty="0">
                <a:solidFill>
                  <a:schemeClr val="accent6">
                    <a:lumMod val="75000"/>
                  </a:schemeClr>
                </a:solidFill>
              </a:rPr>
              <a:t> Kl. 5/6</a:t>
            </a:r>
          </a:p>
        </p:txBody>
      </p:sp>
    </p:spTree>
    <p:extLst>
      <p:ext uri="{BB962C8B-B14F-4D97-AF65-F5344CB8AC3E}">
        <p14:creationId xmlns:p14="http://schemas.microsoft.com/office/powerpoint/2010/main" val="1812366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CC9A521-AD64-431B-A5E9-666BCCF99A16}"/>
              </a:ext>
            </a:extLst>
          </p:cNvPr>
          <p:cNvSpPr>
            <a:spLocks noGrp="1"/>
          </p:cNvSpPr>
          <p:nvPr>
            <p:ph type="title"/>
          </p:nvPr>
        </p:nvSpPr>
        <p:spPr>
          <a:xfrm>
            <a:off x="715647" y="351328"/>
            <a:ext cx="10515600" cy="559908"/>
          </a:xfrm>
        </p:spPr>
        <p:txBody>
          <a:bodyPr>
            <a:normAutofit/>
          </a:bodyPr>
          <a:lstStyle/>
          <a:p>
            <a:r>
              <a:rPr lang="de-DE" sz="3000" b="1" dirty="0"/>
              <a:t>Festigungsaufgaben</a:t>
            </a:r>
            <a:r>
              <a:rPr lang="de-DE" sz="3000" dirty="0"/>
              <a:t>: Korrekturaufgaben</a:t>
            </a:r>
          </a:p>
        </p:txBody>
      </p:sp>
      <p:grpSp>
        <p:nvGrpSpPr>
          <p:cNvPr id="4" name="Gruppierung 1">
            <a:extLst>
              <a:ext uri="{FF2B5EF4-FFF2-40B4-BE49-F238E27FC236}">
                <a16:creationId xmlns:a16="http://schemas.microsoft.com/office/drawing/2014/main" xmlns="" id="{D9599422-0130-409A-BD11-6D0D10EE2CE3}"/>
              </a:ext>
            </a:extLst>
          </p:cNvPr>
          <p:cNvGrpSpPr/>
          <p:nvPr/>
        </p:nvGrpSpPr>
        <p:grpSpPr>
          <a:xfrm>
            <a:off x="715647" y="1375501"/>
            <a:ext cx="10760705" cy="4571263"/>
            <a:chOff x="611560" y="2276872"/>
            <a:chExt cx="8064896" cy="3610380"/>
          </a:xfrm>
        </p:grpSpPr>
        <p:sp>
          <p:nvSpPr>
            <p:cNvPr id="5" name="Textfeld 4">
              <a:extLst>
                <a:ext uri="{FF2B5EF4-FFF2-40B4-BE49-F238E27FC236}">
                  <a16:creationId xmlns:a16="http://schemas.microsoft.com/office/drawing/2014/main" xmlns="" id="{515F58F2-EED1-4381-A33C-8010EFE452D7}"/>
                </a:ext>
              </a:extLst>
            </p:cNvPr>
            <p:cNvSpPr txBox="1"/>
            <p:nvPr/>
          </p:nvSpPr>
          <p:spPr>
            <a:xfrm>
              <a:off x="611560" y="2276872"/>
              <a:ext cx="8064896" cy="1368044"/>
            </a:xfrm>
            <a:prstGeom prst="rect">
              <a:avLst/>
            </a:prstGeom>
            <a:noFill/>
          </p:spPr>
          <p:txBody>
            <a:bodyPr wrap="square" rtlCol="0">
              <a:spAutoFit/>
            </a:bodyPr>
            <a:lstStyle/>
            <a:p>
              <a:pPr>
                <a:lnSpc>
                  <a:spcPct val="120000"/>
                </a:lnSpc>
              </a:pPr>
              <a:r>
                <a:rPr lang="de-DE" dirty="0">
                  <a:latin typeface="+mj-lt"/>
                  <a:cs typeface="Arial"/>
                </a:rPr>
                <a:t>Im folgenden Text sind 10 Wörter fälschlich kleingeschrieben. </a:t>
              </a:r>
            </a:p>
            <a:p>
              <a:pPr marL="342900" indent="-342900">
                <a:lnSpc>
                  <a:spcPct val="120000"/>
                </a:lnSpc>
                <a:buFont typeface="+mj-lt"/>
                <a:buAutoNum type="arabicPeriod"/>
              </a:pPr>
              <a:r>
                <a:rPr lang="de-DE" dirty="0">
                  <a:latin typeface="+mj-lt"/>
                  <a:cs typeface="Arial"/>
                </a:rPr>
                <a:t>Unterstreiche alle Artikelwörter und/oder Attribute, die auf Großschreibung hinweisen, </a:t>
              </a:r>
              <a:br>
                <a:rPr lang="de-DE" dirty="0">
                  <a:latin typeface="+mj-lt"/>
                  <a:cs typeface="Arial"/>
                </a:rPr>
              </a:br>
              <a:r>
                <a:rPr lang="de-DE" dirty="0">
                  <a:latin typeface="+mj-lt"/>
                  <a:cs typeface="Arial"/>
                </a:rPr>
                <a:t>und das dazugehörige Wort.</a:t>
              </a:r>
            </a:p>
            <a:p>
              <a:pPr marL="342900" indent="-342900">
                <a:lnSpc>
                  <a:spcPct val="120000"/>
                </a:lnSpc>
                <a:buFont typeface="+mj-lt"/>
                <a:buAutoNum type="arabicPeriod"/>
              </a:pPr>
              <a:r>
                <a:rPr lang="de-DE" dirty="0">
                  <a:latin typeface="+mj-lt"/>
                  <a:cs typeface="Arial"/>
                </a:rPr>
                <a:t>Kennzeichne alle großzuschreibenden Wörter, die ohne Artikelwort oder Attribut stehen. </a:t>
              </a:r>
            </a:p>
            <a:p>
              <a:pPr marL="342900" indent="-342900">
                <a:lnSpc>
                  <a:spcPct val="120000"/>
                </a:lnSpc>
                <a:buFont typeface="+mj-lt"/>
                <a:buAutoNum type="arabicPeriod"/>
              </a:pPr>
              <a:r>
                <a:rPr lang="de-DE" dirty="0">
                  <a:latin typeface="+mj-lt"/>
                  <a:cs typeface="Arial"/>
                </a:rPr>
                <a:t>Schreibe den Text verbessert ab.</a:t>
              </a:r>
            </a:p>
          </p:txBody>
        </p:sp>
        <p:sp>
          <p:nvSpPr>
            <p:cNvPr id="6" name="Textfeld 5">
              <a:extLst>
                <a:ext uri="{FF2B5EF4-FFF2-40B4-BE49-F238E27FC236}">
                  <a16:creationId xmlns:a16="http://schemas.microsoft.com/office/drawing/2014/main" xmlns="" id="{0436C9B8-5D67-48C4-8FCB-8A25B10BC91D}"/>
                </a:ext>
              </a:extLst>
            </p:cNvPr>
            <p:cNvSpPr txBox="1"/>
            <p:nvPr/>
          </p:nvSpPr>
          <p:spPr>
            <a:xfrm>
              <a:off x="683568" y="3845366"/>
              <a:ext cx="7632848" cy="2041886"/>
            </a:xfrm>
            <a:prstGeom prst="rect">
              <a:avLst/>
            </a:prstGeom>
            <a:solidFill>
              <a:schemeClr val="accent1">
                <a:lumMod val="20000"/>
                <a:lumOff val="80000"/>
              </a:schemeClr>
            </a:solidFill>
          </p:spPr>
          <p:txBody>
            <a:bodyPr wrap="square" rtlCol="0">
              <a:spAutoFit/>
            </a:bodyPr>
            <a:lstStyle/>
            <a:p>
              <a:r>
                <a:rPr lang="de-DE" dirty="0">
                  <a:latin typeface="+mj-lt"/>
                  <a:cs typeface="Arial"/>
                </a:rPr>
                <a:t>Unser neuer Hund</a:t>
              </a:r>
            </a:p>
            <a:p>
              <a:r>
                <a:rPr lang="de-DE" dirty="0">
                  <a:latin typeface="+mj-lt"/>
                  <a:cs typeface="Arial"/>
                </a:rPr>
                <a:t>Ostern bekamen wir einen neuen Hund. Er war noch ziemlich klein, aber das bellen fiel ihm nicht schwer. Am anfang jammerte er etwas, aber dann gewöhnte er sich schnell an uns. Ich war für das füttern zuständig. Ich wusste, dass es wichtig war, dass Hunde immer wasser haben und tischabfälle nicht unbedingt die richtige nahrung sind. Ich maß immer genau mit meinem Messbecher, denn Hunde können von sich aus nicht das richtige maß bestimmen. Besonders gerne wanderte ich mit ihm durch die Felder. Das wandern machte ihm großen spaß, besonders, wenn er ohne leine über die Wiesen spurten konnte.</a:t>
              </a:r>
            </a:p>
          </p:txBody>
        </p:sp>
      </p:grpSp>
      <p:sp>
        <p:nvSpPr>
          <p:cNvPr id="7" name="Textfeld 6">
            <a:extLst>
              <a:ext uri="{FF2B5EF4-FFF2-40B4-BE49-F238E27FC236}">
                <a16:creationId xmlns:a16="http://schemas.microsoft.com/office/drawing/2014/main" xmlns="" id="{D5415ECD-D4BF-41DF-8EDE-0EC86549DDE4}"/>
              </a:ext>
            </a:extLst>
          </p:cNvPr>
          <p:cNvSpPr txBox="1"/>
          <p:nvPr/>
        </p:nvSpPr>
        <p:spPr>
          <a:xfrm>
            <a:off x="715647" y="944614"/>
            <a:ext cx="9496646" cy="430887"/>
          </a:xfrm>
          <a:prstGeom prst="rect">
            <a:avLst/>
          </a:prstGeom>
          <a:noFill/>
        </p:spPr>
        <p:txBody>
          <a:bodyPr wrap="square" rtlCol="0">
            <a:spAutoFit/>
          </a:bodyPr>
          <a:lstStyle/>
          <a:p>
            <a:r>
              <a:rPr lang="de-DE" sz="2200" dirty="0">
                <a:solidFill>
                  <a:schemeClr val="accent6">
                    <a:lumMod val="75000"/>
                  </a:schemeClr>
                </a:solidFill>
              </a:rPr>
              <a:t>Beispiel: </a:t>
            </a:r>
            <a:r>
              <a:rPr lang="de-DE" sz="2200" dirty="0" err="1">
                <a:solidFill>
                  <a:schemeClr val="accent6">
                    <a:lumMod val="75000"/>
                  </a:schemeClr>
                </a:solidFill>
              </a:rPr>
              <a:t>Großsschreibung</a:t>
            </a:r>
            <a:r>
              <a:rPr lang="de-DE" sz="2200" dirty="0">
                <a:solidFill>
                  <a:schemeClr val="accent6">
                    <a:lumMod val="75000"/>
                  </a:schemeClr>
                </a:solidFill>
              </a:rPr>
              <a:t> Kl. 5/6</a:t>
            </a:r>
          </a:p>
        </p:txBody>
      </p:sp>
    </p:spTree>
    <p:extLst>
      <p:ext uri="{BB962C8B-B14F-4D97-AF65-F5344CB8AC3E}">
        <p14:creationId xmlns:p14="http://schemas.microsoft.com/office/powerpoint/2010/main" val="3895440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BCF106-F867-4C4C-9736-3385B66C01CF}"/>
              </a:ext>
            </a:extLst>
          </p:cNvPr>
          <p:cNvSpPr>
            <a:spLocks noGrp="1"/>
          </p:cNvSpPr>
          <p:nvPr>
            <p:ph type="title"/>
          </p:nvPr>
        </p:nvSpPr>
        <p:spPr>
          <a:xfrm>
            <a:off x="272385" y="184937"/>
            <a:ext cx="10515600" cy="597681"/>
          </a:xfrm>
        </p:spPr>
        <p:txBody>
          <a:bodyPr>
            <a:normAutofit/>
          </a:bodyPr>
          <a:lstStyle/>
          <a:p>
            <a:r>
              <a:rPr lang="de-DE" sz="3000" b="1" dirty="0"/>
              <a:t>Festigungsaufgaben </a:t>
            </a:r>
            <a:r>
              <a:rPr lang="de-DE" sz="3000" dirty="0"/>
              <a:t>(Merkschreibung)</a:t>
            </a:r>
          </a:p>
        </p:txBody>
      </p:sp>
      <p:sp>
        <p:nvSpPr>
          <p:cNvPr id="21" name="Textfeld 20">
            <a:extLst>
              <a:ext uri="{FF2B5EF4-FFF2-40B4-BE49-F238E27FC236}">
                <a16:creationId xmlns:a16="http://schemas.microsoft.com/office/drawing/2014/main" xmlns="" id="{F087B913-D523-45EF-A2AA-AAB819515D30}"/>
              </a:ext>
            </a:extLst>
          </p:cNvPr>
          <p:cNvSpPr txBox="1"/>
          <p:nvPr/>
        </p:nvSpPr>
        <p:spPr>
          <a:xfrm>
            <a:off x="3030107" y="749001"/>
            <a:ext cx="4026081" cy="400110"/>
          </a:xfrm>
          <a:prstGeom prst="rect">
            <a:avLst/>
          </a:prstGeom>
          <a:noFill/>
        </p:spPr>
        <p:txBody>
          <a:bodyPr wrap="square" rtlCol="0">
            <a:spAutoFit/>
          </a:bodyPr>
          <a:lstStyle/>
          <a:p>
            <a:r>
              <a:rPr lang="de-DE" sz="2000" dirty="0"/>
              <a:t>Suche ein Wort aus der Wortfamilie.</a:t>
            </a:r>
          </a:p>
        </p:txBody>
      </p:sp>
      <p:sp>
        <p:nvSpPr>
          <p:cNvPr id="22" name="Textfeld 21">
            <a:extLst>
              <a:ext uri="{FF2B5EF4-FFF2-40B4-BE49-F238E27FC236}">
                <a16:creationId xmlns:a16="http://schemas.microsoft.com/office/drawing/2014/main" xmlns="" id="{8C0254FE-1C53-4C04-AF4A-2A29F181FE2B}"/>
              </a:ext>
            </a:extLst>
          </p:cNvPr>
          <p:cNvSpPr txBox="1"/>
          <p:nvPr/>
        </p:nvSpPr>
        <p:spPr>
          <a:xfrm>
            <a:off x="272386" y="3962842"/>
            <a:ext cx="3876675" cy="400110"/>
          </a:xfrm>
          <a:prstGeom prst="rect">
            <a:avLst/>
          </a:prstGeom>
          <a:noFill/>
        </p:spPr>
        <p:txBody>
          <a:bodyPr wrap="square" rtlCol="0">
            <a:spAutoFit/>
          </a:bodyPr>
          <a:lstStyle/>
          <a:p>
            <a:r>
              <a:rPr lang="de-DE" sz="2000" dirty="0"/>
              <a:t>Löse das Bilderrätsel.</a:t>
            </a:r>
          </a:p>
        </p:txBody>
      </p:sp>
      <p:sp>
        <p:nvSpPr>
          <p:cNvPr id="23" name="Rechteck 22">
            <a:extLst>
              <a:ext uri="{FF2B5EF4-FFF2-40B4-BE49-F238E27FC236}">
                <a16:creationId xmlns:a16="http://schemas.microsoft.com/office/drawing/2014/main" xmlns="" id="{8DAF1C3F-C979-4CA1-9014-F1D9DC05CB8C}"/>
              </a:ext>
            </a:extLst>
          </p:cNvPr>
          <p:cNvSpPr/>
          <p:nvPr/>
        </p:nvSpPr>
        <p:spPr>
          <a:xfrm>
            <a:off x="4521201" y="4450275"/>
            <a:ext cx="7301554" cy="2046714"/>
          </a:xfrm>
          <a:prstGeom prst="rect">
            <a:avLst/>
          </a:prstGeom>
        </p:spPr>
        <p:txBody>
          <a:bodyPr wrap="square">
            <a:spAutoFit/>
          </a:bodyPr>
          <a:lstStyle/>
          <a:p>
            <a:pPr>
              <a:lnSpc>
                <a:spcPct val="107000"/>
              </a:lnSpc>
            </a:pPr>
            <a:r>
              <a:rPr lang="de-DE" sz="2000" dirty="0">
                <a:latin typeface="Calibri" panose="020F0502020204030204" pitchFamily="34" charset="0"/>
                <a:cs typeface="Times New Roman" panose="02020603050405020304" pitchFamily="18" charset="0"/>
              </a:rPr>
              <a:t>Bilde aus den Silben Wörter. </a:t>
            </a:r>
          </a:p>
          <a:p>
            <a:pPr>
              <a:lnSpc>
                <a:spcPct val="107000"/>
              </a:lnSpc>
            </a:pPr>
            <a:r>
              <a:rPr lang="de-DE" sz="2000" dirty="0">
                <a:latin typeface="Calibri" panose="020F0502020204030204" pitchFamily="34" charset="0"/>
                <a:cs typeface="Times New Roman" panose="02020603050405020304" pitchFamily="18" charset="0"/>
              </a:rPr>
              <a:t>Markiere alle Wörter,  die ein stummes &lt;h&gt; haben. </a:t>
            </a:r>
          </a:p>
          <a:p>
            <a:pPr>
              <a:lnSpc>
                <a:spcPct val="107000"/>
              </a:lnSpc>
            </a:pPr>
            <a:endParaRPr lang="de-DE" sz="2000" dirty="0">
              <a:latin typeface="Calibri" panose="020F0502020204030204" pitchFamily="34" charset="0"/>
              <a:cs typeface="Times New Roman" panose="02020603050405020304" pitchFamily="18" charset="0"/>
            </a:endParaRPr>
          </a:p>
          <a:p>
            <a:pPr>
              <a:lnSpc>
                <a:spcPct val="107000"/>
              </a:lnSpc>
              <a:spcAft>
                <a:spcPts val="0"/>
              </a:spcAft>
            </a:pPr>
            <a:r>
              <a:rPr lang="de-DE" sz="2000" i="1" dirty="0"/>
              <a:t>ah    be    Fäh    Hüh    Krü    Leh    Möh    näm    oh    Plä    quä    Schön</a:t>
            </a:r>
          </a:p>
          <a:p>
            <a:pPr>
              <a:lnSpc>
                <a:spcPct val="107000"/>
              </a:lnSpc>
              <a:spcAft>
                <a:spcPts val="0"/>
              </a:spcAft>
            </a:pPr>
            <a:r>
              <a:rPr lang="de-DE" sz="2000" i="1" dirty="0">
                <a:latin typeface="Calibri" panose="020F0502020204030204" pitchFamily="34" charset="0"/>
                <a:ea typeface="Calibri" panose="020F0502020204030204" pitchFamily="34" charset="0"/>
                <a:cs typeface="Times New Roman" panose="02020603050405020304" pitchFamily="18" charset="0"/>
              </a:rPr>
              <a:t> </a:t>
            </a:r>
          </a:p>
          <a:p>
            <a:r>
              <a:rPr lang="de-DE" sz="2000" i="1" dirty="0"/>
              <a:t>heit    len    lich    mel    ne    ne    ne    nen    ner    quem    re    ren</a:t>
            </a:r>
            <a:endParaRPr lang="de-DE" sz="2000"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5" name="Grafik 24">
            <a:extLst>
              <a:ext uri="{FF2B5EF4-FFF2-40B4-BE49-F238E27FC236}">
                <a16:creationId xmlns:a16="http://schemas.microsoft.com/office/drawing/2014/main" xmlns="" id="{D4844949-724F-4356-911E-1594345EC847}"/>
              </a:ext>
            </a:extLst>
          </p:cNvPr>
          <p:cNvPicPr>
            <a:picLocks noChangeAspect="1"/>
          </p:cNvPicPr>
          <p:nvPr/>
        </p:nvPicPr>
        <p:blipFill>
          <a:blip r:embed="rId3"/>
          <a:stretch>
            <a:fillRect/>
          </a:stretch>
        </p:blipFill>
        <p:spPr>
          <a:xfrm>
            <a:off x="272385" y="1658468"/>
            <a:ext cx="2543175" cy="1428750"/>
          </a:xfrm>
          <a:prstGeom prst="rect">
            <a:avLst/>
          </a:prstGeom>
        </p:spPr>
      </p:pic>
      <p:pic>
        <p:nvPicPr>
          <p:cNvPr id="26" name="Grafik 25">
            <a:extLst>
              <a:ext uri="{FF2B5EF4-FFF2-40B4-BE49-F238E27FC236}">
                <a16:creationId xmlns:a16="http://schemas.microsoft.com/office/drawing/2014/main" xmlns="" id="{775A1F2A-253E-4E30-9B1E-697D412C1E96}"/>
              </a:ext>
            </a:extLst>
          </p:cNvPr>
          <p:cNvPicPr>
            <a:picLocks noChangeAspect="1"/>
          </p:cNvPicPr>
          <p:nvPr/>
        </p:nvPicPr>
        <p:blipFill>
          <a:blip r:embed="rId4"/>
          <a:stretch>
            <a:fillRect/>
          </a:stretch>
        </p:blipFill>
        <p:spPr>
          <a:xfrm>
            <a:off x="217897" y="3157116"/>
            <a:ext cx="1911845" cy="464915"/>
          </a:xfrm>
          <a:prstGeom prst="rect">
            <a:avLst/>
          </a:prstGeom>
        </p:spPr>
      </p:pic>
      <p:sp>
        <p:nvSpPr>
          <p:cNvPr id="27" name="Textfeld 26">
            <a:extLst>
              <a:ext uri="{FF2B5EF4-FFF2-40B4-BE49-F238E27FC236}">
                <a16:creationId xmlns:a16="http://schemas.microsoft.com/office/drawing/2014/main" xmlns="" id="{B0FA5824-1DAA-4C68-94F8-B3E20C0061A2}"/>
              </a:ext>
            </a:extLst>
          </p:cNvPr>
          <p:cNvSpPr txBox="1"/>
          <p:nvPr/>
        </p:nvSpPr>
        <p:spPr>
          <a:xfrm>
            <a:off x="2099996" y="3252699"/>
            <a:ext cx="680840" cy="369332"/>
          </a:xfrm>
          <a:prstGeom prst="rect">
            <a:avLst/>
          </a:prstGeom>
          <a:solidFill>
            <a:schemeClr val="accent3">
              <a:lumMod val="20000"/>
              <a:lumOff val="80000"/>
            </a:schemeClr>
          </a:solidFill>
        </p:spPr>
        <p:txBody>
          <a:bodyPr wrap="square" rtlCol="0">
            <a:spAutoFit/>
          </a:bodyPr>
          <a:lstStyle/>
          <a:p>
            <a:r>
              <a:rPr lang="de-DE" dirty="0"/>
              <a:t>S. 29</a:t>
            </a:r>
          </a:p>
        </p:txBody>
      </p:sp>
      <p:sp>
        <p:nvSpPr>
          <p:cNvPr id="16" name="Textfeld 15">
            <a:extLst>
              <a:ext uri="{FF2B5EF4-FFF2-40B4-BE49-F238E27FC236}">
                <a16:creationId xmlns:a16="http://schemas.microsoft.com/office/drawing/2014/main" xmlns="" id="{51679789-088D-4696-92C2-9F23521F2592}"/>
              </a:ext>
            </a:extLst>
          </p:cNvPr>
          <p:cNvSpPr txBox="1"/>
          <p:nvPr/>
        </p:nvSpPr>
        <p:spPr>
          <a:xfrm>
            <a:off x="272386" y="820048"/>
            <a:ext cx="2293868" cy="769441"/>
          </a:xfrm>
          <a:prstGeom prst="rect">
            <a:avLst/>
          </a:prstGeom>
          <a:noFill/>
        </p:spPr>
        <p:txBody>
          <a:bodyPr wrap="square" rtlCol="0">
            <a:spAutoFit/>
          </a:bodyPr>
          <a:lstStyle/>
          <a:p>
            <a:r>
              <a:rPr lang="de-DE" sz="2200" dirty="0">
                <a:solidFill>
                  <a:schemeClr val="accent2"/>
                </a:solidFill>
              </a:rPr>
              <a:t>Beispiel: &lt;h&gt;-Schreibung Kl. 3-6</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706" y="4362952"/>
            <a:ext cx="2312533" cy="234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0532" y="4650330"/>
            <a:ext cx="2090057" cy="196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8419" y="1179930"/>
            <a:ext cx="2410252" cy="330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9248" y="1267200"/>
            <a:ext cx="2971579" cy="291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8839" y="1070879"/>
            <a:ext cx="2501248" cy="3540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318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F563BFB-56D1-435B-B925-73E91DE17DE0}"/>
              </a:ext>
            </a:extLst>
          </p:cNvPr>
          <p:cNvSpPr>
            <a:spLocks noGrp="1"/>
          </p:cNvSpPr>
          <p:nvPr>
            <p:ph type="title"/>
          </p:nvPr>
        </p:nvSpPr>
        <p:spPr/>
        <p:txBody>
          <a:bodyPr>
            <a:noAutofit/>
          </a:bodyPr>
          <a:lstStyle/>
          <a:p>
            <a:r>
              <a:rPr lang="de-DE" sz="3800" dirty="0" err="1"/>
              <a:t>Festigungen</a:t>
            </a:r>
            <a:r>
              <a:rPr lang="de-DE" sz="3800" dirty="0"/>
              <a:t> für regelgeleitete Schreibungen und Merkschreibungen: Karteikarten</a:t>
            </a:r>
          </a:p>
        </p:txBody>
      </p:sp>
      <p:sp>
        <p:nvSpPr>
          <p:cNvPr id="4" name="Textfeld 3">
            <a:extLst>
              <a:ext uri="{FF2B5EF4-FFF2-40B4-BE49-F238E27FC236}">
                <a16:creationId xmlns:a16="http://schemas.microsoft.com/office/drawing/2014/main" xmlns="" id="{33D4A01A-FC59-4B94-BBC0-1D087EDBC345}"/>
              </a:ext>
            </a:extLst>
          </p:cNvPr>
          <p:cNvSpPr txBox="1"/>
          <p:nvPr/>
        </p:nvSpPr>
        <p:spPr>
          <a:xfrm>
            <a:off x="6165450" y="1690062"/>
            <a:ext cx="5400193" cy="3477875"/>
          </a:xfrm>
          <a:prstGeom prst="rect">
            <a:avLst/>
          </a:prstGeom>
          <a:noFill/>
          <a:ln w="76200">
            <a:solidFill>
              <a:srgbClr val="FFC000"/>
            </a:solidFill>
          </a:ln>
        </p:spPr>
        <p:txBody>
          <a:bodyPr wrap="square" rtlCol="0">
            <a:spAutoFit/>
          </a:bodyPr>
          <a:lstStyle/>
          <a:p>
            <a:pPr algn="r"/>
            <a:r>
              <a:rPr lang="de-DE" sz="2800" b="1" dirty="0">
                <a:solidFill>
                  <a:srgbClr val="FFC000"/>
                </a:solidFill>
              </a:rPr>
              <a:t>Merkwörter</a:t>
            </a:r>
          </a:p>
          <a:p>
            <a:r>
              <a:rPr lang="de-DE" sz="2400" b="1" dirty="0"/>
              <a:t>Wort im Text: </a:t>
            </a:r>
            <a:r>
              <a:rPr lang="de-DE" sz="2400" i="1" dirty="0"/>
              <a:t>kühle</a:t>
            </a:r>
          </a:p>
          <a:p>
            <a:r>
              <a:rPr lang="de-DE" sz="2400" b="1" dirty="0"/>
              <a:t>Grundform: </a:t>
            </a:r>
            <a:r>
              <a:rPr lang="de-DE" sz="2400" i="1" dirty="0"/>
              <a:t>kühl</a:t>
            </a:r>
          </a:p>
          <a:p>
            <a:endParaRPr lang="de-DE" sz="2400" dirty="0"/>
          </a:p>
          <a:p>
            <a:r>
              <a:rPr lang="de-DE" sz="2400" b="1" dirty="0"/>
              <a:t>Merkstelle: </a:t>
            </a:r>
            <a:r>
              <a:rPr lang="de-DE" sz="2400" i="1" dirty="0"/>
              <a:t>kü</a:t>
            </a:r>
            <a:r>
              <a:rPr lang="de-DE" sz="2400" b="1" i="1" u="sng" dirty="0">
                <a:highlight>
                  <a:srgbClr val="FFFF00"/>
                </a:highlight>
              </a:rPr>
              <a:t>h</a:t>
            </a:r>
            <a:r>
              <a:rPr lang="de-DE" sz="2400" i="1" dirty="0"/>
              <a:t>l (stummes &lt;h&gt;)</a:t>
            </a:r>
          </a:p>
          <a:p>
            <a:endParaRPr lang="de-DE" sz="2400" dirty="0"/>
          </a:p>
          <a:p>
            <a:r>
              <a:rPr lang="de-DE" sz="2400" b="1" dirty="0"/>
              <a:t>Weitere Wörter aus der Wortfamilie:</a:t>
            </a:r>
          </a:p>
          <a:p>
            <a:r>
              <a:rPr lang="de-DE" sz="2400" i="1" dirty="0"/>
              <a:t>kühlen, die Kühlung, der Kühler, die</a:t>
            </a:r>
            <a:r>
              <a:rPr lang="de-DE" sz="2400" dirty="0"/>
              <a:t> </a:t>
            </a:r>
            <a:r>
              <a:rPr lang="de-DE" sz="2400" i="1" dirty="0"/>
              <a:t>Kühltasche  </a:t>
            </a:r>
          </a:p>
        </p:txBody>
      </p:sp>
      <p:sp>
        <p:nvSpPr>
          <p:cNvPr id="5" name="Textfeld 4">
            <a:extLst>
              <a:ext uri="{FF2B5EF4-FFF2-40B4-BE49-F238E27FC236}">
                <a16:creationId xmlns:a16="http://schemas.microsoft.com/office/drawing/2014/main" xmlns="" id="{4B8BEA08-FC7D-462F-A044-AD1EB66E846B}"/>
              </a:ext>
            </a:extLst>
          </p:cNvPr>
          <p:cNvSpPr txBox="1"/>
          <p:nvPr/>
        </p:nvSpPr>
        <p:spPr>
          <a:xfrm>
            <a:off x="543584" y="1690062"/>
            <a:ext cx="5400193" cy="3477875"/>
          </a:xfrm>
          <a:prstGeom prst="rect">
            <a:avLst/>
          </a:prstGeom>
          <a:noFill/>
          <a:ln w="76200">
            <a:solidFill>
              <a:srgbClr val="92D050"/>
            </a:solidFill>
          </a:ln>
        </p:spPr>
        <p:txBody>
          <a:bodyPr wrap="square" rtlCol="0">
            <a:spAutoFit/>
          </a:bodyPr>
          <a:lstStyle/>
          <a:p>
            <a:pPr algn="r"/>
            <a:r>
              <a:rPr lang="de-DE" sz="2800" b="1" dirty="0">
                <a:solidFill>
                  <a:srgbClr val="92D050"/>
                </a:solidFill>
              </a:rPr>
              <a:t>Regelgeleitete Wörter</a:t>
            </a:r>
          </a:p>
          <a:p>
            <a:r>
              <a:rPr lang="de-DE" sz="2400" b="1" dirty="0"/>
              <a:t>Wort im Text: </a:t>
            </a:r>
            <a:r>
              <a:rPr lang="de-DE" sz="2400" i="1" dirty="0"/>
              <a:t>Klarheiten</a:t>
            </a:r>
          </a:p>
          <a:p>
            <a:r>
              <a:rPr lang="de-DE" sz="2400" b="1" dirty="0"/>
              <a:t>Grundform: </a:t>
            </a:r>
            <a:r>
              <a:rPr lang="de-DE" sz="2400" i="1" dirty="0"/>
              <a:t>Klarheit</a:t>
            </a:r>
          </a:p>
          <a:p>
            <a:endParaRPr lang="de-DE" sz="2400" dirty="0"/>
          </a:p>
          <a:p>
            <a:r>
              <a:rPr lang="de-DE" sz="2400" b="1" dirty="0"/>
              <a:t>Großschreibung: </a:t>
            </a:r>
            <a:r>
              <a:rPr lang="de-DE" sz="2400" i="1" dirty="0"/>
              <a:t>die</a:t>
            </a:r>
            <a:r>
              <a:rPr lang="de-DE" sz="2400" b="1" i="1" dirty="0"/>
              <a:t> </a:t>
            </a:r>
            <a:r>
              <a:rPr lang="de-DE" sz="2400" i="1" dirty="0">
                <a:highlight>
                  <a:srgbClr val="00FF00"/>
                </a:highlight>
              </a:rPr>
              <a:t>K</a:t>
            </a:r>
            <a:r>
              <a:rPr lang="de-DE" sz="2400" i="1" dirty="0"/>
              <a:t>lar</a:t>
            </a:r>
            <a:r>
              <a:rPr lang="de-DE" sz="2400" i="1" dirty="0">
                <a:highlight>
                  <a:srgbClr val="00FF00"/>
                </a:highlight>
              </a:rPr>
              <a:t>heit</a:t>
            </a:r>
            <a:r>
              <a:rPr lang="de-DE" sz="2400" i="1" dirty="0"/>
              <a:t> </a:t>
            </a:r>
          </a:p>
          <a:p>
            <a:endParaRPr lang="de-DE" sz="2400" dirty="0"/>
          </a:p>
          <a:p>
            <a:r>
              <a:rPr lang="de-DE" sz="2400" b="1" dirty="0"/>
              <a:t>Weitere Wörter mit </a:t>
            </a:r>
            <a:r>
              <a:rPr lang="de-DE" sz="2400" b="1" i="1" dirty="0"/>
              <a:t>-</a:t>
            </a:r>
            <a:r>
              <a:rPr lang="de-DE" sz="2400" b="1" i="1" dirty="0" err="1"/>
              <a:t>heit</a:t>
            </a:r>
            <a:r>
              <a:rPr lang="de-DE" sz="2400" b="1" dirty="0"/>
              <a:t>:</a:t>
            </a:r>
          </a:p>
          <a:p>
            <a:r>
              <a:rPr lang="de-DE" sz="2400" i="1" dirty="0"/>
              <a:t>die Gesundheit, die Krankheit, die Dummheit, die Gelegenheit</a:t>
            </a:r>
          </a:p>
        </p:txBody>
      </p:sp>
    </p:spTree>
    <p:extLst>
      <p:ext uri="{BB962C8B-B14F-4D97-AF65-F5344CB8AC3E}">
        <p14:creationId xmlns:p14="http://schemas.microsoft.com/office/powerpoint/2010/main" val="1477279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0250B1A-9F65-4776-AAEA-40B682B2F99E}"/>
              </a:ext>
            </a:extLst>
          </p:cNvPr>
          <p:cNvSpPr>
            <a:spLocks noGrp="1"/>
          </p:cNvSpPr>
          <p:nvPr>
            <p:ph type="title"/>
          </p:nvPr>
        </p:nvSpPr>
        <p:spPr>
          <a:xfrm>
            <a:off x="838200" y="365126"/>
            <a:ext cx="10515600" cy="825722"/>
          </a:xfrm>
        </p:spPr>
        <p:txBody>
          <a:bodyPr>
            <a:normAutofit/>
          </a:bodyPr>
          <a:lstStyle/>
          <a:p>
            <a:r>
              <a:rPr lang="de-DE" sz="3200" dirty="0"/>
              <a:t>Leistungsfeststellungsaufgaben</a:t>
            </a:r>
          </a:p>
        </p:txBody>
      </p:sp>
      <p:sp>
        <p:nvSpPr>
          <p:cNvPr id="4" name="Rechteck 3">
            <a:extLst>
              <a:ext uri="{FF2B5EF4-FFF2-40B4-BE49-F238E27FC236}">
                <a16:creationId xmlns:a16="http://schemas.microsoft.com/office/drawing/2014/main" xmlns="" id="{7D1B9ABB-00FA-408E-BA08-78BCEAE27A9F}"/>
              </a:ext>
            </a:extLst>
          </p:cNvPr>
          <p:cNvSpPr/>
          <p:nvPr/>
        </p:nvSpPr>
        <p:spPr>
          <a:xfrm>
            <a:off x="1208568" y="1574747"/>
            <a:ext cx="10030046" cy="1938992"/>
          </a:xfrm>
          <a:prstGeom prst="rect">
            <a:avLst/>
          </a:prstGeom>
        </p:spPr>
        <p:txBody>
          <a:bodyPr wrap="square">
            <a:spAutoFit/>
          </a:bodyPr>
          <a:lstStyle/>
          <a:p>
            <a:r>
              <a:rPr lang="de-DE" sz="2000" b="1" dirty="0"/>
              <a:t>Leistungsfeststellungsaufgaben </a:t>
            </a:r>
            <a:r>
              <a:rPr lang="de-DE" sz="2000" dirty="0"/>
              <a:t>orientieren sich am gefestigten und geübten Rechtschreibstoff.</a:t>
            </a:r>
          </a:p>
          <a:p>
            <a:endParaRPr lang="de-DE" sz="2000" dirty="0"/>
          </a:p>
          <a:p>
            <a:r>
              <a:rPr lang="de-DE" sz="2000" dirty="0"/>
              <a:t>Zu überlegen ist</a:t>
            </a:r>
          </a:p>
          <a:p>
            <a:pPr marL="342900" indent="-342900">
              <a:buAutoNum type="alphaLcParenR"/>
            </a:pPr>
            <a:r>
              <a:rPr lang="de-DE" sz="2000" dirty="0"/>
              <a:t>ein vernünftiges mittleres Niveau</a:t>
            </a:r>
          </a:p>
          <a:p>
            <a:pPr marL="342900" indent="-342900">
              <a:buAutoNum type="alphaLcParenR"/>
            </a:pPr>
            <a:r>
              <a:rPr lang="de-DE" sz="2000" dirty="0"/>
              <a:t>Welche Aufgabentypen vorkommen sollen</a:t>
            </a:r>
          </a:p>
          <a:p>
            <a:pPr marL="342900" indent="-342900">
              <a:buAutoNum type="alphaLcParenR"/>
            </a:pPr>
            <a:r>
              <a:rPr lang="de-DE" sz="2000" dirty="0"/>
              <a:t>Wie Wissen und Können abgeprüft werden soll</a:t>
            </a:r>
          </a:p>
        </p:txBody>
      </p:sp>
    </p:spTree>
    <p:extLst>
      <p:ext uri="{BB962C8B-B14F-4D97-AF65-F5344CB8AC3E}">
        <p14:creationId xmlns:p14="http://schemas.microsoft.com/office/powerpoint/2010/main" val="4104253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xmlns="" id="{4D1D5586-4B4B-46F7-827E-0871B1F7311D}"/>
              </a:ext>
            </a:extLst>
          </p:cNvPr>
          <p:cNvSpPr txBox="1"/>
          <p:nvPr/>
        </p:nvSpPr>
        <p:spPr>
          <a:xfrm>
            <a:off x="2609850" y="4513478"/>
            <a:ext cx="4524973" cy="1408796"/>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4800" b="1" dirty="0">
                <a:latin typeface="+mj-lt"/>
                <a:ea typeface="+mj-ea"/>
                <a:cs typeface="+mj-cs"/>
              </a:rPr>
              <a:t>…und </a:t>
            </a:r>
            <a:r>
              <a:rPr lang="en-US" sz="4800" b="1" dirty="0" err="1" smtClean="0">
                <a:latin typeface="+mj-lt"/>
                <a:ea typeface="+mj-ea"/>
                <a:cs typeface="+mj-cs"/>
              </a:rPr>
              <a:t>Danke</a:t>
            </a:r>
            <a:r>
              <a:rPr lang="en-US" sz="4800" b="1" dirty="0" smtClean="0">
                <a:latin typeface="+mj-lt"/>
                <a:ea typeface="+mj-ea"/>
                <a:cs typeface="+mj-cs"/>
              </a:rPr>
              <a:t> </a:t>
            </a:r>
            <a:r>
              <a:rPr lang="en-US" sz="4800" b="1" dirty="0">
                <a:latin typeface="+mj-lt"/>
                <a:ea typeface="+mj-ea"/>
                <a:cs typeface="+mj-cs"/>
              </a:rPr>
              <a:t>für </a:t>
            </a:r>
            <a:r>
              <a:rPr lang="en-US" sz="4800" b="1" dirty="0" err="1">
                <a:latin typeface="+mj-lt"/>
                <a:ea typeface="+mj-ea"/>
                <a:cs typeface="+mj-cs"/>
              </a:rPr>
              <a:t>Ihre</a:t>
            </a:r>
            <a:r>
              <a:rPr lang="en-US" sz="4800" b="1" dirty="0">
                <a:latin typeface="+mj-lt"/>
                <a:ea typeface="+mj-ea"/>
                <a:cs typeface="+mj-cs"/>
              </a:rPr>
              <a:t> Geduld!</a:t>
            </a:r>
          </a:p>
        </p:txBody>
      </p:sp>
      <p:sp>
        <p:nvSpPr>
          <p:cNvPr id="14" name="Textfeld 13">
            <a:extLst>
              <a:ext uri="{FF2B5EF4-FFF2-40B4-BE49-F238E27FC236}">
                <a16:creationId xmlns:a16="http://schemas.microsoft.com/office/drawing/2014/main" xmlns="" id="{1AA00EBF-4790-4A76-A888-AB58EE0A7C53}"/>
              </a:ext>
            </a:extLst>
          </p:cNvPr>
          <p:cNvSpPr txBox="1"/>
          <p:nvPr/>
        </p:nvSpPr>
        <p:spPr>
          <a:xfrm>
            <a:off x="4607231" y="215542"/>
            <a:ext cx="8870731" cy="1538883"/>
          </a:xfrm>
          <a:prstGeom prst="rect">
            <a:avLst/>
          </a:prstGeom>
          <a:noFill/>
        </p:spPr>
        <p:txBody>
          <a:bodyPr wrap="square" rtlCol="0">
            <a:spAutoFit/>
          </a:bodyPr>
          <a:lstStyle/>
          <a:p>
            <a:r>
              <a:rPr lang="de-DE" dirty="0"/>
              <a:t>Beachten Sie auch:</a:t>
            </a:r>
          </a:p>
          <a:p>
            <a:r>
              <a:rPr lang="de-DE" dirty="0">
                <a:solidFill>
                  <a:schemeClr val="tx1">
                    <a:lumMod val="95000"/>
                  </a:schemeClr>
                </a:solidFill>
                <a:hlinkClick r:id="rId3">
                  <a:extLst>
                    <a:ext uri="{A12FA001-AC4F-418D-AE19-62706E023703}">
                      <ahyp:hlinkClr xmlns:ahyp="http://schemas.microsoft.com/office/drawing/2018/hyperlinkcolor" xmlns="" val="tx"/>
                    </a:ext>
                  </a:extLst>
                </a:hlinkClick>
              </a:rPr>
              <a:t>https://lehrerfortbildung-bw.de/lak_wb/service/material/rechtschreibrahmen/</a:t>
            </a:r>
            <a:endParaRPr lang="de-DE" dirty="0">
              <a:solidFill>
                <a:schemeClr val="tx1">
                  <a:lumMod val="95000"/>
                </a:schemeClr>
              </a:solidFill>
            </a:endParaRPr>
          </a:p>
          <a:p>
            <a:endParaRPr lang="de-DE" dirty="0">
              <a:solidFill>
                <a:schemeClr val="tx1">
                  <a:lumMod val="95000"/>
                </a:schemeClr>
              </a:solidFill>
            </a:endParaRPr>
          </a:p>
          <a:p>
            <a:pPr marL="1079500"/>
            <a:r>
              <a:rPr lang="de-DE" sz="2000" b="1" dirty="0"/>
              <a:t>Benutzername: Rechtschreibrahmen</a:t>
            </a:r>
          </a:p>
          <a:p>
            <a:pPr marL="1079500"/>
            <a:r>
              <a:rPr lang="de-DE" sz="2000" b="1" dirty="0"/>
              <a:t>Passwort: KM2018WB </a:t>
            </a:r>
          </a:p>
        </p:txBody>
      </p:sp>
      <p:pic>
        <p:nvPicPr>
          <p:cNvPr id="15" name="Grafik 14">
            <a:extLst>
              <a:ext uri="{FF2B5EF4-FFF2-40B4-BE49-F238E27FC236}">
                <a16:creationId xmlns:a16="http://schemas.microsoft.com/office/drawing/2014/main" xmlns="" id="{9C293E65-5570-42BD-BD9C-B83297DC2EC1}"/>
              </a:ext>
            </a:extLst>
          </p:cNvPr>
          <p:cNvPicPr>
            <a:picLocks noChangeAspect="1"/>
          </p:cNvPicPr>
          <p:nvPr/>
        </p:nvPicPr>
        <p:blipFill>
          <a:blip r:embed="rId4"/>
          <a:stretch>
            <a:fillRect/>
          </a:stretch>
        </p:blipFill>
        <p:spPr>
          <a:xfrm>
            <a:off x="9809356" y="1160673"/>
            <a:ext cx="2138276" cy="2085041"/>
          </a:xfrm>
          <a:prstGeom prst="rect">
            <a:avLst/>
          </a:prstGeom>
        </p:spPr>
      </p:pic>
    </p:spTree>
    <p:extLst>
      <p:ext uri="{BB962C8B-B14F-4D97-AF65-F5344CB8AC3E}">
        <p14:creationId xmlns:p14="http://schemas.microsoft.com/office/powerpoint/2010/main" val="2318308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02704" y="504315"/>
            <a:ext cx="8229600" cy="576064"/>
          </a:xfrm>
        </p:spPr>
        <p:txBody>
          <a:bodyPr>
            <a:normAutofit/>
          </a:bodyPr>
          <a:lstStyle/>
          <a:p>
            <a:pPr marL="109728" indent="0">
              <a:buNone/>
            </a:pPr>
            <a:r>
              <a:rPr lang="de-DE" sz="3400" b="1" dirty="0">
                <a:latin typeface="+mj-lt"/>
                <a:cs typeface="Garamond"/>
              </a:rPr>
              <a:t>Aufgabentypen</a:t>
            </a:r>
            <a:endParaRPr lang="de-DE" sz="3400" dirty="0">
              <a:latin typeface="+mj-lt"/>
              <a:cs typeface="Garamond"/>
            </a:endParaRPr>
          </a:p>
          <a:p>
            <a:endParaRPr lang="de-DE" dirty="0"/>
          </a:p>
        </p:txBody>
      </p:sp>
      <p:sp>
        <p:nvSpPr>
          <p:cNvPr id="8" name="Datumsplatzhalter 4"/>
          <p:cNvSpPr>
            <a:spLocks noGrp="1"/>
          </p:cNvSpPr>
          <p:nvPr>
            <p:ph type="dt" sz="half" idx="2"/>
          </p:nvPr>
        </p:nvSpPr>
        <p:spPr>
          <a:xfrm>
            <a:off x="9120336" y="6453336"/>
            <a:ext cx="1296144" cy="216024"/>
          </a:xfrm>
        </p:spPr>
        <p:txBody>
          <a:bodyPr/>
          <a:lstStyle/>
          <a:p>
            <a:fld id="{67FE3F4B-E78D-564B-ADF4-42FCA2F8531A}" type="slidenum">
              <a:rPr lang="de-DE" smtClean="0"/>
              <a:t>2</a:t>
            </a:fld>
            <a:endParaRPr lang="de-DE" dirty="0"/>
          </a:p>
        </p:txBody>
      </p:sp>
      <p:sp>
        <p:nvSpPr>
          <p:cNvPr id="6" name="Inhaltsplatzhalter 1"/>
          <p:cNvSpPr txBox="1">
            <a:spLocks/>
          </p:cNvSpPr>
          <p:nvPr/>
        </p:nvSpPr>
        <p:spPr>
          <a:xfrm>
            <a:off x="1204589" y="2283464"/>
            <a:ext cx="7919118" cy="3854177"/>
          </a:xfrm>
          <a:prstGeom prst="rect">
            <a:avLst/>
          </a:prstGeom>
          <a:solidFill>
            <a:srgbClr val="B8E0ED"/>
          </a:solidFill>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sz="1800" b="1" dirty="0"/>
              <a:t>Orientierungsaufgaben</a:t>
            </a:r>
          </a:p>
          <a:p>
            <a:pPr marL="171450" indent="-171450">
              <a:buFont typeface="Arial"/>
              <a:buChar char="•"/>
            </a:pPr>
            <a:r>
              <a:rPr lang="de-DE" sz="1800" dirty="0">
                <a:latin typeface="+mj-lt"/>
              </a:rPr>
              <a:t>Orientieren die Lernenden, worum es geht.</a:t>
            </a:r>
          </a:p>
          <a:p>
            <a:pPr marL="171450" indent="-171450">
              <a:buFont typeface="Arial"/>
              <a:buChar char="•"/>
            </a:pPr>
            <a:r>
              <a:rPr lang="de-DE" sz="1800" dirty="0">
                <a:latin typeface="+mj-lt"/>
              </a:rPr>
              <a:t>Orientieren die Lehrenden, was die Schüler schon können</a:t>
            </a:r>
          </a:p>
          <a:p>
            <a:pPr marL="0" indent="0">
              <a:buNone/>
            </a:pPr>
            <a:endParaRPr lang="de-DE" sz="1800" dirty="0"/>
          </a:p>
          <a:p>
            <a:pPr marL="0" indent="0">
              <a:buNone/>
            </a:pPr>
            <a:r>
              <a:rPr lang="de-DE" sz="1800" b="1" dirty="0"/>
              <a:t>Erarbeitungsaufgaben</a:t>
            </a:r>
          </a:p>
          <a:p>
            <a:pPr marL="171450" indent="-171450">
              <a:buFont typeface="Arial"/>
              <a:buChar char="•"/>
            </a:pPr>
            <a:r>
              <a:rPr lang="de-DE" sz="1800" dirty="0">
                <a:latin typeface="+mj-lt"/>
              </a:rPr>
              <a:t>Ermöglichen den Lernenden sich den jeweiligen Rechtschreibinhalt zu erarbeiten</a:t>
            </a:r>
          </a:p>
          <a:p>
            <a:pPr marL="171450" indent="-171450">
              <a:buFont typeface="Arial"/>
              <a:buChar char="•"/>
            </a:pPr>
            <a:r>
              <a:rPr lang="de-DE" sz="1800" dirty="0">
                <a:latin typeface="+mj-lt"/>
              </a:rPr>
              <a:t>Regelgeleitete Schreibungen werden anders erarbeitet als Merkschreibungen </a:t>
            </a:r>
          </a:p>
          <a:p>
            <a:pPr marL="0" indent="0">
              <a:buNone/>
            </a:pPr>
            <a:endParaRPr lang="de-DE" sz="1800" dirty="0"/>
          </a:p>
          <a:p>
            <a:pPr marL="0" indent="0">
              <a:buNone/>
            </a:pPr>
            <a:r>
              <a:rPr lang="de-DE" sz="1800" b="1" dirty="0"/>
              <a:t>Festigungsaufgaben</a:t>
            </a:r>
          </a:p>
          <a:p>
            <a:pPr marL="171450" indent="-171450">
              <a:buFont typeface="Arial"/>
              <a:buChar char="•"/>
            </a:pPr>
            <a:r>
              <a:rPr lang="de-DE" sz="1900" dirty="0">
                <a:latin typeface="+mj-lt"/>
              </a:rPr>
              <a:t>Dienen der Wiederholung, Festigung, Übung</a:t>
            </a:r>
          </a:p>
          <a:p>
            <a:pPr marL="171450" indent="-171450">
              <a:buFont typeface="Arial"/>
              <a:buChar char="•"/>
            </a:pPr>
            <a:r>
              <a:rPr lang="de-DE" sz="1900" dirty="0">
                <a:latin typeface="+mj-lt"/>
              </a:rPr>
              <a:t>Helfen den Lernenden, sich den Stoff anzueignen </a:t>
            </a:r>
            <a:endParaRPr lang="de-DE" b="1" dirty="0">
              <a:solidFill>
                <a:schemeClr val="tx1">
                  <a:lumMod val="75000"/>
                  <a:lumOff val="25000"/>
                </a:schemeClr>
              </a:solidFill>
              <a:latin typeface="Calibri" panose="020F0502020204030204" pitchFamily="34" charset="0"/>
            </a:endParaRPr>
          </a:p>
          <a:p>
            <a:pPr>
              <a:buFont typeface="Wingdings" panose="05000000000000000000" pitchFamily="2" charset="2"/>
              <a:buChar char="§"/>
            </a:pPr>
            <a:endParaRPr lang="de-DE" b="1" dirty="0">
              <a:solidFill>
                <a:schemeClr val="tx1">
                  <a:lumMod val="75000"/>
                  <a:lumOff val="25000"/>
                </a:schemeClr>
              </a:solidFill>
              <a:latin typeface="Calibri" panose="020F0502020204030204" pitchFamily="34" charset="0"/>
            </a:endParaRPr>
          </a:p>
          <a:p>
            <a:pPr>
              <a:buFont typeface="Wingdings" panose="05000000000000000000" pitchFamily="2" charset="2"/>
              <a:buChar char="§"/>
            </a:pPr>
            <a:endParaRPr lang="de-DE" b="1" dirty="0">
              <a:solidFill>
                <a:schemeClr val="tx1">
                  <a:lumMod val="75000"/>
                  <a:lumOff val="25000"/>
                </a:schemeClr>
              </a:solidFill>
              <a:latin typeface="Calibri" panose="020F0502020204030204" pitchFamily="34" charset="0"/>
            </a:endParaRPr>
          </a:p>
          <a:p>
            <a:endParaRPr lang="de-DE" dirty="0"/>
          </a:p>
        </p:txBody>
      </p:sp>
      <p:sp>
        <p:nvSpPr>
          <p:cNvPr id="3" name="Rechteck 2">
            <a:extLst>
              <a:ext uri="{FF2B5EF4-FFF2-40B4-BE49-F238E27FC236}">
                <a16:creationId xmlns:a16="http://schemas.microsoft.com/office/drawing/2014/main" xmlns="" id="{6174716D-DC88-4632-B318-07999077ABBE}"/>
              </a:ext>
            </a:extLst>
          </p:cNvPr>
          <p:cNvSpPr/>
          <p:nvPr/>
        </p:nvSpPr>
        <p:spPr>
          <a:xfrm>
            <a:off x="1103065" y="1436646"/>
            <a:ext cx="4684418" cy="400110"/>
          </a:xfrm>
          <a:prstGeom prst="rect">
            <a:avLst/>
          </a:prstGeom>
        </p:spPr>
        <p:txBody>
          <a:bodyPr wrap="square">
            <a:spAutoFit/>
          </a:bodyPr>
          <a:lstStyle/>
          <a:p>
            <a:pPr>
              <a:buFont typeface="Wingdings" charset="2"/>
              <a:buChar char="Ø"/>
            </a:pPr>
            <a:r>
              <a:rPr lang="de-DE" sz="2000" b="1" dirty="0">
                <a:solidFill>
                  <a:srgbClr val="B70017"/>
                </a:solidFill>
              </a:rPr>
              <a:t> geordnet nach Erwerbsprozess</a:t>
            </a:r>
          </a:p>
        </p:txBody>
      </p:sp>
    </p:spTree>
    <p:extLst>
      <p:ext uri="{BB962C8B-B14F-4D97-AF65-F5344CB8AC3E}">
        <p14:creationId xmlns:p14="http://schemas.microsoft.com/office/powerpoint/2010/main" val="405301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8A38B99-B9E1-4B5F-96DF-33C471DE91A0}"/>
              </a:ext>
            </a:extLst>
          </p:cNvPr>
          <p:cNvSpPr>
            <a:spLocks noGrp="1"/>
          </p:cNvSpPr>
          <p:nvPr>
            <p:ph type="title"/>
          </p:nvPr>
        </p:nvSpPr>
        <p:spPr>
          <a:xfrm>
            <a:off x="6498770" y="1871108"/>
            <a:ext cx="4563987" cy="2711778"/>
          </a:xfrm>
        </p:spPr>
        <p:txBody>
          <a:bodyPr>
            <a:normAutofit/>
          </a:bodyPr>
          <a:lstStyle/>
          <a:p>
            <a:r>
              <a:rPr lang="de-DE" dirty="0"/>
              <a:t>Hintergrundmaterial für Aufgaben zur Konstantschreibung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316" y="2543856"/>
            <a:ext cx="408622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89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72200D-589D-484D-B294-6EF854DE65D4}"/>
              </a:ext>
            </a:extLst>
          </p:cNvPr>
          <p:cNvSpPr>
            <a:spLocks noGrp="1"/>
          </p:cNvSpPr>
          <p:nvPr>
            <p:ph type="title"/>
          </p:nvPr>
        </p:nvSpPr>
        <p:spPr>
          <a:xfrm>
            <a:off x="838200" y="365126"/>
            <a:ext cx="10515600" cy="719396"/>
          </a:xfrm>
        </p:spPr>
        <p:txBody>
          <a:bodyPr>
            <a:normAutofit/>
          </a:bodyPr>
          <a:lstStyle/>
          <a:p>
            <a:r>
              <a:rPr lang="de-DE" sz="3200" dirty="0"/>
              <a:t>Hintergrund für Orientierungsaufgaben (Konstantschreibung)</a:t>
            </a:r>
          </a:p>
        </p:txBody>
      </p:sp>
      <p:sp>
        <p:nvSpPr>
          <p:cNvPr id="3" name="Inhaltsplatzhalter 2">
            <a:extLst>
              <a:ext uri="{FF2B5EF4-FFF2-40B4-BE49-F238E27FC236}">
                <a16:creationId xmlns:a16="http://schemas.microsoft.com/office/drawing/2014/main" xmlns="" id="{795C147A-67C8-4FFE-BC0C-E3528EB8F1AA}"/>
              </a:ext>
            </a:extLst>
          </p:cNvPr>
          <p:cNvSpPr>
            <a:spLocks noGrp="1"/>
          </p:cNvSpPr>
          <p:nvPr>
            <p:ph idx="1"/>
          </p:nvPr>
        </p:nvSpPr>
        <p:spPr>
          <a:xfrm>
            <a:off x="646814" y="1165520"/>
            <a:ext cx="10515600" cy="1427938"/>
          </a:xfrm>
        </p:spPr>
        <p:txBody>
          <a:bodyPr>
            <a:normAutofit/>
          </a:bodyPr>
          <a:lstStyle/>
          <a:p>
            <a:r>
              <a:rPr lang="de-DE" sz="2200" b="1" dirty="0"/>
              <a:t>Orientierungsaufgaben</a:t>
            </a:r>
            <a:r>
              <a:rPr lang="de-DE" sz="2200" dirty="0"/>
              <a:t> orientieren sich am Spiralcurriculum (S. 18-23), das zeigt, welche Vorläuferfähigkeiten vorhanden sein sollten.</a:t>
            </a:r>
          </a:p>
          <a:p>
            <a:pPr marL="361950" lvl="1" indent="0">
              <a:buNone/>
            </a:pPr>
            <a:r>
              <a:rPr lang="de-DE" sz="2200" dirty="0">
                <a:sym typeface="Wingdings" panose="05000000000000000000" pitchFamily="2" charset="2"/>
              </a:rPr>
              <a:t> </a:t>
            </a:r>
            <a:r>
              <a:rPr lang="de-DE" sz="2200" dirty="0"/>
              <a:t>Blick ins Spiralcurriculum, was in der jetzigen Klassenstufe gelernt worden sein sollte und was davon in der jetzigen Klassenstufe noch als Grundlage vorhanden ist.</a:t>
            </a:r>
            <a:endParaRPr lang="de-DE" dirty="0"/>
          </a:p>
        </p:txBody>
      </p:sp>
      <p:pic>
        <p:nvPicPr>
          <p:cNvPr id="5" name="Grafik 4">
            <a:extLst>
              <a:ext uri="{FF2B5EF4-FFF2-40B4-BE49-F238E27FC236}">
                <a16:creationId xmlns:a16="http://schemas.microsoft.com/office/drawing/2014/main" xmlns="" id="{8F78C1DA-BD68-4FAF-9362-82F9FC56A4C9}"/>
              </a:ext>
            </a:extLst>
          </p:cNvPr>
          <p:cNvPicPr>
            <a:picLocks noChangeAspect="1"/>
          </p:cNvPicPr>
          <p:nvPr/>
        </p:nvPicPr>
        <p:blipFill>
          <a:blip r:embed="rId2"/>
          <a:stretch>
            <a:fillRect/>
          </a:stretch>
        </p:blipFill>
        <p:spPr>
          <a:xfrm>
            <a:off x="509650" y="3299712"/>
            <a:ext cx="11172699" cy="1414129"/>
          </a:xfrm>
          <a:prstGeom prst="rect">
            <a:avLst/>
          </a:prstGeom>
        </p:spPr>
      </p:pic>
      <p:graphicFrame>
        <p:nvGraphicFramePr>
          <p:cNvPr id="6" name="Tabelle 5">
            <a:extLst>
              <a:ext uri="{FF2B5EF4-FFF2-40B4-BE49-F238E27FC236}">
                <a16:creationId xmlns:a16="http://schemas.microsoft.com/office/drawing/2014/main" xmlns="" id="{70B4F834-979B-47C4-B8C5-9D5A3CC25A1B}"/>
              </a:ext>
            </a:extLst>
          </p:cNvPr>
          <p:cNvGraphicFramePr>
            <a:graphicFrameLocks noGrp="1"/>
          </p:cNvGraphicFramePr>
          <p:nvPr/>
        </p:nvGraphicFramePr>
        <p:xfrm>
          <a:off x="509650" y="2886549"/>
          <a:ext cx="11172699" cy="365760"/>
        </p:xfrm>
        <a:graphic>
          <a:graphicData uri="http://schemas.openxmlformats.org/drawingml/2006/table">
            <a:tbl>
              <a:tblPr firstRow="1" bandRow="1">
                <a:tableStyleId>{5C22544A-7EE6-4342-B048-85BDC9FD1C3A}</a:tableStyleId>
              </a:tblPr>
              <a:tblGrid>
                <a:gridCol w="3724233">
                  <a:extLst>
                    <a:ext uri="{9D8B030D-6E8A-4147-A177-3AD203B41FA5}">
                      <a16:colId xmlns:a16="http://schemas.microsoft.com/office/drawing/2014/main" xmlns="" val="2343480086"/>
                    </a:ext>
                  </a:extLst>
                </a:gridCol>
                <a:gridCol w="3724233">
                  <a:extLst>
                    <a:ext uri="{9D8B030D-6E8A-4147-A177-3AD203B41FA5}">
                      <a16:colId xmlns:a16="http://schemas.microsoft.com/office/drawing/2014/main" xmlns="" val="2343087324"/>
                    </a:ext>
                  </a:extLst>
                </a:gridCol>
                <a:gridCol w="3724233">
                  <a:extLst>
                    <a:ext uri="{9D8B030D-6E8A-4147-A177-3AD203B41FA5}">
                      <a16:colId xmlns:a16="http://schemas.microsoft.com/office/drawing/2014/main" xmlns="" val="2070581489"/>
                    </a:ext>
                  </a:extLst>
                </a:gridCol>
              </a:tblGrid>
              <a:tr h="0">
                <a:tc>
                  <a:txBody>
                    <a:bodyPr/>
                    <a:lstStyle/>
                    <a:p>
                      <a:pPr algn="ctr"/>
                      <a:r>
                        <a:rPr lang="de-DE" dirty="0"/>
                        <a:t>Klassen 1/2</a:t>
                      </a:r>
                    </a:p>
                  </a:txBody>
                  <a:tcPr/>
                </a:tc>
                <a:tc>
                  <a:txBody>
                    <a:bodyPr/>
                    <a:lstStyle/>
                    <a:p>
                      <a:pPr algn="ctr"/>
                      <a:r>
                        <a:rPr lang="de-DE" dirty="0"/>
                        <a:t>Klassen 3/4</a:t>
                      </a:r>
                    </a:p>
                  </a:txBody>
                  <a:tcPr/>
                </a:tc>
                <a:tc>
                  <a:txBody>
                    <a:bodyPr/>
                    <a:lstStyle/>
                    <a:p>
                      <a:pPr algn="ctr"/>
                      <a:r>
                        <a:rPr lang="de-DE" dirty="0"/>
                        <a:t>Klassen 5/6</a:t>
                      </a:r>
                    </a:p>
                  </a:txBody>
                  <a:tcPr/>
                </a:tc>
                <a:extLst>
                  <a:ext uri="{0D108BD9-81ED-4DB2-BD59-A6C34878D82A}">
                    <a16:rowId xmlns:a16="http://schemas.microsoft.com/office/drawing/2014/main" xmlns="" val="1789246216"/>
                  </a:ext>
                </a:extLst>
              </a:tr>
            </a:tbl>
          </a:graphicData>
        </a:graphic>
      </p:graphicFrame>
      <p:pic>
        <p:nvPicPr>
          <p:cNvPr id="7" name="Grafik 6">
            <a:extLst>
              <a:ext uri="{FF2B5EF4-FFF2-40B4-BE49-F238E27FC236}">
                <a16:creationId xmlns:a16="http://schemas.microsoft.com/office/drawing/2014/main" xmlns="" id="{50015521-D4D8-42F3-A582-971BA8BDB2BE}"/>
              </a:ext>
            </a:extLst>
          </p:cNvPr>
          <p:cNvPicPr>
            <a:picLocks noChangeAspect="1"/>
          </p:cNvPicPr>
          <p:nvPr/>
        </p:nvPicPr>
        <p:blipFill>
          <a:blip r:embed="rId3"/>
          <a:stretch>
            <a:fillRect/>
          </a:stretch>
        </p:blipFill>
        <p:spPr>
          <a:xfrm>
            <a:off x="496820" y="4761245"/>
            <a:ext cx="11185529" cy="1414129"/>
          </a:xfrm>
          <a:prstGeom prst="rect">
            <a:avLst/>
          </a:prstGeom>
        </p:spPr>
      </p:pic>
    </p:spTree>
    <p:extLst>
      <p:ext uri="{BB962C8B-B14F-4D97-AF65-F5344CB8AC3E}">
        <p14:creationId xmlns:p14="http://schemas.microsoft.com/office/powerpoint/2010/main" val="930830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DAC3C6C-E955-4DFB-B616-A09AADC468BE}"/>
              </a:ext>
            </a:extLst>
          </p:cNvPr>
          <p:cNvSpPr>
            <a:spLocks noGrp="1"/>
          </p:cNvSpPr>
          <p:nvPr>
            <p:ph type="title"/>
          </p:nvPr>
        </p:nvSpPr>
        <p:spPr>
          <a:xfrm>
            <a:off x="666307" y="189008"/>
            <a:ext cx="10515600" cy="549275"/>
          </a:xfrm>
        </p:spPr>
        <p:txBody>
          <a:bodyPr>
            <a:normAutofit/>
          </a:bodyPr>
          <a:lstStyle/>
          <a:p>
            <a:r>
              <a:rPr lang="de-DE" sz="3200" dirty="0"/>
              <a:t>Hintergrund für Erarbeitungsaufgaben (Konstantschreibung)</a:t>
            </a:r>
          </a:p>
        </p:txBody>
      </p:sp>
      <p:graphicFrame>
        <p:nvGraphicFramePr>
          <p:cNvPr id="7" name="Tabelle 6">
            <a:extLst>
              <a:ext uri="{FF2B5EF4-FFF2-40B4-BE49-F238E27FC236}">
                <a16:creationId xmlns:a16="http://schemas.microsoft.com/office/drawing/2014/main" xmlns="" id="{59888F00-E43A-4159-B993-F9EE7D002AF4}"/>
              </a:ext>
            </a:extLst>
          </p:cNvPr>
          <p:cNvGraphicFramePr>
            <a:graphicFrameLocks noGrp="1"/>
          </p:cNvGraphicFramePr>
          <p:nvPr/>
        </p:nvGraphicFramePr>
        <p:xfrm>
          <a:off x="184297" y="690163"/>
          <a:ext cx="11823405" cy="370840"/>
        </p:xfrm>
        <a:graphic>
          <a:graphicData uri="http://schemas.openxmlformats.org/drawingml/2006/table">
            <a:tbl>
              <a:tblPr firstRow="1" bandRow="1">
                <a:tableStyleId>{5C22544A-7EE6-4342-B048-85BDC9FD1C3A}</a:tableStyleId>
              </a:tblPr>
              <a:tblGrid>
                <a:gridCol w="3941135">
                  <a:extLst>
                    <a:ext uri="{9D8B030D-6E8A-4147-A177-3AD203B41FA5}">
                      <a16:colId xmlns:a16="http://schemas.microsoft.com/office/drawing/2014/main" xmlns="" val="3328867164"/>
                    </a:ext>
                  </a:extLst>
                </a:gridCol>
                <a:gridCol w="3941135">
                  <a:extLst>
                    <a:ext uri="{9D8B030D-6E8A-4147-A177-3AD203B41FA5}">
                      <a16:colId xmlns:a16="http://schemas.microsoft.com/office/drawing/2014/main" xmlns="" val="802393515"/>
                    </a:ext>
                  </a:extLst>
                </a:gridCol>
                <a:gridCol w="3941135">
                  <a:extLst>
                    <a:ext uri="{9D8B030D-6E8A-4147-A177-3AD203B41FA5}">
                      <a16:colId xmlns:a16="http://schemas.microsoft.com/office/drawing/2014/main" xmlns="" val="3030512827"/>
                    </a:ext>
                  </a:extLst>
                </a:gridCol>
              </a:tblGrid>
              <a:tr h="370840">
                <a:tc>
                  <a:txBody>
                    <a:bodyPr/>
                    <a:lstStyle/>
                    <a:p>
                      <a:pPr algn="ctr"/>
                      <a:r>
                        <a:rPr lang="de-DE" b="0" dirty="0">
                          <a:solidFill>
                            <a:schemeClr val="tx1"/>
                          </a:solidFill>
                        </a:rPr>
                        <a:t>Klasse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b="0" dirty="0">
                          <a:solidFill>
                            <a:schemeClr val="tx1"/>
                          </a:solidFill>
                        </a:rPr>
                        <a:t>Klasse 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b="0" dirty="0">
                          <a:solidFill>
                            <a:schemeClr val="tx1"/>
                          </a:solidFill>
                        </a:rPr>
                        <a:t>Klasse 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2015268"/>
                  </a:ext>
                </a:extLst>
              </a:tr>
            </a:tbl>
          </a:graphicData>
        </a:graphic>
      </p:graphicFrame>
      <p:graphicFrame>
        <p:nvGraphicFramePr>
          <p:cNvPr id="8" name="Tabelle 7">
            <a:extLst>
              <a:ext uri="{FF2B5EF4-FFF2-40B4-BE49-F238E27FC236}">
                <a16:creationId xmlns:a16="http://schemas.microsoft.com/office/drawing/2014/main" xmlns="" id="{46EDB718-CBC1-4D31-8C5C-83A37515FA15}"/>
              </a:ext>
            </a:extLst>
          </p:cNvPr>
          <p:cNvGraphicFramePr>
            <a:graphicFrameLocks noGrp="1"/>
          </p:cNvGraphicFramePr>
          <p:nvPr/>
        </p:nvGraphicFramePr>
        <p:xfrm>
          <a:off x="184294" y="1061003"/>
          <a:ext cx="11823408" cy="4053840"/>
        </p:xfrm>
        <a:graphic>
          <a:graphicData uri="http://schemas.openxmlformats.org/drawingml/2006/table">
            <a:tbl>
              <a:tblPr firstRow="1" bandRow="1">
                <a:tableStyleId>{5C22544A-7EE6-4342-B048-85BDC9FD1C3A}</a:tableStyleId>
              </a:tblPr>
              <a:tblGrid>
                <a:gridCol w="1967025">
                  <a:extLst>
                    <a:ext uri="{9D8B030D-6E8A-4147-A177-3AD203B41FA5}">
                      <a16:colId xmlns:a16="http://schemas.microsoft.com/office/drawing/2014/main" xmlns="" val="840842048"/>
                    </a:ext>
                  </a:extLst>
                </a:gridCol>
                <a:gridCol w="1974111">
                  <a:extLst>
                    <a:ext uri="{9D8B030D-6E8A-4147-A177-3AD203B41FA5}">
                      <a16:colId xmlns:a16="http://schemas.microsoft.com/office/drawing/2014/main" xmlns="" val="2977974885"/>
                    </a:ext>
                  </a:extLst>
                </a:gridCol>
                <a:gridCol w="1970568">
                  <a:extLst>
                    <a:ext uri="{9D8B030D-6E8A-4147-A177-3AD203B41FA5}">
                      <a16:colId xmlns:a16="http://schemas.microsoft.com/office/drawing/2014/main" xmlns="" val="624770874"/>
                    </a:ext>
                  </a:extLst>
                </a:gridCol>
                <a:gridCol w="1970568">
                  <a:extLst>
                    <a:ext uri="{9D8B030D-6E8A-4147-A177-3AD203B41FA5}">
                      <a16:colId xmlns:a16="http://schemas.microsoft.com/office/drawing/2014/main" xmlns="" val="3291084253"/>
                    </a:ext>
                  </a:extLst>
                </a:gridCol>
                <a:gridCol w="1970568">
                  <a:extLst>
                    <a:ext uri="{9D8B030D-6E8A-4147-A177-3AD203B41FA5}">
                      <a16:colId xmlns:a16="http://schemas.microsoft.com/office/drawing/2014/main" xmlns="" val="167728616"/>
                    </a:ext>
                  </a:extLst>
                </a:gridCol>
                <a:gridCol w="1970568">
                  <a:extLst>
                    <a:ext uri="{9D8B030D-6E8A-4147-A177-3AD203B41FA5}">
                      <a16:colId xmlns:a16="http://schemas.microsoft.com/office/drawing/2014/main" xmlns="" val="532378734"/>
                    </a:ext>
                  </a:extLst>
                </a:gridCol>
              </a:tblGrid>
              <a:tr h="370840">
                <a:tc>
                  <a:txBody>
                    <a:bodyPr/>
                    <a:lstStyle/>
                    <a:p>
                      <a:r>
                        <a:rPr lang="de-DE" sz="1600" b="0" kern="1200" dirty="0">
                          <a:solidFill>
                            <a:schemeClr val="tx1"/>
                          </a:solidFill>
                          <a:effectLst/>
                          <a:latin typeface="+mn-lt"/>
                          <a:ea typeface="+mn-ea"/>
                          <a:cs typeface="+mn-cs"/>
                        </a:rPr>
                        <a:t>Auslautverhärtung von /b/, /d/, /g/ bei </a:t>
                      </a:r>
                      <a:br>
                        <a:rPr lang="de-DE" sz="1600" b="0" kern="1200" dirty="0">
                          <a:solidFill>
                            <a:schemeClr val="tx1"/>
                          </a:solidFill>
                          <a:effectLst/>
                          <a:latin typeface="+mn-lt"/>
                          <a:ea typeface="+mn-ea"/>
                          <a:cs typeface="+mn-cs"/>
                        </a:rPr>
                      </a:br>
                      <a:r>
                        <a:rPr lang="de-DE" sz="1600" b="0" kern="1200" dirty="0">
                          <a:solidFill>
                            <a:schemeClr val="tx1"/>
                          </a:solidFill>
                          <a:effectLst/>
                          <a:latin typeface="+mn-lt"/>
                          <a:ea typeface="+mn-ea"/>
                          <a:cs typeface="+mn-cs"/>
                        </a:rPr>
                        <a:t>einsilbigen Wörtern</a:t>
                      </a:r>
                      <a:r>
                        <a:rPr lang="de-DE" sz="900" b="0" kern="1200" dirty="0">
                          <a:solidFill>
                            <a:schemeClr val="tx1"/>
                          </a:solidFill>
                          <a:effectLst/>
                          <a:latin typeface="+mn-lt"/>
                          <a:ea typeface="+mn-ea"/>
                          <a:cs typeface="+mn-cs"/>
                        </a:rPr>
                        <a:t>⑭</a:t>
                      </a:r>
                    </a:p>
                    <a:p>
                      <a:r>
                        <a:rPr lang="de-DE" sz="1600" b="0" kern="1200" dirty="0">
                          <a:solidFill>
                            <a:schemeClr val="tx1"/>
                          </a:solidFill>
                          <a:effectLst/>
                          <a:latin typeface="+mn-lt"/>
                          <a:ea typeface="+mn-ea"/>
                          <a:cs typeface="+mn-cs"/>
                        </a:rPr>
                        <a:t>Beispiele: </a:t>
                      </a:r>
                      <a:r>
                        <a:rPr lang="de-DE" sz="1600" b="0" i="1" kern="1200" dirty="0">
                          <a:solidFill>
                            <a:schemeClr val="tx1"/>
                          </a:solidFill>
                          <a:effectLst/>
                          <a:latin typeface="+mn-lt"/>
                          <a:ea typeface="+mn-ea"/>
                          <a:cs typeface="+mn-cs"/>
                        </a:rPr>
                        <a:t>Lo</a:t>
                      </a:r>
                      <a:r>
                        <a:rPr lang="de-DE" sz="1600" b="0" i="1" u="sng" kern="1200" dirty="0">
                          <a:solidFill>
                            <a:schemeClr val="tx1"/>
                          </a:solidFill>
                          <a:effectLst/>
                          <a:latin typeface="+mn-lt"/>
                          <a:ea typeface="+mn-ea"/>
                          <a:cs typeface="+mn-cs"/>
                        </a:rPr>
                        <a:t>b</a:t>
                      </a:r>
                      <a:r>
                        <a:rPr lang="de-DE" sz="1600" b="0" i="1" kern="1200" dirty="0">
                          <a:solidFill>
                            <a:schemeClr val="tx1"/>
                          </a:solidFill>
                          <a:effectLst/>
                          <a:latin typeface="+mn-lt"/>
                          <a:ea typeface="+mn-ea"/>
                          <a:cs typeface="+mn-cs"/>
                        </a:rPr>
                        <a:t>- lo</a:t>
                      </a:r>
                      <a:r>
                        <a:rPr lang="de-DE" sz="1600" b="0" i="1" u="sng" kern="1200" dirty="0">
                          <a:solidFill>
                            <a:schemeClr val="tx1"/>
                          </a:solidFill>
                          <a:effectLst/>
                          <a:latin typeface="+mn-lt"/>
                          <a:ea typeface="+mn-ea"/>
                          <a:cs typeface="+mn-cs"/>
                        </a:rPr>
                        <a:t>b</a:t>
                      </a:r>
                      <a:r>
                        <a:rPr lang="de-DE" sz="1600" b="0" i="1" kern="1200" dirty="0">
                          <a:solidFill>
                            <a:schemeClr val="tx1"/>
                          </a:solidFill>
                          <a:effectLst/>
                          <a:latin typeface="+mn-lt"/>
                          <a:ea typeface="+mn-ea"/>
                          <a:cs typeface="+mn-cs"/>
                        </a:rPr>
                        <a:t>en, hal</a:t>
                      </a:r>
                      <a:r>
                        <a:rPr lang="de-DE" sz="1600" b="0" i="1" u="sng" kern="1200" dirty="0">
                          <a:solidFill>
                            <a:schemeClr val="tx1"/>
                          </a:solidFill>
                          <a:effectLst/>
                          <a:latin typeface="+mn-lt"/>
                          <a:ea typeface="+mn-ea"/>
                          <a:cs typeface="+mn-cs"/>
                        </a:rPr>
                        <a:t>b</a:t>
                      </a:r>
                      <a:r>
                        <a:rPr lang="de-DE" sz="1600" b="0" i="1" kern="1200" dirty="0">
                          <a:solidFill>
                            <a:schemeClr val="tx1"/>
                          </a:solidFill>
                          <a:effectLst/>
                          <a:latin typeface="+mn-lt"/>
                          <a:ea typeface="+mn-ea"/>
                          <a:cs typeface="+mn-cs"/>
                        </a:rPr>
                        <a:t>-hal</a:t>
                      </a:r>
                      <a:r>
                        <a:rPr lang="de-DE" sz="1600" b="0" i="1" u="sng" kern="1200" dirty="0">
                          <a:solidFill>
                            <a:schemeClr val="tx1"/>
                          </a:solidFill>
                          <a:effectLst/>
                          <a:latin typeface="+mn-lt"/>
                          <a:ea typeface="+mn-ea"/>
                          <a:cs typeface="+mn-cs"/>
                        </a:rPr>
                        <a:t>b</a:t>
                      </a:r>
                      <a:r>
                        <a:rPr lang="de-DE" sz="1600" b="0" i="1" kern="1200" dirty="0">
                          <a:solidFill>
                            <a:schemeClr val="tx1"/>
                          </a:solidFill>
                          <a:effectLst/>
                          <a:latin typeface="+mn-lt"/>
                          <a:ea typeface="+mn-ea"/>
                          <a:cs typeface="+mn-cs"/>
                        </a:rPr>
                        <a:t>e; Hun</a:t>
                      </a:r>
                      <a:r>
                        <a:rPr lang="de-DE" sz="1600" b="0" i="1" u="sng" kern="1200" dirty="0">
                          <a:solidFill>
                            <a:schemeClr val="tx1"/>
                          </a:solidFill>
                          <a:effectLst/>
                          <a:latin typeface="+mn-lt"/>
                          <a:ea typeface="+mn-ea"/>
                          <a:cs typeface="+mn-cs"/>
                        </a:rPr>
                        <a:t>d</a:t>
                      </a:r>
                      <a:r>
                        <a:rPr lang="de-DE" sz="1600" b="0" i="1" kern="1200" dirty="0">
                          <a:solidFill>
                            <a:schemeClr val="tx1"/>
                          </a:solidFill>
                          <a:effectLst/>
                          <a:latin typeface="+mn-lt"/>
                          <a:ea typeface="+mn-ea"/>
                          <a:cs typeface="+mn-cs"/>
                        </a:rPr>
                        <a:t>-Hun</a:t>
                      </a:r>
                      <a:r>
                        <a:rPr lang="de-DE" sz="1600" b="0" i="1" u="sng" kern="1200" dirty="0">
                          <a:solidFill>
                            <a:schemeClr val="tx1"/>
                          </a:solidFill>
                          <a:effectLst/>
                          <a:latin typeface="+mn-lt"/>
                          <a:ea typeface="+mn-ea"/>
                          <a:cs typeface="+mn-cs"/>
                        </a:rPr>
                        <a:t>d</a:t>
                      </a:r>
                      <a:r>
                        <a:rPr lang="de-DE" sz="1600" b="0" i="1" kern="1200" dirty="0">
                          <a:solidFill>
                            <a:schemeClr val="tx1"/>
                          </a:solidFill>
                          <a:effectLst/>
                          <a:latin typeface="+mn-lt"/>
                          <a:ea typeface="+mn-ea"/>
                          <a:cs typeface="+mn-cs"/>
                        </a:rPr>
                        <a:t>e, blin</a:t>
                      </a:r>
                      <a:r>
                        <a:rPr lang="de-DE" sz="1600" b="0" i="1" u="sng" kern="1200" dirty="0">
                          <a:solidFill>
                            <a:schemeClr val="tx1"/>
                          </a:solidFill>
                          <a:effectLst/>
                          <a:latin typeface="+mn-lt"/>
                          <a:ea typeface="+mn-ea"/>
                          <a:cs typeface="+mn-cs"/>
                        </a:rPr>
                        <a:t>d</a:t>
                      </a:r>
                      <a:r>
                        <a:rPr lang="de-DE" sz="1600" b="0" i="1" kern="1200" dirty="0">
                          <a:solidFill>
                            <a:schemeClr val="tx1"/>
                          </a:solidFill>
                          <a:effectLst/>
                          <a:latin typeface="+mn-lt"/>
                          <a:ea typeface="+mn-ea"/>
                          <a:cs typeface="+mn-cs"/>
                        </a:rPr>
                        <a:t>- blin</a:t>
                      </a:r>
                      <a:r>
                        <a:rPr lang="de-DE" sz="1600" b="0" i="1" u="sng" kern="1200" dirty="0">
                          <a:solidFill>
                            <a:schemeClr val="tx1"/>
                          </a:solidFill>
                          <a:effectLst/>
                          <a:latin typeface="+mn-lt"/>
                          <a:ea typeface="+mn-ea"/>
                          <a:cs typeface="+mn-cs"/>
                        </a:rPr>
                        <a:t>d</a:t>
                      </a:r>
                      <a:r>
                        <a:rPr lang="de-DE" sz="1600" b="0" i="1" kern="1200" dirty="0">
                          <a:solidFill>
                            <a:schemeClr val="tx1"/>
                          </a:solidFill>
                          <a:effectLst/>
                          <a:latin typeface="+mn-lt"/>
                          <a:ea typeface="+mn-ea"/>
                          <a:cs typeface="+mn-cs"/>
                        </a:rPr>
                        <a:t>e; We</a:t>
                      </a:r>
                      <a:r>
                        <a:rPr lang="de-DE" sz="1600" b="0" i="1" u="sng" kern="1200" dirty="0">
                          <a:solidFill>
                            <a:schemeClr val="tx1"/>
                          </a:solidFill>
                          <a:effectLst/>
                          <a:latin typeface="+mn-lt"/>
                          <a:ea typeface="+mn-ea"/>
                          <a:cs typeface="+mn-cs"/>
                        </a:rPr>
                        <a:t>g</a:t>
                      </a:r>
                      <a:r>
                        <a:rPr lang="de-DE" sz="1600" b="0" i="1" kern="1200" dirty="0">
                          <a:solidFill>
                            <a:schemeClr val="tx1"/>
                          </a:solidFill>
                          <a:effectLst/>
                          <a:latin typeface="+mn-lt"/>
                          <a:ea typeface="+mn-ea"/>
                          <a:cs typeface="+mn-cs"/>
                        </a:rPr>
                        <a:t>-We</a:t>
                      </a:r>
                      <a:r>
                        <a:rPr lang="de-DE" sz="1600" b="0" i="1" u="sng" kern="1200" dirty="0">
                          <a:solidFill>
                            <a:schemeClr val="tx1"/>
                          </a:solidFill>
                          <a:effectLst/>
                          <a:latin typeface="+mn-lt"/>
                          <a:ea typeface="+mn-ea"/>
                          <a:cs typeface="+mn-cs"/>
                        </a:rPr>
                        <a:t>g</a:t>
                      </a:r>
                      <a:r>
                        <a:rPr lang="de-DE" sz="1600" b="0" i="1" kern="1200" dirty="0">
                          <a:solidFill>
                            <a:schemeClr val="tx1"/>
                          </a:solidFill>
                          <a:effectLst/>
                          <a:latin typeface="+mn-lt"/>
                          <a:ea typeface="+mn-ea"/>
                          <a:cs typeface="+mn-cs"/>
                        </a:rPr>
                        <a:t>e; klu</a:t>
                      </a:r>
                      <a:r>
                        <a:rPr lang="de-DE" sz="1600" b="0" i="1" u="sng" kern="1200" dirty="0">
                          <a:solidFill>
                            <a:schemeClr val="tx1"/>
                          </a:solidFill>
                          <a:effectLst/>
                          <a:latin typeface="+mn-lt"/>
                          <a:ea typeface="+mn-ea"/>
                          <a:cs typeface="+mn-cs"/>
                        </a:rPr>
                        <a:t>g</a:t>
                      </a:r>
                      <a:r>
                        <a:rPr lang="de-DE" sz="1600" b="0" i="1" kern="1200" dirty="0">
                          <a:solidFill>
                            <a:schemeClr val="tx1"/>
                          </a:solidFill>
                          <a:effectLst/>
                          <a:latin typeface="+mn-lt"/>
                          <a:ea typeface="+mn-ea"/>
                          <a:cs typeface="+mn-cs"/>
                        </a:rPr>
                        <a:t>-klu</a:t>
                      </a:r>
                      <a:r>
                        <a:rPr lang="de-DE" sz="1600" b="0" i="1" u="sng" kern="1200" dirty="0">
                          <a:solidFill>
                            <a:schemeClr val="tx1"/>
                          </a:solidFill>
                          <a:effectLst/>
                          <a:latin typeface="+mn-lt"/>
                          <a:ea typeface="+mn-ea"/>
                          <a:cs typeface="+mn-cs"/>
                        </a:rPr>
                        <a:t>g</a:t>
                      </a:r>
                      <a:r>
                        <a:rPr lang="de-DE" sz="1600" b="0" i="1" kern="1200" dirty="0">
                          <a:solidFill>
                            <a:schemeClr val="tx1"/>
                          </a:solidFill>
                          <a:effectLst/>
                          <a:latin typeface="+mn-lt"/>
                          <a:ea typeface="+mn-ea"/>
                          <a:cs typeface="+mn-cs"/>
                        </a:rPr>
                        <a:t>e</a:t>
                      </a:r>
                      <a:endParaRPr lang="de-DE" sz="1600" b="0" kern="1200" dirty="0">
                        <a:solidFill>
                          <a:schemeClr val="tx1"/>
                        </a:solidFill>
                        <a:effectLst/>
                        <a:latin typeface="+mn-lt"/>
                        <a:ea typeface="+mn-ea"/>
                        <a:cs typeface="+mn-cs"/>
                      </a:endParaRPr>
                    </a:p>
                    <a:p>
                      <a:r>
                        <a:rPr lang="de-DE" sz="1600" b="0" dirty="0">
                          <a:solidFill>
                            <a:schemeClr val="tx1"/>
                          </a:solidFill>
                        </a:rPr>
                        <a:t>&lt;ä&gt;/&lt;</a:t>
                      </a:r>
                      <a:r>
                        <a:rPr lang="de-DE" sz="1600" b="0" dirty="0" err="1">
                          <a:solidFill>
                            <a:schemeClr val="tx1"/>
                          </a:solidFill>
                        </a:rPr>
                        <a:t>äu</a:t>
                      </a:r>
                      <a:r>
                        <a:rPr lang="de-DE" sz="1600" b="0" dirty="0">
                          <a:solidFill>
                            <a:schemeClr val="tx1"/>
                          </a:solidFill>
                        </a:rPr>
                        <a:t>&gt;-</a:t>
                      </a:r>
                      <a:br>
                        <a:rPr lang="de-DE" sz="1600" b="0" dirty="0">
                          <a:solidFill>
                            <a:schemeClr val="tx1"/>
                          </a:solidFill>
                        </a:rPr>
                      </a:br>
                      <a:r>
                        <a:rPr lang="de-DE" sz="1600" b="0" dirty="0">
                          <a:solidFill>
                            <a:schemeClr val="tx1"/>
                          </a:solidFill>
                        </a:rPr>
                        <a:t>Schreibung       </a:t>
                      </a:r>
                      <a:r>
                        <a:rPr lang="de-DE" sz="1400" b="0" kern="1200" dirty="0">
                          <a:solidFill>
                            <a:schemeClr val="tx1"/>
                          </a:solidFill>
                          <a:effectLst/>
                          <a:latin typeface="+mn-lt"/>
                          <a:ea typeface="+mn-ea"/>
                          <a:cs typeface="+mn-cs"/>
                        </a:rPr>
                        <a:t>⑮</a:t>
                      </a:r>
                      <a:endParaRPr lang="de-DE" sz="1400" b="0" dirty="0">
                        <a:solidFill>
                          <a:schemeClr val="tx1"/>
                        </a:solidFill>
                      </a:endParaRPr>
                    </a:p>
                    <a:p>
                      <a:r>
                        <a:rPr lang="de-DE" sz="1600" b="0" kern="1200" dirty="0">
                          <a:solidFill>
                            <a:schemeClr val="tx1"/>
                          </a:solidFill>
                          <a:effectLst/>
                          <a:latin typeface="+mn-lt"/>
                          <a:ea typeface="+mn-ea"/>
                          <a:cs typeface="+mn-cs"/>
                        </a:rPr>
                        <a:t>/ɛ/</a:t>
                      </a:r>
                      <a:r>
                        <a:rPr lang="de-DE" sz="1600" b="0" kern="1200" dirty="0">
                          <a:solidFill>
                            <a:schemeClr val="tx1"/>
                          </a:solidFill>
                          <a:effectLst/>
                          <a:latin typeface="+mn-lt"/>
                          <a:ea typeface="+mn-ea"/>
                          <a:cs typeface="+mn-cs"/>
                          <a:sym typeface="Wingdings" panose="05000000000000000000" pitchFamily="2" charset="2"/>
                        </a:rPr>
                        <a:t></a:t>
                      </a:r>
                      <a:r>
                        <a:rPr lang="de-DE" sz="1600" b="0" kern="1200" dirty="0">
                          <a:solidFill>
                            <a:schemeClr val="tx1"/>
                          </a:solidFill>
                          <a:effectLst/>
                          <a:latin typeface="+mn-lt"/>
                          <a:ea typeface="+mn-ea"/>
                          <a:cs typeface="+mn-cs"/>
                        </a:rPr>
                        <a:t> &lt;ä&gt;, falls Grundform &lt;a&gt;; </a:t>
                      </a:r>
                    </a:p>
                    <a:p>
                      <a:r>
                        <a:rPr lang="de-DE" sz="1600" b="0" kern="1200" dirty="0">
                          <a:solidFill>
                            <a:schemeClr val="tx1"/>
                          </a:solidFill>
                          <a:effectLst/>
                          <a:latin typeface="+mn-lt"/>
                          <a:ea typeface="+mn-ea"/>
                          <a:cs typeface="+mn-cs"/>
                        </a:rPr>
                        <a:t>/</a:t>
                      </a:r>
                      <a:r>
                        <a:rPr lang="de-DE" sz="1600" b="0" kern="1200" dirty="0" err="1">
                          <a:solidFill>
                            <a:schemeClr val="tx1"/>
                          </a:solidFill>
                          <a:effectLst/>
                          <a:latin typeface="+mn-lt"/>
                          <a:ea typeface="+mn-ea"/>
                          <a:cs typeface="+mn-cs"/>
                        </a:rPr>
                        <a:t>ɔʏ</a:t>
                      </a:r>
                      <a:r>
                        <a:rPr lang="de-DE" sz="1600" b="0" kern="1200" dirty="0">
                          <a:solidFill>
                            <a:schemeClr val="tx1"/>
                          </a:solidFill>
                          <a:effectLst/>
                          <a:latin typeface="+mn-lt"/>
                          <a:ea typeface="+mn-ea"/>
                          <a:cs typeface="+mn-cs"/>
                        </a:rPr>
                        <a:t>/ </a:t>
                      </a:r>
                      <a:r>
                        <a:rPr lang="de-DE" sz="1600" b="0" kern="1200" dirty="0">
                          <a:solidFill>
                            <a:schemeClr val="tx1"/>
                          </a:solidFill>
                          <a:effectLst/>
                          <a:latin typeface="+mn-lt"/>
                          <a:ea typeface="+mn-ea"/>
                          <a:cs typeface="+mn-cs"/>
                          <a:sym typeface="Wingdings" panose="05000000000000000000" pitchFamily="2" charset="2"/>
                        </a:rPr>
                        <a:t></a:t>
                      </a:r>
                      <a:r>
                        <a:rPr lang="de-DE" sz="1600" b="0" kern="1200" dirty="0">
                          <a:solidFill>
                            <a:schemeClr val="tx1"/>
                          </a:solidFill>
                          <a:effectLst/>
                          <a:latin typeface="+mn-lt"/>
                          <a:ea typeface="+mn-ea"/>
                          <a:cs typeface="+mn-cs"/>
                        </a:rPr>
                        <a:t> &lt;</a:t>
                      </a:r>
                      <a:r>
                        <a:rPr lang="de-DE" sz="1600" b="0" kern="1200" dirty="0" err="1">
                          <a:solidFill>
                            <a:schemeClr val="tx1"/>
                          </a:solidFill>
                          <a:effectLst/>
                          <a:latin typeface="+mn-lt"/>
                          <a:ea typeface="+mn-ea"/>
                          <a:cs typeface="+mn-cs"/>
                        </a:rPr>
                        <a:t>äu</a:t>
                      </a:r>
                      <a:r>
                        <a:rPr lang="de-DE" sz="1600" b="0" kern="1200" dirty="0">
                          <a:solidFill>
                            <a:schemeClr val="tx1"/>
                          </a:solidFill>
                          <a:effectLst/>
                          <a:latin typeface="+mn-lt"/>
                          <a:ea typeface="+mn-ea"/>
                          <a:cs typeface="+mn-cs"/>
                        </a:rPr>
                        <a:t>&gt;, falls Grundform &lt;au&gt;</a:t>
                      </a:r>
                    </a:p>
                    <a:p>
                      <a:r>
                        <a:rPr lang="de-DE" sz="1600" b="0" kern="1200" dirty="0">
                          <a:solidFill>
                            <a:schemeClr val="tx1"/>
                          </a:solidFill>
                          <a:effectLst/>
                          <a:latin typeface="+mn-lt"/>
                          <a:ea typeface="+mn-ea"/>
                          <a:cs typeface="+mn-cs"/>
                        </a:rPr>
                        <a:t>Beispiele</a:t>
                      </a:r>
                      <a:r>
                        <a:rPr lang="de-DE" sz="1600" b="0" i="1" kern="1200" dirty="0">
                          <a:solidFill>
                            <a:schemeClr val="tx1"/>
                          </a:solidFill>
                          <a:effectLst/>
                          <a:latin typeface="+mn-lt"/>
                          <a:ea typeface="+mn-ea"/>
                          <a:cs typeface="+mn-cs"/>
                        </a:rPr>
                        <a:t>: k</a:t>
                      </a:r>
                      <a:r>
                        <a:rPr lang="de-DE" sz="1600" b="0" i="1" u="sng" kern="1200" dirty="0">
                          <a:solidFill>
                            <a:schemeClr val="tx1"/>
                          </a:solidFill>
                          <a:effectLst/>
                          <a:latin typeface="+mn-lt"/>
                          <a:ea typeface="+mn-ea"/>
                          <a:cs typeface="+mn-cs"/>
                        </a:rPr>
                        <a:t>a</a:t>
                      </a:r>
                      <a:r>
                        <a:rPr lang="de-DE" sz="1600" b="0" i="1" kern="1200" dirty="0">
                          <a:solidFill>
                            <a:schemeClr val="tx1"/>
                          </a:solidFill>
                          <a:effectLst/>
                          <a:latin typeface="+mn-lt"/>
                          <a:ea typeface="+mn-ea"/>
                          <a:cs typeface="+mn-cs"/>
                        </a:rPr>
                        <a:t>lt- k</a:t>
                      </a:r>
                      <a:r>
                        <a:rPr lang="de-DE" sz="1600" b="0" i="1" u="sng" kern="1200" dirty="0">
                          <a:solidFill>
                            <a:schemeClr val="tx1"/>
                          </a:solidFill>
                          <a:effectLst/>
                          <a:latin typeface="+mn-lt"/>
                          <a:ea typeface="+mn-ea"/>
                          <a:cs typeface="+mn-cs"/>
                        </a:rPr>
                        <a:t>ä</a:t>
                      </a:r>
                      <a:r>
                        <a:rPr lang="de-DE" sz="1600" b="0" i="1" kern="1200" dirty="0">
                          <a:solidFill>
                            <a:schemeClr val="tx1"/>
                          </a:solidFill>
                          <a:effectLst/>
                          <a:latin typeface="+mn-lt"/>
                          <a:ea typeface="+mn-ea"/>
                          <a:cs typeface="+mn-cs"/>
                        </a:rPr>
                        <a:t>lter, B</a:t>
                      </a:r>
                      <a:r>
                        <a:rPr lang="de-DE" sz="1600" b="0" i="1" u="sng" kern="1200" dirty="0">
                          <a:solidFill>
                            <a:schemeClr val="tx1"/>
                          </a:solidFill>
                          <a:effectLst/>
                          <a:latin typeface="+mn-lt"/>
                          <a:ea typeface="+mn-ea"/>
                          <a:cs typeface="+mn-cs"/>
                        </a:rPr>
                        <a:t>au</a:t>
                      </a:r>
                      <a:r>
                        <a:rPr lang="de-DE" sz="1600" b="0" i="1" kern="1200" dirty="0">
                          <a:solidFill>
                            <a:schemeClr val="tx1"/>
                          </a:solidFill>
                          <a:effectLst/>
                          <a:latin typeface="+mn-lt"/>
                          <a:ea typeface="+mn-ea"/>
                          <a:cs typeface="+mn-cs"/>
                        </a:rPr>
                        <a:t>m- B</a:t>
                      </a:r>
                      <a:r>
                        <a:rPr lang="de-DE" sz="1600" b="0" i="1" u="sng" kern="1200" dirty="0">
                          <a:solidFill>
                            <a:schemeClr val="tx1"/>
                          </a:solidFill>
                          <a:effectLst/>
                          <a:latin typeface="+mn-lt"/>
                          <a:ea typeface="+mn-ea"/>
                          <a:cs typeface="+mn-cs"/>
                        </a:rPr>
                        <a:t>äu</a:t>
                      </a:r>
                      <a:r>
                        <a:rPr lang="de-DE" sz="1600" b="0" i="1" kern="1200" dirty="0">
                          <a:solidFill>
                            <a:schemeClr val="tx1"/>
                          </a:solidFill>
                          <a:effectLst/>
                          <a:latin typeface="+mn-lt"/>
                          <a:ea typeface="+mn-ea"/>
                          <a:cs typeface="+mn-cs"/>
                        </a:rPr>
                        <a:t>me</a:t>
                      </a:r>
                      <a:endParaRPr lang="de-DE" sz="16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600" b="0" kern="1200" dirty="0">
                          <a:solidFill>
                            <a:schemeClr val="tx1"/>
                          </a:solidFill>
                          <a:effectLst/>
                          <a:latin typeface="+mn-lt"/>
                          <a:ea typeface="+mn-ea"/>
                          <a:cs typeface="+mn-cs"/>
                        </a:rPr>
                        <a:t>⑭ Von </a:t>
                      </a:r>
                      <a:r>
                        <a:rPr lang="de-DE" sz="1600" b="1" kern="1200" dirty="0">
                          <a:solidFill>
                            <a:schemeClr val="tx1"/>
                          </a:solidFill>
                          <a:effectLst/>
                          <a:latin typeface="+mn-lt"/>
                          <a:ea typeface="+mn-ea"/>
                          <a:cs typeface="+mn-cs"/>
                        </a:rPr>
                        <a:t>Zweisilbern</a:t>
                      </a:r>
                      <a:r>
                        <a:rPr lang="de-DE" sz="1600" b="0" kern="1200" dirty="0">
                          <a:solidFill>
                            <a:schemeClr val="tx1"/>
                          </a:solidFill>
                          <a:effectLst/>
                          <a:latin typeface="+mn-lt"/>
                          <a:ea typeface="+mn-ea"/>
                          <a:cs typeface="+mn-cs"/>
                        </a:rPr>
                        <a:t> ausgehen und die einsilbige Form als Konstantschreibung markieren: </a:t>
                      </a:r>
                      <a:r>
                        <a:rPr lang="de-DE" sz="1600" b="0" i="1" kern="1200" dirty="0">
                          <a:solidFill>
                            <a:schemeClr val="tx1"/>
                          </a:solidFill>
                          <a:effectLst/>
                          <a:latin typeface="+mn-lt"/>
                          <a:ea typeface="+mn-ea"/>
                          <a:cs typeface="+mn-cs"/>
                        </a:rPr>
                        <a:t>klu</a:t>
                      </a:r>
                      <a:r>
                        <a:rPr lang="de-DE" sz="1600" b="0" i="1" u="sng" kern="1200" dirty="0">
                          <a:solidFill>
                            <a:schemeClr val="tx1"/>
                          </a:solidFill>
                          <a:effectLst/>
                          <a:latin typeface="+mn-lt"/>
                          <a:ea typeface="+mn-ea"/>
                          <a:cs typeface="+mn-cs"/>
                        </a:rPr>
                        <a:t>g</a:t>
                      </a:r>
                      <a:r>
                        <a:rPr lang="de-DE" sz="1600" b="0" i="1" kern="1200" dirty="0">
                          <a:solidFill>
                            <a:schemeClr val="tx1"/>
                          </a:solidFill>
                          <a:effectLst/>
                          <a:latin typeface="+mn-lt"/>
                          <a:ea typeface="+mn-ea"/>
                          <a:cs typeface="+mn-cs"/>
                        </a:rPr>
                        <a:t> </a:t>
                      </a:r>
                      <a:r>
                        <a:rPr lang="de-DE" sz="1600" b="0" kern="1200" dirty="0">
                          <a:solidFill>
                            <a:schemeClr val="tx1"/>
                          </a:solidFill>
                          <a:effectLst/>
                          <a:latin typeface="+mn-lt"/>
                          <a:ea typeface="+mn-ea"/>
                          <a:cs typeface="+mn-cs"/>
                          <a:sym typeface="Wingdings" panose="05000000000000000000" pitchFamily="2" charset="2"/>
                        </a:rPr>
                        <a:t></a:t>
                      </a:r>
                      <a:r>
                        <a:rPr lang="de-DE" sz="1600" b="0" kern="1200" dirty="0">
                          <a:solidFill>
                            <a:schemeClr val="tx1"/>
                          </a:solidFill>
                          <a:effectLst/>
                          <a:latin typeface="+mn-lt"/>
                          <a:ea typeface="+mn-ea"/>
                          <a:cs typeface="+mn-cs"/>
                        </a:rPr>
                        <a:t> </a:t>
                      </a:r>
                      <a:r>
                        <a:rPr lang="de-DE" sz="1600" b="0" i="1" kern="1200" dirty="0">
                          <a:solidFill>
                            <a:schemeClr val="tx1"/>
                          </a:solidFill>
                          <a:effectLst/>
                          <a:latin typeface="+mn-lt"/>
                          <a:ea typeface="+mn-ea"/>
                          <a:cs typeface="+mn-cs"/>
                        </a:rPr>
                        <a:t>klu</a:t>
                      </a:r>
                      <a:r>
                        <a:rPr lang="de-DE" sz="1600" b="0" i="1" u="sng" kern="1200" dirty="0">
                          <a:solidFill>
                            <a:schemeClr val="tx1"/>
                          </a:solidFill>
                          <a:effectLst/>
                          <a:latin typeface="+mn-lt"/>
                          <a:ea typeface="+mn-ea"/>
                          <a:cs typeface="+mn-cs"/>
                        </a:rPr>
                        <a:t>g</a:t>
                      </a:r>
                      <a:r>
                        <a:rPr lang="de-DE" sz="1600" b="0" i="1" kern="1200" dirty="0">
                          <a:solidFill>
                            <a:schemeClr val="tx1"/>
                          </a:solidFill>
                          <a:effectLst/>
                          <a:latin typeface="+mn-lt"/>
                          <a:ea typeface="+mn-ea"/>
                          <a:cs typeface="+mn-cs"/>
                        </a:rPr>
                        <a:t>e.</a:t>
                      </a:r>
                    </a:p>
                    <a:p>
                      <a:endParaRPr lang="de-DE" sz="1600" b="0" i="1" kern="1200" dirty="0">
                        <a:solidFill>
                          <a:schemeClr val="tx1"/>
                        </a:solidFill>
                        <a:effectLst/>
                        <a:latin typeface="+mn-lt"/>
                        <a:ea typeface="+mn-ea"/>
                        <a:cs typeface="+mn-cs"/>
                      </a:endParaRPr>
                    </a:p>
                    <a:p>
                      <a:endParaRPr lang="de-DE" sz="1600" b="0" kern="1200" dirty="0">
                        <a:solidFill>
                          <a:schemeClr val="tx1"/>
                        </a:solidFill>
                        <a:effectLst/>
                        <a:latin typeface="+mn-lt"/>
                        <a:ea typeface="+mn-ea"/>
                        <a:cs typeface="+mn-cs"/>
                      </a:endParaRPr>
                    </a:p>
                    <a:p>
                      <a:r>
                        <a:rPr lang="de-DE" sz="1600" b="0" kern="1200" dirty="0">
                          <a:solidFill>
                            <a:schemeClr val="tx1"/>
                          </a:solidFill>
                          <a:effectLst/>
                          <a:latin typeface="+mn-lt"/>
                          <a:ea typeface="+mn-ea"/>
                          <a:cs typeface="+mn-cs"/>
                        </a:rPr>
                        <a:t>⑮ Von der </a:t>
                      </a:r>
                      <a:r>
                        <a:rPr lang="de-DE" sz="1600" b="1" kern="1200" dirty="0">
                          <a:solidFill>
                            <a:schemeClr val="tx1"/>
                          </a:solidFill>
                          <a:effectLst/>
                          <a:latin typeface="+mn-lt"/>
                          <a:ea typeface="+mn-ea"/>
                          <a:cs typeface="+mn-cs"/>
                        </a:rPr>
                        <a:t>Grund-form</a:t>
                      </a:r>
                      <a:r>
                        <a:rPr lang="de-DE" sz="1600" b="0" kern="1200" dirty="0">
                          <a:solidFill>
                            <a:schemeClr val="tx1"/>
                          </a:solidFill>
                          <a:effectLst/>
                          <a:latin typeface="+mn-lt"/>
                          <a:ea typeface="+mn-ea"/>
                          <a:cs typeface="+mn-cs"/>
                        </a:rPr>
                        <a:t> ausgehen und die Wortformen von &lt;ä&gt; bzw. &lt;</a:t>
                      </a:r>
                      <a:r>
                        <a:rPr lang="de-DE" sz="1600" b="0" kern="1200" dirty="0" err="1">
                          <a:solidFill>
                            <a:schemeClr val="tx1"/>
                          </a:solidFill>
                          <a:effectLst/>
                          <a:latin typeface="+mn-lt"/>
                          <a:ea typeface="+mn-ea"/>
                          <a:cs typeface="+mn-cs"/>
                        </a:rPr>
                        <a:t>äu</a:t>
                      </a:r>
                      <a:r>
                        <a:rPr lang="de-DE" sz="1600" b="0" kern="1200" dirty="0">
                          <a:solidFill>
                            <a:schemeClr val="tx1"/>
                          </a:solidFill>
                          <a:effectLst/>
                          <a:latin typeface="+mn-lt"/>
                          <a:ea typeface="+mn-ea"/>
                          <a:cs typeface="+mn-cs"/>
                        </a:rPr>
                        <a:t>&gt; als Konstantschreibung markieren: </a:t>
                      </a:r>
                      <a:r>
                        <a:rPr lang="de-DE" sz="1600" b="0" i="1" u="sng" kern="1200" dirty="0">
                          <a:solidFill>
                            <a:schemeClr val="tx1"/>
                          </a:solidFill>
                          <a:effectLst/>
                          <a:latin typeface="+mn-lt"/>
                          <a:ea typeface="+mn-ea"/>
                          <a:cs typeface="+mn-cs"/>
                        </a:rPr>
                        <a:t>a</a:t>
                      </a:r>
                      <a:r>
                        <a:rPr lang="de-DE" sz="1600" b="0" i="1" kern="1200" dirty="0">
                          <a:solidFill>
                            <a:schemeClr val="tx1"/>
                          </a:solidFill>
                          <a:effectLst/>
                          <a:latin typeface="+mn-lt"/>
                          <a:ea typeface="+mn-ea"/>
                          <a:cs typeface="+mn-cs"/>
                        </a:rPr>
                        <a:t>lt </a:t>
                      </a:r>
                      <a:r>
                        <a:rPr lang="de-DE" sz="1600" b="0" kern="1200" dirty="0">
                          <a:solidFill>
                            <a:schemeClr val="tx1"/>
                          </a:solidFill>
                          <a:effectLst/>
                          <a:latin typeface="+mn-lt"/>
                          <a:ea typeface="+mn-ea"/>
                          <a:cs typeface="+mn-cs"/>
                          <a:sym typeface="Wingdings" panose="05000000000000000000" pitchFamily="2" charset="2"/>
                        </a:rPr>
                        <a:t></a:t>
                      </a:r>
                      <a:r>
                        <a:rPr lang="de-DE" sz="1600" b="0" i="1" u="sng" kern="1200" dirty="0">
                          <a:solidFill>
                            <a:schemeClr val="tx1"/>
                          </a:solidFill>
                          <a:effectLst/>
                          <a:latin typeface="+mn-lt"/>
                          <a:ea typeface="+mn-ea"/>
                          <a:cs typeface="+mn-cs"/>
                        </a:rPr>
                        <a:t> ä</a:t>
                      </a:r>
                      <a:r>
                        <a:rPr lang="de-DE" sz="1600" b="0" i="1" kern="1200" dirty="0">
                          <a:solidFill>
                            <a:schemeClr val="tx1"/>
                          </a:solidFill>
                          <a:effectLst/>
                          <a:latin typeface="+mn-lt"/>
                          <a:ea typeface="+mn-ea"/>
                          <a:cs typeface="+mn-cs"/>
                        </a:rPr>
                        <a:t>lter, H</a:t>
                      </a:r>
                      <a:r>
                        <a:rPr lang="de-DE" sz="1600" b="0" i="1" u="sng" kern="1200" dirty="0">
                          <a:solidFill>
                            <a:schemeClr val="tx1"/>
                          </a:solidFill>
                          <a:effectLst/>
                          <a:latin typeface="+mn-lt"/>
                          <a:ea typeface="+mn-ea"/>
                          <a:cs typeface="+mn-cs"/>
                        </a:rPr>
                        <a:t>au</a:t>
                      </a:r>
                      <a:r>
                        <a:rPr lang="de-DE" sz="1600" b="0" i="1" kern="1200" dirty="0">
                          <a:solidFill>
                            <a:schemeClr val="tx1"/>
                          </a:solidFill>
                          <a:effectLst/>
                          <a:latin typeface="+mn-lt"/>
                          <a:ea typeface="+mn-ea"/>
                          <a:cs typeface="+mn-cs"/>
                        </a:rPr>
                        <a:t>s </a:t>
                      </a:r>
                      <a:r>
                        <a:rPr lang="de-DE" sz="1600" b="0" i="1" kern="1200" dirty="0">
                          <a:solidFill>
                            <a:schemeClr val="tx1"/>
                          </a:solidFill>
                          <a:effectLst/>
                          <a:latin typeface="+mn-lt"/>
                          <a:ea typeface="+mn-ea"/>
                          <a:cs typeface="+mn-cs"/>
                          <a:sym typeface="Wingdings" panose="05000000000000000000" pitchFamily="2" charset="2"/>
                        </a:rPr>
                        <a:t></a:t>
                      </a:r>
                      <a:r>
                        <a:rPr lang="de-DE" sz="1600" b="0" i="1" kern="1200" dirty="0">
                          <a:solidFill>
                            <a:schemeClr val="tx1"/>
                          </a:solidFill>
                          <a:effectLst/>
                          <a:latin typeface="+mn-lt"/>
                          <a:ea typeface="+mn-ea"/>
                          <a:cs typeface="+mn-cs"/>
                        </a:rPr>
                        <a:t> H</a:t>
                      </a:r>
                      <a:r>
                        <a:rPr lang="de-DE" sz="1600" b="0" i="1" u="sng" kern="1200" dirty="0">
                          <a:solidFill>
                            <a:schemeClr val="tx1"/>
                          </a:solidFill>
                          <a:effectLst/>
                          <a:latin typeface="+mn-lt"/>
                          <a:ea typeface="+mn-ea"/>
                          <a:cs typeface="+mn-cs"/>
                        </a:rPr>
                        <a:t>äu</a:t>
                      </a:r>
                      <a:r>
                        <a:rPr lang="de-DE" sz="1600" b="0" i="1" kern="1200" dirty="0">
                          <a:solidFill>
                            <a:schemeClr val="tx1"/>
                          </a:solidFill>
                          <a:effectLst/>
                          <a:latin typeface="+mn-lt"/>
                          <a:ea typeface="+mn-ea"/>
                          <a:cs typeface="+mn-cs"/>
                        </a:rPr>
                        <a:t>ser.</a:t>
                      </a:r>
                      <a:r>
                        <a:rPr lang="de-DE" sz="1600" b="0" kern="1200" dirty="0">
                          <a:solidFill>
                            <a:schemeClr val="tx1"/>
                          </a:solidFill>
                          <a:effectLst/>
                          <a:latin typeface="+mn-lt"/>
                          <a:ea typeface="+mn-ea"/>
                          <a:cs typeface="+mn-cs"/>
                        </a:rPr>
                        <a:t>  </a:t>
                      </a:r>
                      <a:r>
                        <a:rPr lang="de-DE" sz="1600" b="0" dirty="0">
                          <a:solidFill>
                            <a:schemeClr val="tx1"/>
                          </a:solidFill>
                          <a:effectLst/>
                        </a:rPr>
                        <a:t> </a:t>
                      </a:r>
                      <a:r>
                        <a:rPr lang="de-DE" sz="1600" b="0" kern="1200" dirty="0">
                          <a:solidFill>
                            <a:schemeClr val="tx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600" b="0" kern="1200" dirty="0">
                          <a:solidFill>
                            <a:schemeClr val="tx1"/>
                          </a:solidFill>
                          <a:effectLst/>
                          <a:latin typeface="+mn-lt"/>
                          <a:ea typeface="+mn-ea"/>
                          <a:cs typeface="+mn-cs"/>
                        </a:rPr>
                        <a:t>Wortausgang und Nachbaustein –</a:t>
                      </a:r>
                      <a:r>
                        <a:rPr lang="de-DE" sz="1600" b="0" i="1" kern="1200" dirty="0" err="1">
                          <a:solidFill>
                            <a:schemeClr val="tx1"/>
                          </a:solidFill>
                          <a:effectLst/>
                          <a:latin typeface="+mn-lt"/>
                          <a:ea typeface="+mn-ea"/>
                          <a:cs typeface="+mn-cs"/>
                        </a:rPr>
                        <a:t>ig</a:t>
                      </a:r>
                      <a:r>
                        <a:rPr lang="de-DE" sz="1600" b="0" i="1" kern="1200" dirty="0">
                          <a:solidFill>
                            <a:schemeClr val="tx1"/>
                          </a:solidFill>
                          <a:effectLst/>
                          <a:latin typeface="+mn-lt"/>
                          <a:ea typeface="+mn-ea"/>
                          <a:cs typeface="+mn-cs"/>
                        </a:rPr>
                        <a:t> </a:t>
                      </a:r>
                      <a:r>
                        <a:rPr lang="de-DE" sz="1600" b="0" kern="1200" dirty="0">
                          <a:solidFill>
                            <a:schemeClr val="tx1"/>
                          </a:solidFill>
                          <a:effectLst/>
                          <a:latin typeface="+mn-lt"/>
                          <a:ea typeface="+mn-ea"/>
                          <a:cs typeface="+mn-cs"/>
                          <a:sym typeface="Wingdings" panose="05000000000000000000" pitchFamily="2" charset="2"/>
                        </a:rPr>
                        <a:t></a:t>
                      </a:r>
                      <a:endParaRPr lang="de-DE" sz="1600" b="0" kern="1200" dirty="0">
                        <a:solidFill>
                          <a:schemeClr val="tx1"/>
                        </a:solidFill>
                        <a:effectLst/>
                        <a:latin typeface="+mn-lt"/>
                        <a:ea typeface="+mn-ea"/>
                        <a:cs typeface="+mn-cs"/>
                      </a:endParaRPr>
                    </a:p>
                    <a:p>
                      <a:r>
                        <a:rPr lang="de-DE" sz="1600" b="0" kern="1200" dirty="0">
                          <a:solidFill>
                            <a:schemeClr val="tx1"/>
                          </a:solidFill>
                          <a:effectLst/>
                          <a:latin typeface="+mn-lt"/>
                          <a:ea typeface="+mn-ea"/>
                          <a:cs typeface="+mn-cs"/>
                        </a:rPr>
                        <a:t>Beispiele: </a:t>
                      </a:r>
                      <a:r>
                        <a:rPr lang="de-DE" sz="1600" b="0" i="1" kern="1200" dirty="0">
                          <a:solidFill>
                            <a:schemeClr val="tx1"/>
                          </a:solidFill>
                          <a:effectLst/>
                          <a:latin typeface="+mn-lt"/>
                          <a:ea typeface="+mn-ea"/>
                          <a:cs typeface="+mn-cs"/>
                        </a:rPr>
                        <a:t>Kön</a:t>
                      </a:r>
                      <a:r>
                        <a:rPr lang="de-DE" sz="1600" b="0" i="1" u="sng" kern="1200" dirty="0">
                          <a:solidFill>
                            <a:schemeClr val="tx1"/>
                          </a:solidFill>
                          <a:effectLst/>
                          <a:latin typeface="+mn-lt"/>
                          <a:ea typeface="+mn-ea"/>
                          <a:cs typeface="+mn-cs"/>
                        </a:rPr>
                        <a:t>ig</a:t>
                      </a:r>
                      <a:r>
                        <a:rPr lang="de-DE" sz="1600" b="0" i="1" kern="1200" dirty="0">
                          <a:solidFill>
                            <a:schemeClr val="tx1"/>
                          </a:solidFill>
                          <a:effectLst/>
                          <a:latin typeface="+mn-lt"/>
                          <a:ea typeface="+mn-ea"/>
                          <a:cs typeface="+mn-cs"/>
                        </a:rPr>
                        <a:t>, mut</a:t>
                      </a:r>
                      <a:r>
                        <a:rPr lang="de-DE" sz="1600" b="0" i="1" u="sng" kern="1200" dirty="0">
                          <a:solidFill>
                            <a:schemeClr val="tx1"/>
                          </a:solidFill>
                          <a:effectLst/>
                          <a:latin typeface="+mn-lt"/>
                          <a:ea typeface="+mn-ea"/>
                          <a:cs typeface="+mn-cs"/>
                        </a:rPr>
                        <a:t>ig</a:t>
                      </a:r>
                      <a:endParaRPr lang="de-DE" sz="1600" b="0" kern="1200" dirty="0">
                        <a:solidFill>
                          <a:schemeClr val="tx1"/>
                        </a:solidFill>
                        <a:effectLst/>
                        <a:latin typeface="+mn-lt"/>
                        <a:ea typeface="+mn-ea"/>
                        <a:cs typeface="+mn-cs"/>
                      </a:endParaRPr>
                    </a:p>
                    <a:p>
                      <a:r>
                        <a:rPr lang="de-DE" sz="1600" b="0" kern="1200" dirty="0" err="1">
                          <a:solidFill>
                            <a:schemeClr val="tx1"/>
                          </a:solidFill>
                          <a:effectLst/>
                          <a:latin typeface="+mn-lt"/>
                          <a:ea typeface="+mn-ea"/>
                          <a:cs typeface="+mn-cs"/>
                        </a:rPr>
                        <a:t>Konstantschreib</a:t>
                      </a:r>
                      <a:r>
                        <a:rPr lang="de-DE" sz="1600" b="0" kern="1200" dirty="0">
                          <a:solidFill>
                            <a:schemeClr val="tx1"/>
                          </a:solidFill>
                          <a:effectLst/>
                          <a:latin typeface="+mn-lt"/>
                          <a:ea typeface="+mn-ea"/>
                          <a:cs typeface="+mn-cs"/>
                        </a:rPr>
                        <a:t>. im Rahmen einer Wortfamilie </a:t>
                      </a:r>
                      <a:r>
                        <a:rPr lang="de-DE" sz="1600" b="0" kern="1200" dirty="0">
                          <a:solidFill>
                            <a:schemeClr val="tx1"/>
                          </a:solidFill>
                          <a:effectLst/>
                          <a:latin typeface="+mn-lt"/>
                          <a:ea typeface="+mn-ea"/>
                          <a:cs typeface="+mn-cs"/>
                          <a:sym typeface="Wingdings" panose="05000000000000000000" pitchFamily="2" charset="2"/>
                        </a:rPr>
                        <a:t></a:t>
                      </a:r>
                      <a:endParaRPr lang="de-DE" sz="1600" b="0" kern="1200" dirty="0">
                        <a:solidFill>
                          <a:schemeClr val="tx1"/>
                        </a:solidFill>
                        <a:effectLst/>
                        <a:latin typeface="+mn-lt"/>
                        <a:ea typeface="+mn-ea"/>
                        <a:cs typeface="+mn-cs"/>
                      </a:endParaRPr>
                    </a:p>
                    <a:p>
                      <a:r>
                        <a:rPr lang="de-DE" sz="1600" b="0" kern="1200" dirty="0">
                          <a:solidFill>
                            <a:schemeClr val="tx1"/>
                          </a:solidFill>
                          <a:effectLst/>
                          <a:latin typeface="+mn-lt"/>
                          <a:ea typeface="+mn-ea"/>
                          <a:cs typeface="+mn-cs"/>
                        </a:rPr>
                        <a:t>Beispiele: </a:t>
                      </a:r>
                      <a:r>
                        <a:rPr lang="de-DE" sz="1600" b="0" i="1" kern="1200" dirty="0">
                          <a:solidFill>
                            <a:schemeClr val="tx1"/>
                          </a:solidFill>
                          <a:effectLst/>
                          <a:latin typeface="+mn-lt"/>
                          <a:ea typeface="+mn-ea"/>
                          <a:cs typeface="+mn-cs"/>
                        </a:rPr>
                        <a:t>Ba</a:t>
                      </a:r>
                      <a:r>
                        <a:rPr lang="de-DE" sz="1600" b="0" i="1" u="sng" kern="1200" dirty="0">
                          <a:solidFill>
                            <a:schemeClr val="tx1"/>
                          </a:solidFill>
                          <a:effectLst/>
                          <a:latin typeface="+mn-lt"/>
                          <a:ea typeface="+mn-ea"/>
                          <a:cs typeface="+mn-cs"/>
                        </a:rPr>
                        <a:t>ll</a:t>
                      </a:r>
                      <a:r>
                        <a:rPr lang="de-DE" sz="1600" b="0" i="1" kern="1200" dirty="0">
                          <a:solidFill>
                            <a:schemeClr val="tx1"/>
                          </a:solidFill>
                          <a:effectLst/>
                          <a:latin typeface="+mn-lt"/>
                          <a:ea typeface="+mn-ea"/>
                          <a:cs typeface="+mn-cs"/>
                        </a:rPr>
                        <a:t> – Bä</a:t>
                      </a:r>
                      <a:r>
                        <a:rPr lang="de-DE" sz="1600" b="0" i="1" u="sng" kern="1200" dirty="0">
                          <a:solidFill>
                            <a:schemeClr val="tx1"/>
                          </a:solidFill>
                          <a:effectLst/>
                          <a:latin typeface="+mn-lt"/>
                          <a:ea typeface="+mn-ea"/>
                          <a:cs typeface="+mn-cs"/>
                        </a:rPr>
                        <a:t>ll</a:t>
                      </a:r>
                      <a:r>
                        <a:rPr lang="de-DE" sz="1600" b="0" i="1" kern="1200" dirty="0">
                          <a:solidFill>
                            <a:schemeClr val="tx1"/>
                          </a:solidFill>
                          <a:effectLst/>
                          <a:latin typeface="+mn-lt"/>
                          <a:ea typeface="+mn-ea"/>
                          <a:cs typeface="+mn-cs"/>
                        </a:rPr>
                        <a:t>e- Fußba</a:t>
                      </a:r>
                      <a:r>
                        <a:rPr lang="de-DE" sz="1600" b="0" i="1" u="sng" kern="1200" dirty="0">
                          <a:solidFill>
                            <a:schemeClr val="tx1"/>
                          </a:solidFill>
                          <a:effectLst/>
                          <a:latin typeface="+mn-lt"/>
                          <a:ea typeface="+mn-ea"/>
                          <a:cs typeface="+mn-cs"/>
                        </a:rPr>
                        <a:t>ll</a:t>
                      </a:r>
                      <a:r>
                        <a:rPr lang="de-DE" sz="1600" b="0" i="1" kern="1200" dirty="0">
                          <a:solidFill>
                            <a:schemeClr val="tx1"/>
                          </a:solidFill>
                          <a:effectLst/>
                          <a:latin typeface="+mn-lt"/>
                          <a:ea typeface="+mn-ea"/>
                          <a:cs typeface="+mn-cs"/>
                        </a:rPr>
                        <a:t>; H</a:t>
                      </a:r>
                      <a:r>
                        <a:rPr lang="de-DE" sz="1600" b="0" i="1" u="sng" kern="1200" dirty="0">
                          <a:solidFill>
                            <a:schemeClr val="tx1"/>
                          </a:solidFill>
                          <a:effectLst/>
                          <a:latin typeface="+mn-lt"/>
                          <a:ea typeface="+mn-ea"/>
                          <a:cs typeface="+mn-cs"/>
                        </a:rPr>
                        <a:t>au</a:t>
                      </a:r>
                      <a:r>
                        <a:rPr lang="de-DE" sz="1600" b="0" i="1" kern="1200" dirty="0">
                          <a:solidFill>
                            <a:schemeClr val="tx1"/>
                          </a:solidFill>
                          <a:effectLst/>
                          <a:latin typeface="+mn-lt"/>
                          <a:ea typeface="+mn-ea"/>
                          <a:cs typeface="+mn-cs"/>
                        </a:rPr>
                        <a:t>s-H</a:t>
                      </a:r>
                      <a:r>
                        <a:rPr lang="de-DE" sz="1600" b="0" i="1" u="sng" kern="1200" dirty="0">
                          <a:solidFill>
                            <a:schemeClr val="tx1"/>
                          </a:solidFill>
                          <a:effectLst/>
                          <a:latin typeface="+mn-lt"/>
                          <a:ea typeface="+mn-ea"/>
                          <a:cs typeface="+mn-cs"/>
                        </a:rPr>
                        <a:t>äu</a:t>
                      </a:r>
                      <a:r>
                        <a:rPr lang="de-DE" sz="1600" b="0" i="1" kern="1200" dirty="0">
                          <a:solidFill>
                            <a:schemeClr val="tx1"/>
                          </a:solidFill>
                          <a:effectLst/>
                          <a:latin typeface="+mn-lt"/>
                          <a:ea typeface="+mn-ea"/>
                          <a:cs typeface="+mn-cs"/>
                        </a:rPr>
                        <a:t>ser-h</a:t>
                      </a:r>
                      <a:r>
                        <a:rPr lang="de-DE" sz="1600" b="0" i="1" u="sng" kern="1200" dirty="0">
                          <a:solidFill>
                            <a:schemeClr val="tx1"/>
                          </a:solidFill>
                          <a:effectLst/>
                          <a:latin typeface="+mn-lt"/>
                          <a:ea typeface="+mn-ea"/>
                          <a:cs typeface="+mn-cs"/>
                        </a:rPr>
                        <a:t>äu</a:t>
                      </a:r>
                      <a:r>
                        <a:rPr lang="de-DE" sz="1600" b="0" i="1" kern="1200" dirty="0">
                          <a:solidFill>
                            <a:schemeClr val="tx1"/>
                          </a:solidFill>
                          <a:effectLst/>
                          <a:latin typeface="+mn-lt"/>
                          <a:ea typeface="+mn-ea"/>
                          <a:cs typeface="+mn-cs"/>
                        </a:rPr>
                        <a:t>slich; ko</a:t>
                      </a:r>
                      <a:r>
                        <a:rPr lang="de-DE" sz="1600" b="0" i="1" u="sng" kern="1200" dirty="0">
                          <a:solidFill>
                            <a:schemeClr val="tx1"/>
                          </a:solidFill>
                          <a:effectLst/>
                          <a:latin typeface="+mn-lt"/>
                          <a:ea typeface="+mn-ea"/>
                          <a:cs typeface="+mn-cs"/>
                        </a:rPr>
                        <a:t>mm</a:t>
                      </a:r>
                      <a:r>
                        <a:rPr lang="de-DE" sz="1600" b="0" i="1" kern="1200" dirty="0">
                          <a:solidFill>
                            <a:schemeClr val="tx1"/>
                          </a:solidFill>
                          <a:effectLst/>
                          <a:latin typeface="+mn-lt"/>
                          <a:ea typeface="+mn-ea"/>
                          <a:cs typeface="+mn-cs"/>
                        </a:rPr>
                        <a:t>t-ko</a:t>
                      </a:r>
                      <a:r>
                        <a:rPr lang="de-DE" sz="1600" b="0" i="1" u="sng" kern="1200" dirty="0">
                          <a:solidFill>
                            <a:schemeClr val="tx1"/>
                          </a:solidFill>
                          <a:effectLst/>
                          <a:latin typeface="+mn-lt"/>
                          <a:ea typeface="+mn-ea"/>
                          <a:cs typeface="+mn-cs"/>
                        </a:rPr>
                        <a:t>mm</a:t>
                      </a:r>
                      <a:r>
                        <a:rPr lang="de-DE" sz="1600" b="0" i="1" kern="1200" dirty="0">
                          <a:solidFill>
                            <a:schemeClr val="tx1"/>
                          </a:solidFill>
                          <a:effectLst/>
                          <a:latin typeface="+mn-lt"/>
                          <a:ea typeface="+mn-ea"/>
                          <a:cs typeface="+mn-cs"/>
                        </a:rPr>
                        <a:t>st-ko</a:t>
                      </a:r>
                      <a:r>
                        <a:rPr lang="de-DE" sz="1600" b="0" i="1" u="sng" kern="1200" dirty="0">
                          <a:solidFill>
                            <a:schemeClr val="tx1"/>
                          </a:solidFill>
                          <a:effectLst/>
                          <a:latin typeface="+mn-lt"/>
                          <a:ea typeface="+mn-ea"/>
                          <a:cs typeface="+mn-cs"/>
                        </a:rPr>
                        <a:t>mm</a:t>
                      </a:r>
                      <a:r>
                        <a:rPr lang="de-DE" sz="1600" b="0" i="1" kern="1200" dirty="0">
                          <a:solidFill>
                            <a:schemeClr val="tx1"/>
                          </a:solidFill>
                          <a:effectLst/>
                          <a:latin typeface="+mn-lt"/>
                          <a:ea typeface="+mn-ea"/>
                          <a:cs typeface="+mn-cs"/>
                        </a:rPr>
                        <a:t>en; Flu</a:t>
                      </a:r>
                      <a:r>
                        <a:rPr lang="de-DE" sz="1600" b="0" i="1" u="sng" kern="1200" dirty="0">
                          <a:solidFill>
                            <a:schemeClr val="tx1"/>
                          </a:solidFill>
                          <a:effectLst/>
                          <a:latin typeface="+mn-lt"/>
                          <a:ea typeface="+mn-ea"/>
                          <a:cs typeface="+mn-cs"/>
                        </a:rPr>
                        <a:t>ss</a:t>
                      </a:r>
                      <a:r>
                        <a:rPr lang="de-DE" sz="1600" b="0" i="1" kern="1200" dirty="0">
                          <a:solidFill>
                            <a:schemeClr val="tx1"/>
                          </a:solidFill>
                          <a:effectLst/>
                          <a:latin typeface="+mn-lt"/>
                          <a:ea typeface="+mn-ea"/>
                          <a:cs typeface="+mn-cs"/>
                        </a:rPr>
                        <a:t>-Flü</a:t>
                      </a:r>
                      <a:r>
                        <a:rPr lang="de-DE" sz="1600" b="0" i="1" u="sng" kern="1200" dirty="0">
                          <a:solidFill>
                            <a:schemeClr val="tx1"/>
                          </a:solidFill>
                          <a:effectLst/>
                          <a:latin typeface="+mn-lt"/>
                          <a:ea typeface="+mn-ea"/>
                          <a:cs typeface="+mn-cs"/>
                        </a:rPr>
                        <a:t>ss</a:t>
                      </a:r>
                      <a:r>
                        <a:rPr lang="de-DE" sz="1600" b="0" i="1" kern="1200" dirty="0">
                          <a:solidFill>
                            <a:schemeClr val="tx1"/>
                          </a:solidFill>
                          <a:effectLst/>
                          <a:latin typeface="+mn-lt"/>
                          <a:ea typeface="+mn-ea"/>
                          <a:cs typeface="+mn-cs"/>
                        </a:rPr>
                        <a:t>e- flü</a:t>
                      </a:r>
                      <a:r>
                        <a:rPr lang="de-DE" sz="1600" b="0" i="1" u="sng" kern="1200" dirty="0">
                          <a:solidFill>
                            <a:schemeClr val="tx1"/>
                          </a:solidFill>
                          <a:effectLst/>
                          <a:latin typeface="+mn-lt"/>
                          <a:ea typeface="+mn-ea"/>
                          <a:cs typeface="+mn-cs"/>
                        </a:rPr>
                        <a:t>ss</a:t>
                      </a:r>
                      <a:r>
                        <a:rPr lang="de-DE" sz="1600" b="0" i="1" kern="1200" dirty="0">
                          <a:solidFill>
                            <a:schemeClr val="tx1"/>
                          </a:solidFill>
                          <a:effectLst/>
                          <a:latin typeface="+mn-lt"/>
                          <a:ea typeface="+mn-ea"/>
                          <a:cs typeface="+mn-cs"/>
                        </a:rPr>
                        <a:t>ig-flü</a:t>
                      </a:r>
                      <a:r>
                        <a:rPr lang="de-DE" sz="1600" b="0" i="1" u="sng" kern="1200" dirty="0">
                          <a:solidFill>
                            <a:schemeClr val="tx1"/>
                          </a:solidFill>
                          <a:effectLst/>
                          <a:latin typeface="+mn-lt"/>
                          <a:ea typeface="+mn-ea"/>
                          <a:cs typeface="+mn-cs"/>
                        </a:rPr>
                        <a:t>ss</a:t>
                      </a:r>
                      <a:r>
                        <a:rPr lang="de-DE" sz="1600" b="0" i="1" kern="1200" dirty="0">
                          <a:solidFill>
                            <a:schemeClr val="tx1"/>
                          </a:solidFill>
                          <a:effectLst/>
                          <a:latin typeface="+mn-lt"/>
                          <a:ea typeface="+mn-ea"/>
                          <a:cs typeface="+mn-cs"/>
                        </a:rPr>
                        <a:t>ige-flie</a:t>
                      </a:r>
                      <a:r>
                        <a:rPr lang="de-DE" sz="1600" b="0" i="1" u="sng" kern="1200" dirty="0">
                          <a:solidFill>
                            <a:schemeClr val="tx1"/>
                          </a:solidFill>
                          <a:effectLst/>
                          <a:latin typeface="+mn-lt"/>
                          <a:ea typeface="+mn-ea"/>
                          <a:cs typeface="+mn-cs"/>
                        </a:rPr>
                        <a:t>ß</a:t>
                      </a:r>
                      <a:r>
                        <a:rPr lang="de-DE" sz="1600" b="0" i="1" kern="1200" dirty="0">
                          <a:solidFill>
                            <a:schemeClr val="tx1"/>
                          </a:solidFill>
                          <a:effectLst/>
                          <a:latin typeface="+mn-lt"/>
                          <a:ea typeface="+mn-ea"/>
                          <a:cs typeface="+mn-cs"/>
                        </a:rPr>
                        <a:t>en; sie</a:t>
                      </a:r>
                      <a:r>
                        <a:rPr lang="de-DE" sz="1600" b="0" i="1" u="sng" kern="1200" dirty="0">
                          <a:solidFill>
                            <a:schemeClr val="tx1"/>
                          </a:solidFill>
                          <a:effectLst/>
                          <a:latin typeface="+mn-lt"/>
                          <a:ea typeface="+mn-ea"/>
                          <a:cs typeface="+mn-cs"/>
                        </a:rPr>
                        <a:t>h</a:t>
                      </a:r>
                      <a:r>
                        <a:rPr lang="de-DE" sz="1600" b="0" i="1" kern="1200" dirty="0">
                          <a:solidFill>
                            <a:schemeClr val="tx1"/>
                          </a:solidFill>
                          <a:effectLst/>
                          <a:latin typeface="+mn-lt"/>
                          <a:ea typeface="+mn-ea"/>
                          <a:cs typeface="+mn-cs"/>
                        </a:rPr>
                        <a:t>t-se</a:t>
                      </a:r>
                      <a:r>
                        <a:rPr lang="de-DE" sz="1600" b="0" i="1" u="sng" kern="1200" dirty="0">
                          <a:solidFill>
                            <a:schemeClr val="tx1"/>
                          </a:solidFill>
                          <a:effectLst/>
                          <a:latin typeface="+mn-lt"/>
                          <a:ea typeface="+mn-ea"/>
                          <a:cs typeface="+mn-cs"/>
                        </a:rPr>
                        <a:t>h</a:t>
                      </a:r>
                      <a:r>
                        <a:rPr lang="de-DE" sz="1600" b="0" i="1" kern="1200" dirty="0">
                          <a:solidFill>
                            <a:schemeClr val="tx1"/>
                          </a:solidFill>
                          <a:effectLst/>
                          <a:latin typeface="+mn-lt"/>
                          <a:ea typeface="+mn-ea"/>
                          <a:cs typeface="+mn-cs"/>
                        </a:rPr>
                        <a:t>en-sa</a:t>
                      </a:r>
                      <a:r>
                        <a:rPr lang="de-DE" sz="1600" b="0" i="1" u="sng" kern="1200" dirty="0">
                          <a:solidFill>
                            <a:schemeClr val="tx1"/>
                          </a:solidFill>
                          <a:effectLst/>
                          <a:latin typeface="+mn-lt"/>
                          <a:ea typeface="+mn-ea"/>
                          <a:cs typeface="+mn-cs"/>
                        </a:rPr>
                        <a:t>h</a:t>
                      </a:r>
                      <a:r>
                        <a:rPr lang="de-DE" sz="1600" b="0" i="1" kern="1200" dirty="0">
                          <a:solidFill>
                            <a:schemeClr val="tx1"/>
                          </a:solidFill>
                          <a:effectLst/>
                          <a:latin typeface="+mn-lt"/>
                          <a:ea typeface="+mn-ea"/>
                          <a:cs typeface="+mn-cs"/>
                        </a:rPr>
                        <a:t>; ….</a:t>
                      </a:r>
                      <a:endParaRPr lang="de-DE"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anose="05000000000000000000" pitchFamily="2" charset="2"/>
                        <a:buChar char=""/>
                      </a:pPr>
                      <a:r>
                        <a:rPr lang="de-DE" sz="1600" b="0" kern="1200" dirty="0">
                          <a:solidFill>
                            <a:schemeClr val="tx1"/>
                          </a:solidFill>
                          <a:effectLst/>
                          <a:latin typeface="+mn-lt"/>
                          <a:ea typeface="+mn-ea"/>
                          <a:cs typeface="+mn-cs"/>
                        </a:rPr>
                        <a:t>[wie Kl. 1/2]</a:t>
                      </a:r>
                    </a:p>
                    <a:p>
                      <a:r>
                        <a:rPr lang="de-DE" sz="1600" b="0" kern="1200" dirty="0">
                          <a:solidFill>
                            <a:schemeClr val="tx1"/>
                          </a:solidFill>
                          <a:effectLst/>
                          <a:latin typeface="+mn-lt"/>
                          <a:ea typeface="+mn-ea"/>
                          <a:cs typeface="+mn-cs"/>
                          <a:sym typeface="Wingdings" panose="05000000000000000000" pitchFamily="2" charset="2"/>
                        </a:rPr>
                        <a:t></a:t>
                      </a:r>
                      <a:r>
                        <a:rPr lang="de-DE" sz="1600" b="0" kern="1200" dirty="0">
                          <a:solidFill>
                            <a:schemeClr val="tx1"/>
                          </a:solidFill>
                          <a:effectLst/>
                          <a:latin typeface="+mn-lt"/>
                          <a:ea typeface="+mn-ea"/>
                          <a:cs typeface="+mn-cs"/>
                        </a:rPr>
                        <a:t> </a:t>
                      </a:r>
                      <a:r>
                        <a:rPr lang="de-DE" sz="1600" b="1" kern="1200" dirty="0">
                          <a:solidFill>
                            <a:schemeClr val="tx1"/>
                          </a:solidFill>
                          <a:effectLst/>
                          <a:latin typeface="+mn-lt"/>
                          <a:ea typeface="+mn-ea"/>
                          <a:cs typeface="+mn-cs"/>
                        </a:rPr>
                        <a:t>Wortfamilie</a:t>
                      </a:r>
                      <a:r>
                        <a:rPr lang="de-DE" sz="1600" b="0" kern="1200" dirty="0">
                          <a:solidFill>
                            <a:schemeClr val="tx1"/>
                          </a:solidFill>
                          <a:effectLst/>
                          <a:latin typeface="+mn-lt"/>
                          <a:ea typeface="+mn-ea"/>
                          <a:cs typeface="+mn-cs"/>
                        </a:rPr>
                        <a:t> </a:t>
                      </a:r>
                      <a:r>
                        <a:rPr lang="de-DE" sz="1600" b="0" kern="1200" dirty="0" err="1">
                          <a:solidFill>
                            <a:schemeClr val="tx1"/>
                          </a:solidFill>
                          <a:effectLst/>
                          <a:latin typeface="+mn-lt"/>
                          <a:ea typeface="+mn-ea"/>
                          <a:cs typeface="+mn-cs"/>
                        </a:rPr>
                        <a:t>bil</a:t>
                      </a:r>
                      <a:r>
                        <a:rPr lang="de-DE" sz="1600" b="0" kern="1200" dirty="0">
                          <a:solidFill>
                            <a:schemeClr val="tx1"/>
                          </a:solidFill>
                          <a:effectLst/>
                          <a:latin typeface="+mn-lt"/>
                          <a:ea typeface="+mn-ea"/>
                          <a:cs typeface="+mn-cs"/>
                        </a:rPr>
                        <a:t>-den und Konstant-schreibung </a:t>
                      </a:r>
                      <a:r>
                        <a:rPr lang="de-DE" sz="1600" b="0" kern="1200" dirty="0" err="1">
                          <a:solidFill>
                            <a:schemeClr val="tx1"/>
                          </a:solidFill>
                          <a:effectLst/>
                          <a:latin typeface="+mn-lt"/>
                          <a:ea typeface="+mn-ea"/>
                          <a:cs typeface="+mn-cs"/>
                        </a:rPr>
                        <a:t>markie-ren</a:t>
                      </a:r>
                      <a:r>
                        <a:rPr lang="de-DE" sz="1600" b="0" kern="1200" dirty="0">
                          <a:solidFill>
                            <a:schemeClr val="tx1"/>
                          </a:solidFill>
                          <a:effectLst/>
                          <a:latin typeface="+mn-lt"/>
                          <a:ea typeface="+mn-ea"/>
                          <a:cs typeface="+mn-cs"/>
                        </a:rPr>
                        <a:t>. In der Wort-familie können mehrere Recht-schreibfälle in einem Wort behandelt werden.</a:t>
                      </a:r>
                      <a:r>
                        <a:rPr lang="de-DE" sz="1600" b="0" dirty="0">
                          <a:solidFill>
                            <a:schemeClr val="tx1"/>
                          </a:solidFill>
                          <a:effectLst/>
                        </a:rPr>
                        <a:t> </a:t>
                      </a:r>
                      <a:r>
                        <a:rPr lang="de-DE" sz="1600" b="0" kern="1200" dirty="0">
                          <a:solidFill>
                            <a:schemeClr val="tx1"/>
                          </a:solidFill>
                          <a:effectLst/>
                          <a:latin typeface="+mn-lt"/>
                          <a:ea typeface="+mn-ea"/>
                          <a:cs typeface="+mn-cs"/>
                        </a:rPr>
                        <a:t> </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600" b="0" kern="1200" dirty="0">
                          <a:solidFill>
                            <a:schemeClr val="tx1"/>
                          </a:solidFill>
                          <a:effectLst/>
                          <a:latin typeface="+mn-lt"/>
                          <a:ea typeface="+mn-ea"/>
                          <a:cs typeface="+mn-cs"/>
                        </a:rPr>
                        <a:t>Weitere herleitbare &lt;ß&gt;-Wörter    </a:t>
                      </a:r>
                      <a:r>
                        <a:rPr lang="de-DE" sz="1600" b="0" kern="1200" dirty="0">
                          <a:solidFill>
                            <a:schemeClr val="tx1"/>
                          </a:solidFill>
                          <a:effectLst/>
                          <a:latin typeface="+mn-lt"/>
                          <a:ea typeface="+mn-ea"/>
                          <a:cs typeface="+mn-cs"/>
                          <a:sym typeface="Wingdings" panose="05000000000000000000" pitchFamily="2" charset="2"/>
                        </a:rPr>
                        <a:t></a:t>
                      </a:r>
                      <a:endParaRPr lang="de-DE" sz="1600" b="0" kern="1200" dirty="0">
                        <a:solidFill>
                          <a:schemeClr val="tx1"/>
                        </a:solidFill>
                        <a:effectLst/>
                        <a:latin typeface="+mn-lt"/>
                        <a:ea typeface="+mn-ea"/>
                        <a:cs typeface="+mn-cs"/>
                      </a:endParaRPr>
                    </a:p>
                    <a:p>
                      <a:r>
                        <a:rPr lang="de-DE" sz="1600" b="0" kern="1200" dirty="0">
                          <a:solidFill>
                            <a:schemeClr val="tx1"/>
                          </a:solidFill>
                          <a:effectLst/>
                          <a:latin typeface="+mn-lt"/>
                          <a:ea typeface="+mn-ea"/>
                          <a:cs typeface="+mn-cs"/>
                        </a:rPr>
                        <a:t>Beispiele: </a:t>
                      </a:r>
                      <a:r>
                        <a:rPr lang="de-DE" sz="1600" b="0" i="1" kern="1200" dirty="0">
                          <a:solidFill>
                            <a:schemeClr val="tx1"/>
                          </a:solidFill>
                          <a:effectLst/>
                          <a:latin typeface="+mn-lt"/>
                          <a:ea typeface="+mn-ea"/>
                          <a:cs typeface="+mn-cs"/>
                        </a:rPr>
                        <a:t>Hitze-hei</a:t>
                      </a:r>
                      <a:r>
                        <a:rPr lang="de-DE" sz="1600" b="0" i="1" u="sng" kern="1200" dirty="0">
                          <a:solidFill>
                            <a:schemeClr val="tx1"/>
                          </a:solidFill>
                          <a:effectLst/>
                          <a:latin typeface="+mn-lt"/>
                          <a:ea typeface="+mn-ea"/>
                          <a:cs typeface="+mn-cs"/>
                        </a:rPr>
                        <a:t>ß</a:t>
                      </a:r>
                      <a:r>
                        <a:rPr lang="de-DE" sz="1600" b="0" i="1" kern="1200" dirty="0">
                          <a:solidFill>
                            <a:schemeClr val="tx1"/>
                          </a:solidFill>
                          <a:effectLst/>
                          <a:latin typeface="+mn-lt"/>
                          <a:ea typeface="+mn-ea"/>
                          <a:cs typeface="+mn-cs"/>
                        </a:rPr>
                        <a:t>-Hei</a:t>
                      </a:r>
                      <a:r>
                        <a:rPr lang="de-DE" sz="1600" b="0" i="1" u="sng" kern="1200" dirty="0">
                          <a:solidFill>
                            <a:schemeClr val="tx1"/>
                          </a:solidFill>
                          <a:effectLst/>
                          <a:latin typeface="+mn-lt"/>
                          <a:ea typeface="+mn-ea"/>
                          <a:cs typeface="+mn-cs"/>
                        </a:rPr>
                        <a:t>ß</a:t>
                      </a:r>
                      <a:r>
                        <a:rPr lang="de-DE" sz="1600" b="0" i="1" kern="1200" dirty="0">
                          <a:solidFill>
                            <a:schemeClr val="tx1"/>
                          </a:solidFill>
                          <a:effectLst/>
                          <a:latin typeface="+mn-lt"/>
                          <a:ea typeface="+mn-ea"/>
                          <a:cs typeface="+mn-cs"/>
                        </a:rPr>
                        <a:t>hunger; schwitzen-Schwei</a:t>
                      </a:r>
                      <a:r>
                        <a:rPr lang="de-DE" sz="1600" b="0" i="1" u="sng" kern="1200" dirty="0">
                          <a:solidFill>
                            <a:schemeClr val="tx1"/>
                          </a:solidFill>
                          <a:effectLst/>
                          <a:latin typeface="+mn-lt"/>
                          <a:ea typeface="+mn-ea"/>
                          <a:cs typeface="+mn-cs"/>
                        </a:rPr>
                        <a:t>ß-</a:t>
                      </a:r>
                      <a:r>
                        <a:rPr lang="de-DE" sz="1600" b="0" i="1" kern="1200" dirty="0">
                          <a:solidFill>
                            <a:schemeClr val="tx1"/>
                          </a:solidFill>
                          <a:effectLst/>
                          <a:latin typeface="+mn-lt"/>
                          <a:ea typeface="+mn-ea"/>
                          <a:cs typeface="+mn-cs"/>
                        </a:rPr>
                        <a:t>Schwei</a:t>
                      </a:r>
                      <a:r>
                        <a:rPr lang="de-DE" sz="1600" b="0" i="1" u="sng" kern="1200" dirty="0">
                          <a:solidFill>
                            <a:schemeClr val="tx1"/>
                          </a:solidFill>
                          <a:effectLst/>
                          <a:latin typeface="+mn-lt"/>
                          <a:ea typeface="+mn-ea"/>
                          <a:cs typeface="+mn-cs"/>
                        </a:rPr>
                        <a:t>ß</a:t>
                      </a:r>
                      <a:r>
                        <a:rPr lang="de-DE" sz="1600" b="0" i="1" kern="1200" dirty="0">
                          <a:solidFill>
                            <a:schemeClr val="tx1"/>
                          </a:solidFill>
                          <a:effectLst/>
                          <a:latin typeface="+mn-lt"/>
                          <a:ea typeface="+mn-ea"/>
                          <a:cs typeface="+mn-cs"/>
                        </a:rPr>
                        <a:t>band-schwei</a:t>
                      </a:r>
                      <a:r>
                        <a:rPr lang="de-DE" sz="1600" b="0" i="1" u="sng" kern="1200" dirty="0">
                          <a:solidFill>
                            <a:schemeClr val="tx1"/>
                          </a:solidFill>
                          <a:effectLst/>
                          <a:latin typeface="+mn-lt"/>
                          <a:ea typeface="+mn-ea"/>
                          <a:cs typeface="+mn-cs"/>
                        </a:rPr>
                        <a:t>ß</a:t>
                      </a:r>
                      <a:r>
                        <a:rPr lang="de-DE" sz="1600" b="0" i="1" kern="1200" dirty="0">
                          <a:solidFill>
                            <a:schemeClr val="tx1"/>
                          </a:solidFill>
                          <a:effectLst/>
                          <a:latin typeface="+mn-lt"/>
                          <a:ea typeface="+mn-ea"/>
                          <a:cs typeface="+mn-cs"/>
                        </a:rPr>
                        <a:t>en; wei</a:t>
                      </a:r>
                      <a:r>
                        <a:rPr lang="de-DE" sz="1600" b="0" i="1" u="sng" kern="1200" dirty="0">
                          <a:solidFill>
                            <a:schemeClr val="tx1"/>
                          </a:solidFill>
                          <a:effectLst/>
                          <a:latin typeface="+mn-lt"/>
                          <a:ea typeface="+mn-ea"/>
                          <a:cs typeface="+mn-cs"/>
                        </a:rPr>
                        <a:t>ß </a:t>
                      </a:r>
                      <a:r>
                        <a:rPr lang="de-DE" sz="1600" b="0" i="1" kern="1200" dirty="0">
                          <a:solidFill>
                            <a:schemeClr val="tx1"/>
                          </a:solidFill>
                          <a:effectLst/>
                          <a:latin typeface="+mn-lt"/>
                          <a:ea typeface="+mn-ea"/>
                          <a:cs typeface="+mn-cs"/>
                        </a:rPr>
                        <a:t>– wi</a:t>
                      </a:r>
                      <a:r>
                        <a:rPr lang="de-DE" sz="1600" b="0" i="1" u="sng" kern="1200" dirty="0">
                          <a:solidFill>
                            <a:schemeClr val="tx1"/>
                          </a:solidFill>
                          <a:effectLst/>
                          <a:latin typeface="+mn-lt"/>
                          <a:ea typeface="+mn-ea"/>
                          <a:cs typeface="+mn-cs"/>
                        </a:rPr>
                        <a:t>ss</a:t>
                      </a:r>
                      <a:r>
                        <a:rPr lang="de-DE" sz="1600" b="0" i="1" kern="1200" dirty="0">
                          <a:solidFill>
                            <a:schemeClr val="tx1"/>
                          </a:solidFill>
                          <a:effectLst/>
                          <a:latin typeface="+mn-lt"/>
                          <a:ea typeface="+mn-ea"/>
                          <a:cs typeface="+mn-cs"/>
                        </a:rPr>
                        <a:t>en – gewi</a:t>
                      </a:r>
                      <a:r>
                        <a:rPr lang="de-DE" sz="1600" b="0" i="1" u="sng" kern="1200" dirty="0">
                          <a:solidFill>
                            <a:schemeClr val="tx1"/>
                          </a:solidFill>
                          <a:effectLst/>
                          <a:latin typeface="+mn-lt"/>
                          <a:ea typeface="+mn-ea"/>
                          <a:cs typeface="+mn-cs"/>
                        </a:rPr>
                        <a:t>tz</a:t>
                      </a:r>
                      <a:r>
                        <a:rPr lang="de-DE" sz="1600" b="0" i="1" kern="1200" dirty="0">
                          <a:solidFill>
                            <a:schemeClr val="tx1"/>
                          </a:solidFill>
                          <a:effectLst/>
                          <a:latin typeface="+mn-lt"/>
                          <a:ea typeface="+mn-ea"/>
                          <a:cs typeface="+mn-cs"/>
                        </a:rPr>
                        <a:t>t - Wi</a:t>
                      </a:r>
                      <a:r>
                        <a:rPr lang="de-DE" sz="1600" b="0" i="1" u="sng" kern="1200" dirty="0">
                          <a:solidFill>
                            <a:schemeClr val="tx1"/>
                          </a:solidFill>
                          <a:effectLst/>
                          <a:latin typeface="+mn-lt"/>
                          <a:ea typeface="+mn-ea"/>
                          <a:cs typeface="+mn-cs"/>
                        </a:rPr>
                        <a:t>tz</a:t>
                      </a:r>
                      <a:r>
                        <a:rPr lang="de-DE" sz="1600" b="0" i="1" kern="1200" dirty="0">
                          <a:solidFill>
                            <a:schemeClr val="tx1"/>
                          </a:solidFill>
                          <a:effectLst/>
                          <a:latin typeface="+mn-lt"/>
                          <a:ea typeface="+mn-ea"/>
                          <a:cs typeface="+mn-cs"/>
                        </a:rPr>
                        <a:t>	</a:t>
                      </a:r>
                      <a:endParaRPr lang="de-DE" sz="1600" b="0" kern="1200" dirty="0">
                        <a:solidFill>
                          <a:schemeClr val="tx1"/>
                        </a:solidFill>
                        <a:effectLst/>
                        <a:latin typeface="+mn-lt"/>
                        <a:ea typeface="+mn-ea"/>
                        <a:cs typeface="+mn-cs"/>
                      </a:endParaRPr>
                    </a:p>
                    <a:p>
                      <a:r>
                        <a:rPr lang="de-DE" sz="1600" b="0" kern="1200" dirty="0">
                          <a:solidFill>
                            <a:schemeClr val="tx1"/>
                          </a:solidFill>
                          <a:effectLst/>
                          <a:highlight>
                            <a:srgbClr val="CCFF99"/>
                          </a:highlight>
                          <a:latin typeface="+mn-lt"/>
                          <a:ea typeface="+mn-ea"/>
                          <a:cs typeface="+mn-cs"/>
                        </a:rPr>
                        <a:t>Besondere flektierte Formen und Wort-bildungen	</a:t>
                      </a:r>
                      <a:r>
                        <a:rPr lang="de-DE" sz="1600" b="0" kern="1200" dirty="0">
                          <a:solidFill>
                            <a:schemeClr val="tx1"/>
                          </a:solidFill>
                          <a:effectLst/>
                          <a:highlight>
                            <a:srgbClr val="CCFF99"/>
                          </a:highlight>
                          <a:latin typeface="+mn-lt"/>
                          <a:ea typeface="+mn-ea"/>
                          <a:cs typeface="+mn-cs"/>
                          <a:sym typeface="Wingdings" panose="05000000000000000000" pitchFamily="2" charset="2"/>
                        </a:rPr>
                        <a:t></a:t>
                      </a:r>
                      <a:endParaRPr lang="de-DE" sz="1600" b="0" kern="1200" dirty="0">
                        <a:solidFill>
                          <a:schemeClr val="tx1"/>
                        </a:solidFill>
                        <a:effectLst/>
                        <a:highlight>
                          <a:srgbClr val="CCFF99"/>
                        </a:highlight>
                        <a:latin typeface="+mn-lt"/>
                        <a:ea typeface="+mn-ea"/>
                        <a:cs typeface="+mn-cs"/>
                      </a:endParaRPr>
                    </a:p>
                    <a:p>
                      <a:r>
                        <a:rPr lang="de-DE" sz="1600" b="0" kern="1200" dirty="0">
                          <a:solidFill>
                            <a:schemeClr val="tx1"/>
                          </a:solidFill>
                          <a:effectLst/>
                          <a:highlight>
                            <a:srgbClr val="CCFF99"/>
                          </a:highlight>
                          <a:latin typeface="+mn-lt"/>
                          <a:ea typeface="+mn-ea"/>
                          <a:cs typeface="+mn-cs"/>
                        </a:rPr>
                        <a:t>Beispiele: (</a:t>
                      </a:r>
                      <a:r>
                        <a:rPr lang="de-DE" sz="1600" b="0" i="1" kern="1200" dirty="0">
                          <a:solidFill>
                            <a:schemeClr val="tx1"/>
                          </a:solidFill>
                          <a:effectLst/>
                          <a:highlight>
                            <a:srgbClr val="CCFF99"/>
                          </a:highlight>
                          <a:latin typeface="+mn-lt"/>
                          <a:ea typeface="+mn-ea"/>
                          <a:cs typeface="+mn-cs"/>
                        </a:rPr>
                        <a:t>du) ni</a:t>
                      </a:r>
                      <a:r>
                        <a:rPr lang="de-DE" sz="1600" b="0" i="1" u="sng" kern="1200" dirty="0">
                          <a:solidFill>
                            <a:schemeClr val="tx1"/>
                          </a:solidFill>
                          <a:effectLst/>
                          <a:highlight>
                            <a:srgbClr val="CCFF99"/>
                          </a:highlight>
                          <a:latin typeface="+mn-lt"/>
                          <a:ea typeface="+mn-ea"/>
                          <a:cs typeface="+mn-cs"/>
                        </a:rPr>
                        <a:t>mm</a:t>
                      </a:r>
                      <a:r>
                        <a:rPr lang="de-DE" sz="1600" b="0" i="1" kern="1200" dirty="0">
                          <a:solidFill>
                            <a:schemeClr val="tx1"/>
                          </a:solidFill>
                          <a:effectLst/>
                          <a:highlight>
                            <a:srgbClr val="CCFF99"/>
                          </a:highlight>
                          <a:latin typeface="+mn-lt"/>
                          <a:ea typeface="+mn-ea"/>
                          <a:cs typeface="+mn-cs"/>
                        </a:rPr>
                        <a:t>st – geno</a:t>
                      </a:r>
                      <a:r>
                        <a:rPr lang="de-DE" sz="1600" b="0" i="1" u="sng" kern="1200" dirty="0">
                          <a:solidFill>
                            <a:schemeClr val="tx1"/>
                          </a:solidFill>
                          <a:effectLst/>
                          <a:highlight>
                            <a:srgbClr val="CCFF99"/>
                          </a:highlight>
                          <a:latin typeface="+mn-lt"/>
                          <a:ea typeface="+mn-ea"/>
                          <a:cs typeface="+mn-cs"/>
                        </a:rPr>
                        <a:t>mm</a:t>
                      </a:r>
                      <a:r>
                        <a:rPr lang="de-DE" sz="1600" b="0" i="1" kern="1200" dirty="0">
                          <a:solidFill>
                            <a:schemeClr val="tx1"/>
                          </a:solidFill>
                          <a:effectLst/>
                          <a:highlight>
                            <a:srgbClr val="CCFF99"/>
                          </a:highlight>
                          <a:latin typeface="+mn-lt"/>
                          <a:ea typeface="+mn-ea"/>
                          <a:cs typeface="+mn-cs"/>
                        </a:rPr>
                        <a:t>en, (er) sie</a:t>
                      </a:r>
                      <a:r>
                        <a:rPr lang="de-DE" sz="1600" b="0" i="1" u="sng" kern="1200" dirty="0">
                          <a:solidFill>
                            <a:schemeClr val="tx1"/>
                          </a:solidFill>
                          <a:effectLst/>
                          <a:highlight>
                            <a:srgbClr val="CCFF99"/>
                          </a:highlight>
                          <a:latin typeface="+mn-lt"/>
                          <a:ea typeface="+mn-ea"/>
                          <a:cs typeface="+mn-cs"/>
                        </a:rPr>
                        <a:t>h</a:t>
                      </a:r>
                      <a:r>
                        <a:rPr lang="de-DE" sz="1600" b="0" i="1" kern="1200" dirty="0">
                          <a:solidFill>
                            <a:schemeClr val="tx1"/>
                          </a:solidFill>
                          <a:effectLst/>
                          <a:highlight>
                            <a:srgbClr val="CCFF99"/>
                          </a:highlight>
                          <a:latin typeface="+mn-lt"/>
                          <a:ea typeface="+mn-ea"/>
                          <a:cs typeface="+mn-cs"/>
                        </a:rPr>
                        <a:t>t – se</a:t>
                      </a:r>
                      <a:r>
                        <a:rPr lang="de-DE" sz="1600" b="0" i="1" u="sng" kern="1200" dirty="0">
                          <a:solidFill>
                            <a:schemeClr val="tx1"/>
                          </a:solidFill>
                          <a:effectLst/>
                          <a:highlight>
                            <a:srgbClr val="CCFF99"/>
                          </a:highlight>
                          <a:latin typeface="+mn-lt"/>
                          <a:ea typeface="+mn-ea"/>
                          <a:cs typeface="+mn-cs"/>
                        </a:rPr>
                        <a:t>h</a:t>
                      </a:r>
                      <a:r>
                        <a:rPr lang="de-DE" sz="1600" b="0" i="1" kern="1200" dirty="0">
                          <a:solidFill>
                            <a:schemeClr val="tx1"/>
                          </a:solidFill>
                          <a:effectLst/>
                          <a:highlight>
                            <a:srgbClr val="CCFF99"/>
                          </a:highlight>
                          <a:latin typeface="+mn-lt"/>
                          <a:ea typeface="+mn-ea"/>
                          <a:cs typeface="+mn-cs"/>
                        </a:rPr>
                        <a:t>en</a:t>
                      </a:r>
                      <a:endParaRPr lang="de-DE" sz="1600" b="0" dirty="0">
                        <a:solidFill>
                          <a:schemeClr val="tx1"/>
                        </a:solidFill>
                        <a:highlight>
                          <a:srgbClr val="CCFF99"/>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600" b="0" kern="1200" dirty="0">
                          <a:solidFill>
                            <a:schemeClr val="tx1"/>
                          </a:solidFill>
                          <a:effectLst/>
                          <a:latin typeface="+mn-lt"/>
                          <a:ea typeface="+mn-ea"/>
                          <a:cs typeface="+mn-cs"/>
                          <a:sym typeface="Wingdings" panose="05000000000000000000" pitchFamily="2" charset="2"/>
                        </a:rPr>
                        <a:t></a:t>
                      </a:r>
                      <a:r>
                        <a:rPr lang="de-DE" sz="1600" b="0" kern="1200" dirty="0">
                          <a:solidFill>
                            <a:schemeClr val="tx1"/>
                          </a:solidFill>
                          <a:effectLst/>
                          <a:latin typeface="+mn-lt"/>
                          <a:ea typeface="+mn-ea"/>
                          <a:cs typeface="+mn-cs"/>
                        </a:rPr>
                        <a:t> Erweiterung der </a:t>
                      </a:r>
                      <a:r>
                        <a:rPr lang="de-DE" sz="1600" b="1" kern="1200" dirty="0">
                          <a:solidFill>
                            <a:schemeClr val="tx1"/>
                          </a:solidFill>
                          <a:effectLst/>
                          <a:latin typeface="+mn-lt"/>
                          <a:ea typeface="+mn-ea"/>
                          <a:cs typeface="+mn-cs"/>
                        </a:rPr>
                        <a:t>Wortfamilien</a:t>
                      </a:r>
                      <a:r>
                        <a:rPr lang="de-DE" sz="1600" b="0" kern="1200" dirty="0">
                          <a:solidFill>
                            <a:schemeClr val="tx1"/>
                          </a:solidFill>
                          <a:effectLst/>
                          <a:latin typeface="+mn-lt"/>
                          <a:ea typeface="+mn-ea"/>
                          <a:cs typeface="+mn-cs"/>
                        </a:rPr>
                        <a:t>: &lt;ß&gt; auch, wenn in der  Wortfamilie &lt;</a:t>
                      </a:r>
                      <a:r>
                        <a:rPr lang="de-DE" sz="1600" b="0" kern="1200" dirty="0" err="1">
                          <a:solidFill>
                            <a:schemeClr val="tx1"/>
                          </a:solidFill>
                          <a:effectLst/>
                          <a:latin typeface="+mn-lt"/>
                          <a:ea typeface="+mn-ea"/>
                          <a:cs typeface="+mn-cs"/>
                        </a:rPr>
                        <a:t>tz</a:t>
                      </a:r>
                      <a:r>
                        <a:rPr lang="de-DE" sz="1600" b="0" kern="1200" dirty="0">
                          <a:solidFill>
                            <a:schemeClr val="tx1"/>
                          </a:solidFill>
                          <a:effectLst/>
                          <a:latin typeface="+mn-lt"/>
                          <a:ea typeface="+mn-ea"/>
                          <a:cs typeface="+mn-cs"/>
                        </a:rPr>
                        <a:t>&gt; vorkommt.</a:t>
                      </a:r>
                    </a:p>
                    <a:p>
                      <a:r>
                        <a:rPr lang="de-DE" sz="1600" b="0" kern="1200" dirty="0">
                          <a:solidFill>
                            <a:schemeClr val="tx1"/>
                          </a:solidFill>
                          <a:effectLst/>
                          <a:highlight>
                            <a:srgbClr val="CCFF99"/>
                          </a:highlight>
                          <a:latin typeface="+mn-lt"/>
                          <a:ea typeface="+mn-ea"/>
                          <a:cs typeface="+mn-cs"/>
                          <a:sym typeface="Wingdings" panose="05000000000000000000" pitchFamily="2" charset="2"/>
                        </a:rPr>
                        <a:t></a:t>
                      </a:r>
                      <a:r>
                        <a:rPr lang="de-DE" sz="1600" b="0" kern="1200" dirty="0">
                          <a:solidFill>
                            <a:schemeClr val="tx1"/>
                          </a:solidFill>
                          <a:effectLst/>
                          <a:highlight>
                            <a:srgbClr val="CCFF99"/>
                          </a:highlight>
                          <a:latin typeface="+mn-lt"/>
                          <a:ea typeface="+mn-ea"/>
                          <a:cs typeface="+mn-cs"/>
                        </a:rPr>
                        <a:t> Der Infinitiv </a:t>
                      </a:r>
                      <a:r>
                        <a:rPr lang="de-DE" sz="1600" b="0" i="1" kern="1200" dirty="0">
                          <a:solidFill>
                            <a:schemeClr val="tx1"/>
                          </a:solidFill>
                          <a:effectLst/>
                          <a:highlight>
                            <a:srgbClr val="CCFF99"/>
                          </a:highlight>
                          <a:latin typeface="+mn-lt"/>
                          <a:ea typeface="+mn-ea"/>
                          <a:cs typeface="+mn-cs"/>
                        </a:rPr>
                        <a:t>nehmen</a:t>
                      </a:r>
                      <a:r>
                        <a:rPr lang="de-DE" sz="1600" b="0" kern="1200" dirty="0">
                          <a:solidFill>
                            <a:schemeClr val="tx1"/>
                          </a:solidFill>
                          <a:effectLst/>
                          <a:highlight>
                            <a:srgbClr val="CCFF99"/>
                          </a:highlight>
                          <a:latin typeface="+mn-lt"/>
                          <a:ea typeface="+mn-ea"/>
                          <a:cs typeface="+mn-cs"/>
                        </a:rPr>
                        <a:t> ist für die Wortfamilie zur Erklärung der Verdoppelung von Konsonanten­graphem nicht brauchbar (ähnlich</a:t>
                      </a:r>
                      <a:r>
                        <a:rPr lang="de-DE" sz="1600" b="0" i="1" kern="1200" dirty="0">
                          <a:solidFill>
                            <a:schemeClr val="tx1"/>
                          </a:solidFill>
                          <a:effectLst/>
                          <a:highlight>
                            <a:srgbClr val="CCFF99"/>
                          </a:highlight>
                          <a:latin typeface="+mn-lt"/>
                          <a:ea typeface="+mn-ea"/>
                          <a:cs typeface="+mn-cs"/>
                        </a:rPr>
                        <a:t> bekommen - bekamen</a:t>
                      </a:r>
                      <a:r>
                        <a:rPr lang="de-DE" sz="1800" b="1" kern="1200" dirty="0">
                          <a:solidFill>
                            <a:schemeClr val="lt1"/>
                          </a:solidFill>
                          <a:effectLst/>
                          <a:highlight>
                            <a:srgbClr val="CCFF99"/>
                          </a:highlight>
                          <a:latin typeface="+mn-lt"/>
                          <a:ea typeface="+mn-ea"/>
                          <a:cs typeface="+mn-cs"/>
                        </a:rPr>
                        <a:t>).</a:t>
                      </a:r>
                    </a:p>
                    <a:p>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3003473"/>
                  </a:ext>
                </a:extLst>
              </a:tr>
            </a:tbl>
          </a:graphicData>
        </a:graphic>
      </p:graphicFrame>
      <p:sp>
        <p:nvSpPr>
          <p:cNvPr id="9" name="Inhaltsplatzhalter 2">
            <a:extLst>
              <a:ext uri="{FF2B5EF4-FFF2-40B4-BE49-F238E27FC236}">
                <a16:creationId xmlns:a16="http://schemas.microsoft.com/office/drawing/2014/main" xmlns="" id="{FD379890-AE3B-4A3A-8B02-AE25372FE291}"/>
              </a:ext>
            </a:extLst>
          </p:cNvPr>
          <p:cNvSpPr>
            <a:spLocks noGrp="1"/>
          </p:cNvSpPr>
          <p:nvPr>
            <p:ph idx="1"/>
          </p:nvPr>
        </p:nvSpPr>
        <p:spPr>
          <a:xfrm>
            <a:off x="184294" y="5202254"/>
            <a:ext cx="11823408" cy="1655746"/>
          </a:xfrm>
        </p:spPr>
        <p:txBody>
          <a:bodyPr>
            <a:normAutofit/>
          </a:bodyPr>
          <a:lstStyle/>
          <a:p>
            <a:r>
              <a:rPr lang="de-DE" sz="2000" dirty="0"/>
              <a:t>Welches Wissen ist für die Erarbeitung erforderlich? (Was in den Klassen 1/2 intuitiv gemacht werden kann, funktioniert ab der 3. Klasse (meist) nicht mehr.)</a:t>
            </a:r>
          </a:p>
          <a:p>
            <a:r>
              <a:rPr lang="de-DE" sz="2000" dirty="0"/>
              <a:t>Man braucht</a:t>
            </a:r>
            <a:br>
              <a:rPr lang="de-DE" sz="2000" dirty="0"/>
            </a:br>
            <a:r>
              <a:rPr lang="de-DE" sz="2000" dirty="0"/>
              <a:t>a) grammatisches Wissen über Wortformen und</a:t>
            </a:r>
            <a:br>
              <a:rPr lang="de-DE" sz="2000" dirty="0"/>
            </a:br>
            <a:r>
              <a:rPr lang="de-DE" sz="2000" dirty="0"/>
              <a:t>b) Wortbildungswissen</a:t>
            </a:r>
          </a:p>
        </p:txBody>
      </p:sp>
    </p:spTree>
    <p:extLst>
      <p:ext uri="{BB962C8B-B14F-4D97-AF65-F5344CB8AC3E}">
        <p14:creationId xmlns:p14="http://schemas.microsoft.com/office/powerpoint/2010/main" val="3075468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2F27755-3E6C-4F6D-AD28-E9DC56C8B834}"/>
              </a:ext>
            </a:extLst>
          </p:cNvPr>
          <p:cNvSpPr>
            <a:spLocks noGrp="1"/>
          </p:cNvSpPr>
          <p:nvPr>
            <p:ph type="title"/>
          </p:nvPr>
        </p:nvSpPr>
        <p:spPr>
          <a:xfrm>
            <a:off x="491358" y="260022"/>
            <a:ext cx="10800000" cy="697018"/>
          </a:xfrm>
        </p:spPr>
        <p:txBody>
          <a:bodyPr>
            <a:normAutofit/>
          </a:bodyPr>
          <a:lstStyle/>
          <a:p>
            <a:r>
              <a:rPr lang="de-DE" dirty="0"/>
              <a:t>Hintergrund für Konstantschreibung bei grammatischen Formen</a:t>
            </a:r>
          </a:p>
        </p:txBody>
      </p:sp>
      <p:pic>
        <p:nvPicPr>
          <p:cNvPr id="5" name="Grafik 4">
            <a:extLst>
              <a:ext uri="{FF2B5EF4-FFF2-40B4-BE49-F238E27FC236}">
                <a16:creationId xmlns:a16="http://schemas.microsoft.com/office/drawing/2014/main" xmlns="" id="{5804CA06-DC47-4187-A9BE-6D3636948029}"/>
              </a:ext>
            </a:extLst>
          </p:cNvPr>
          <p:cNvPicPr>
            <a:picLocks noChangeAspect="1"/>
          </p:cNvPicPr>
          <p:nvPr/>
        </p:nvPicPr>
        <p:blipFill>
          <a:blip r:embed="rId2"/>
          <a:stretch>
            <a:fillRect/>
          </a:stretch>
        </p:blipFill>
        <p:spPr>
          <a:xfrm>
            <a:off x="184586" y="957040"/>
            <a:ext cx="11822827" cy="5364491"/>
          </a:xfrm>
          <a:prstGeom prst="rect">
            <a:avLst/>
          </a:prstGeom>
        </p:spPr>
      </p:pic>
    </p:spTree>
    <p:extLst>
      <p:ext uri="{BB962C8B-B14F-4D97-AF65-F5344CB8AC3E}">
        <p14:creationId xmlns:p14="http://schemas.microsoft.com/office/powerpoint/2010/main" val="1803336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6CB5444-1B8F-4A56-A780-75D9D30F4752}"/>
              </a:ext>
            </a:extLst>
          </p:cNvPr>
          <p:cNvSpPr>
            <a:spLocks noGrp="1"/>
          </p:cNvSpPr>
          <p:nvPr>
            <p:ph type="title"/>
          </p:nvPr>
        </p:nvSpPr>
        <p:spPr/>
        <p:txBody>
          <a:bodyPr>
            <a:normAutofit/>
          </a:bodyPr>
          <a:lstStyle/>
          <a:p>
            <a:r>
              <a:rPr lang="de-DE" dirty="0"/>
              <a:t>Hintergrund für Konstantschreibung bei Wortbildung</a:t>
            </a:r>
          </a:p>
        </p:txBody>
      </p:sp>
      <p:pic>
        <p:nvPicPr>
          <p:cNvPr id="3" name="Grafik 2">
            <a:extLst>
              <a:ext uri="{FF2B5EF4-FFF2-40B4-BE49-F238E27FC236}">
                <a16:creationId xmlns:a16="http://schemas.microsoft.com/office/drawing/2014/main" xmlns="" id="{0606A1D3-418B-40DE-90A2-719518BFA76B}"/>
              </a:ext>
            </a:extLst>
          </p:cNvPr>
          <p:cNvPicPr>
            <a:picLocks noChangeAspect="1"/>
          </p:cNvPicPr>
          <p:nvPr/>
        </p:nvPicPr>
        <p:blipFill>
          <a:blip r:embed="rId2"/>
          <a:stretch>
            <a:fillRect/>
          </a:stretch>
        </p:blipFill>
        <p:spPr>
          <a:xfrm>
            <a:off x="614251" y="921250"/>
            <a:ext cx="9837553" cy="5796752"/>
          </a:xfrm>
          <a:prstGeom prst="rect">
            <a:avLst/>
          </a:prstGeom>
        </p:spPr>
      </p:pic>
    </p:spTree>
    <p:extLst>
      <p:ext uri="{BB962C8B-B14F-4D97-AF65-F5344CB8AC3E}">
        <p14:creationId xmlns:p14="http://schemas.microsoft.com/office/powerpoint/2010/main" val="4090943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C287567-4F8D-4BF7-BAB1-4A99FB3EA8A4}"/>
              </a:ext>
            </a:extLst>
          </p:cNvPr>
          <p:cNvSpPr>
            <a:spLocks noGrp="1"/>
          </p:cNvSpPr>
          <p:nvPr>
            <p:ph type="title"/>
          </p:nvPr>
        </p:nvSpPr>
        <p:spPr/>
        <p:txBody>
          <a:bodyPr/>
          <a:lstStyle/>
          <a:p>
            <a:r>
              <a:rPr lang="de-DE" dirty="0"/>
              <a:t>Hintergrund für Konstantschreibung: Umlaut</a:t>
            </a:r>
          </a:p>
        </p:txBody>
      </p:sp>
      <p:sp>
        <p:nvSpPr>
          <p:cNvPr id="3" name="Rechteck 2">
            <a:extLst>
              <a:ext uri="{FF2B5EF4-FFF2-40B4-BE49-F238E27FC236}">
                <a16:creationId xmlns:a16="http://schemas.microsoft.com/office/drawing/2014/main" xmlns="" id="{0ED8FE68-7110-43DB-829D-CAE52C784E67}"/>
              </a:ext>
            </a:extLst>
          </p:cNvPr>
          <p:cNvSpPr/>
          <p:nvPr/>
        </p:nvSpPr>
        <p:spPr>
          <a:xfrm>
            <a:off x="116958" y="721048"/>
            <a:ext cx="11865935" cy="6044860"/>
          </a:xfrm>
          <a:prstGeom prst="rect">
            <a:avLst/>
          </a:prstGeom>
        </p:spPr>
        <p:txBody>
          <a:bodyPr wrap="square">
            <a:spAutoFit/>
          </a:bodyPr>
          <a:lstStyle/>
          <a:p>
            <a:pPr marL="180340" indent="-180340">
              <a:lnSpc>
                <a:spcPct val="107000"/>
              </a:lnSpc>
              <a:spcAft>
                <a:spcPts val="0"/>
              </a:spcAft>
            </a:pPr>
            <a:r>
              <a:rPr lang="de-DE" spc="-5" dirty="0">
                <a:solidFill>
                  <a:srgbClr val="333333"/>
                </a:solidFill>
                <a:latin typeface="Calibri" panose="020F0502020204030204" pitchFamily="34" charset="0"/>
                <a:ea typeface="Calibri" panose="020F0502020204030204" pitchFamily="34" charset="0"/>
                <a:cs typeface="Times New Roman" panose="02020603050405020304" pitchFamily="18" charset="0"/>
              </a:rPr>
              <a:t>	„[Nachfolgend]</a:t>
            </a:r>
            <a:r>
              <a:rPr lang="de-DE"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DE" spc="-5" dirty="0">
                <a:solidFill>
                  <a:srgbClr val="333333"/>
                </a:solidFill>
                <a:latin typeface="Calibri" panose="020F0502020204030204" pitchFamily="34" charset="0"/>
                <a:ea typeface="Calibri" panose="020F0502020204030204" pitchFamily="34" charset="0"/>
                <a:cs typeface="Times New Roman" panose="02020603050405020304" pitchFamily="18" charset="0"/>
              </a:rPr>
              <a:t>sind Flexions- und </a:t>
            </a:r>
            <a:r>
              <a:rPr lang="de-DE" spc="-5"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Derivationsaffixtypen</a:t>
            </a:r>
            <a:r>
              <a:rPr lang="de-DE"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 aufgelistet, </a:t>
            </a:r>
            <a:r>
              <a:rPr lang="de-DE" spc="-5" dirty="0">
                <a:solidFill>
                  <a:srgbClr val="333333"/>
                </a:solidFill>
                <a:latin typeface="Calibri" panose="020F0502020204030204" pitchFamily="34" charset="0"/>
                <a:ea typeface="Calibri" panose="020F0502020204030204" pitchFamily="34" charset="0"/>
                <a:cs typeface="Times New Roman" panose="02020603050405020304" pitchFamily="18" charset="0"/>
              </a:rPr>
              <a:t>die </a:t>
            </a:r>
            <a:r>
              <a:rPr lang="de-DE"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regul</a:t>
            </a:r>
            <a:r>
              <a:rPr lang="de-DE" spc="-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är, </a:t>
            </a:r>
            <a:r>
              <a:rPr lang="de-DE" spc="-5"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oft </a:t>
            </a:r>
            <a:r>
              <a:rPr lang="de-DE" spc="-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oder </a:t>
            </a:r>
            <a:r>
              <a:rPr lang="de-DE" spc="-30"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niemals den Umlaut hervorrufen</a:t>
            </a:r>
            <a:r>
              <a:rPr lang="de-DE" spc="-3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marL="180975" indent="-180975">
              <a:lnSpc>
                <a:spcPct val="107000"/>
              </a:lnSpc>
              <a:spcAft>
                <a:spcPts val="0"/>
              </a:spcAft>
            </a:pPr>
            <a:r>
              <a:rPr lang="de-DE" spc="-10" dirty="0">
                <a:solidFill>
                  <a:srgbClr val="333333"/>
                </a:solidFill>
                <a:latin typeface="Calibri" panose="020F0502020204030204" pitchFamily="34" charset="0"/>
                <a:ea typeface="Calibri" panose="020F0502020204030204" pitchFamily="34" charset="0"/>
                <a:cs typeface="Times New Roman" panose="02020603050405020304" pitchFamily="18" charset="0"/>
              </a:rPr>
              <a:t>	a) Suffixe, die </a:t>
            </a:r>
            <a:r>
              <a:rPr lang="de-DE" b="1" spc="-1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regul</a:t>
            </a:r>
            <a:r>
              <a:rPr lang="de-DE" b="1" spc="-1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är</a:t>
            </a:r>
            <a:r>
              <a:rPr lang="de-DE" spc="-1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(d.h. mit </a:t>
            </a:r>
            <a:r>
              <a:rPr lang="de-DE" spc="-10"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wenigen </a:t>
            </a:r>
            <a:r>
              <a:rPr lang="de-DE" spc="-1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Ausnahmen) Umlaut bewirken (In </a:t>
            </a:r>
            <a:r>
              <a:rPr lang="de-DE" spc="-35"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Klammern </a:t>
            </a:r>
            <a:r>
              <a:rPr lang="de-DE" spc="-3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stehen Ausnahmen): </a:t>
            </a:r>
          </a:p>
          <a:p>
            <a:pPr marL="731838" indent="-285750">
              <a:lnSpc>
                <a:spcPct val="107000"/>
              </a:lnSpc>
              <a:spcAft>
                <a:spcPts val="0"/>
              </a:spcAft>
              <a:buFont typeface="Arial" panose="020B0604020202020204" pitchFamily="34" charset="0"/>
              <a:buChar char="•"/>
            </a:pPr>
            <a:r>
              <a:rPr lang="de-DE" spc="-30"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Pluralformen auf </a:t>
            </a:r>
            <a:r>
              <a:rPr lang="de-DE" i="1" spc="-30"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-er: Männer, </a:t>
            </a:r>
            <a:r>
              <a:rPr lang="de-DE" i="1" spc="-3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Völker, Hölzer </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marL="731838" indent="-285750">
              <a:lnSpc>
                <a:spcPct val="107000"/>
              </a:lnSpc>
              <a:spcAft>
                <a:spcPts val="0"/>
              </a:spcAft>
              <a:buFont typeface="Arial" panose="020B0604020202020204" pitchFamily="34" charset="0"/>
              <a:buChar char="•"/>
            </a:pPr>
            <a:r>
              <a:rPr lang="de-DE" spc="-30"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a:t>
            </a:r>
            <a:r>
              <a:rPr lang="de-DE" spc="-30" dirty="0" err="1">
                <a:solidFill>
                  <a:srgbClr val="333333"/>
                </a:solidFill>
                <a:latin typeface="Calibri" panose="020F0502020204030204" pitchFamily="34" charset="0"/>
                <a:ea typeface="Times New Roman" panose="02020603050405020304" pitchFamily="18" charset="0"/>
                <a:cs typeface="Times New Roman" panose="02020603050405020304" pitchFamily="18" charset="0"/>
              </a:rPr>
              <a:t>Deadjektivische</a:t>
            </a:r>
            <a:r>
              <a:rPr lang="de-DE" spc="-30"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Nomina auf </a:t>
            </a:r>
            <a:r>
              <a:rPr lang="de-DE" i="1" spc="-3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 </a:t>
            </a:r>
            <a:r>
              <a:rPr lang="de-DE" i="1" spc="-30"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Bläue, </a:t>
            </a:r>
            <a:r>
              <a:rPr lang="de-DE" i="1" spc="-3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Güte, </a:t>
            </a:r>
            <a:r>
              <a:rPr lang="de-DE" i="1" spc="-30"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Kälte</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marL="731838" indent="-285750">
              <a:lnSpc>
                <a:spcPct val="107000"/>
              </a:lnSpc>
              <a:spcAft>
                <a:spcPts val="0"/>
              </a:spcAft>
              <a:buFont typeface="Arial" panose="020B0604020202020204" pitchFamily="34" charset="0"/>
              <a:buChar char="•"/>
              <a:tabLst>
                <a:tab pos="1670050" algn="l"/>
              </a:tabLst>
            </a:pPr>
            <a:r>
              <a:rPr lang="de-DE" spc="-15" dirty="0">
                <a:solidFill>
                  <a:srgbClr val="333333"/>
                </a:solidFill>
                <a:latin typeface="Calibri" panose="020F0502020204030204" pitchFamily="34" charset="0"/>
                <a:ea typeface="Calibri" panose="020F0502020204030204" pitchFamily="34" charset="0"/>
                <a:cs typeface="Times New Roman" panose="02020603050405020304" pitchFamily="18" charset="0"/>
              </a:rPr>
              <a:t>Kollektiva auf </a:t>
            </a:r>
            <a:r>
              <a:rPr lang="de-DE" i="1" spc="-15" dirty="0">
                <a:solidFill>
                  <a:srgbClr val="000000"/>
                </a:solidFill>
                <a:latin typeface="Calibri" panose="020F0502020204030204" pitchFamily="34" charset="0"/>
                <a:ea typeface="Calibri" panose="020F0502020204030204" pitchFamily="34" charset="0"/>
                <a:cs typeface="Times New Roman" panose="02020603050405020304" pitchFamily="18" charset="0"/>
              </a:rPr>
              <a:t>Ge-…-e : Ged</a:t>
            </a:r>
            <a:r>
              <a:rPr lang="de-DE" i="1" spc="-1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ärm, Gehäuse, Gesträuch</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marL="731838" indent="-285750">
              <a:lnSpc>
                <a:spcPct val="107000"/>
              </a:lnSpc>
              <a:spcAft>
                <a:spcPts val="0"/>
              </a:spcAft>
              <a:buFont typeface="Arial" panose="020B0604020202020204" pitchFamily="34" charset="0"/>
              <a:buChar char="•"/>
            </a:pPr>
            <a:r>
              <a:rPr lang="de-DE" dirty="0">
                <a:solidFill>
                  <a:srgbClr val="333333"/>
                </a:solidFill>
                <a:latin typeface="Calibri" panose="020F0502020204030204" pitchFamily="34" charset="0"/>
                <a:ea typeface="Calibri" panose="020F0502020204030204" pitchFamily="34" charset="0"/>
                <a:cs typeface="Times New Roman" panose="02020603050405020304" pitchFamily="18" charset="0"/>
              </a:rPr>
              <a:t>Diminutives </a:t>
            </a:r>
            <a:r>
              <a:rPr lang="de-DE"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de-DE"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chen</a:t>
            </a:r>
            <a:r>
              <a:rPr lang="de-DE"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/-lein: </a:t>
            </a:r>
            <a:r>
              <a:rPr lang="de-DE" i="1" dirty="0">
                <a:solidFill>
                  <a:srgbClr val="333333"/>
                </a:solidFill>
                <a:latin typeface="Calibri" panose="020F0502020204030204" pitchFamily="34" charset="0"/>
                <a:ea typeface="Calibri" panose="020F0502020204030204" pitchFamily="34" charset="0"/>
                <a:cs typeface="Times New Roman" panose="02020603050405020304" pitchFamily="18" charset="0"/>
              </a:rPr>
              <a:t>H</a:t>
            </a:r>
            <a:r>
              <a:rPr lang="de-DE" i="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ündchen, </a:t>
            </a:r>
            <a:r>
              <a:rPr lang="de-DE"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Väterchen </a:t>
            </a:r>
            <a:r>
              <a:rPr lang="de-DE" i="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(Frauchen); Büchlein; </a:t>
            </a:r>
            <a:r>
              <a:rPr lang="de-DE" i="1" spc="1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de-DE" i="1" spc="1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ling</a:t>
            </a:r>
            <a:r>
              <a:rPr lang="de-DE" i="1" spc="1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D</a:t>
            </a:r>
            <a:r>
              <a:rPr lang="de-DE" i="1" spc="1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ümmling, Flüchtling (</a:t>
            </a:r>
            <a:r>
              <a:rPr lang="de-DE" i="1" spc="1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Schmalzling</a:t>
            </a:r>
            <a:r>
              <a:rPr lang="de-DE" i="1" spc="1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Sonderling; </a:t>
            </a:r>
            <a:r>
              <a:rPr lang="de-DE" i="1" spc="10"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Blauling </a:t>
            </a:r>
            <a:r>
              <a:rPr lang="de-DE" spc="10"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neben </a:t>
            </a:r>
            <a:r>
              <a:rPr lang="de-DE" i="1" spc="-5" dirty="0">
                <a:solidFill>
                  <a:srgbClr val="000000"/>
                </a:solidFill>
                <a:latin typeface="Calibri" panose="020F0502020204030204" pitchFamily="34" charset="0"/>
                <a:ea typeface="Calibri" panose="020F0502020204030204" pitchFamily="34" charset="0"/>
                <a:cs typeface="Times New Roman" panose="02020603050405020304" pitchFamily="18" charset="0"/>
              </a:rPr>
              <a:t>Bl</a:t>
            </a:r>
            <a:r>
              <a:rPr lang="de-DE" i="1" spc="-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äuling)</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marL="180975"/>
            <a:r>
              <a:rPr lang="de-DE" spc="-35" dirty="0">
                <a:solidFill>
                  <a:srgbClr val="333333"/>
                </a:solidFill>
                <a:latin typeface="Calibri" panose="020F0502020204030204" pitchFamily="34" charset="0"/>
                <a:ea typeface="Calibri" panose="020F0502020204030204" pitchFamily="34" charset="0"/>
                <a:cs typeface="Times New Roman" panose="02020603050405020304" pitchFamily="18" charset="0"/>
              </a:rPr>
              <a:t>b) Suffixe, die </a:t>
            </a:r>
            <a:r>
              <a:rPr lang="de-DE" b="1" spc="-35" dirty="0">
                <a:solidFill>
                  <a:srgbClr val="333333"/>
                </a:solidFill>
                <a:latin typeface="Calibri" panose="020F0502020204030204" pitchFamily="34" charset="0"/>
                <a:ea typeface="Calibri" panose="020F0502020204030204" pitchFamily="34" charset="0"/>
                <a:cs typeface="Times New Roman" panose="02020603050405020304" pitchFamily="18" charset="0"/>
              </a:rPr>
              <a:t>nicht </a:t>
            </a:r>
            <a:r>
              <a:rPr lang="de-DE" b="1" spc="-35" dirty="0">
                <a:solidFill>
                  <a:srgbClr val="000000"/>
                </a:solidFill>
                <a:latin typeface="Calibri" panose="020F0502020204030204" pitchFamily="34" charset="0"/>
                <a:ea typeface="Calibri" panose="020F0502020204030204" pitchFamily="34" charset="0"/>
                <a:cs typeface="Times New Roman" panose="02020603050405020304" pitchFamily="18" charset="0"/>
              </a:rPr>
              <a:t>immer </a:t>
            </a:r>
            <a:r>
              <a:rPr lang="de-DE" spc="-35" dirty="0">
                <a:solidFill>
                  <a:srgbClr val="333333"/>
                </a:solidFill>
                <a:latin typeface="Calibri" panose="020F0502020204030204" pitchFamily="34" charset="0"/>
                <a:ea typeface="Calibri" panose="020F0502020204030204" pitchFamily="34" charset="0"/>
                <a:cs typeface="Times New Roman" panose="02020603050405020304" pitchFamily="18" charset="0"/>
              </a:rPr>
              <a:t>Umlaut </a:t>
            </a:r>
            <a:r>
              <a:rPr lang="de-DE" spc="-35" dirty="0">
                <a:solidFill>
                  <a:srgbClr val="000000"/>
                </a:solidFill>
                <a:latin typeface="Calibri" panose="020F0502020204030204" pitchFamily="34" charset="0"/>
                <a:ea typeface="Calibri" panose="020F0502020204030204" pitchFamily="34" charset="0"/>
                <a:cs typeface="Times New Roman" panose="02020603050405020304" pitchFamily="18" charset="0"/>
              </a:rPr>
              <a:t>bewirken:</a:t>
            </a:r>
          </a:p>
          <a:p>
            <a:pPr marL="542925" indent="-285750">
              <a:buFont typeface="Arial" panose="020B0604020202020204" pitchFamily="34" charset="0"/>
              <a:buChar char="•"/>
            </a:pPr>
            <a:r>
              <a:rPr lang="de-DE" spc="-25" dirty="0">
                <a:solidFill>
                  <a:srgbClr val="333333"/>
                </a:solidFill>
                <a:latin typeface="Calibri" panose="020F0502020204030204" pitchFamily="34" charset="0"/>
                <a:ea typeface="Calibri" panose="020F0502020204030204" pitchFamily="34" charset="0"/>
                <a:cs typeface="Times New Roman" panose="02020603050405020304" pitchFamily="18" charset="0"/>
              </a:rPr>
              <a:t>Pluralformen </a:t>
            </a:r>
            <a:r>
              <a:rPr lang="de-DE" spc="-25" dirty="0">
                <a:solidFill>
                  <a:srgbClr val="000000"/>
                </a:solidFill>
                <a:latin typeface="Calibri" panose="020F0502020204030204" pitchFamily="34" charset="0"/>
                <a:ea typeface="Calibri" panose="020F0502020204030204" pitchFamily="34" charset="0"/>
                <a:cs typeface="Times New Roman" panose="02020603050405020304" pitchFamily="18" charset="0"/>
              </a:rPr>
              <a:t>auf </a:t>
            </a:r>
            <a:r>
              <a:rPr lang="de-DE" i="1" spc="-25" dirty="0">
                <a:solidFill>
                  <a:srgbClr val="333333"/>
                </a:solidFill>
                <a:latin typeface="Calibri" panose="020F0502020204030204" pitchFamily="34" charset="0"/>
                <a:ea typeface="Calibri" panose="020F0502020204030204" pitchFamily="34" charset="0"/>
                <a:cs typeface="Times New Roman" panose="02020603050405020304" pitchFamily="18" charset="0"/>
              </a:rPr>
              <a:t>-e </a:t>
            </a:r>
            <a:r>
              <a:rPr lang="de-DE" i="1" spc="-25" dirty="0">
                <a:solidFill>
                  <a:srgbClr val="000000"/>
                </a:solidFill>
                <a:latin typeface="Calibri" panose="020F0502020204030204" pitchFamily="34" charset="0"/>
                <a:ea typeface="Calibri" panose="020F0502020204030204" pitchFamily="34" charset="0"/>
                <a:cs typeface="Times New Roman" panose="02020603050405020304" pitchFamily="18" charset="0"/>
              </a:rPr>
              <a:t>: F</a:t>
            </a:r>
            <a:r>
              <a:rPr lang="de-DE" i="1" spc="-2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üchse </a:t>
            </a:r>
            <a:r>
              <a:rPr lang="de-DE" spc="-2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vs. </a:t>
            </a:r>
            <a:r>
              <a:rPr lang="de-DE" i="1" spc="-25"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Hunde</a:t>
            </a:r>
            <a:br>
              <a:rPr lang="de-DE" i="1" spc="-25"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br>
            <a:r>
              <a:rPr lang="de-DE" spc="-2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Feminina auf </a:t>
            </a:r>
            <a:r>
              <a:rPr lang="de-DE" i="1" spc="-2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 Hündin </a:t>
            </a:r>
            <a:r>
              <a:rPr lang="de-DE" spc="-2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vs. </a:t>
            </a:r>
            <a:r>
              <a:rPr lang="de-DE" i="1" spc="-25"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Beamtin</a:t>
            </a:r>
          </a:p>
          <a:p>
            <a:pPr marL="550863" indent="-285750">
              <a:buFont typeface="Arial" panose="020B0604020202020204" pitchFamily="34" charset="0"/>
              <a:buChar char="•"/>
            </a:pPr>
            <a:r>
              <a:rPr lang="de-DE" dirty="0"/>
              <a:t>Nomina Agentis auf </a:t>
            </a:r>
            <a:r>
              <a:rPr lang="de-DE" i="1" dirty="0"/>
              <a:t>-er. Bäcker </a:t>
            </a:r>
            <a:r>
              <a:rPr lang="de-DE" dirty="0"/>
              <a:t>vs. </a:t>
            </a:r>
            <a:r>
              <a:rPr lang="de-DE" i="1" dirty="0"/>
              <a:t>Fahrer</a:t>
            </a:r>
            <a:br>
              <a:rPr lang="de-DE" i="1" dirty="0"/>
            </a:br>
            <a:r>
              <a:rPr lang="de-DE" i="1" dirty="0"/>
              <a:t>-</a:t>
            </a:r>
            <a:r>
              <a:rPr lang="de-DE" i="1" dirty="0" err="1"/>
              <a:t>nis</a:t>
            </a:r>
            <a:r>
              <a:rPr lang="de-DE" i="1" dirty="0"/>
              <a:t>: Begräbnis </a:t>
            </a:r>
            <a:r>
              <a:rPr lang="de-DE" dirty="0"/>
              <a:t>vs. </a:t>
            </a:r>
            <a:r>
              <a:rPr lang="de-DE" i="1" dirty="0"/>
              <a:t>Befugnis</a:t>
            </a:r>
            <a:endParaRPr lang="de-DE" dirty="0"/>
          </a:p>
          <a:p>
            <a:pPr marL="550863" indent="-285750">
              <a:buFont typeface="Arial" panose="020B0604020202020204" pitchFamily="34" charset="0"/>
              <a:buChar char="•"/>
            </a:pPr>
            <a:r>
              <a:rPr lang="de-DE" i="1" dirty="0"/>
              <a:t>-</a:t>
            </a:r>
            <a:r>
              <a:rPr lang="de-DE" i="1" dirty="0" err="1"/>
              <a:t>lich</a:t>
            </a:r>
            <a:r>
              <a:rPr lang="de-DE" i="1" dirty="0"/>
              <a:t>: ärztlich </a:t>
            </a:r>
            <a:r>
              <a:rPr lang="de-DE" dirty="0"/>
              <a:t>vs. </a:t>
            </a:r>
            <a:r>
              <a:rPr lang="de-DE" i="1" dirty="0"/>
              <a:t>amtlich</a:t>
            </a:r>
            <a:endParaRPr lang="de-DE" dirty="0"/>
          </a:p>
          <a:p>
            <a:pPr marL="550863" indent="-285750">
              <a:buFont typeface="Arial" panose="020B0604020202020204" pitchFamily="34" charset="0"/>
              <a:buChar char="•"/>
            </a:pPr>
            <a:r>
              <a:rPr lang="de-DE" i="1" dirty="0"/>
              <a:t>-</a:t>
            </a:r>
            <a:r>
              <a:rPr lang="de-DE" i="1" dirty="0" err="1"/>
              <a:t>isch</a:t>
            </a:r>
            <a:r>
              <a:rPr lang="de-DE" i="1" dirty="0"/>
              <a:t>: höhnisch </a:t>
            </a:r>
            <a:r>
              <a:rPr lang="de-DE" dirty="0"/>
              <a:t>vs. </a:t>
            </a:r>
            <a:r>
              <a:rPr lang="de-DE" i="1" dirty="0"/>
              <a:t>badisch</a:t>
            </a:r>
            <a:endParaRPr lang="de-DE" dirty="0"/>
          </a:p>
          <a:p>
            <a:pPr marL="550863" indent="-285750">
              <a:buFont typeface="Arial" panose="020B0604020202020204" pitchFamily="34" charset="0"/>
              <a:buChar char="•"/>
            </a:pPr>
            <a:r>
              <a:rPr lang="de-DE" i="1" dirty="0"/>
              <a:t>-</a:t>
            </a:r>
            <a:r>
              <a:rPr lang="de-DE" i="1" dirty="0" err="1"/>
              <a:t>ig</a:t>
            </a:r>
            <a:r>
              <a:rPr lang="de-DE" i="1" dirty="0"/>
              <a:t>: bärtig </a:t>
            </a:r>
            <a:r>
              <a:rPr lang="de-DE" dirty="0"/>
              <a:t>vs. </a:t>
            </a:r>
            <a:r>
              <a:rPr lang="de-DE" i="1" dirty="0"/>
              <a:t>wolkig</a:t>
            </a:r>
            <a:endParaRPr lang="de-DE" dirty="0"/>
          </a:p>
          <a:p>
            <a:pPr marL="550863" indent="-285750">
              <a:buFont typeface="Arial" panose="020B0604020202020204" pitchFamily="34" charset="0"/>
              <a:buChar char="•"/>
            </a:pPr>
            <a:r>
              <a:rPr lang="de-DE" dirty="0"/>
              <a:t>Komparativ/Superlativ</a:t>
            </a:r>
          </a:p>
          <a:p>
            <a:pPr marL="550863" indent="-285750">
              <a:buFont typeface="Arial" panose="020B0604020202020204" pitchFamily="34" charset="0"/>
              <a:buChar char="•"/>
            </a:pPr>
            <a:r>
              <a:rPr lang="de-DE" i="1" dirty="0"/>
              <a:t>-er : länger vs. froher</a:t>
            </a:r>
            <a:endParaRPr lang="de-DE" dirty="0"/>
          </a:p>
          <a:p>
            <a:pPr marL="550863" indent="-285750">
              <a:buFont typeface="Arial" panose="020B0604020202020204" pitchFamily="34" charset="0"/>
              <a:buChar char="•"/>
            </a:pPr>
            <a:r>
              <a:rPr lang="de-DE" i="1" dirty="0"/>
              <a:t>-(e)</a:t>
            </a:r>
            <a:r>
              <a:rPr lang="de-DE" i="1" dirty="0" err="1"/>
              <a:t>st</a:t>
            </a:r>
            <a:r>
              <a:rPr lang="de-DE" i="1" dirty="0"/>
              <a:t>: längst vs. </a:t>
            </a:r>
            <a:r>
              <a:rPr lang="de-DE" i="1" dirty="0" err="1"/>
              <a:t>frohst</a:t>
            </a:r>
            <a:endParaRPr lang="de-DE" dirty="0"/>
          </a:p>
          <a:p>
            <a:pPr marL="550863" indent="-285750">
              <a:buFont typeface="Arial" panose="020B0604020202020204" pitchFamily="34" charset="0"/>
              <a:buChar char="•"/>
            </a:pPr>
            <a:r>
              <a:rPr lang="de-DE" dirty="0"/>
              <a:t>2./3. Pers. </a:t>
            </a:r>
            <a:r>
              <a:rPr lang="de-DE" dirty="0" err="1"/>
              <a:t>Präs</a:t>
            </a:r>
            <a:r>
              <a:rPr lang="de-DE" dirty="0"/>
              <a:t>. Indikativ: </a:t>
            </a:r>
            <a:r>
              <a:rPr lang="de-DE" i="1" dirty="0"/>
              <a:t>schlägst </a:t>
            </a:r>
            <a:r>
              <a:rPr lang="de-DE" dirty="0"/>
              <a:t>vs. </a:t>
            </a:r>
            <a:r>
              <a:rPr lang="de-DE" i="1" dirty="0"/>
              <a:t>ruf(s)t</a:t>
            </a:r>
            <a:endParaRPr lang="de-DE" dirty="0"/>
          </a:p>
          <a:p>
            <a:pPr marL="265113"/>
            <a:r>
              <a:rPr lang="de-DE" dirty="0"/>
              <a:t>c) Suffixe, die </a:t>
            </a:r>
            <a:r>
              <a:rPr lang="de-DE" b="1" dirty="0"/>
              <a:t>nie</a:t>
            </a:r>
            <a:r>
              <a:rPr lang="de-DE" dirty="0"/>
              <a:t> </a:t>
            </a:r>
            <a:r>
              <a:rPr lang="de-DE" dirty="0" smtClean="0"/>
              <a:t>einen Umlaut </a:t>
            </a:r>
            <a:r>
              <a:rPr lang="de-DE" dirty="0"/>
              <a:t>bewirken:</a:t>
            </a:r>
          </a:p>
          <a:p>
            <a:pPr marL="550863" indent="-285750">
              <a:buFont typeface="Arial" panose="020B0604020202020204" pitchFamily="34" charset="0"/>
              <a:buChar char="•"/>
            </a:pPr>
            <a:r>
              <a:rPr lang="de-DE" dirty="0"/>
              <a:t>Alle Suffixe mit hinterem Vokal: </a:t>
            </a:r>
            <a:r>
              <a:rPr lang="de-DE" i="1" dirty="0"/>
              <a:t>-bar, -schaff, -sam, -turn, -</a:t>
            </a:r>
            <a:r>
              <a:rPr lang="de-DE" i="1" dirty="0" err="1"/>
              <a:t>ung</a:t>
            </a:r>
            <a:r>
              <a:rPr lang="de-DE" i="1" dirty="0"/>
              <a:t>, </a:t>
            </a:r>
            <a:r>
              <a:rPr lang="de-DE" dirty="0"/>
              <a:t>usw.“ </a:t>
            </a:r>
          </a:p>
        </p:txBody>
      </p:sp>
      <p:sp>
        <p:nvSpPr>
          <p:cNvPr id="5" name="Textfeld 4">
            <a:extLst>
              <a:ext uri="{FF2B5EF4-FFF2-40B4-BE49-F238E27FC236}">
                <a16:creationId xmlns:a16="http://schemas.microsoft.com/office/drawing/2014/main" xmlns="" id="{6A92BA20-377A-4752-B679-44F3AB31FF64}"/>
              </a:ext>
            </a:extLst>
          </p:cNvPr>
          <p:cNvSpPr txBox="1"/>
          <p:nvPr/>
        </p:nvSpPr>
        <p:spPr>
          <a:xfrm>
            <a:off x="6482316" y="5027552"/>
            <a:ext cx="5592726" cy="923330"/>
          </a:xfrm>
          <a:prstGeom prst="rect">
            <a:avLst/>
          </a:prstGeom>
          <a:solidFill>
            <a:schemeClr val="accent6">
              <a:lumMod val="20000"/>
              <a:lumOff val="80000"/>
            </a:schemeClr>
          </a:solidFill>
        </p:spPr>
        <p:txBody>
          <a:bodyPr wrap="square" rtlCol="0">
            <a:spAutoFit/>
          </a:bodyPr>
          <a:lstStyle/>
          <a:p>
            <a:r>
              <a:rPr lang="de-DE" dirty="0"/>
              <a:t>[Si </a:t>
            </a:r>
            <a:r>
              <a:rPr lang="de-DE" dirty="0" err="1"/>
              <a:t>Taek</a:t>
            </a:r>
            <a:r>
              <a:rPr lang="de-DE" dirty="0"/>
              <a:t> </a:t>
            </a:r>
            <a:r>
              <a:rPr lang="de-DE" dirty="0" err="1"/>
              <a:t>Yu</a:t>
            </a:r>
            <a:r>
              <a:rPr lang="de-DE" dirty="0"/>
              <a:t> (1992): Unterspezifikation in der Phonologie des Deutschen. Tübingen: Narr, S. 124 f. mit Verweis auf  (vgl. Wurzel 1970: 108-110)]</a:t>
            </a:r>
          </a:p>
        </p:txBody>
      </p:sp>
    </p:spTree>
    <p:extLst>
      <p:ext uri="{BB962C8B-B14F-4D97-AF65-F5344CB8AC3E}">
        <p14:creationId xmlns:p14="http://schemas.microsoft.com/office/powerpoint/2010/main" val="2621189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3520" y="987480"/>
            <a:ext cx="5368699" cy="5482927"/>
          </a:xfrm>
          <a:prstGeom prst="rect">
            <a:avLst/>
          </a:prstGeom>
        </p:spPr>
      </p:pic>
      <p:sp>
        <p:nvSpPr>
          <p:cNvPr id="2" name="Titel 1">
            <a:extLst>
              <a:ext uri="{FF2B5EF4-FFF2-40B4-BE49-F238E27FC236}">
                <a16:creationId xmlns:a16="http://schemas.microsoft.com/office/drawing/2014/main" xmlns="" id="{951BB06A-A4B8-4854-97B8-B54DFA67DE99}"/>
              </a:ext>
            </a:extLst>
          </p:cNvPr>
          <p:cNvSpPr>
            <a:spLocks noGrp="1"/>
          </p:cNvSpPr>
          <p:nvPr>
            <p:ph type="title"/>
          </p:nvPr>
        </p:nvSpPr>
        <p:spPr>
          <a:xfrm>
            <a:off x="1053548" y="71092"/>
            <a:ext cx="8701524" cy="784225"/>
          </a:xfrm>
        </p:spPr>
        <p:txBody>
          <a:bodyPr/>
          <a:lstStyle/>
          <a:p>
            <a:r>
              <a:rPr lang="de-DE" dirty="0"/>
              <a:t>Der Inhalt als Strategiekarte (5/6. Klasse)</a:t>
            </a:r>
          </a:p>
        </p:txBody>
      </p:sp>
      <p:grpSp>
        <p:nvGrpSpPr>
          <p:cNvPr id="5" name="Gruppieren 4">
            <a:extLst>
              <a:ext uri="{FF2B5EF4-FFF2-40B4-BE49-F238E27FC236}">
                <a16:creationId xmlns:a16="http://schemas.microsoft.com/office/drawing/2014/main" xmlns="" id="{B259E989-F65A-43B9-AFB3-94261063B08C}"/>
              </a:ext>
            </a:extLst>
          </p:cNvPr>
          <p:cNvGrpSpPr/>
          <p:nvPr/>
        </p:nvGrpSpPr>
        <p:grpSpPr>
          <a:xfrm>
            <a:off x="3414390" y="1115372"/>
            <a:ext cx="5328047" cy="3866066"/>
            <a:chOff x="230588" y="341906"/>
            <a:chExt cx="4754880" cy="3513869"/>
          </a:xfrm>
        </p:grpSpPr>
        <p:sp>
          <p:nvSpPr>
            <p:cNvPr id="7" name="Textfeld 2">
              <a:extLst>
                <a:ext uri="{FF2B5EF4-FFF2-40B4-BE49-F238E27FC236}">
                  <a16:creationId xmlns:a16="http://schemas.microsoft.com/office/drawing/2014/main" xmlns="" id="{C595CDF3-294D-4E87-909C-AA653A5317EE}"/>
                </a:ext>
              </a:extLst>
            </p:cNvPr>
            <p:cNvSpPr txBox="1">
              <a:spLocks noChangeArrowheads="1"/>
            </p:cNvSpPr>
            <p:nvPr/>
          </p:nvSpPr>
          <p:spPr bwMode="auto">
            <a:xfrm>
              <a:off x="962108" y="2918128"/>
              <a:ext cx="1598212" cy="8820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200">
                  <a:effectLst/>
                  <a:latin typeface="Calibri" panose="020F0502020204030204" pitchFamily="34" charset="0"/>
                  <a:ea typeface="Calibri" panose="020F0502020204030204" pitchFamily="34" charset="0"/>
                  <a:cs typeface="Times New Roman" panose="02020603050405020304" pitchFamily="18" charset="0"/>
                </a:rPr>
                <a:t>Auslautverhärtung:</a:t>
              </a:r>
              <a:br>
                <a:rPr lang="de-DE" sz="1200">
                  <a:effectLst/>
                  <a:latin typeface="Calibri" panose="020F0502020204030204" pitchFamily="34" charset="0"/>
                  <a:ea typeface="Calibri" panose="020F0502020204030204" pitchFamily="34" charset="0"/>
                  <a:cs typeface="Times New Roman" panose="02020603050405020304" pitchFamily="18" charset="0"/>
                </a:rPr>
              </a:br>
              <a:r>
                <a:rPr lang="de-DE" sz="1200" i="1">
                  <a:effectLst/>
                  <a:latin typeface="Calibri" panose="020F0502020204030204" pitchFamily="34" charset="0"/>
                  <a:ea typeface="Calibri" panose="020F0502020204030204" pitchFamily="34" charset="0"/>
                  <a:cs typeface="Times New Roman" panose="02020603050405020304" pitchFamily="18" charset="0"/>
                </a:rPr>
                <a:t>halbe-halb, radeln-Rad, Berg-Berg, brave-brav, grasen-Gras</a:t>
              </a:r>
              <a:r>
                <a:rPr lang="de-DE" sz="1200">
                  <a:effectLst/>
                  <a:latin typeface="Calibri" panose="020F0502020204030204" pitchFamily="34" charset="0"/>
                  <a:ea typeface="Calibri" panose="020F0502020204030204" pitchFamily="34" charset="0"/>
                  <a:cs typeface="Times New Roman" panose="02020603050405020304" pitchFamily="18" charset="0"/>
                </a:rPr>
                <a: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feld 2">
              <a:extLst>
                <a:ext uri="{FF2B5EF4-FFF2-40B4-BE49-F238E27FC236}">
                  <a16:creationId xmlns:a16="http://schemas.microsoft.com/office/drawing/2014/main" xmlns="" id="{43F0AA51-394A-4348-AB73-EAA9E8F309C5}"/>
                </a:ext>
              </a:extLst>
            </p:cNvPr>
            <p:cNvSpPr txBox="1">
              <a:spLocks noChangeArrowheads="1"/>
            </p:cNvSpPr>
            <p:nvPr/>
          </p:nvSpPr>
          <p:spPr bwMode="auto">
            <a:xfrm>
              <a:off x="1940119" y="341906"/>
              <a:ext cx="1677726" cy="8825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Verbkonjugation:</a:t>
              </a:r>
              <a:br>
                <a:rPr lang="de-DE" sz="1200" dirty="0">
                  <a:effectLst/>
                  <a:latin typeface="Calibri" panose="020F0502020204030204" pitchFamily="34" charset="0"/>
                  <a:ea typeface="Calibri" panose="020F0502020204030204" pitchFamily="34" charset="0"/>
                  <a:cs typeface="Times New Roman" panose="02020603050405020304" pitchFamily="18" charset="0"/>
                </a:rPr>
              </a:br>
              <a:r>
                <a:rPr lang="de-DE" sz="1200" dirty="0">
                  <a:effectLst/>
                  <a:latin typeface="Calibri" panose="020F0502020204030204" pitchFamily="34" charset="0"/>
                  <a:ea typeface="Calibri" panose="020F0502020204030204" pitchFamily="34" charset="0"/>
                  <a:cs typeface="Times New Roman" panose="02020603050405020304" pitchFamily="18" charset="0"/>
                </a:rPr>
                <a:t>(</a:t>
              </a:r>
              <a:r>
                <a:rPr lang="de-DE" sz="1200" i="1" dirty="0">
                  <a:effectLst/>
                  <a:latin typeface="Calibri" panose="020F0502020204030204" pitchFamily="34" charset="0"/>
                  <a:ea typeface="Calibri" panose="020F0502020204030204" pitchFamily="34" charset="0"/>
                  <a:cs typeface="Times New Roman" panose="02020603050405020304" pitchFamily="18" charset="0"/>
                </a:rPr>
                <a:t>er</a:t>
              </a:r>
              <a:r>
                <a:rPr lang="de-DE" sz="1200" dirty="0">
                  <a:effectLst/>
                  <a:latin typeface="Calibri" panose="020F0502020204030204" pitchFamily="34" charset="0"/>
                  <a:ea typeface="Calibri" panose="020F0502020204030204" pitchFamily="34" charset="0"/>
                  <a:cs typeface="Times New Roman" panose="02020603050405020304" pitchFamily="18" charset="0"/>
                </a:rPr>
                <a:t>) </a:t>
              </a:r>
              <a:r>
                <a:rPr lang="de-DE" sz="1200" i="1" dirty="0">
                  <a:effectLst/>
                  <a:latin typeface="Calibri" panose="020F0502020204030204" pitchFamily="34" charset="0"/>
                  <a:ea typeface="Calibri" panose="020F0502020204030204" pitchFamily="34" charset="0"/>
                  <a:cs typeface="Times New Roman" panose="02020603050405020304" pitchFamily="18" charset="0"/>
                </a:rPr>
                <a:t>hofft, blickt, lallt, kommt, klappt, knarrt, </a:t>
              </a:r>
              <a:r>
                <a:rPr lang="de-DE" sz="1200" i="1" dirty="0">
                  <a:latin typeface="Calibri" panose="020F0502020204030204" pitchFamily="34" charset="0"/>
                  <a:ea typeface="Calibri" panose="020F0502020204030204" pitchFamily="34" charset="0"/>
                  <a:cs typeface="Times New Roman" panose="02020603050405020304" pitchFamily="18" charset="0"/>
                </a:rPr>
                <a:t>isst, (du) kannst, </a:t>
              </a:r>
              <a:r>
                <a:rPr lang="de-DE" sz="1100" dirty="0">
                  <a:effectLst/>
                  <a:latin typeface="Calibri" panose="020F0502020204030204" pitchFamily="34" charset="0"/>
                  <a:ea typeface="Calibri" panose="020F0502020204030204" pitchFamily="34" charset="0"/>
                  <a:cs typeface="Times New Roman" panose="02020603050405020304" pitchFamily="18" charset="0"/>
                </a:rPr>
                <a:t>(aber: </a:t>
              </a:r>
              <a:r>
                <a:rPr lang="de-DE" sz="1100" i="1" dirty="0">
                  <a:effectLst/>
                  <a:latin typeface="Calibri" panose="020F0502020204030204" pitchFamily="34" charset="0"/>
                  <a:ea typeface="Calibri" panose="020F0502020204030204" pitchFamily="34" charset="0"/>
                  <a:cs typeface="Times New Roman" panose="02020603050405020304" pitchFamily="18" charset="0"/>
                </a:rPr>
                <a:t>du isst</a:t>
              </a:r>
              <a:r>
                <a:rPr lang="de-DE"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9" name="Textfeld 2">
              <a:extLst>
                <a:ext uri="{FF2B5EF4-FFF2-40B4-BE49-F238E27FC236}">
                  <a16:creationId xmlns:a16="http://schemas.microsoft.com/office/drawing/2014/main" xmlns="" id="{C192B73F-1160-404E-9F5B-DF145DF12C0A}"/>
                </a:ext>
              </a:extLst>
            </p:cNvPr>
            <p:cNvSpPr txBox="1">
              <a:spLocks noChangeArrowheads="1"/>
            </p:cNvSpPr>
            <p:nvPr/>
          </p:nvSpPr>
          <p:spPr bwMode="auto">
            <a:xfrm>
              <a:off x="230588" y="1590260"/>
              <a:ext cx="1605915" cy="8820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200">
                  <a:effectLst/>
                  <a:latin typeface="Calibri" panose="020F0502020204030204" pitchFamily="34" charset="0"/>
                  <a:ea typeface="Calibri" panose="020F0502020204030204" pitchFamily="34" charset="0"/>
                  <a:cs typeface="Times New Roman" panose="02020603050405020304" pitchFamily="18" charset="0"/>
                </a:rPr>
                <a:t>Umlautung:</a:t>
              </a:r>
              <a:br>
                <a:rPr lang="de-DE" sz="1200">
                  <a:effectLst/>
                  <a:latin typeface="Calibri" panose="020F0502020204030204" pitchFamily="34" charset="0"/>
                  <a:ea typeface="Calibri" panose="020F0502020204030204" pitchFamily="34" charset="0"/>
                  <a:cs typeface="Times New Roman" panose="02020603050405020304" pitchFamily="18" charset="0"/>
                </a:rPr>
              </a:br>
              <a:r>
                <a:rPr lang="de-DE" sz="1200" i="1">
                  <a:effectLst/>
                  <a:latin typeface="Calibri" panose="020F0502020204030204" pitchFamily="34" charset="0"/>
                  <a:ea typeface="Calibri" panose="020F0502020204030204" pitchFamily="34" charset="0"/>
                  <a:cs typeface="Times New Roman" panose="02020603050405020304" pitchFamily="18" charset="0"/>
                </a:rPr>
                <a:t>kalt- kälter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i="1">
                  <a:effectLst/>
                  <a:latin typeface="Calibri" panose="020F0502020204030204" pitchFamily="34" charset="0"/>
                  <a:ea typeface="Calibri" panose="020F0502020204030204" pitchFamily="34" charset="0"/>
                  <a:cs typeface="Times New Roman" panose="02020603050405020304" pitchFamily="18" charset="0"/>
                </a:rPr>
                <a:t>Baum - Bäume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6">
              <a:extLst>
                <a:ext uri="{FF2B5EF4-FFF2-40B4-BE49-F238E27FC236}">
                  <a16:creationId xmlns:a16="http://schemas.microsoft.com/office/drawing/2014/main" xmlns="" id="{3967822D-24A8-4864-9CEA-5798AE2A6CB1}"/>
                </a:ext>
              </a:extLst>
            </p:cNvPr>
            <p:cNvSpPr txBox="1">
              <a:spLocks noChangeArrowheads="1"/>
            </p:cNvSpPr>
            <p:nvPr/>
          </p:nvSpPr>
          <p:spPr bwMode="auto">
            <a:xfrm>
              <a:off x="3633746" y="2592125"/>
              <a:ext cx="1351722" cy="1263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200">
                  <a:effectLst/>
                  <a:latin typeface="Calibri" panose="020F0502020204030204" pitchFamily="34" charset="0"/>
                  <a:ea typeface="Calibri" panose="020F0502020204030204" pitchFamily="34" charset="0"/>
                  <a:cs typeface="Times New Roman" panose="02020603050405020304" pitchFamily="18" charset="0"/>
                </a:rPr>
                <a:t>Wortbildung:</a:t>
              </a:r>
              <a:br>
                <a:rPr lang="de-DE" sz="1200">
                  <a:effectLst/>
                  <a:latin typeface="Calibri" panose="020F0502020204030204" pitchFamily="34" charset="0"/>
                  <a:ea typeface="Calibri" panose="020F0502020204030204" pitchFamily="34" charset="0"/>
                  <a:cs typeface="Times New Roman" panose="02020603050405020304" pitchFamily="18" charset="0"/>
                </a:rPr>
              </a:br>
              <a:r>
                <a:rPr lang="de-DE" sz="1200" i="1">
                  <a:effectLst/>
                  <a:latin typeface="Calibri" panose="020F0502020204030204" pitchFamily="34" charset="0"/>
                  <a:ea typeface="Calibri" panose="020F0502020204030204" pitchFamily="34" charset="0"/>
                  <a:cs typeface="Times New Roman" panose="02020603050405020304" pitchFamily="18" charset="0"/>
                </a:rPr>
                <a:t>Packliste, Fellkleid, Fetttropfen,</a:t>
              </a:r>
              <a:br>
                <a:rPr lang="de-DE" sz="1200" i="1">
                  <a:effectLst/>
                  <a:latin typeface="Calibri" panose="020F0502020204030204" pitchFamily="34" charset="0"/>
                  <a:ea typeface="Calibri" panose="020F0502020204030204" pitchFamily="34" charset="0"/>
                  <a:cs typeface="Times New Roman" panose="02020603050405020304" pitchFamily="18" charset="0"/>
                </a:rPr>
              </a:br>
              <a:r>
                <a:rPr lang="de-DE" sz="1200" i="1">
                  <a:effectLst/>
                  <a:latin typeface="Calibri" panose="020F0502020204030204" pitchFamily="34" charset="0"/>
                  <a:ea typeface="Calibri" panose="020F0502020204030204" pitchFamily="34" charset="0"/>
                  <a:cs typeface="Times New Roman" panose="02020603050405020304" pitchFamily="18" charset="0"/>
                </a:rPr>
                <a:t>errechnen</a:t>
              </a:r>
              <a:br>
                <a:rPr lang="de-DE" sz="1200" i="1">
                  <a:effectLst/>
                  <a:latin typeface="Calibri" panose="020F0502020204030204" pitchFamily="34" charset="0"/>
                  <a:ea typeface="Calibri" panose="020F0502020204030204" pitchFamily="34" charset="0"/>
                  <a:cs typeface="Times New Roman" panose="02020603050405020304" pitchFamily="18" charset="0"/>
                </a:rPr>
              </a:br>
              <a:r>
                <a:rPr lang="de-DE" sz="1200" i="1">
                  <a:effectLst/>
                  <a:latin typeface="Calibri" panose="020F0502020204030204" pitchFamily="34" charset="0"/>
                  <a:ea typeface="Calibri" panose="020F0502020204030204" pitchFamily="34" charset="0"/>
                  <a:cs typeface="Times New Roman" panose="02020603050405020304" pitchFamily="18" charset="0"/>
                </a:rPr>
                <a:t>verraten</a:t>
              </a:r>
              <a:br>
                <a:rPr lang="de-DE" sz="1200" i="1">
                  <a:effectLst/>
                  <a:latin typeface="Calibri" panose="020F0502020204030204" pitchFamily="34" charset="0"/>
                  <a:ea typeface="Calibri" panose="020F0502020204030204" pitchFamily="34" charset="0"/>
                  <a:cs typeface="Times New Roman" panose="02020603050405020304" pitchFamily="18" charset="0"/>
                </a:rPr>
              </a:br>
              <a:r>
                <a:rPr lang="de-DE" sz="1200" i="1">
                  <a:effectLst/>
                  <a:latin typeface="Calibri" panose="020F0502020204030204" pitchFamily="34" charset="0"/>
                  <a:ea typeface="Calibri" panose="020F0502020204030204" pitchFamily="34" charset="0"/>
                  <a:cs typeface="Times New Roman" panose="02020603050405020304" pitchFamily="18" charset="0"/>
                </a:rPr>
                <a:t>behebbar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feld 7">
              <a:extLst>
                <a:ext uri="{FF2B5EF4-FFF2-40B4-BE49-F238E27FC236}">
                  <a16:creationId xmlns:a16="http://schemas.microsoft.com/office/drawing/2014/main" xmlns="" id="{B6497337-4032-44BF-91A9-E047705F5F6B}"/>
                </a:ext>
              </a:extLst>
            </p:cNvPr>
            <p:cNvSpPr txBox="1">
              <a:spLocks noChangeArrowheads="1"/>
            </p:cNvSpPr>
            <p:nvPr/>
          </p:nvSpPr>
          <p:spPr bwMode="auto">
            <a:xfrm>
              <a:off x="2926080" y="1574357"/>
              <a:ext cx="2034540" cy="95223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de-DE" sz="1200" dirty="0">
                  <a:effectLst/>
                  <a:latin typeface="Calibri" panose="020F0502020204030204" pitchFamily="34" charset="0"/>
                  <a:ea typeface="Calibri" panose="020F0502020204030204" pitchFamily="34" charset="0"/>
                  <a:cs typeface="Times New Roman" panose="02020603050405020304" pitchFamily="18" charset="0"/>
                </a:rPr>
                <a:t>Nomen-/Adjektivdeklination:</a:t>
              </a:r>
              <a:br>
                <a:rPr lang="de-DE" sz="1200" dirty="0">
                  <a:effectLst/>
                  <a:latin typeface="Calibri" panose="020F0502020204030204" pitchFamily="34" charset="0"/>
                  <a:ea typeface="Calibri" panose="020F0502020204030204" pitchFamily="34" charset="0"/>
                  <a:cs typeface="Times New Roman" panose="02020603050405020304" pitchFamily="18" charset="0"/>
                </a:rPr>
              </a:br>
              <a:r>
                <a:rPr lang="de-DE" sz="1200" i="1" dirty="0">
                  <a:effectLst/>
                  <a:latin typeface="Calibri" panose="020F0502020204030204" pitchFamily="34" charset="0"/>
                  <a:ea typeface="Calibri" panose="020F0502020204030204" pitchFamily="34" charset="0"/>
                  <a:cs typeface="Times New Roman" panose="02020603050405020304" pitchFamily="18" charset="0"/>
                </a:rPr>
                <a:t>Schiff(s), Blick(s), hell(</a:t>
              </a:r>
              <a:r>
                <a:rPr lang="de-DE" sz="1200" i="1" dirty="0" err="1">
                  <a:effectLst/>
                  <a:latin typeface="Calibri" panose="020F0502020204030204" pitchFamily="34" charset="0"/>
                  <a:ea typeface="Calibri" panose="020F0502020204030204" pitchFamily="34" charset="0"/>
                  <a:cs typeface="Times New Roman" panose="02020603050405020304" pitchFamily="18" charset="0"/>
                </a:rPr>
                <a:t>sten</a:t>
              </a:r>
              <a:r>
                <a:rPr lang="de-DE" sz="1200" i="1" dirty="0">
                  <a:effectLst/>
                  <a:latin typeface="Calibri" panose="020F0502020204030204" pitchFamily="34" charset="0"/>
                  <a:ea typeface="Calibri" panose="020F0502020204030204" pitchFamily="34" charset="0"/>
                  <a:cs typeface="Times New Roman" panose="02020603050405020304" pitchFamily="18" charset="0"/>
                </a:rPr>
                <a:t>), Kamm(s), Kinn(s), Stopp(s), wirr(</a:t>
              </a:r>
              <a:r>
                <a:rPr lang="de-DE" sz="1200" i="1" dirty="0" err="1">
                  <a:effectLst/>
                  <a:latin typeface="Calibri" panose="020F0502020204030204" pitchFamily="34" charset="0"/>
                  <a:ea typeface="Calibri" panose="020F0502020204030204" pitchFamily="34" charset="0"/>
                  <a:cs typeface="Times New Roman" panose="02020603050405020304" pitchFamily="18" charset="0"/>
                </a:rPr>
                <a:t>sten</a:t>
              </a:r>
              <a:r>
                <a:rPr lang="de-DE" sz="1200" i="1" dirty="0">
                  <a:effectLst/>
                  <a:latin typeface="Calibri" panose="020F0502020204030204" pitchFamily="34" charset="0"/>
                  <a:ea typeface="Calibri" panose="020F0502020204030204" pitchFamily="34" charset="0"/>
                  <a:cs typeface="Times New Roman" panose="02020603050405020304" pitchFamily="18" charset="0"/>
                </a:rPr>
                <a:t>), Fluss(-), fließen-Fluss,</a:t>
              </a:r>
            </a:p>
            <a:p>
              <a:pPr algn="ctr"/>
              <a:r>
                <a:rPr lang="de-DE" sz="1200" i="1" dirty="0">
                  <a:effectLst/>
                  <a:latin typeface="Calibri" panose="020F0502020204030204" pitchFamily="34" charset="0"/>
                  <a:ea typeface="Calibri" panose="020F0502020204030204" pitchFamily="34" charset="0"/>
                  <a:cs typeface="Times New Roman" panose="02020603050405020304" pitchFamily="18" charset="0"/>
                </a:rPr>
                <a:t> fett(-)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uppieren 11">
              <a:extLst>
                <a:ext uri="{FF2B5EF4-FFF2-40B4-BE49-F238E27FC236}">
                  <a16:creationId xmlns:a16="http://schemas.microsoft.com/office/drawing/2014/main" xmlns="" id="{1F0F5BEA-5354-4C2D-9F90-998F34368313}"/>
                </a:ext>
              </a:extLst>
            </p:cNvPr>
            <p:cNvGrpSpPr/>
            <p:nvPr/>
          </p:nvGrpSpPr>
          <p:grpSpPr>
            <a:xfrm>
              <a:off x="413468" y="1932166"/>
              <a:ext cx="341630" cy="151075"/>
              <a:chOff x="0" y="0"/>
              <a:chExt cx="516835" cy="222277"/>
            </a:xfrm>
          </p:grpSpPr>
          <p:sp>
            <p:nvSpPr>
              <p:cNvPr id="28" name="Halbbogen 27">
                <a:extLst>
                  <a:ext uri="{FF2B5EF4-FFF2-40B4-BE49-F238E27FC236}">
                    <a16:creationId xmlns:a16="http://schemas.microsoft.com/office/drawing/2014/main" xmlns="" id="{B925453D-8C10-46AF-B4E9-E9F907A4E573}"/>
                  </a:ext>
                </a:extLst>
              </p:cNvPr>
              <p:cNvSpPr/>
              <p:nvPr/>
            </p:nvSpPr>
            <p:spPr>
              <a:xfrm flipV="1">
                <a:off x="222637" y="0"/>
                <a:ext cx="294198" cy="222277"/>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9" name="Pfeil: nach links 28">
                <a:extLst>
                  <a:ext uri="{FF2B5EF4-FFF2-40B4-BE49-F238E27FC236}">
                    <a16:creationId xmlns:a16="http://schemas.microsoft.com/office/drawing/2014/main" xmlns="" id="{2117C752-FC52-42EF-9CF7-139EBA53B626}"/>
                  </a:ext>
                </a:extLst>
              </p:cNvPr>
              <p:cNvSpPr/>
              <p:nvPr/>
            </p:nvSpPr>
            <p:spPr>
              <a:xfrm>
                <a:off x="0" y="79513"/>
                <a:ext cx="27034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13" name="Gruppieren 12">
              <a:extLst>
                <a:ext uri="{FF2B5EF4-FFF2-40B4-BE49-F238E27FC236}">
                  <a16:creationId xmlns:a16="http://schemas.microsoft.com/office/drawing/2014/main" xmlns="" id="{10F2C0E5-58AF-4BD1-B1B3-1EDAA5F25E80}"/>
                </a:ext>
              </a:extLst>
            </p:cNvPr>
            <p:cNvGrpSpPr/>
            <p:nvPr/>
          </p:nvGrpSpPr>
          <p:grpSpPr>
            <a:xfrm>
              <a:off x="628153" y="2258170"/>
              <a:ext cx="341630" cy="151075"/>
              <a:chOff x="0" y="0"/>
              <a:chExt cx="516835" cy="222277"/>
            </a:xfrm>
          </p:grpSpPr>
          <p:sp>
            <p:nvSpPr>
              <p:cNvPr id="26" name="Halbbogen 25">
                <a:extLst>
                  <a:ext uri="{FF2B5EF4-FFF2-40B4-BE49-F238E27FC236}">
                    <a16:creationId xmlns:a16="http://schemas.microsoft.com/office/drawing/2014/main" xmlns="" id="{321C3C10-BE4A-4B57-859F-4047A4B40F30}"/>
                  </a:ext>
                </a:extLst>
              </p:cNvPr>
              <p:cNvSpPr/>
              <p:nvPr/>
            </p:nvSpPr>
            <p:spPr>
              <a:xfrm flipV="1">
                <a:off x="222637" y="0"/>
                <a:ext cx="294198" cy="222277"/>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7" name="Pfeil: nach links 26">
                <a:extLst>
                  <a:ext uri="{FF2B5EF4-FFF2-40B4-BE49-F238E27FC236}">
                    <a16:creationId xmlns:a16="http://schemas.microsoft.com/office/drawing/2014/main" xmlns="" id="{516F288A-C8AE-46C2-8D1B-01849CCA0001}"/>
                  </a:ext>
                </a:extLst>
              </p:cNvPr>
              <p:cNvSpPr/>
              <p:nvPr/>
            </p:nvSpPr>
            <p:spPr>
              <a:xfrm>
                <a:off x="0" y="79513"/>
                <a:ext cx="27034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14" name="Gruppieren 13">
              <a:extLst>
                <a:ext uri="{FF2B5EF4-FFF2-40B4-BE49-F238E27FC236}">
                  <a16:creationId xmlns:a16="http://schemas.microsoft.com/office/drawing/2014/main" xmlns="" id="{46A238DC-9D06-476F-B176-F6D060E6EB37}"/>
                </a:ext>
              </a:extLst>
            </p:cNvPr>
            <p:cNvGrpSpPr/>
            <p:nvPr/>
          </p:nvGrpSpPr>
          <p:grpSpPr>
            <a:xfrm flipH="1">
              <a:off x="3196425" y="389613"/>
              <a:ext cx="254718" cy="150109"/>
              <a:chOff x="0" y="0"/>
              <a:chExt cx="516835" cy="222277"/>
            </a:xfrm>
          </p:grpSpPr>
          <p:sp>
            <p:nvSpPr>
              <p:cNvPr id="24" name="Halbbogen 23">
                <a:extLst>
                  <a:ext uri="{FF2B5EF4-FFF2-40B4-BE49-F238E27FC236}">
                    <a16:creationId xmlns:a16="http://schemas.microsoft.com/office/drawing/2014/main" xmlns="" id="{C3855494-7BF9-4527-82A1-DD55BDEB10DC}"/>
                  </a:ext>
                </a:extLst>
              </p:cNvPr>
              <p:cNvSpPr/>
              <p:nvPr/>
            </p:nvSpPr>
            <p:spPr>
              <a:xfrm flipV="1">
                <a:off x="222637" y="0"/>
                <a:ext cx="294198" cy="222277"/>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5" name="Pfeil: nach links 24">
                <a:extLst>
                  <a:ext uri="{FF2B5EF4-FFF2-40B4-BE49-F238E27FC236}">
                    <a16:creationId xmlns:a16="http://schemas.microsoft.com/office/drawing/2014/main" xmlns="" id="{A1D2F5EC-4AB7-4F39-A961-BA883C235183}"/>
                  </a:ext>
                </a:extLst>
              </p:cNvPr>
              <p:cNvSpPr/>
              <p:nvPr/>
            </p:nvSpPr>
            <p:spPr>
              <a:xfrm>
                <a:off x="0" y="79513"/>
                <a:ext cx="27034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15" name="Gruppieren 14">
              <a:extLst>
                <a:ext uri="{FF2B5EF4-FFF2-40B4-BE49-F238E27FC236}">
                  <a16:creationId xmlns:a16="http://schemas.microsoft.com/office/drawing/2014/main" xmlns="" id="{7231B7A5-45EC-486E-B729-D852DF59F306}"/>
                </a:ext>
              </a:extLst>
            </p:cNvPr>
            <p:cNvGrpSpPr/>
            <p:nvPr/>
          </p:nvGrpSpPr>
          <p:grpSpPr>
            <a:xfrm flipH="1">
              <a:off x="4691270" y="1717481"/>
              <a:ext cx="254718" cy="150109"/>
              <a:chOff x="0" y="0"/>
              <a:chExt cx="516835" cy="222277"/>
            </a:xfrm>
          </p:grpSpPr>
          <p:sp>
            <p:nvSpPr>
              <p:cNvPr id="22" name="Halbbogen 21">
                <a:extLst>
                  <a:ext uri="{FF2B5EF4-FFF2-40B4-BE49-F238E27FC236}">
                    <a16:creationId xmlns:a16="http://schemas.microsoft.com/office/drawing/2014/main" xmlns="" id="{ECA64AA8-F390-4DC5-82F5-A6CC358873CE}"/>
                  </a:ext>
                </a:extLst>
              </p:cNvPr>
              <p:cNvSpPr/>
              <p:nvPr/>
            </p:nvSpPr>
            <p:spPr>
              <a:xfrm flipV="1">
                <a:off x="222637" y="0"/>
                <a:ext cx="294198" cy="222277"/>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 name="Pfeil: nach links 22">
                <a:extLst>
                  <a:ext uri="{FF2B5EF4-FFF2-40B4-BE49-F238E27FC236}">
                    <a16:creationId xmlns:a16="http://schemas.microsoft.com/office/drawing/2014/main" xmlns="" id="{A30C7565-042C-4771-A45D-F011FD2024F4}"/>
                  </a:ext>
                </a:extLst>
              </p:cNvPr>
              <p:cNvSpPr/>
              <p:nvPr/>
            </p:nvSpPr>
            <p:spPr>
              <a:xfrm>
                <a:off x="0" y="79513"/>
                <a:ext cx="27034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16" name="Gruppieren 15">
              <a:extLst>
                <a:ext uri="{FF2B5EF4-FFF2-40B4-BE49-F238E27FC236}">
                  <a16:creationId xmlns:a16="http://schemas.microsoft.com/office/drawing/2014/main" xmlns="" id="{0497DA4C-B726-4941-AF10-D87147139495}"/>
                </a:ext>
              </a:extLst>
            </p:cNvPr>
            <p:cNvGrpSpPr/>
            <p:nvPr/>
          </p:nvGrpSpPr>
          <p:grpSpPr>
            <a:xfrm flipH="1">
              <a:off x="2305879" y="2989690"/>
              <a:ext cx="254718" cy="150109"/>
              <a:chOff x="0" y="0"/>
              <a:chExt cx="516835" cy="222277"/>
            </a:xfrm>
          </p:grpSpPr>
          <p:sp>
            <p:nvSpPr>
              <p:cNvPr id="20" name="Halbbogen 19">
                <a:extLst>
                  <a:ext uri="{FF2B5EF4-FFF2-40B4-BE49-F238E27FC236}">
                    <a16:creationId xmlns:a16="http://schemas.microsoft.com/office/drawing/2014/main" xmlns="" id="{7DAED77C-D4ED-481B-BED7-F1E7E340C0D4}"/>
                  </a:ext>
                </a:extLst>
              </p:cNvPr>
              <p:cNvSpPr/>
              <p:nvPr/>
            </p:nvSpPr>
            <p:spPr>
              <a:xfrm flipV="1">
                <a:off x="222637" y="0"/>
                <a:ext cx="294198" cy="222277"/>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 name="Pfeil: nach links 20">
                <a:extLst>
                  <a:ext uri="{FF2B5EF4-FFF2-40B4-BE49-F238E27FC236}">
                    <a16:creationId xmlns:a16="http://schemas.microsoft.com/office/drawing/2014/main" xmlns="" id="{5E6C9F4C-47A2-4B06-8607-E77503AED1BF}"/>
                  </a:ext>
                </a:extLst>
              </p:cNvPr>
              <p:cNvSpPr/>
              <p:nvPr/>
            </p:nvSpPr>
            <p:spPr>
              <a:xfrm>
                <a:off x="0" y="79513"/>
                <a:ext cx="27034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17" name="Gruppieren 16">
              <a:extLst>
                <a:ext uri="{FF2B5EF4-FFF2-40B4-BE49-F238E27FC236}">
                  <a16:creationId xmlns:a16="http://schemas.microsoft.com/office/drawing/2014/main" xmlns="" id="{4329549C-F4A6-4435-950C-4A8C82E5ACEB}"/>
                </a:ext>
              </a:extLst>
            </p:cNvPr>
            <p:cNvGrpSpPr/>
            <p:nvPr/>
          </p:nvGrpSpPr>
          <p:grpSpPr>
            <a:xfrm flipH="1">
              <a:off x="4627660" y="2663686"/>
              <a:ext cx="254718" cy="150109"/>
              <a:chOff x="0" y="0"/>
              <a:chExt cx="516835" cy="222277"/>
            </a:xfrm>
          </p:grpSpPr>
          <p:sp>
            <p:nvSpPr>
              <p:cNvPr id="18" name="Halbbogen 17">
                <a:extLst>
                  <a:ext uri="{FF2B5EF4-FFF2-40B4-BE49-F238E27FC236}">
                    <a16:creationId xmlns:a16="http://schemas.microsoft.com/office/drawing/2014/main" xmlns="" id="{96F4D9B5-AE43-467F-9021-0DCEC5010B0D}"/>
                  </a:ext>
                </a:extLst>
              </p:cNvPr>
              <p:cNvSpPr/>
              <p:nvPr/>
            </p:nvSpPr>
            <p:spPr>
              <a:xfrm flipV="1">
                <a:off x="222637" y="0"/>
                <a:ext cx="294198" cy="222277"/>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Pfeil: nach links 18">
                <a:extLst>
                  <a:ext uri="{FF2B5EF4-FFF2-40B4-BE49-F238E27FC236}">
                    <a16:creationId xmlns:a16="http://schemas.microsoft.com/office/drawing/2014/main" xmlns="" id="{76B469F9-E095-4949-B5AD-E3557BE09D50}"/>
                  </a:ext>
                </a:extLst>
              </p:cNvPr>
              <p:cNvSpPr/>
              <p:nvPr/>
            </p:nvSpPr>
            <p:spPr>
              <a:xfrm>
                <a:off x="0" y="79513"/>
                <a:ext cx="27034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sp>
        <p:nvSpPr>
          <p:cNvPr id="4" name="Textfeld 3">
            <a:extLst>
              <a:ext uri="{FF2B5EF4-FFF2-40B4-BE49-F238E27FC236}">
                <a16:creationId xmlns:a16="http://schemas.microsoft.com/office/drawing/2014/main" xmlns="" id="{66041A2A-33E8-4DDB-83B6-A3CE94BCB7CA}"/>
              </a:ext>
            </a:extLst>
          </p:cNvPr>
          <p:cNvSpPr txBox="1"/>
          <p:nvPr/>
        </p:nvSpPr>
        <p:spPr>
          <a:xfrm>
            <a:off x="2494722" y="6438670"/>
            <a:ext cx="8120270" cy="369332"/>
          </a:xfrm>
          <a:prstGeom prst="rect">
            <a:avLst/>
          </a:prstGeom>
          <a:noFill/>
        </p:spPr>
        <p:txBody>
          <a:bodyPr wrap="square" rtlCol="0">
            <a:spAutoFit/>
          </a:bodyPr>
          <a:lstStyle/>
          <a:p>
            <a:r>
              <a:rPr lang="de-DE" i="1" dirty="0">
                <a:solidFill>
                  <a:srgbClr val="FF0000"/>
                </a:solidFill>
              </a:rPr>
              <a:t>Eltern, Geländer, dämmern; Säule, sich räuspern; Mittag</a:t>
            </a:r>
            <a:r>
              <a:rPr lang="de-DE" dirty="0">
                <a:solidFill>
                  <a:srgbClr val="FF0000"/>
                </a:solidFill>
              </a:rPr>
              <a:t>, </a:t>
            </a:r>
            <a:r>
              <a:rPr lang="de-DE" i="1" dirty="0">
                <a:solidFill>
                  <a:srgbClr val="FF0000"/>
                </a:solidFill>
              </a:rPr>
              <a:t>drittel, achtel, dennoch</a:t>
            </a:r>
          </a:p>
        </p:txBody>
      </p:sp>
    </p:spTree>
    <p:extLst>
      <p:ext uri="{BB962C8B-B14F-4D97-AF65-F5344CB8AC3E}">
        <p14:creationId xmlns:p14="http://schemas.microsoft.com/office/powerpoint/2010/main" val="1038858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1E39719-6495-472A-B59E-5789557EEE4D}"/>
              </a:ext>
            </a:extLst>
          </p:cNvPr>
          <p:cNvSpPr>
            <a:spLocks noGrp="1"/>
          </p:cNvSpPr>
          <p:nvPr>
            <p:ph type="title"/>
          </p:nvPr>
        </p:nvSpPr>
        <p:spPr/>
        <p:txBody>
          <a:bodyPr/>
          <a:lstStyle/>
          <a:p>
            <a:r>
              <a:rPr lang="de-DE" dirty="0"/>
              <a:t>Von der Strategie zu den Übungen</a:t>
            </a:r>
          </a:p>
        </p:txBody>
      </p:sp>
      <p:graphicFrame>
        <p:nvGraphicFramePr>
          <p:cNvPr id="4" name="Tabelle 3">
            <a:extLst>
              <a:ext uri="{FF2B5EF4-FFF2-40B4-BE49-F238E27FC236}">
                <a16:creationId xmlns:a16="http://schemas.microsoft.com/office/drawing/2014/main" xmlns="" id="{0B837B93-B1CA-47F3-9E35-4BE467169E79}"/>
              </a:ext>
            </a:extLst>
          </p:cNvPr>
          <p:cNvGraphicFramePr>
            <a:graphicFrameLocks noGrp="1"/>
          </p:cNvGraphicFramePr>
          <p:nvPr/>
        </p:nvGraphicFramePr>
        <p:xfrm>
          <a:off x="1146314" y="1076089"/>
          <a:ext cx="10949608" cy="5811520"/>
        </p:xfrm>
        <a:graphic>
          <a:graphicData uri="http://schemas.openxmlformats.org/drawingml/2006/table">
            <a:tbl>
              <a:tblPr firstRow="1" bandRow="1">
                <a:tableStyleId>{5C22544A-7EE6-4342-B048-85BDC9FD1C3A}</a:tableStyleId>
              </a:tblPr>
              <a:tblGrid>
                <a:gridCol w="3652901">
                  <a:extLst>
                    <a:ext uri="{9D8B030D-6E8A-4147-A177-3AD203B41FA5}">
                      <a16:colId xmlns:a16="http://schemas.microsoft.com/office/drawing/2014/main" xmlns="" val="1227642255"/>
                    </a:ext>
                  </a:extLst>
                </a:gridCol>
                <a:gridCol w="3179517">
                  <a:extLst>
                    <a:ext uri="{9D8B030D-6E8A-4147-A177-3AD203B41FA5}">
                      <a16:colId xmlns:a16="http://schemas.microsoft.com/office/drawing/2014/main" xmlns="" val="2957688850"/>
                    </a:ext>
                  </a:extLst>
                </a:gridCol>
                <a:gridCol w="4117190">
                  <a:extLst>
                    <a:ext uri="{9D8B030D-6E8A-4147-A177-3AD203B41FA5}">
                      <a16:colId xmlns:a16="http://schemas.microsoft.com/office/drawing/2014/main" xmlns="" val="3685862348"/>
                    </a:ext>
                  </a:extLst>
                </a:gridCol>
              </a:tblGrid>
              <a:tr h="370840">
                <a:tc>
                  <a:txBody>
                    <a:bodyPr/>
                    <a:lstStyle/>
                    <a:p>
                      <a:r>
                        <a:rPr lang="de-DE" dirty="0"/>
                        <a:t>Klasse 1/2</a:t>
                      </a:r>
                    </a:p>
                  </a:txBody>
                  <a:tcPr/>
                </a:tc>
                <a:tc>
                  <a:txBody>
                    <a:bodyPr/>
                    <a:lstStyle/>
                    <a:p>
                      <a:r>
                        <a:rPr lang="de-DE" dirty="0"/>
                        <a:t>Klasse 3/4</a:t>
                      </a:r>
                    </a:p>
                  </a:txBody>
                  <a:tcPr/>
                </a:tc>
                <a:tc>
                  <a:txBody>
                    <a:bodyPr/>
                    <a:lstStyle/>
                    <a:p>
                      <a:r>
                        <a:rPr lang="de-DE" dirty="0"/>
                        <a:t>Klasse 5/6</a:t>
                      </a:r>
                    </a:p>
                  </a:txBody>
                  <a:tcPr/>
                </a:tc>
                <a:extLst>
                  <a:ext uri="{0D108BD9-81ED-4DB2-BD59-A6C34878D82A}">
                    <a16:rowId xmlns:a16="http://schemas.microsoft.com/office/drawing/2014/main" xmlns="" val="3102311719"/>
                  </a:ext>
                </a:extLst>
              </a:tr>
              <a:tr h="370840">
                <a:tc>
                  <a:txBody>
                    <a:bodyPr/>
                    <a:lstStyle/>
                    <a:p>
                      <a:pPr>
                        <a:lnSpc>
                          <a:spcPct val="150000"/>
                        </a:lnSpc>
                      </a:pPr>
                      <a:r>
                        <a:rPr lang="de-DE" b="1" dirty="0"/>
                        <a:t>Einer ist gesucht</a:t>
                      </a:r>
                    </a:p>
                    <a:p>
                      <a:pPr>
                        <a:lnSpc>
                          <a:spcPct val="150000"/>
                        </a:lnSpc>
                      </a:pPr>
                      <a:r>
                        <a:rPr lang="de-DE" dirty="0"/>
                        <a:t>zwei Zwer</a:t>
                      </a:r>
                      <a:r>
                        <a:rPr lang="de-DE" dirty="0">
                          <a:highlight>
                            <a:srgbClr val="00FF00"/>
                          </a:highlight>
                        </a:rPr>
                        <a:t>g</a:t>
                      </a:r>
                      <a:r>
                        <a:rPr lang="de-DE" dirty="0"/>
                        <a:t>e – ein _____________</a:t>
                      </a:r>
                    </a:p>
                    <a:p>
                      <a:pPr>
                        <a:lnSpc>
                          <a:spcPct val="150000"/>
                        </a:lnSpc>
                      </a:pPr>
                      <a:r>
                        <a:rPr lang="de-DE" dirty="0"/>
                        <a:t>drei Hel</a:t>
                      </a:r>
                      <a:r>
                        <a:rPr lang="de-DE" dirty="0">
                          <a:highlight>
                            <a:srgbClr val="00FF00"/>
                          </a:highlight>
                        </a:rPr>
                        <a:t>d</a:t>
                      </a:r>
                      <a:r>
                        <a:rPr lang="de-DE" dirty="0"/>
                        <a:t>en – ein _____________</a:t>
                      </a:r>
                    </a:p>
                    <a:p>
                      <a:pPr>
                        <a:lnSpc>
                          <a:spcPct val="150000"/>
                        </a:lnSpc>
                      </a:pPr>
                      <a:r>
                        <a:rPr lang="de-DE" dirty="0"/>
                        <a:t>vier Die</a:t>
                      </a:r>
                      <a:r>
                        <a:rPr lang="de-DE" dirty="0">
                          <a:highlight>
                            <a:srgbClr val="00FF00"/>
                          </a:highlight>
                        </a:rPr>
                        <a:t>b</a:t>
                      </a:r>
                      <a:r>
                        <a:rPr lang="de-DE" dirty="0"/>
                        <a:t>e   – ein ______________</a:t>
                      </a:r>
                    </a:p>
                    <a:p>
                      <a:pPr>
                        <a:lnSpc>
                          <a:spcPct val="150000"/>
                        </a:lnSpc>
                      </a:pPr>
                      <a:r>
                        <a:rPr lang="de-DE" dirty="0"/>
                        <a:t>ein Ber</a:t>
                      </a:r>
                      <a:r>
                        <a:rPr lang="de-DE" dirty="0">
                          <a:highlight>
                            <a:srgbClr val="00FF00"/>
                          </a:highlight>
                        </a:rPr>
                        <a:t>g</a:t>
                      </a:r>
                      <a:r>
                        <a:rPr lang="de-DE" dirty="0"/>
                        <a:t>         fünf _____________</a:t>
                      </a:r>
                    </a:p>
                    <a:p>
                      <a:pPr>
                        <a:lnSpc>
                          <a:spcPct val="150000"/>
                        </a:lnSpc>
                      </a:pPr>
                      <a:endParaRPr lang="de-DE" dirty="0"/>
                    </a:p>
                    <a:p>
                      <a:pPr>
                        <a:lnSpc>
                          <a:spcPct val="150000"/>
                        </a:lnSpc>
                      </a:pPr>
                      <a:r>
                        <a:rPr lang="de-DE" b="1" dirty="0"/>
                        <a:t>Mehrere sind gesucht</a:t>
                      </a:r>
                    </a:p>
                    <a:p>
                      <a:pPr>
                        <a:lnSpc>
                          <a:spcPct val="150000"/>
                        </a:lnSpc>
                      </a:pPr>
                      <a:r>
                        <a:rPr lang="de-DE" dirty="0"/>
                        <a:t> ein H</a:t>
                      </a:r>
                      <a:r>
                        <a:rPr lang="de-DE" dirty="0">
                          <a:highlight>
                            <a:srgbClr val="00FF00"/>
                          </a:highlight>
                        </a:rPr>
                        <a:t>au</a:t>
                      </a:r>
                      <a:r>
                        <a:rPr lang="de-DE" dirty="0"/>
                        <a:t>s – zwei _____________</a:t>
                      </a:r>
                    </a:p>
                    <a:p>
                      <a:pPr>
                        <a:lnSpc>
                          <a:spcPct val="150000"/>
                        </a:lnSpc>
                      </a:pPr>
                      <a:r>
                        <a:rPr lang="de-DE" dirty="0"/>
                        <a:t>eine M</a:t>
                      </a:r>
                      <a:r>
                        <a:rPr lang="de-DE" dirty="0">
                          <a:highlight>
                            <a:srgbClr val="00FF00"/>
                          </a:highlight>
                        </a:rPr>
                        <a:t>au</a:t>
                      </a:r>
                      <a:r>
                        <a:rPr lang="de-DE" dirty="0"/>
                        <a:t>s – drei _____________</a:t>
                      </a:r>
                    </a:p>
                    <a:p>
                      <a:pPr>
                        <a:lnSpc>
                          <a:spcPct val="150000"/>
                        </a:lnSpc>
                      </a:pPr>
                      <a:r>
                        <a:rPr lang="de-DE" dirty="0"/>
                        <a:t>ein R</a:t>
                      </a:r>
                      <a:r>
                        <a:rPr lang="de-DE" dirty="0">
                          <a:highlight>
                            <a:srgbClr val="00FF00"/>
                          </a:highlight>
                        </a:rPr>
                        <a:t>a</a:t>
                      </a:r>
                      <a:r>
                        <a:rPr lang="de-DE" dirty="0"/>
                        <a:t>d – vier ________________</a:t>
                      </a:r>
                    </a:p>
                    <a:p>
                      <a:pPr>
                        <a:lnSpc>
                          <a:spcPct val="150000"/>
                        </a:lnSpc>
                      </a:pPr>
                      <a:r>
                        <a:rPr lang="de-DE" dirty="0"/>
                        <a:t>ein B</a:t>
                      </a:r>
                      <a:r>
                        <a:rPr lang="de-DE" dirty="0">
                          <a:highlight>
                            <a:srgbClr val="00FF00"/>
                          </a:highlight>
                        </a:rPr>
                        <a:t>a</a:t>
                      </a:r>
                      <a:r>
                        <a:rPr lang="de-DE" dirty="0"/>
                        <a:t>ll – fünf ________________</a:t>
                      </a:r>
                    </a:p>
                    <a:p>
                      <a:pPr>
                        <a:lnSpc>
                          <a:spcPct val="150000"/>
                        </a:lnSpc>
                      </a:pPr>
                      <a:r>
                        <a:rPr lang="de-DE" dirty="0"/>
                        <a:t>sechs L</a:t>
                      </a:r>
                      <a:r>
                        <a:rPr lang="de-DE" dirty="0">
                          <a:highlight>
                            <a:srgbClr val="00FFFF"/>
                          </a:highlight>
                        </a:rPr>
                        <a:t>äu</a:t>
                      </a:r>
                      <a:r>
                        <a:rPr lang="de-DE" dirty="0"/>
                        <a:t>se – eine ____________</a:t>
                      </a:r>
                    </a:p>
                    <a:p>
                      <a:pPr>
                        <a:lnSpc>
                          <a:spcPct val="150000"/>
                        </a:lnSpc>
                      </a:pPr>
                      <a:endParaRPr lang="de-DE" dirty="0"/>
                    </a:p>
                  </a:txBody>
                  <a:tcPr/>
                </a:tc>
                <a:tc>
                  <a:txBody>
                    <a:bodyPr/>
                    <a:lstStyle/>
                    <a:p>
                      <a:pPr algn="ctr"/>
                      <a:r>
                        <a:rPr lang="de-DE" dirty="0"/>
                        <a:t>Ber</a:t>
                      </a:r>
                      <a:r>
                        <a:rPr lang="de-DE" dirty="0">
                          <a:highlight>
                            <a:srgbClr val="00FF00"/>
                          </a:highlight>
                        </a:rPr>
                        <a:t>g</a:t>
                      </a:r>
                      <a:r>
                        <a:rPr lang="de-DE" dirty="0"/>
                        <a:t>e</a:t>
                      </a:r>
                    </a:p>
                    <a:p>
                      <a:pPr algn="ctr"/>
                      <a:endParaRPr lang="de-DE" dirty="0"/>
                    </a:p>
                    <a:p>
                      <a:pPr algn="ctr"/>
                      <a:r>
                        <a:rPr lang="de-DE" dirty="0"/>
                        <a:t>Ber</a:t>
                      </a:r>
                      <a:r>
                        <a:rPr lang="de-DE" dirty="0">
                          <a:highlight>
                            <a:srgbClr val="00FF00"/>
                          </a:highlight>
                        </a:rPr>
                        <a:t>g</a:t>
                      </a:r>
                      <a:r>
                        <a:rPr lang="de-DE" dirty="0"/>
                        <a:t>                ber</a:t>
                      </a:r>
                      <a:r>
                        <a:rPr lang="de-DE" dirty="0">
                          <a:highlight>
                            <a:srgbClr val="00FF00"/>
                          </a:highlight>
                        </a:rPr>
                        <a:t>g</a:t>
                      </a:r>
                      <a:r>
                        <a:rPr lang="de-DE" dirty="0"/>
                        <a:t>i</a:t>
                      </a:r>
                      <a:r>
                        <a:rPr lang="de-DE" dirty="0">
                          <a:highlight>
                            <a:srgbClr val="00FF00"/>
                          </a:highlight>
                        </a:rPr>
                        <a:t>g</a:t>
                      </a:r>
                    </a:p>
                    <a:p>
                      <a:pPr algn="ctr"/>
                      <a:r>
                        <a:rPr lang="de-DE" dirty="0"/>
                        <a:t>                                      </a:t>
                      </a:r>
                    </a:p>
                    <a:p>
                      <a:pPr algn="ctr"/>
                      <a:r>
                        <a:rPr lang="de-DE" dirty="0"/>
                        <a:t>                                                      		      ber</a:t>
                      </a:r>
                      <a:r>
                        <a:rPr lang="de-DE" dirty="0">
                          <a:highlight>
                            <a:srgbClr val="00FF00"/>
                          </a:highlight>
                        </a:rPr>
                        <a:t>g</a:t>
                      </a:r>
                      <a:r>
                        <a:rPr lang="de-DE" dirty="0"/>
                        <a:t>i</a:t>
                      </a:r>
                      <a:r>
                        <a:rPr lang="de-DE" dirty="0">
                          <a:highlight>
                            <a:srgbClr val="00FF00"/>
                          </a:highlight>
                        </a:rPr>
                        <a:t>g</a:t>
                      </a:r>
                      <a:r>
                        <a:rPr lang="de-DE" dirty="0"/>
                        <a:t>e</a:t>
                      </a:r>
                    </a:p>
                    <a:p>
                      <a:pPr algn="ctr"/>
                      <a:endParaRPr lang="de-DE" dirty="0"/>
                    </a:p>
                    <a:p>
                      <a:pPr algn="ctr"/>
                      <a:r>
                        <a:rPr lang="de-DE" dirty="0"/>
                        <a:t>Ber</a:t>
                      </a:r>
                      <a:r>
                        <a:rPr lang="de-DE" dirty="0">
                          <a:highlight>
                            <a:srgbClr val="00FF00"/>
                          </a:highlight>
                        </a:rPr>
                        <a:t>g</a:t>
                      </a:r>
                      <a:r>
                        <a:rPr lang="de-DE" dirty="0"/>
                        <a:t>wanderung</a:t>
                      </a:r>
                    </a:p>
                    <a:p>
                      <a:pPr algn="ctr"/>
                      <a:endParaRPr lang="de-DE" dirty="0"/>
                    </a:p>
                  </a:txBody>
                  <a:tcPr/>
                </a:tc>
                <a:tc>
                  <a:txBody>
                    <a:bodyPr/>
                    <a:lstStyle/>
                    <a:p>
                      <a:r>
                        <a:rPr lang="de-DE" b="1" dirty="0"/>
                        <a:t>Woher ko</a:t>
                      </a:r>
                      <a:r>
                        <a:rPr lang="de-DE" b="1" dirty="0">
                          <a:highlight>
                            <a:srgbClr val="00FF00"/>
                          </a:highlight>
                        </a:rPr>
                        <a:t>mm</a:t>
                      </a:r>
                      <a:r>
                        <a:rPr lang="de-DE" b="1" dirty="0"/>
                        <a:t>st du?</a:t>
                      </a:r>
                    </a:p>
                    <a:p>
                      <a:r>
                        <a:rPr lang="de-DE" b="1" dirty="0"/>
                        <a:t>    </a:t>
                      </a:r>
                    </a:p>
                    <a:p>
                      <a:r>
                        <a:rPr lang="de-DE" b="1" dirty="0"/>
                        <a:t>       ko</a:t>
                      </a:r>
                      <a:r>
                        <a:rPr lang="de-DE" b="1" dirty="0">
                          <a:highlight>
                            <a:srgbClr val="00FF00"/>
                          </a:highlight>
                        </a:rPr>
                        <a:t>mm</a:t>
                      </a:r>
                      <a:r>
                        <a:rPr lang="de-DE" b="1" dirty="0"/>
                        <a:t>en</a:t>
                      </a:r>
                    </a:p>
                    <a:p>
                      <a:endParaRPr lang="de-DE" b="1" dirty="0"/>
                    </a:p>
                    <a:p>
                      <a:r>
                        <a:rPr lang="de-DE" b="1" dirty="0"/>
                        <a:t>Wohin ge</a:t>
                      </a:r>
                      <a:r>
                        <a:rPr lang="de-DE" b="1" dirty="0">
                          <a:highlight>
                            <a:srgbClr val="00FF00"/>
                          </a:highlight>
                        </a:rPr>
                        <a:t>h</a:t>
                      </a:r>
                      <a:r>
                        <a:rPr lang="de-DE" b="1" dirty="0"/>
                        <a:t>st du?</a:t>
                      </a:r>
                    </a:p>
                    <a:p>
                      <a:endParaRPr lang="de-DE" b="1" dirty="0"/>
                    </a:p>
                    <a:p>
                      <a:r>
                        <a:rPr lang="de-DE" b="1" dirty="0"/>
                        <a:t>      ge</a:t>
                      </a:r>
                      <a:r>
                        <a:rPr lang="de-DE" b="1" dirty="0">
                          <a:highlight>
                            <a:srgbClr val="00FF00"/>
                          </a:highlight>
                        </a:rPr>
                        <a:t>h</a:t>
                      </a:r>
                      <a:r>
                        <a:rPr lang="de-DE" b="1" dirty="0"/>
                        <a:t>en</a:t>
                      </a:r>
                    </a:p>
                    <a:p>
                      <a:endParaRPr lang="de-DE" b="1" dirty="0"/>
                    </a:p>
                    <a:p>
                      <a:r>
                        <a:rPr lang="de-DE" b="1" dirty="0"/>
                        <a:t>Was ni</a:t>
                      </a:r>
                      <a:r>
                        <a:rPr lang="de-DE" b="1" dirty="0">
                          <a:highlight>
                            <a:srgbClr val="00FF00"/>
                          </a:highlight>
                        </a:rPr>
                        <a:t>mm</a:t>
                      </a:r>
                      <a:r>
                        <a:rPr lang="de-DE" b="1" dirty="0"/>
                        <a:t>st du mit zum H</a:t>
                      </a:r>
                      <a:r>
                        <a:rPr lang="de-DE" b="1" dirty="0">
                          <a:highlight>
                            <a:srgbClr val="00FFFF"/>
                          </a:highlight>
                        </a:rPr>
                        <a:t>a</a:t>
                      </a:r>
                      <a:r>
                        <a:rPr lang="de-DE" b="1" dirty="0"/>
                        <a:t>n</a:t>
                      </a:r>
                      <a:r>
                        <a:rPr lang="de-DE" b="1" dirty="0">
                          <a:highlight>
                            <a:srgbClr val="00FF00"/>
                          </a:highlight>
                        </a:rPr>
                        <a:t>d</a:t>
                      </a:r>
                      <a:r>
                        <a:rPr lang="de-DE" b="1" dirty="0"/>
                        <a:t>ba</a:t>
                      </a:r>
                      <a:r>
                        <a:rPr lang="de-DE" b="1" dirty="0">
                          <a:highlight>
                            <a:srgbClr val="00FF00"/>
                          </a:highlight>
                        </a:rPr>
                        <a:t>ll</a:t>
                      </a:r>
                      <a:r>
                        <a:rPr lang="de-DE" b="1" dirty="0"/>
                        <a:t>spiel?</a:t>
                      </a:r>
                    </a:p>
                    <a:p>
                      <a:r>
                        <a:rPr lang="de-DE" b="1" dirty="0"/>
                        <a:t>   </a:t>
                      </a:r>
                    </a:p>
                    <a:p>
                      <a:r>
                        <a:rPr lang="de-DE" b="1" dirty="0"/>
                        <a:t>    geno</a:t>
                      </a:r>
                      <a:r>
                        <a:rPr lang="de-DE" b="1" dirty="0">
                          <a:highlight>
                            <a:srgbClr val="00FF00"/>
                          </a:highlight>
                        </a:rPr>
                        <a:t>mm</a:t>
                      </a:r>
                      <a:r>
                        <a:rPr lang="de-DE" b="1" dirty="0"/>
                        <a:t>en                   H</a:t>
                      </a:r>
                      <a:r>
                        <a:rPr lang="de-DE" b="1" dirty="0">
                          <a:highlight>
                            <a:srgbClr val="00FFFF"/>
                          </a:highlight>
                        </a:rPr>
                        <a:t>ä</a:t>
                      </a:r>
                      <a:r>
                        <a:rPr lang="de-DE" b="1" dirty="0"/>
                        <a:t>n</a:t>
                      </a:r>
                      <a:r>
                        <a:rPr lang="de-DE" b="1" dirty="0">
                          <a:highlight>
                            <a:srgbClr val="00FF00"/>
                          </a:highlight>
                        </a:rPr>
                        <a:t>d</a:t>
                      </a:r>
                      <a:r>
                        <a:rPr lang="de-DE" b="1" dirty="0"/>
                        <a:t>e B</a:t>
                      </a:r>
                      <a:r>
                        <a:rPr lang="de-DE" b="1" dirty="0">
                          <a:highlight>
                            <a:srgbClr val="00FFFF"/>
                          </a:highlight>
                        </a:rPr>
                        <a:t>äl</a:t>
                      </a:r>
                      <a:r>
                        <a:rPr lang="de-DE" b="1" dirty="0">
                          <a:highlight>
                            <a:srgbClr val="00FF00"/>
                          </a:highlight>
                        </a:rPr>
                        <a:t>l</a:t>
                      </a:r>
                      <a:r>
                        <a:rPr lang="de-DE" b="1" dirty="0"/>
                        <a:t>e</a:t>
                      </a:r>
                    </a:p>
                    <a:p>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Verdoppelung von Konsonantenbuchstaben?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dirty="0">
                          <a:sym typeface="Wingdings" panose="05000000000000000000" pitchFamily="2" charset="2"/>
                        </a:rPr>
                        <a:t>Suche eine verlängerte Form</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dirty="0">
                          <a:sym typeface="Wingdings" panose="05000000000000000000" pitchFamily="2" charset="2"/>
                        </a:rPr>
                        <a:t>&lt;ä, </a:t>
                      </a:r>
                      <a:r>
                        <a:rPr lang="de-DE" dirty="0" err="1">
                          <a:sym typeface="Wingdings" panose="05000000000000000000" pitchFamily="2" charset="2"/>
                        </a:rPr>
                        <a:t>äu</a:t>
                      </a:r>
                      <a:r>
                        <a:rPr lang="de-DE" dirty="0">
                          <a:sym typeface="Wingdings" panose="05000000000000000000" pitchFamily="2" charset="2"/>
                        </a:rPr>
                        <a:t>&gt;  Suche die Grundform</a:t>
                      </a:r>
                      <a:endParaRPr lang="de-DE" dirty="0"/>
                    </a:p>
                    <a:p>
                      <a:endParaRPr lang="de-DE" b="1" dirty="0"/>
                    </a:p>
                  </a:txBody>
                  <a:tcPr/>
                </a:tc>
                <a:extLst>
                  <a:ext uri="{0D108BD9-81ED-4DB2-BD59-A6C34878D82A}">
                    <a16:rowId xmlns:a16="http://schemas.microsoft.com/office/drawing/2014/main" xmlns="" val="1985760061"/>
                  </a:ext>
                </a:extLst>
              </a:tr>
            </a:tbl>
          </a:graphicData>
        </a:graphic>
      </p:graphicFrame>
      <p:grpSp>
        <p:nvGrpSpPr>
          <p:cNvPr id="8" name="Gruppieren 7">
            <a:extLst>
              <a:ext uri="{FF2B5EF4-FFF2-40B4-BE49-F238E27FC236}">
                <a16:creationId xmlns:a16="http://schemas.microsoft.com/office/drawing/2014/main" xmlns="" id="{3108EF4D-F689-4AFB-973D-B3405817A672}"/>
              </a:ext>
            </a:extLst>
          </p:cNvPr>
          <p:cNvGrpSpPr/>
          <p:nvPr/>
        </p:nvGrpSpPr>
        <p:grpSpPr>
          <a:xfrm flipH="1">
            <a:off x="1593688" y="6266270"/>
            <a:ext cx="546653" cy="368156"/>
            <a:chOff x="5544675" y="3429000"/>
            <a:chExt cx="1363022" cy="607690"/>
          </a:xfrm>
        </p:grpSpPr>
        <p:sp>
          <p:nvSpPr>
            <p:cNvPr id="5" name="Halbbogen 4">
              <a:extLst>
                <a:ext uri="{FF2B5EF4-FFF2-40B4-BE49-F238E27FC236}">
                  <a16:creationId xmlns:a16="http://schemas.microsoft.com/office/drawing/2014/main" xmlns="" id="{D5E67D6E-B2D2-4736-B9C1-CEA0BFC87C42}"/>
                </a:ext>
              </a:extLst>
            </p:cNvPr>
            <p:cNvSpPr/>
            <p:nvPr/>
          </p:nvSpPr>
          <p:spPr>
            <a:xfrm flipH="1" flipV="1">
              <a:off x="5544675" y="3429000"/>
              <a:ext cx="786550" cy="60769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7" name="Pfeil: nach rechts 6">
              <a:extLst>
                <a:ext uri="{FF2B5EF4-FFF2-40B4-BE49-F238E27FC236}">
                  <a16:creationId xmlns:a16="http://schemas.microsoft.com/office/drawing/2014/main" xmlns="" id="{6376061F-172B-4130-90DB-ECAC8ADA1B58}"/>
                </a:ext>
              </a:extLst>
            </p:cNvPr>
            <p:cNvSpPr/>
            <p:nvPr/>
          </p:nvSpPr>
          <p:spPr>
            <a:xfrm>
              <a:off x="6172201" y="3588025"/>
              <a:ext cx="735496" cy="208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 name="Gruppieren 8">
            <a:extLst>
              <a:ext uri="{FF2B5EF4-FFF2-40B4-BE49-F238E27FC236}">
                <a16:creationId xmlns:a16="http://schemas.microsoft.com/office/drawing/2014/main" xmlns="" id="{EE3A8B0F-580A-42CB-9FE8-DB59FCB2BB31}"/>
              </a:ext>
            </a:extLst>
          </p:cNvPr>
          <p:cNvGrpSpPr/>
          <p:nvPr/>
        </p:nvGrpSpPr>
        <p:grpSpPr>
          <a:xfrm>
            <a:off x="1744524" y="3319669"/>
            <a:ext cx="595894" cy="368156"/>
            <a:chOff x="5544675" y="3429000"/>
            <a:chExt cx="1363022" cy="607690"/>
          </a:xfrm>
        </p:grpSpPr>
        <p:sp>
          <p:nvSpPr>
            <p:cNvPr id="10" name="Halbbogen 9">
              <a:extLst>
                <a:ext uri="{FF2B5EF4-FFF2-40B4-BE49-F238E27FC236}">
                  <a16:creationId xmlns:a16="http://schemas.microsoft.com/office/drawing/2014/main" xmlns="" id="{0BA4A6E2-0E24-492F-AB76-479FF4738807}"/>
                </a:ext>
              </a:extLst>
            </p:cNvPr>
            <p:cNvSpPr/>
            <p:nvPr/>
          </p:nvSpPr>
          <p:spPr>
            <a:xfrm flipH="1" flipV="1">
              <a:off x="5544675" y="3429000"/>
              <a:ext cx="786550" cy="60769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Pfeil: nach rechts 10">
              <a:extLst>
                <a:ext uri="{FF2B5EF4-FFF2-40B4-BE49-F238E27FC236}">
                  <a16:creationId xmlns:a16="http://schemas.microsoft.com/office/drawing/2014/main" xmlns="" id="{D2CBEF3B-B80F-41EA-A2C1-FB9A969F4F26}"/>
                </a:ext>
              </a:extLst>
            </p:cNvPr>
            <p:cNvSpPr/>
            <p:nvPr/>
          </p:nvSpPr>
          <p:spPr>
            <a:xfrm>
              <a:off x="6172201" y="3588025"/>
              <a:ext cx="735496" cy="208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3" name="Gerade Verbindung mit Pfeil 12">
            <a:extLst>
              <a:ext uri="{FF2B5EF4-FFF2-40B4-BE49-F238E27FC236}">
                <a16:creationId xmlns:a16="http://schemas.microsoft.com/office/drawing/2014/main" xmlns="" id="{4A6D1AC1-3D3B-478C-86EF-0B3F0D5CB353}"/>
              </a:ext>
            </a:extLst>
          </p:cNvPr>
          <p:cNvCxnSpPr>
            <a:cxnSpLocks/>
          </p:cNvCxnSpPr>
          <p:nvPr/>
        </p:nvCxnSpPr>
        <p:spPr>
          <a:xfrm flipH="1">
            <a:off x="5715001" y="1789043"/>
            <a:ext cx="626164"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xmlns="" id="{BCBBEA74-2830-4E3B-A5C1-8C826D46B9DF}"/>
              </a:ext>
            </a:extLst>
          </p:cNvPr>
          <p:cNvCxnSpPr>
            <a:cxnSpLocks/>
          </p:cNvCxnSpPr>
          <p:nvPr/>
        </p:nvCxnSpPr>
        <p:spPr>
          <a:xfrm>
            <a:off x="6341165" y="1789043"/>
            <a:ext cx="655983"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xmlns="" id="{C1E7C01C-470B-4A84-9081-248571DB3E46}"/>
              </a:ext>
            </a:extLst>
          </p:cNvPr>
          <p:cNvCxnSpPr>
            <a:cxnSpLocks/>
          </p:cNvCxnSpPr>
          <p:nvPr/>
        </p:nvCxnSpPr>
        <p:spPr>
          <a:xfrm>
            <a:off x="7136296" y="2324231"/>
            <a:ext cx="392594" cy="48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xmlns="" id="{7D9A4780-A16F-4481-98FF-CB56F9BFFE57}"/>
              </a:ext>
            </a:extLst>
          </p:cNvPr>
          <p:cNvCxnSpPr>
            <a:cxnSpLocks/>
          </p:cNvCxnSpPr>
          <p:nvPr/>
        </p:nvCxnSpPr>
        <p:spPr>
          <a:xfrm>
            <a:off x="5715000" y="2324231"/>
            <a:ext cx="139148" cy="1028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xmlns="" id="{498AD1C3-6D13-4160-AE6B-CF1F132A8CF4}"/>
              </a:ext>
            </a:extLst>
          </p:cNvPr>
          <p:cNvSpPr txBox="1"/>
          <p:nvPr/>
        </p:nvSpPr>
        <p:spPr>
          <a:xfrm>
            <a:off x="5039139" y="4788942"/>
            <a:ext cx="2604052" cy="1477328"/>
          </a:xfrm>
          <a:prstGeom prst="rect">
            <a:avLst/>
          </a:prstGeom>
          <a:noFill/>
        </p:spPr>
        <p:txBody>
          <a:bodyPr wrap="square" rtlCol="0">
            <a:spAutoFit/>
          </a:bodyPr>
          <a:lstStyle/>
          <a:p>
            <a:r>
              <a:rPr lang="de-DE" i="1" dirty="0"/>
              <a:t>b, d, g </a:t>
            </a:r>
            <a:r>
              <a:rPr lang="de-DE" dirty="0"/>
              <a:t>am Ende eines Wortes oder Wortbausteins? </a:t>
            </a:r>
            <a:br>
              <a:rPr lang="de-DE" dirty="0"/>
            </a:br>
            <a:r>
              <a:rPr lang="de-DE" dirty="0">
                <a:sym typeface="Wingdings" panose="05000000000000000000" pitchFamily="2" charset="2"/>
              </a:rPr>
              <a:t></a:t>
            </a:r>
            <a:r>
              <a:rPr lang="de-DE" dirty="0"/>
              <a:t> Suche eine verlängerte Form.</a:t>
            </a:r>
          </a:p>
        </p:txBody>
      </p:sp>
      <p:grpSp>
        <p:nvGrpSpPr>
          <p:cNvPr id="44" name="Gruppieren 43">
            <a:extLst>
              <a:ext uri="{FF2B5EF4-FFF2-40B4-BE49-F238E27FC236}">
                <a16:creationId xmlns:a16="http://schemas.microsoft.com/office/drawing/2014/main" xmlns="" id="{8C93906E-4126-4713-91D7-AB2B711F37C0}"/>
              </a:ext>
            </a:extLst>
          </p:cNvPr>
          <p:cNvGrpSpPr/>
          <p:nvPr/>
        </p:nvGrpSpPr>
        <p:grpSpPr>
          <a:xfrm>
            <a:off x="11172341" y="5246941"/>
            <a:ext cx="595894" cy="368156"/>
            <a:chOff x="5544675" y="3429000"/>
            <a:chExt cx="1363022" cy="607690"/>
          </a:xfrm>
        </p:grpSpPr>
        <p:sp>
          <p:nvSpPr>
            <p:cNvPr id="45" name="Halbbogen 44">
              <a:extLst>
                <a:ext uri="{FF2B5EF4-FFF2-40B4-BE49-F238E27FC236}">
                  <a16:creationId xmlns:a16="http://schemas.microsoft.com/office/drawing/2014/main" xmlns="" id="{C6A62B64-DADE-480E-A7B6-4D4411D080AC}"/>
                </a:ext>
              </a:extLst>
            </p:cNvPr>
            <p:cNvSpPr/>
            <p:nvPr/>
          </p:nvSpPr>
          <p:spPr>
            <a:xfrm flipH="1" flipV="1">
              <a:off x="5544675" y="3429000"/>
              <a:ext cx="786550" cy="60769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6" name="Pfeil: nach rechts 45">
              <a:extLst>
                <a:ext uri="{FF2B5EF4-FFF2-40B4-BE49-F238E27FC236}">
                  <a16:creationId xmlns:a16="http://schemas.microsoft.com/office/drawing/2014/main" xmlns="" id="{94EAE077-6216-412F-BB20-84A3EC845B4D}"/>
                </a:ext>
              </a:extLst>
            </p:cNvPr>
            <p:cNvSpPr/>
            <p:nvPr/>
          </p:nvSpPr>
          <p:spPr>
            <a:xfrm>
              <a:off x="6172201" y="3588025"/>
              <a:ext cx="735496" cy="208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7" name="Gruppieren 46">
            <a:extLst>
              <a:ext uri="{FF2B5EF4-FFF2-40B4-BE49-F238E27FC236}">
                <a16:creationId xmlns:a16="http://schemas.microsoft.com/office/drawing/2014/main" xmlns="" id="{93C9877B-3352-4DBC-A112-5301C55217E6}"/>
              </a:ext>
            </a:extLst>
          </p:cNvPr>
          <p:cNvGrpSpPr/>
          <p:nvPr/>
        </p:nvGrpSpPr>
        <p:grpSpPr>
          <a:xfrm flipH="1">
            <a:off x="11178969" y="5574952"/>
            <a:ext cx="546653" cy="368156"/>
            <a:chOff x="5544675" y="3429000"/>
            <a:chExt cx="1363022" cy="607690"/>
          </a:xfrm>
        </p:grpSpPr>
        <p:sp>
          <p:nvSpPr>
            <p:cNvPr id="48" name="Halbbogen 47">
              <a:extLst>
                <a:ext uri="{FF2B5EF4-FFF2-40B4-BE49-F238E27FC236}">
                  <a16:creationId xmlns:a16="http://schemas.microsoft.com/office/drawing/2014/main" xmlns="" id="{46AA2989-DD4E-4EF6-A54E-DEC6F15FBE32}"/>
                </a:ext>
              </a:extLst>
            </p:cNvPr>
            <p:cNvSpPr/>
            <p:nvPr/>
          </p:nvSpPr>
          <p:spPr>
            <a:xfrm flipH="1" flipV="1">
              <a:off x="5544675" y="3429000"/>
              <a:ext cx="786550" cy="60769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9" name="Pfeil: nach rechts 48">
              <a:extLst>
                <a:ext uri="{FF2B5EF4-FFF2-40B4-BE49-F238E27FC236}">
                  <a16:creationId xmlns:a16="http://schemas.microsoft.com/office/drawing/2014/main" xmlns="" id="{5F04A8B2-3BCD-479B-B3CE-0293198E8313}"/>
                </a:ext>
              </a:extLst>
            </p:cNvPr>
            <p:cNvSpPr/>
            <p:nvPr/>
          </p:nvSpPr>
          <p:spPr>
            <a:xfrm>
              <a:off x="6172201" y="3588025"/>
              <a:ext cx="735496" cy="208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0" name="Gruppieren 49">
            <a:extLst>
              <a:ext uri="{FF2B5EF4-FFF2-40B4-BE49-F238E27FC236}">
                <a16:creationId xmlns:a16="http://schemas.microsoft.com/office/drawing/2014/main" xmlns="" id="{32B63FF1-62AC-40A0-B3ED-A8141F2781E4}"/>
              </a:ext>
            </a:extLst>
          </p:cNvPr>
          <p:cNvGrpSpPr/>
          <p:nvPr/>
        </p:nvGrpSpPr>
        <p:grpSpPr>
          <a:xfrm>
            <a:off x="5936116" y="5846766"/>
            <a:ext cx="595894" cy="368156"/>
            <a:chOff x="5544675" y="3429000"/>
            <a:chExt cx="1363022" cy="607690"/>
          </a:xfrm>
        </p:grpSpPr>
        <p:sp>
          <p:nvSpPr>
            <p:cNvPr id="51" name="Halbbogen 50">
              <a:extLst>
                <a:ext uri="{FF2B5EF4-FFF2-40B4-BE49-F238E27FC236}">
                  <a16:creationId xmlns:a16="http://schemas.microsoft.com/office/drawing/2014/main" xmlns="" id="{A0F781BA-A711-44AA-8F6B-D1759D271C52}"/>
                </a:ext>
              </a:extLst>
            </p:cNvPr>
            <p:cNvSpPr/>
            <p:nvPr/>
          </p:nvSpPr>
          <p:spPr>
            <a:xfrm flipH="1" flipV="1">
              <a:off x="5544675" y="3429000"/>
              <a:ext cx="786550" cy="60769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2" name="Pfeil: nach rechts 51">
              <a:extLst>
                <a:ext uri="{FF2B5EF4-FFF2-40B4-BE49-F238E27FC236}">
                  <a16:creationId xmlns:a16="http://schemas.microsoft.com/office/drawing/2014/main" xmlns="" id="{44568FD8-8C0B-411B-9402-3079A1CDDDA6}"/>
                </a:ext>
              </a:extLst>
            </p:cNvPr>
            <p:cNvSpPr/>
            <p:nvPr/>
          </p:nvSpPr>
          <p:spPr>
            <a:xfrm>
              <a:off x="6172201" y="3588025"/>
              <a:ext cx="735496" cy="208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068218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Bildernachweis </a:t>
            </a:r>
            <a:endParaRPr lang="de-DE" dirty="0"/>
          </a:p>
        </p:txBody>
      </p:sp>
      <p:sp>
        <p:nvSpPr>
          <p:cNvPr id="3" name="Inhaltsplatzhalter 2"/>
          <p:cNvSpPr>
            <a:spLocks noGrp="1"/>
          </p:cNvSpPr>
          <p:nvPr>
            <p:ph sz="quarter" idx="10"/>
          </p:nvPr>
        </p:nvSpPr>
        <p:spPr/>
        <p:txBody>
          <a:bodyPr>
            <a:normAutofit fontScale="92500"/>
          </a:bodyPr>
          <a:lstStyle/>
          <a:p>
            <a:r>
              <a:rPr lang="de-DE" dirty="0" smtClean="0"/>
              <a:t>Bilder mit Genehmigung des Kultusministeriums Baden-Württemberg</a:t>
            </a:r>
          </a:p>
          <a:p>
            <a:r>
              <a:rPr lang="de-DE" dirty="0" smtClean="0"/>
              <a:t>S. 16: Pixabay.com, gemeinfrei, </a:t>
            </a:r>
            <a:r>
              <a:rPr lang="de-DE" dirty="0" err="1" smtClean="0"/>
              <a:t>Pixabay</a:t>
            </a:r>
            <a:r>
              <a:rPr lang="de-DE" dirty="0" smtClean="0"/>
              <a:t> </a:t>
            </a:r>
            <a:r>
              <a:rPr lang="de-DE" dirty="0" err="1" smtClean="0"/>
              <a:t>license</a:t>
            </a:r>
            <a:endParaRPr lang="de-DE" dirty="0" smtClean="0"/>
          </a:p>
          <a:p>
            <a:r>
              <a:rPr lang="de-DE" dirty="0">
                <a:hlinkClick r:id="rId2"/>
              </a:rPr>
              <a:t>https://pixabay.com/de/vectors/euro-m%C3%BCnze-w%C3%A4hrung-europa-geld-145386</a:t>
            </a:r>
            <a:r>
              <a:rPr lang="de-DE" dirty="0" smtClean="0">
                <a:hlinkClick r:id="rId2"/>
              </a:rPr>
              <a:t>/</a:t>
            </a:r>
            <a:endParaRPr lang="de-DE" dirty="0" smtClean="0"/>
          </a:p>
          <a:p>
            <a:r>
              <a:rPr lang="de-DE" dirty="0">
                <a:hlinkClick r:id="rId3"/>
              </a:rPr>
              <a:t>https://pixabay.com/de/vectors/k%C3%BChlschrank-k%C3%BCche-ger%C3%A4t-37099</a:t>
            </a:r>
            <a:r>
              <a:rPr lang="de-DE" dirty="0" smtClean="0">
                <a:hlinkClick r:id="rId3"/>
              </a:rPr>
              <a:t>/</a:t>
            </a:r>
            <a:endParaRPr lang="de-DE" dirty="0" smtClean="0"/>
          </a:p>
          <a:p>
            <a:r>
              <a:rPr lang="de-DE" dirty="0">
                <a:hlinkClick r:id="rId4"/>
              </a:rPr>
              <a:t>https://pixabay.com/de/vectors/fahrrad-abfahrt-stumpjumper-161315</a:t>
            </a:r>
            <a:r>
              <a:rPr lang="de-DE" dirty="0" smtClean="0">
                <a:hlinkClick r:id="rId4"/>
              </a:rPr>
              <a:t>/</a:t>
            </a:r>
            <a:endParaRPr lang="de-DE" dirty="0" smtClean="0"/>
          </a:p>
          <a:p>
            <a:r>
              <a:rPr lang="de-DE" dirty="0">
                <a:hlinkClick r:id="rId5"/>
              </a:rPr>
              <a:t>https://</a:t>
            </a:r>
            <a:r>
              <a:rPr lang="de-DE" dirty="0" smtClean="0">
                <a:hlinkClick r:id="rId5"/>
              </a:rPr>
              <a:t>pixabay.com/de/vectors/tier-schmetterling-design-insekt-1297939/</a:t>
            </a:r>
          </a:p>
          <a:p>
            <a:r>
              <a:rPr lang="de-DE" dirty="0" smtClean="0">
                <a:hlinkClick r:id="rId5"/>
              </a:rPr>
              <a:t>https</a:t>
            </a:r>
            <a:r>
              <a:rPr lang="de-DE" dirty="0">
                <a:hlinkClick r:id="rId5"/>
              </a:rPr>
              <a:t>://pixabay.com/de/vectors/baum-zeichnung-gr%C3%BCn-niederlassungen-304826</a:t>
            </a:r>
            <a:r>
              <a:rPr lang="de-DE" dirty="0" smtClean="0">
                <a:hlinkClick r:id="rId5"/>
              </a:rPr>
              <a:t>/</a:t>
            </a:r>
            <a:endParaRPr lang="de-DE" dirty="0" smtClean="0"/>
          </a:p>
          <a:p>
            <a:endParaRPr lang="de-DE" dirty="0" smtClean="0"/>
          </a:p>
          <a:p>
            <a:endParaRPr lang="de-DE" dirty="0" smtClean="0"/>
          </a:p>
          <a:p>
            <a:endParaRPr lang="de-DE" dirty="0"/>
          </a:p>
        </p:txBody>
      </p:sp>
    </p:spTree>
    <p:extLst>
      <p:ext uri="{BB962C8B-B14F-4D97-AF65-F5344CB8AC3E}">
        <p14:creationId xmlns:p14="http://schemas.microsoft.com/office/powerpoint/2010/main" val="1106434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AEF8B73-0A90-42FB-828F-36A52D652B08}"/>
              </a:ext>
            </a:extLst>
          </p:cNvPr>
          <p:cNvSpPr>
            <a:spLocks noGrp="1"/>
          </p:cNvSpPr>
          <p:nvPr>
            <p:ph type="title"/>
          </p:nvPr>
        </p:nvSpPr>
        <p:spPr/>
        <p:txBody>
          <a:bodyPr/>
          <a:lstStyle/>
          <a:p>
            <a:r>
              <a:rPr lang="de-DE" dirty="0"/>
              <a:t>Parameter für Aufgaben</a:t>
            </a:r>
          </a:p>
        </p:txBody>
      </p:sp>
      <p:graphicFrame>
        <p:nvGraphicFramePr>
          <p:cNvPr id="5" name="Tabelle 4">
            <a:extLst>
              <a:ext uri="{FF2B5EF4-FFF2-40B4-BE49-F238E27FC236}">
                <a16:creationId xmlns:a16="http://schemas.microsoft.com/office/drawing/2014/main" xmlns="" id="{9D6C441D-C48E-4ADB-82B3-B420F9C5CE34}"/>
              </a:ext>
            </a:extLst>
          </p:cNvPr>
          <p:cNvGraphicFramePr>
            <a:graphicFrameLocks noGrp="1"/>
          </p:cNvGraphicFramePr>
          <p:nvPr>
            <p:extLst>
              <p:ext uri="{D42A27DB-BD31-4B8C-83A1-F6EECF244321}">
                <p14:modId xmlns:p14="http://schemas.microsoft.com/office/powerpoint/2010/main" val="1788703931"/>
              </p:ext>
            </p:extLst>
          </p:nvPr>
        </p:nvGraphicFramePr>
        <p:xfrm>
          <a:off x="829339" y="1637414"/>
          <a:ext cx="10800000" cy="2299279"/>
        </p:xfrm>
        <a:graphic>
          <a:graphicData uri="http://schemas.openxmlformats.org/drawingml/2006/table">
            <a:tbl>
              <a:tblPr firstRow="1" firstCol="1" bandRow="1">
                <a:tableStyleId>{5C22544A-7EE6-4342-B048-85BDC9FD1C3A}</a:tableStyleId>
              </a:tblPr>
              <a:tblGrid>
                <a:gridCol w="1444288">
                  <a:extLst>
                    <a:ext uri="{9D8B030D-6E8A-4147-A177-3AD203B41FA5}">
                      <a16:colId xmlns:a16="http://schemas.microsoft.com/office/drawing/2014/main" xmlns="" val="3289666094"/>
                    </a:ext>
                  </a:extLst>
                </a:gridCol>
                <a:gridCol w="1450135">
                  <a:extLst>
                    <a:ext uri="{9D8B030D-6E8A-4147-A177-3AD203B41FA5}">
                      <a16:colId xmlns:a16="http://schemas.microsoft.com/office/drawing/2014/main" xmlns="" val="1399283156"/>
                    </a:ext>
                  </a:extLst>
                </a:gridCol>
                <a:gridCol w="1252275">
                  <a:extLst>
                    <a:ext uri="{9D8B030D-6E8A-4147-A177-3AD203B41FA5}">
                      <a16:colId xmlns:a16="http://schemas.microsoft.com/office/drawing/2014/main" xmlns="" val="438680376"/>
                    </a:ext>
                  </a:extLst>
                </a:gridCol>
                <a:gridCol w="1308851">
                  <a:extLst>
                    <a:ext uri="{9D8B030D-6E8A-4147-A177-3AD203B41FA5}">
                      <a16:colId xmlns:a16="http://schemas.microsoft.com/office/drawing/2014/main" xmlns="" val="1158272389"/>
                    </a:ext>
                  </a:extLst>
                </a:gridCol>
                <a:gridCol w="1865295">
                  <a:extLst>
                    <a:ext uri="{9D8B030D-6E8A-4147-A177-3AD203B41FA5}">
                      <a16:colId xmlns:a16="http://schemas.microsoft.com/office/drawing/2014/main" xmlns="" val="1579789118"/>
                    </a:ext>
                  </a:extLst>
                </a:gridCol>
                <a:gridCol w="1727884">
                  <a:extLst>
                    <a:ext uri="{9D8B030D-6E8A-4147-A177-3AD203B41FA5}">
                      <a16:colId xmlns:a16="http://schemas.microsoft.com/office/drawing/2014/main" xmlns="" val="1214284179"/>
                    </a:ext>
                  </a:extLst>
                </a:gridCol>
                <a:gridCol w="1751272">
                  <a:extLst>
                    <a:ext uri="{9D8B030D-6E8A-4147-A177-3AD203B41FA5}">
                      <a16:colId xmlns:a16="http://schemas.microsoft.com/office/drawing/2014/main" xmlns="" val="703476796"/>
                    </a:ext>
                  </a:extLst>
                </a:gridCol>
              </a:tblGrid>
              <a:tr h="893135">
                <a:tc>
                  <a:txBody>
                    <a:bodyPr/>
                    <a:lstStyle/>
                    <a:p>
                      <a:pPr>
                        <a:lnSpc>
                          <a:spcPct val="107000"/>
                        </a:lnSpc>
                        <a:spcAft>
                          <a:spcPts val="400"/>
                        </a:spcAft>
                      </a:pPr>
                      <a:r>
                        <a:rPr lang="de-DE"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dirty="0">
                          <a:solidFill>
                            <a:schemeClr val="tx1"/>
                          </a:solidFill>
                          <a:effectLst/>
                        </a:rPr>
                        <a:t>produktiv</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nSpc>
                          <a:spcPct val="107000"/>
                        </a:lnSpc>
                        <a:spcAft>
                          <a:spcPts val="400"/>
                        </a:spcAft>
                      </a:pPr>
                      <a:r>
                        <a:rPr lang="de-DE" sz="2000" dirty="0">
                          <a:solidFill>
                            <a:schemeClr val="tx1"/>
                          </a:solidFill>
                          <a:effectLst/>
                        </a:rPr>
                        <a:t>rezeptiv</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nSpc>
                          <a:spcPct val="107000"/>
                        </a:lnSpc>
                        <a:spcAft>
                          <a:spcPts val="400"/>
                        </a:spcAft>
                      </a:pPr>
                      <a:r>
                        <a:rPr lang="de-DE" sz="2000" dirty="0">
                          <a:solidFill>
                            <a:schemeClr val="tx1"/>
                          </a:solidFill>
                          <a:effectLst/>
                        </a:rPr>
                        <a:t>Grad der Offenheit</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nSpc>
                          <a:spcPct val="107000"/>
                        </a:lnSpc>
                        <a:spcAft>
                          <a:spcPts val="400"/>
                        </a:spcAft>
                      </a:pPr>
                      <a:r>
                        <a:rPr lang="de-DE" sz="2000" dirty="0">
                          <a:solidFill>
                            <a:schemeClr val="tx1"/>
                          </a:solidFill>
                          <a:effectLst/>
                        </a:rPr>
                        <a:t>Grad der Komplexität</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nSpc>
                          <a:spcPct val="107000"/>
                        </a:lnSpc>
                        <a:spcAft>
                          <a:spcPts val="400"/>
                        </a:spcAft>
                      </a:pPr>
                      <a:r>
                        <a:rPr lang="de-DE" sz="2000" dirty="0">
                          <a:solidFill>
                            <a:schemeClr val="tx1"/>
                          </a:solidFill>
                          <a:effectLst/>
                        </a:rPr>
                        <a:t>kognitive Strategien</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nSpc>
                          <a:spcPct val="107000"/>
                        </a:lnSpc>
                        <a:spcAft>
                          <a:spcPts val="400"/>
                        </a:spcAft>
                      </a:pPr>
                      <a:r>
                        <a:rPr lang="de-DE" sz="2000" dirty="0">
                          <a:solidFill>
                            <a:schemeClr val="tx1"/>
                          </a:solidFill>
                          <a:effectLst/>
                        </a:rPr>
                        <a:t>Gedächtnis-strategien</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xmlns="" val="3736526163"/>
                  </a:ext>
                </a:extLst>
              </a:tr>
              <a:tr h="493147">
                <a:tc>
                  <a:txBody>
                    <a:bodyPr/>
                    <a:lstStyle/>
                    <a:p>
                      <a:pPr>
                        <a:lnSpc>
                          <a:spcPct val="107000"/>
                        </a:lnSpc>
                        <a:spcAft>
                          <a:spcPts val="400"/>
                        </a:spcAft>
                      </a:pPr>
                      <a:r>
                        <a:rPr lang="de-DE" sz="2000" dirty="0">
                          <a:solidFill>
                            <a:schemeClr val="tx1"/>
                          </a:solidFill>
                          <a:effectLst/>
                        </a:rPr>
                        <a:t>Können</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nSpc>
                          <a:spcPct val="107000"/>
                        </a:lnSpc>
                        <a:spcAft>
                          <a:spcPts val="400"/>
                        </a:spcAft>
                      </a:pPr>
                      <a:r>
                        <a:rPr lang="de-DE" sz="2000" dirty="0">
                          <a:effectLst/>
                        </a:rPr>
                        <a:t> </a:t>
                      </a:r>
                    </a:p>
                    <a:p>
                      <a:pPr>
                        <a:lnSpc>
                          <a:spcPct val="107000"/>
                        </a:lnSpc>
                        <a:spcAft>
                          <a:spcPts val="400"/>
                        </a:spcAft>
                      </a:pP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52979869"/>
                  </a:ext>
                </a:extLst>
              </a:tr>
              <a:tr h="493147">
                <a:tc>
                  <a:txBody>
                    <a:bodyPr/>
                    <a:lstStyle/>
                    <a:p>
                      <a:pPr>
                        <a:lnSpc>
                          <a:spcPct val="107000"/>
                        </a:lnSpc>
                        <a:spcAft>
                          <a:spcPts val="400"/>
                        </a:spcAft>
                      </a:pPr>
                      <a:r>
                        <a:rPr lang="de-DE" sz="2000" dirty="0">
                          <a:solidFill>
                            <a:schemeClr val="tx1"/>
                          </a:solidFill>
                          <a:effectLst/>
                        </a:rPr>
                        <a:t>Wissen</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nSpc>
                          <a:spcPct val="107000"/>
                        </a:lnSpc>
                        <a:spcAft>
                          <a:spcPts val="400"/>
                        </a:spcAft>
                      </a:pPr>
                      <a:r>
                        <a:rPr lang="de-DE" sz="2000" dirty="0">
                          <a:effectLst/>
                        </a:rPr>
                        <a:t> </a:t>
                      </a:r>
                    </a:p>
                    <a:p>
                      <a:pPr>
                        <a:lnSpc>
                          <a:spcPct val="107000"/>
                        </a:lnSpc>
                        <a:spcAft>
                          <a:spcPts val="400"/>
                        </a:spcAft>
                      </a:pP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a:effectLst/>
                        </a:rPr>
                        <a:t> </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a:effectLst/>
                        </a:rPr>
                        <a:t> </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a:effectLst/>
                        </a:rPr>
                        <a:t> </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nSpc>
                          <a:spcPct val="107000"/>
                        </a:lnSpc>
                        <a:spcAft>
                          <a:spcPts val="400"/>
                        </a:spcAft>
                      </a:pPr>
                      <a:r>
                        <a:rPr lang="de-DE"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hMerge="1">
                  <a:txBody>
                    <a:bodyPr/>
                    <a:lstStyle/>
                    <a:p>
                      <a:endParaRPr lang="de-DE"/>
                    </a:p>
                  </a:txBody>
                  <a:tcPr/>
                </a:tc>
                <a:extLst>
                  <a:ext uri="{0D108BD9-81ED-4DB2-BD59-A6C34878D82A}">
                    <a16:rowId xmlns:a16="http://schemas.microsoft.com/office/drawing/2014/main" xmlns="" val="3988914169"/>
                  </a:ext>
                </a:extLst>
              </a:tr>
            </a:tbl>
          </a:graphicData>
        </a:graphic>
      </p:graphicFrame>
      <p:sp>
        <p:nvSpPr>
          <p:cNvPr id="6" name="Rechteck 5">
            <a:extLst>
              <a:ext uri="{FF2B5EF4-FFF2-40B4-BE49-F238E27FC236}">
                <a16:creationId xmlns:a16="http://schemas.microsoft.com/office/drawing/2014/main" xmlns="" id="{558E7EF0-C936-445C-A4FB-787F14E880AA}"/>
              </a:ext>
            </a:extLst>
          </p:cNvPr>
          <p:cNvSpPr/>
          <p:nvPr/>
        </p:nvSpPr>
        <p:spPr>
          <a:xfrm>
            <a:off x="742075" y="4066424"/>
            <a:ext cx="10707850" cy="2308324"/>
          </a:xfrm>
          <a:prstGeom prst="rect">
            <a:avLst/>
          </a:prstGeom>
        </p:spPr>
        <p:txBody>
          <a:bodyPr wrap="square">
            <a:spAutoFit/>
          </a:bodyPr>
          <a:lstStyle/>
          <a:p>
            <a:r>
              <a:rPr lang="de-DE" dirty="0">
                <a:latin typeface="Calibri" panose="020F0502020204030204" pitchFamily="34" charset="0"/>
                <a:ea typeface="Calibri" panose="020F0502020204030204" pitchFamily="34" charset="0"/>
                <a:cs typeface="Times New Roman" panose="02020603050405020304" pitchFamily="18" charset="0"/>
              </a:rPr>
              <a:t>Weitere Parameter können sein, dass man auch</a:t>
            </a:r>
          </a:p>
          <a:p>
            <a:pPr marL="285750" indent="-285750">
              <a:buFont typeface="Arial" panose="020B0604020202020204" pitchFamily="34" charset="0"/>
              <a:buChar char="•"/>
            </a:pPr>
            <a:r>
              <a:rPr lang="de-DE" dirty="0">
                <a:latin typeface="Calibri" panose="020F0502020204030204" pitchFamily="34" charset="0"/>
                <a:ea typeface="Calibri" panose="020F0502020204030204" pitchFamily="34" charset="0"/>
                <a:cs typeface="Times New Roman" panose="02020603050405020304" pitchFamily="18" charset="0"/>
              </a:rPr>
              <a:t>die </a:t>
            </a:r>
            <a:r>
              <a:rPr lang="de-DE" b="1" dirty="0">
                <a:latin typeface="Calibri" panose="020F0502020204030204" pitchFamily="34" charset="0"/>
                <a:ea typeface="Calibri" panose="020F0502020204030204" pitchFamily="34" charset="0"/>
                <a:cs typeface="Times New Roman" panose="02020603050405020304" pitchFamily="18" charset="0"/>
              </a:rPr>
              <a:t>Wissensarten</a:t>
            </a:r>
            <a:r>
              <a:rPr lang="de-DE" dirty="0">
                <a:latin typeface="Calibri" panose="020F0502020204030204" pitchFamily="34" charset="0"/>
                <a:ea typeface="Calibri" panose="020F0502020204030204" pitchFamily="34" charset="0"/>
                <a:cs typeface="Times New Roman" panose="02020603050405020304" pitchFamily="18" charset="0"/>
              </a:rPr>
              <a:t> </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deklaratives Wissen</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Problemlösungswissen</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prozedurales Wissen</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metakognitives Wissen</a:t>
            </a:r>
          </a:p>
          <a:p>
            <a:r>
              <a:rPr lang="de-DE" dirty="0">
                <a:latin typeface="Calibri" panose="020F0502020204030204" pitchFamily="34" charset="0"/>
                <a:ea typeface="Calibri" panose="020F0502020204030204" pitchFamily="34" charset="0"/>
                <a:cs typeface="Times New Roman" panose="02020603050405020304" pitchFamily="18" charset="0"/>
              </a:rPr>
              <a:t>oder </a:t>
            </a:r>
          </a:p>
          <a:p>
            <a:pPr marL="285750" indent="-285750">
              <a:buFont typeface="Arial" panose="020B0604020202020204" pitchFamily="34" charset="0"/>
              <a:buChar char="•"/>
            </a:pPr>
            <a:r>
              <a:rPr lang="de-DE" dirty="0">
                <a:latin typeface="Calibri" panose="020F0502020204030204" pitchFamily="34" charset="0"/>
                <a:ea typeface="Calibri" panose="020F0502020204030204" pitchFamily="34" charset="0"/>
                <a:cs typeface="Times New Roman" panose="02020603050405020304" pitchFamily="18" charset="0"/>
              </a:rPr>
              <a:t>den </a:t>
            </a:r>
            <a:r>
              <a:rPr lang="de-DE" b="1" dirty="0">
                <a:latin typeface="Calibri" panose="020F0502020204030204" pitchFamily="34" charset="0"/>
                <a:ea typeface="Calibri" panose="020F0502020204030204" pitchFamily="34" charset="0"/>
                <a:cs typeface="Times New Roman" panose="02020603050405020304" pitchFamily="18" charset="0"/>
              </a:rPr>
              <a:t>Lebensweltbezug</a:t>
            </a:r>
            <a:r>
              <a:rPr lang="de-DE" dirty="0">
                <a:latin typeface="Calibri" panose="020F0502020204030204" pitchFamily="34" charset="0"/>
                <a:ea typeface="Calibri" panose="020F0502020204030204" pitchFamily="34" charset="0"/>
                <a:cs typeface="Times New Roman" panose="02020603050405020304" pitchFamily="18" charset="0"/>
              </a:rPr>
              <a:t> betrachtet.</a:t>
            </a:r>
            <a:endParaRPr lang="de-DE" dirty="0"/>
          </a:p>
        </p:txBody>
      </p:sp>
    </p:spTree>
    <p:extLst>
      <p:ext uri="{BB962C8B-B14F-4D97-AF65-F5344CB8AC3E}">
        <p14:creationId xmlns:p14="http://schemas.microsoft.com/office/powerpoint/2010/main" val="1469262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90736" y="504083"/>
            <a:ext cx="8229600" cy="576064"/>
          </a:xfrm>
        </p:spPr>
        <p:txBody>
          <a:bodyPr>
            <a:normAutofit/>
          </a:bodyPr>
          <a:lstStyle/>
          <a:p>
            <a:pPr marL="109728" indent="0">
              <a:buNone/>
            </a:pPr>
            <a:r>
              <a:rPr lang="de-DE" sz="3400" b="1" dirty="0">
                <a:latin typeface="+mj-lt"/>
                <a:cs typeface="Garamond"/>
              </a:rPr>
              <a:t>Aufgabentypen</a:t>
            </a:r>
            <a:endParaRPr lang="de-DE" sz="3400" dirty="0">
              <a:latin typeface="+mj-lt"/>
              <a:cs typeface="Garamond"/>
            </a:endParaRPr>
          </a:p>
          <a:p>
            <a:endParaRPr lang="de-DE" dirty="0"/>
          </a:p>
        </p:txBody>
      </p:sp>
      <p:sp>
        <p:nvSpPr>
          <p:cNvPr id="8" name="Datumsplatzhalter 4"/>
          <p:cNvSpPr>
            <a:spLocks noGrp="1"/>
          </p:cNvSpPr>
          <p:nvPr>
            <p:ph type="dt" sz="half" idx="2"/>
          </p:nvPr>
        </p:nvSpPr>
        <p:spPr>
          <a:xfrm>
            <a:off x="9120336" y="6453336"/>
            <a:ext cx="1296144" cy="216024"/>
          </a:xfrm>
        </p:spPr>
        <p:txBody>
          <a:bodyPr/>
          <a:lstStyle/>
          <a:p>
            <a:fld id="{67FE3F4B-E78D-564B-ADF4-42FCA2F8531A}" type="slidenum">
              <a:rPr lang="de-DE" smtClean="0"/>
              <a:t>4</a:t>
            </a:fld>
            <a:endParaRPr lang="de-DE" dirty="0"/>
          </a:p>
        </p:txBody>
      </p:sp>
      <p:graphicFrame>
        <p:nvGraphicFramePr>
          <p:cNvPr id="7" name="Tabelle 6">
            <a:extLst>
              <a:ext uri="{FF2B5EF4-FFF2-40B4-BE49-F238E27FC236}">
                <a16:creationId xmlns:a16="http://schemas.microsoft.com/office/drawing/2014/main" xmlns="" id="{D01D17E1-1548-421D-BEA8-5E8CDB4737A7}"/>
              </a:ext>
            </a:extLst>
          </p:cNvPr>
          <p:cNvGraphicFramePr>
            <a:graphicFrameLocks noGrp="1"/>
          </p:cNvGraphicFramePr>
          <p:nvPr>
            <p:extLst>
              <p:ext uri="{D42A27DB-BD31-4B8C-83A1-F6EECF244321}">
                <p14:modId xmlns:p14="http://schemas.microsoft.com/office/powerpoint/2010/main" val="4144223705"/>
              </p:ext>
            </p:extLst>
          </p:nvPr>
        </p:nvGraphicFramePr>
        <p:xfrm>
          <a:off x="5120998" y="1179490"/>
          <a:ext cx="3443766" cy="1112520"/>
        </p:xfrm>
        <a:graphic>
          <a:graphicData uri="http://schemas.openxmlformats.org/drawingml/2006/table">
            <a:tbl>
              <a:tblPr firstRow="1" bandRow="1">
                <a:tableStyleId>{5C22544A-7EE6-4342-B048-85BDC9FD1C3A}</a:tableStyleId>
              </a:tblPr>
              <a:tblGrid>
                <a:gridCol w="1147922">
                  <a:extLst>
                    <a:ext uri="{9D8B030D-6E8A-4147-A177-3AD203B41FA5}">
                      <a16:colId xmlns:a16="http://schemas.microsoft.com/office/drawing/2014/main" xmlns="" val="930878254"/>
                    </a:ext>
                  </a:extLst>
                </a:gridCol>
                <a:gridCol w="1147922">
                  <a:extLst>
                    <a:ext uri="{9D8B030D-6E8A-4147-A177-3AD203B41FA5}">
                      <a16:colId xmlns:a16="http://schemas.microsoft.com/office/drawing/2014/main" xmlns="" val="3761368389"/>
                    </a:ext>
                  </a:extLst>
                </a:gridCol>
                <a:gridCol w="1147922">
                  <a:extLst>
                    <a:ext uri="{9D8B030D-6E8A-4147-A177-3AD203B41FA5}">
                      <a16:colId xmlns:a16="http://schemas.microsoft.com/office/drawing/2014/main" xmlns="" val="4227779694"/>
                    </a:ext>
                  </a:extLst>
                </a:gridCol>
              </a:tblGrid>
              <a:tr h="370840">
                <a:tc>
                  <a:txBody>
                    <a:bodyPr/>
                    <a:lstStyle/>
                    <a:p>
                      <a:endParaRPr lang="de-D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b="0" dirty="0">
                          <a:solidFill>
                            <a:schemeClr val="tx1"/>
                          </a:solidFill>
                        </a:rPr>
                        <a:t>Wissen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de-DE" b="0" dirty="0">
                          <a:solidFill>
                            <a:schemeClr val="tx1"/>
                          </a:solidFill>
                        </a:rPr>
                        <a:t>Können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958888879"/>
                  </a:ext>
                </a:extLst>
              </a:tr>
              <a:tr h="370840">
                <a:tc>
                  <a:txBody>
                    <a:bodyPr/>
                    <a:lstStyle/>
                    <a:p>
                      <a:r>
                        <a:rPr lang="de-DE" dirty="0"/>
                        <a:t>produktiv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3924587240"/>
                  </a:ext>
                </a:extLst>
              </a:tr>
              <a:tr h="370840">
                <a:tc>
                  <a:txBody>
                    <a:bodyPr/>
                    <a:lstStyle/>
                    <a:p>
                      <a:r>
                        <a:rPr lang="de-DE" dirty="0"/>
                        <a:t>rezeptiv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F20C"/>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xmlns="" val="2916512375"/>
                  </a:ext>
                </a:extLst>
              </a:tr>
            </a:tbl>
          </a:graphicData>
        </a:graphic>
      </p:graphicFrame>
      <p:sp>
        <p:nvSpPr>
          <p:cNvPr id="10" name="Rechteck 9">
            <a:extLst>
              <a:ext uri="{FF2B5EF4-FFF2-40B4-BE49-F238E27FC236}">
                <a16:creationId xmlns:a16="http://schemas.microsoft.com/office/drawing/2014/main" xmlns="" id="{C3B91623-4152-41C9-8C20-65726E0F36CE}"/>
              </a:ext>
            </a:extLst>
          </p:cNvPr>
          <p:cNvSpPr/>
          <p:nvPr/>
        </p:nvSpPr>
        <p:spPr>
          <a:xfrm>
            <a:off x="1002704" y="1166688"/>
            <a:ext cx="3743910" cy="369332"/>
          </a:xfrm>
          <a:prstGeom prst="rect">
            <a:avLst/>
          </a:prstGeom>
        </p:spPr>
        <p:txBody>
          <a:bodyPr wrap="none">
            <a:spAutoFit/>
          </a:bodyPr>
          <a:lstStyle/>
          <a:p>
            <a:pPr>
              <a:buFont typeface="Wingdings" charset="2"/>
              <a:buChar char="Ø"/>
            </a:pPr>
            <a:r>
              <a:rPr lang="de-DE" b="1" dirty="0">
                <a:solidFill>
                  <a:srgbClr val="B70017"/>
                </a:solidFill>
              </a:rPr>
              <a:t> geordnet nach Wissen und Können</a:t>
            </a:r>
          </a:p>
        </p:txBody>
      </p:sp>
      <p:sp>
        <p:nvSpPr>
          <p:cNvPr id="3" name="Rechteck 2">
            <a:extLst>
              <a:ext uri="{FF2B5EF4-FFF2-40B4-BE49-F238E27FC236}">
                <a16:creationId xmlns:a16="http://schemas.microsoft.com/office/drawing/2014/main" xmlns="" id="{3874F947-E637-4345-B85F-DD9D118F12EE}"/>
              </a:ext>
            </a:extLst>
          </p:cNvPr>
          <p:cNvSpPr/>
          <p:nvPr/>
        </p:nvSpPr>
        <p:spPr>
          <a:xfrm>
            <a:off x="180754" y="2572202"/>
            <a:ext cx="11493795" cy="4029565"/>
          </a:xfrm>
          <a:prstGeom prst="rect">
            <a:avLst/>
          </a:prstGeom>
        </p:spPr>
        <p:txBody>
          <a:bodyPr wrap="square">
            <a:spAutoFit/>
          </a:bodyPr>
          <a:lstStyle/>
          <a:p>
            <a:pPr marL="800100" indent="-342900">
              <a:lnSpc>
                <a:spcPct val="107000"/>
              </a:lnSpc>
              <a:spcAft>
                <a:spcPts val="0"/>
              </a:spcAft>
              <a:buFont typeface="Arial" panose="020B0604020202020204" pitchFamily="34" charset="0"/>
              <a:buChar char="•"/>
            </a:pPr>
            <a:r>
              <a:rPr lang="de-DE" sz="2000" dirty="0">
                <a:latin typeface="Calibri" panose="020F0502020204030204" pitchFamily="34" charset="0"/>
                <a:ea typeface="Calibri" panose="020F0502020204030204" pitchFamily="34" charset="0"/>
                <a:cs typeface="Times New Roman" panose="02020603050405020304" pitchFamily="18" charset="0"/>
              </a:rPr>
              <a:t>‚</a:t>
            </a:r>
            <a:r>
              <a:rPr lang="de-DE" sz="2000" b="1" dirty="0">
                <a:latin typeface="Calibri" panose="020F0502020204030204" pitchFamily="34" charset="0"/>
                <a:ea typeface="Calibri" panose="020F0502020204030204" pitchFamily="34" charset="0"/>
                <a:cs typeface="Times New Roman" panose="02020603050405020304" pitchFamily="18" charset="0"/>
              </a:rPr>
              <a:t>Produktiv</a:t>
            </a:r>
            <a:r>
              <a:rPr lang="de-DE" sz="2000" dirty="0">
                <a:latin typeface="Calibri" panose="020F0502020204030204" pitchFamily="34" charset="0"/>
                <a:ea typeface="Calibri" panose="020F0502020204030204" pitchFamily="34" charset="0"/>
                <a:cs typeface="Times New Roman" panose="02020603050405020304" pitchFamily="18" charset="0"/>
              </a:rPr>
              <a:t>‘ meint, dass die Aufgabe verlangt, dass die Schüler selbst schreiben. Das kann vom Ausfüllen einer Lücke bis zum Schreiben ganzer Texte gehen.</a:t>
            </a:r>
          </a:p>
          <a:p>
            <a:pPr marL="800100" indent="-342900">
              <a:lnSpc>
                <a:spcPct val="107000"/>
              </a:lnSpc>
              <a:spcAft>
                <a:spcPts val="0"/>
              </a:spcAft>
              <a:buFont typeface="Arial" panose="020B0604020202020204" pitchFamily="34" charset="0"/>
              <a:buChar char="•"/>
            </a:pPr>
            <a:r>
              <a:rPr lang="de-DE" sz="2000" dirty="0">
                <a:latin typeface="Calibri" panose="020F0502020204030204" pitchFamily="34" charset="0"/>
                <a:ea typeface="Calibri" panose="020F0502020204030204" pitchFamily="34" charset="0"/>
                <a:cs typeface="Times New Roman" panose="02020603050405020304" pitchFamily="18" charset="0"/>
              </a:rPr>
              <a:t>‚</a:t>
            </a:r>
            <a:r>
              <a:rPr lang="de-DE" sz="2000" b="1" dirty="0">
                <a:latin typeface="Calibri" panose="020F0502020204030204" pitchFamily="34" charset="0"/>
                <a:ea typeface="Calibri" panose="020F0502020204030204" pitchFamily="34" charset="0"/>
                <a:cs typeface="Times New Roman" panose="02020603050405020304" pitchFamily="18" charset="0"/>
              </a:rPr>
              <a:t>Rezeptiv</a:t>
            </a:r>
            <a:r>
              <a:rPr lang="de-DE" sz="2000" dirty="0">
                <a:latin typeface="Calibri" panose="020F0502020204030204" pitchFamily="34" charset="0"/>
                <a:ea typeface="Calibri" panose="020F0502020204030204" pitchFamily="34" charset="0"/>
                <a:cs typeface="Times New Roman" panose="02020603050405020304" pitchFamily="18" charset="0"/>
              </a:rPr>
              <a:t>‘ meint, dass Rechtschreibleistungen ohne eigene Schriftproduktion erwartet werden, indem z.B. identifiziert, unterstrichen, markiert etc. wird.</a:t>
            </a:r>
          </a:p>
          <a:p>
            <a:pPr marL="457200">
              <a:lnSpc>
                <a:spcPct val="107000"/>
              </a:lnSpc>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Die vier Parameter können als Matrix dargestellt werden, sodass sich folgende Parameter ergeben:</a:t>
            </a:r>
          </a:p>
          <a:p>
            <a:pPr marL="803275" lvl="0" indent="-342900">
              <a:lnSpc>
                <a:spcPct val="107000"/>
              </a:lnSpc>
              <a:spcAft>
                <a:spcPts val="0"/>
              </a:spcAft>
              <a:buFont typeface="Calibri" panose="020F0502020204030204" pitchFamily="34" charset="0"/>
              <a:buChar char="-"/>
              <a:tabLst>
                <a:tab pos="446088" algn="l"/>
              </a:tabLst>
            </a:pPr>
            <a:r>
              <a:rPr lang="de-DE" sz="2000" dirty="0">
                <a:highlight>
                  <a:srgbClr val="CCFF99"/>
                </a:highlight>
                <a:latin typeface="Calibri" panose="020F0502020204030204" pitchFamily="34" charset="0"/>
                <a:ea typeface="Calibri" panose="020F0502020204030204" pitchFamily="34" charset="0"/>
                <a:cs typeface="Times New Roman" panose="02020603050405020304" pitchFamily="18" charset="0"/>
              </a:rPr>
              <a:t>Wissen/produktiv. Beispiel: </a:t>
            </a:r>
            <a:r>
              <a:rPr lang="de-DE" sz="2000" i="1" dirty="0">
                <a:highlight>
                  <a:srgbClr val="CCFF99"/>
                </a:highlight>
                <a:latin typeface="Calibri" panose="020F0502020204030204" pitchFamily="34" charset="0"/>
                <a:ea typeface="Calibri" panose="020F0502020204030204" pitchFamily="34" charset="0"/>
                <a:cs typeface="Times New Roman" panose="02020603050405020304" pitchFamily="18" charset="0"/>
              </a:rPr>
              <a:t>Ergänze: Großgeschrieben werden ________________________</a:t>
            </a:r>
            <a:endParaRPr lang="de-DE" sz="2000" dirty="0">
              <a:highlight>
                <a:srgbClr val="CCFF99"/>
              </a:highlight>
              <a:latin typeface="Calibri" panose="020F0502020204030204" pitchFamily="34" charset="0"/>
              <a:ea typeface="Calibri" panose="020F0502020204030204" pitchFamily="34" charset="0"/>
              <a:cs typeface="Times New Roman" panose="02020603050405020304" pitchFamily="18" charset="0"/>
            </a:endParaRPr>
          </a:p>
          <a:p>
            <a:pPr marL="803275" lvl="0" indent="-342900">
              <a:lnSpc>
                <a:spcPct val="107000"/>
              </a:lnSpc>
              <a:spcAft>
                <a:spcPts val="0"/>
              </a:spcAft>
              <a:buFont typeface="Calibri" panose="020F0502020204030204" pitchFamily="34" charset="0"/>
              <a:buChar char="-"/>
              <a:tabLst>
                <a:tab pos="446088" algn="l"/>
              </a:tabLst>
            </a:pPr>
            <a: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rPr>
              <a:t>Wissen/rezeptiv. Beispiel:</a:t>
            </a:r>
            <a:b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rPr>
            </a:br>
            <a: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rPr>
              <a:t>Kreuze an: ‚</a:t>
            </a:r>
            <a:r>
              <a:rPr lang="de-DE" sz="20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einmal, zweimal, diesmal, manchmal‘ schreibt man immer zusammen und klein. </a:t>
            </a:r>
            <a:br>
              <a:rPr lang="de-DE" sz="20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br>
            <a:r>
              <a:rPr lang="de-DE" sz="20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Richtig </a:t>
            </a:r>
            <a: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de-DE" sz="20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Falsch</a:t>
            </a:r>
            <a: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20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 </a:t>
            </a:r>
            <a:endPar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803275" lvl="0" indent="-342900">
              <a:lnSpc>
                <a:spcPct val="107000"/>
              </a:lnSpc>
              <a:spcAft>
                <a:spcPts val="0"/>
              </a:spcAft>
              <a:buFont typeface="Calibri" panose="020F0502020204030204" pitchFamily="34" charset="0"/>
              <a:buChar char="-"/>
              <a:tabLst>
                <a:tab pos="446088" algn="l"/>
              </a:tabLst>
            </a:pPr>
            <a:r>
              <a:rPr lang="de-DE" sz="2000" dirty="0">
                <a:highlight>
                  <a:srgbClr val="FFB64B"/>
                </a:highlight>
                <a:latin typeface="Calibri" panose="020F0502020204030204" pitchFamily="34" charset="0"/>
                <a:ea typeface="Calibri" panose="020F0502020204030204" pitchFamily="34" charset="0"/>
                <a:cs typeface="Times New Roman" panose="02020603050405020304" pitchFamily="18" charset="0"/>
              </a:rPr>
              <a:t>Können/produktiv. Beispiel: </a:t>
            </a:r>
            <a:r>
              <a:rPr lang="de-DE" sz="2000" i="1" dirty="0">
                <a:highlight>
                  <a:srgbClr val="FFB64B"/>
                </a:highlight>
                <a:latin typeface="Calibri" panose="020F0502020204030204" pitchFamily="34" charset="0"/>
                <a:ea typeface="Calibri" panose="020F0502020204030204" pitchFamily="34" charset="0"/>
                <a:cs typeface="Times New Roman" panose="02020603050405020304" pitchFamily="18" charset="0"/>
              </a:rPr>
              <a:t>Schreibe den Text in richtiger Orthographie ab.</a:t>
            </a:r>
            <a:endParaRPr lang="de-DE" sz="2000" dirty="0">
              <a:highlight>
                <a:srgbClr val="FFB64B"/>
              </a:highlight>
              <a:latin typeface="Calibri" panose="020F0502020204030204" pitchFamily="34" charset="0"/>
              <a:ea typeface="Calibri" panose="020F0502020204030204" pitchFamily="34" charset="0"/>
              <a:cs typeface="Times New Roman" panose="02020603050405020304" pitchFamily="18" charset="0"/>
            </a:endParaRPr>
          </a:p>
          <a:p>
            <a:pPr marL="803275" lvl="0" indent="-342900">
              <a:lnSpc>
                <a:spcPct val="107000"/>
              </a:lnSpc>
              <a:spcAft>
                <a:spcPts val="400"/>
              </a:spcAft>
              <a:buFont typeface="Calibri" panose="020F0502020204030204" pitchFamily="34" charset="0"/>
              <a:buChar char="-"/>
              <a:tabLst>
                <a:tab pos="446088" algn="l"/>
              </a:tabLst>
            </a:pPr>
            <a:r>
              <a:rPr lang="de-DE" sz="2000" dirty="0">
                <a:highlight>
                  <a:srgbClr val="FFFF99"/>
                </a:highlight>
                <a:latin typeface="Calibri" panose="020F0502020204030204" pitchFamily="34" charset="0"/>
                <a:ea typeface="Calibri" panose="020F0502020204030204" pitchFamily="34" charset="0"/>
                <a:cs typeface="Times New Roman" panose="02020603050405020304" pitchFamily="18" charset="0"/>
              </a:rPr>
              <a:t>Können/rezeptiv. Beispiel: </a:t>
            </a:r>
            <a:r>
              <a:rPr lang="de-DE" sz="2000" i="1" dirty="0">
                <a:highlight>
                  <a:srgbClr val="FFFF99"/>
                </a:highlight>
                <a:latin typeface="Calibri" panose="020F0502020204030204" pitchFamily="34" charset="0"/>
                <a:ea typeface="Calibri" panose="020F0502020204030204" pitchFamily="34" charset="0"/>
                <a:cs typeface="Times New Roman" panose="02020603050405020304" pitchFamily="18" charset="0"/>
              </a:rPr>
              <a:t>Unterstreiche alle Wörter mit v/V. Korrigiere mit den vereinbarten Korrekturzeichen den folgenden Text …</a:t>
            </a:r>
            <a:endParaRPr lang="de-DE" sz="2000" dirty="0">
              <a:highlight>
                <a:srgbClr val="FFFF99"/>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988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72200D-589D-484D-B294-6EF854DE65D4}"/>
              </a:ext>
            </a:extLst>
          </p:cNvPr>
          <p:cNvSpPr>
            <a:spLocks noGrp="1"/>
          </p:cNvSpPr>
          <p:nvPr>
            <p:ph type="title"/>
          </p:nvPr>
        </p:nvSpPr>
        <p:spPr>
          <a:xfrm>
            <a:off x="735640" y="324579"/>
            <a:ext cx="10515600" cy="719396"/>
          </a:xfrm>
        </p:spPr>
        <p:txBody>
          <a:bodyPr>
            <a:normAutofit/>
          </a:bodyPr>
          <a:lstStyle/>
          <a:p>
            <a:r>
              <a:rPr lang="de-DE" sz="3200" b="1" dirty="0"/>
              <a:t>Orientierungsaufgaben</a:t>
            </a:r>
            <a:r>
              <a:rPr lang="de-DE" sz="3200" dirty="0"/>
              <a:t> (regelgeleitete Schreibungen)</a:t>
            </a:r>
          </a:p>
        </p:txBody>
      </p:sp>
      <p:sp>
        <p:nvSpPr>
          <p:cNvPr id="3" name="Inhaltsplatzhalter 2">
            <a:extLst>
              <a:ext uri="{FF2B5EF4-FFF2-40B4-BE49-F238E27FC236}">
                <a16:creationId xmlns:a16="http://schemas.microsoft.com/office/drawing/2014/main" xmlns="" id="{795C147A-67C8-4FFE-BC0C-E3528EB8F1AA}"/>
              </a:ext>
            </a:extLst>
          </p:cNvPr>
          <p:cNvSpPr>
            <a:spLocks noGrp="1"/>
          </p:cNvSpPr>
          <p:nvPr>
            <p:ph idx="1"/>
          </p:nvPr>
        </p:nvSpPr>
        <p:spPr>
          <a:xfrm>
            <a:off x="735640" y="945205"/>
            <a:ext cx="10515600" cy="1427938"/>
          </a:xfrm>
        </p:spPr>
        <p:txBody>
          <a:bodyPr>
            <a:normAutofit/>
          </a:bodyPr>
          <a:lstStyle/>
          <a:p>
            <a:r>
              <a:rPr lang="de-DE" sz="2200" b="1" dirty="0"/>
              <a:t>Orientierungsaufgaben</a:t>
            </a:r>
            <a:r>
              <a:rPr lang="de-DE" sz="2200" dirty="0"/>
              <a:t> orientieren sich am Spiralcurriculum (S. 18-23), das zeigt, welche Vorläuferfähigkeiten vorhanden sein sollten.</a:t>
            </a:r>
          </a:p>
          <a:p>
            <a:pPr marL="361950" lvl="1" indent="0">
              <a:buNone/>
            </a:pPr>
            <a:r>
              <a:rPr lang="de-DE" sz="2200" dirty="0">
                <a:sym typeface="Wingdings" panose="05000000000000000000" pitchFamily="2" charset="2"/>
              </a:rPr>
              <a:t> </a:t>
            </a:r>
            <a:r>
              <a:rPr lang="de-DE" sz="2200" dirty="0"/>
              <a:t>Blick ins Spiralcurriculum, was in der jetzigen Klassenstufe gelernt worden sein sollte und was davon in der jetzigen Klassenstufe noch als Grundlage vorhanden ist.</a:t>
            </a:r>
            <a:endParaRPr lang="de-DE" dirty="0"/>
          </a:p>
        </p:txBody>
      </p:sp>
      <p:sp>
        <p:nvSpPr>
          <p:cNvPr id="8" name="Textfeld 7">
            <a:extLst>
              <a:ext uri="{FF2B5EF4-FFF2-40B4-BE49-F238E27FC236}">
                <a16:creationId xmlns:a16="http://schemas.microsoft.com/office/drawing/2014/main" xmlns="" id="{3AED5F88-068A-4334-9294-00738C52A575}"/>
              </a:ext>
            </a:extLst>
          </p:cNvPr>
          <p:cNvSpPr txBox="1"/>
          <p:nvPr/>
        </p:nvSpPr>
        <p:spPr>
          <a:xfrm>
            <a:off x="744501" y="2304525"/>
            <a:ext cx="9496646" cy="430887"/>
          </a:xfrm>
          <a:prstGeom prst="rect">
            <a:avLst/>
          </a:prstGeom>
          <a:noFill/>
        </p:spPr>
        <p:txBody>
          <a:bodyPr wrap="square" rtlCol="0">
            <a:spAutoFit/>
          </a:bodyPr>
          <a:lstStyle/>
          <a:p>
            <a:r>
              <a:rPr lang="de-DE" sz="2200" dirty="0">
                <a:solidFill>
                  <a:schemeClr val="accent6">
                    <a:lumMod val="75000"/>
                  </a:schemeClr>
                </a:solidFill>
              </a:rPr>
              <a:t>Beispiel: Großschreibung Kl. 5/6</a:t>
            </a:r>
          </a:p>
        </p:txBody>
      </p:sp>
      <p:sp>
        <p:nvSpPr>
          <p:cNvPr id="6" name="Inhaltsplatzhalter 1">
            <a:extLst>
              <a:ext uri="{FF2B5EF4-FFF2-40B4-BE49-F238E27FC236}">
                <a16:creationId xmlns:a16="http://schemas.microsoft.com/office/drawing/2014/main" xmlns="" id="{9021FFC1-ED4D-4B60-9F23-152A2A693C90}"/>
              </a:ext>
            </a:extLst>
          </p:cNvPr>
          <p:cNvSpPr txBox="1">
            <a:spLocks/>
          </p:cNvSpPr>
          <p:nvPr/>
        </p:nvSpPr>
        <p:spPr>
          <a:xfrm>
            <a:off x="719470" y="2735412"/>
            <a:ext cx="9496646" cy="720080"/>
          </a:xfrm>
          <a:prstGeom prst="rect">
            <a:avLst/>
          </a:prstGeom>
        </p:spPr>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120000"/>
              </a:lnSpc>
              <a:buNone/>
            </a:pPr>
            <a:r>
              <a:rPr lang="de-DE" sz="1800" dirty="0">
                <a:solidFill>
                  <a:srgbClr val="000000"/>
                </a:solidFill>
                <a:latin typeface="+mj-lt"/>
              </a:rPr>
              <a:t>1. Unterstreiche in dem folgenden Text alle </a:t>
            </a:r>
            <a:r>
              <a:rPr lang="de-DE" sz="1800" u="sng" dirty="0">
                <a:solidFill>
                  <a:srgbClr val="000000"/>
                </a:solidFill>
                <a:latin typeface="+mj-lt"/>
              </a:rPr>
              <a:t>Nominalgruppen</a:t>
            </a:r>
            <a:r>
              <a:rPr lang="de-DE" sz="1800" dirty="0">
                <a:solidFill>
                  <a:srgbClr val="000000"/>
                </a:solidFill>
                <a:latin typeface="+mj-lt"/>
              </a:rPr>
              <a:t> (Wortgruppen mit einem Nomen). </a:t>
            </a:r>
          </a:p>
          <a:p>
            <a:pPr marL="0" indent="0">
              <a:lnSpc>
                <a:spcPct val="120000"/>
              </a:lnSpc>
              <a:buNone/>
            </a:pPr>
            <a:r>
              <a:rPr lang="de-DE" sz="1800" dirty="0">
                <a:solidFill>
                  <a:srgbClr val="000000"/>
                </a:solidFill>
                <a:latin typeface="+mj-lt"/>
              </a:rPr>
              <a:t>2. Markiere den </a:t>
            </a:r>
            <a:r>
              <a:rPr lang="de-DE" sz="1800" u="sng" dirty="0">
                <a:solidFill>
                  <a:srgbClr val="000000"/>
                </a:solidFill>
                <a:latin typeface="+mj-lt"/>
              </a:rPr>
              <a:t>Begleiter</a:t>
            </a:r>
            <a:r>
              <a:rPr lang="de-DE" sz="1800" dirty="0">
                <a:solidFill>
                  <a:srgbClr val="000000"/>
                </a:solidFill>
                <a:latin typeface="+mj-lt"/>
              </a:rPr>
              <a:t> (das </a:t>
            </a:r>
            <a:r>
              <a:rPr lang="de-DE" sz="1800" u="sng" dirty="0">
                <a:solidFill>
                  <a:srgbClr val="000000"/>
                </a:solidFill>
                <a:latin typeface="+mj-lt"/>
              </a:rPr>
              <a:t>Artikelwort)</a:t>
            </a:r>
            <a:r>
              <a:rPr lang="de-DE" sz="1800" dirty="0">
                <a:solidFill>
                  <a:srgbClr val="000000"/>
                </a:solidFill>
                <a:latin typeface="+mj-lt"/>
              </a:rPr>
              <a:t> und zeichne  einen Pfeil zum </a:t>
            </a:r>
            <a:r>
              <a:rPr lang="de-DE" sz="1800" u="sng" dirty="0">
                <a:solidFill>
                  <a:srgbClr val="000000"/>
                </a:solidFill>
                <a:latin typeface="+mj-lt"/>
              </a:rPr>
              <a:t>begleiteten Wort </a:t>
            </a:r>
            <a:r>
              <a:rPr lang="de-DE" sz="1800" dirty="0">
                <a:solidFill>
                  <a:srgbClr val="000000"/>
                </a:solidFill>
                <a:latin typeface="+mj-lt"/>
              </a:rPr>
              <a:t>(Nomen)</a:t>
            </a:r>
          </a:p>
        </p:txBody>
      </p:sp>
      <p:sp>
        <p:nvSpPr>
          <p:cNvPr id="9" name="Rechteck 8">
            <a:extLst>
              <a:ext uri="{FF2B5EF4-FFF2-40B4-BE49-F238E27FC236}">
                <a16:creationId xmlns:a16="http://schemas.microsoft.com/office/drawing/2014/main" xmlns="" id="{3525D037-E42B-4D4D-BC55-C68E361497C9}"/>
              </a:ext>
            </a:extLst>
          </p:cNvPr>
          <p:cNvSpPr/>
          <p:nvPr/>
        </p:nvSpPr>
        <p:spPr>
          <a:xfrm>
            <a:off x="1011007" y="3590383"/>
            <a:ext cx="10674173" cy="1360885"/>
          </a:xfrm>
          <a:prstGeom prst="rect">
            <a:avLst/>
          </a:prstGeom>
          <a:solidFill>
            <a:schemeClr val="accent5">
              <a:lumMod val="40000"/>
              <a:lumOff val="60000"/>
            </a:schemeClr>
          </a:solidFill>
        </p:spPr>
        <p:txBody>
          <a:bodyPr wrap="square">
            <a:spAutoFit/>
          </a:bodyPr>
          <a:lstStyle/>
          <a:p>
            <a:pPr>
              <a:lnSpc>
                <a:spcPct val="150000"/>
              </a:lnSpc>
              <a:spcAft>
                <a:spcPts val="800"/>
              </a:spcAft>
            </a:pPr>
            <a:r>
              <a:rPr lang="de-DE" sz="1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endlich kam das langersehnte </a:t>
            </a:r>
            <a:r>
              <a:rPr lang="de-DE" sz="19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osterfest</a:t>
            </a:r>
            <a:r>
              <a:rPr lang="de-DE" sz="1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und mit ihm der </a:t>
            </a:r>
            <a:r>
              <a:rPr lang="de-DE" sz="19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frühling</a:t>
            </a:r>
            <a:r>
              <a:rPr lang="de-DE" sz="1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 der </a:t>
            </a:r>
            <a:r>
              <a:rPr lang="de-DE" sz="19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natur</a:t>
            </a:r>
            <a:r>
              <a:rPr lang="de-DE" sz="1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fing wieder alles an zu blühen und die tage wurden immer länger. am tag und in der </a:t>
            </a:r>
            <a:r>
              <a:rPr lang="de-DE" sz="19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nacht</a:t>
            </a:r>
            <a:r>
              <a:rPr lang="de-DE" sz="1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wurde es wieder wärmer. wir konnten endlich wieder länger draußen spielen. </a:t>
            </a:r>
            <a:r>
              <a:rPr lang="de-DE" sz="19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de-DE"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9">
            <a:extLst>
              <a:ext uri="{FF2B5EF4-FFF2-40B4-BE49-F238E27FC236}">
                <a16:creationId xmlns:a16="http://schemas.microsoft.com/office/drawing/2014/main" xmlns="" id="{0B58C639-C205-4BEF-BD6C-4AD6E3AC3896}"/>
              </a:ext>
            </a:extLst>
          </p:cNvPr>
          <p:cNvSpPr txBox="1"/>
          <p:nvPr/>
        </p:nvSpPr>
        <p:spPr>
          <a:xfrm>
            <a:off x="735640" y="5099055"/>
            <a:ext cx="11034602" cy="369332"/>
          </a:xfrm>
          <a:prstGeom prst="rect">
            <a:avLst/>
          </a:prstGeom>
          <a:noFill/>
        </p:spPr>
        <p:txBody>
          <a:bodyPr wrap="square" rtlCol="0">
            <a:spAutoFit/>
          </a:bodyPr>
          <a:lstStyle/>
          <a:p>
            <a:r>
              <a:rPr lang="de-DE" dirty="0">
                <a:latin typeface="+mj-lt"/>
                <a:cs typeface="Arial"/>
              </a:rPr>
              <a:t>3. Schreibe den Text in gewohnter Schreibweise mit Groß- und Kleinbuchstaben. </a:t>
            </a:r>
            <a:endParaRPr lang="de-DE" dirty="0">
              <a:latin typeface="Arial"/>
              <a:cs typeface="Arial"/>
            </a:endParaRPr>
          </a:p>
        </p:txBody>
      </p:sp>
      <p:grpSp>
        <p:nvGrpSpPr>
          <p:cNvPr id="11" name="Gruppierung 2">
            <a:extLst>
              <a:ext uri="{FF2B5EF4-FFF2-40B4-BE49-F238E27FC236}">
                <a16:creationId xmlns:a16="http://schemas.microsoft.com/office/drawing/2014/main" xmlns="" id="{9DE65872-2BBA-486A-B26B-37D961AE8523}"/>
              </a:ext>
            </a:extLst>
          </p:cNvPr>
          <p:cNvGrpSpPr/>
          <p:nvPr/>
        </p:nvGrpSpPr>
        <p:grpSpPr>
          <a:xfrm>
            <a:off x="578319" y="5384260"/>
            <a:ext cx="11106861" cy="1429136"/>
            <a:chOff x="366625" y="4449012"/>
            <a:chExt cx="8165815" cy="1429136"/>
          </a:xfrm>
        </p:grpSpPr>
        <p:sp>
          <p:nvSpPr>
            <p:cNvPr id="12" name="Inhaltsplatzhalter 1">
              <a:extLst>
                <a:ext uri="{FF2B5EF4-FFF2-40B4-BE49-F238E27FC236}">
                  <a16:creationId xmlns:a16="http://schemas.microsoft.com/office/drawing/2014/main" xmlns="" id="{D5FCB756-0E90-47A4-9C84-228B1AA071C4}"/>
                </a:ext>
              </a:extLst>
            </p:cNvPr>
            <p:cNvSpPr txBox="1">
              <a:spLocks/>
            </p:cNvSpPr>
            <p:nvPr/>
          </p:nvSpPr>
          <p:spPr>
            <a:xfrm>
              <a:off x="611560" y="4797152"/>
              <a:ext cx="7920880" cy="1080996"/>
            </a:xfrm>
            <a:prstGeom prst="rect">
              <a:avLst/>
            </a:prstGeom>
            <a:solidFill>
              <a:srgbClr val="CCFF99"/>
            </a:solidFill>
          </p:spPr>
          <p:txBody>
            <a:bodyPr vert="horz">
              <a:normAutofit fontScale="25000" lnSpcReduction="2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40000"/>
                </a:lnSpc>
                <a:buNone/>
              </a:pPr>
              <a:r>
                <a:rPr lang="de-DE" sz="7200" dirty="0">
                  <a:latin typeface="+mj-lt"/>
                </a:rPr>
                <a:t>Die </a:t>
              </a:r>
              <a:r>
                <a:rPr lang="de-DE" sz="7200" b="1" dirty="0">
                  <a:latin typeface="+mj-lt"/>
                </a:rPr>
                <a:t>Lernenden</a:t>
              </a:r>
              <a:r>
                <a:rPr lang="de-DE" sz="7200" dirty="0">
                  <a:latin typeface="+mj-lt"/>
                </a:rPr>
                <a:t> sind orientiert über die kommenden Inhalte.</a:t>
              </a:r>
            </a:p>
            <a:p>
              <a:pPr marL="109728" indent="0">
                <a:lnSpc>
                  <a:spcPct val="140000"/>
                </a:lnSpc>
                <a:buNone/>
              </a:pPr>
              <a:r>
                <a:rPr lang="de-DE" sz="7200" dirty="0">
                  <a:latin typeface="+mj-lt"/>
                </a:rPr>
                <a:t>Die</a:t>
              </a:r>
              <a:r>
                <a:rPr lang="de-DE" sz="7200" b="1" dirty="0">
                  <a:latin typeface="+mj-lt"/>
                </a:rPr>
                <a:t> Lehrenden </a:t>
              </a:r>
              <a:r>
                <a:rPr lang="de-DE" sz="7200" dirty="0">
                  <a:latin typeface="+mj-lt"/>
                </a:rPr>
                <a:t>sehen an den Aufgabenlösungen, was gekonnt wird und was aufgefrischt werden muss. </a:t>
              </a:r>
            </a:p>
            <a:p>
              <a:pPr marL="109728" indent="0">
                <a:lnSpc>
                  <a:spcPct val="140000"/>
                </a:lnSpc>
                <a:buNone/>
              </a:pPr>
              <a:r>
                <a:rPr lang="de-DE" sz="7200" dirty="0">
                  <a:latin typeface="+mj-lt"/>
                </a:rPr>
                <a:t>Zudem erhält jede Lehrkraft ein Bild für eine nötige Differenzierung. </a:t>
              </a:r>
            </a:p>
            <a:p>
              <a:pPr marL="109728" indent="0">
                <a:lnSpc>
                  <a:spcPct val="140000"/>
                </a:lnSpc>
                <a:buNone/>
              </a:pPr>
              <a:endParaRPr lang="de-DE" dirty="0"/>
            </a:p>
          </p:txBody>
        </p:sp>
        <p:pic>
          <p:nvPicPr>
            <p:cNvPr id="13" name="Grafik 14" descr="Fahne">
              <a:extLst>
                <a:ext uri="{FF2B5EF4-FFF2-40B4-BE49-F238E27FC236}">
                  <a16:creationId xmlns:a16="http://schemas.microsoft.com/office/drawing/2014/main" xmlns="" id="{B211BA0D-6F9F-4319-B1ED-AEAB8B292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66625" y="4449012"/>
              <a:ext cx="914400" cy="914400"/>
            </a:xfrm>
            <a:prstGeom prst="rect">
              <a:avLst/>
            </a:prstGeom>
          </p:spPr>
        </p:pic>
      </p:grpSp>
      <p:sp>
        <p:nvSpPr>
          <p:cNvPr id="7" name="Textfeld 6">
            <a:extLst>
              <a:ext uri="{FF2B5EF4-FFF2-40B4-BE49-F238E27FC236}">
                <a16:creationId xmlns:a16="http://schemas.microsoft.com/office/drawing/2014/main" xmlns="" id="{C37A2AC1-B463-4960-9BFF-C55D86A9E210}"/>
              </a:ext>
            </a:extLst>
          </p:cNvPr>
          <p:cNvSpPr txBox="1"/>
          <p:nvPr/>
        </p:nvSpPr>
        <p:spPr>
          <a:xfrm>
            <a:off x="10232286" y="2909237"/>
            <a:ext cx="1240244" cy="372430"/>
          </a:xfrm>
          <a:prstGeom prst="rect">
            <a:avLst/>
          </a:prstGeom>
          <a:solidFill>
            <a:schemeClr val="accent6">
              <a:lumMod val="60000"/>
              <a:lumOff val="40000"/>
            </a:schemeClr>
          </a:solidFill>
        </p:spPr>
        <p:txBody>
          <a:bodyPr wrap="square" rtlCol="0">
            <a:spAutoFit/>
          </a:bodyPr>
          <a:lstStyle/>
          <a:p>
            <a:pPr algn="ctr"/>
            <a:r>
              <a:rPr lang="de-DE" dirty="0"/>
              <a:t>WISSEN</a:t>
            </a:r>
          </a:p>
        </p:txBody>
      </p:sp>
      <p:sp>
        <p:nvSpPr>
          <p:cNvPr id="14" name="Textfeld 13">
            <a:extLst>
              <a:ext uri="{FF2B5EF4-FFF2-40B4-BE49-F238E27FC236}">
                <a16:creationId xmlns:a16="http://schemas.microsoft.com/office/drawing/2014/main" xmlns="" id="{DBE1DA95-18D9-4C1D-8758-41AB03D06AAC}"/>
              </a:ext>
            </a:extLst>
          </p:cNvPr>
          <p:cNvSpPr txBox="1"/>
          <p:nvPr/>
        </p:nvSpPr>
        <p:spPr>
          <a:xfrm>
            <a:off x="10241147" y="5109001"/>
            <a:ext cx="1240244" cy="372430"/>
          </a:xfrm>
          <a:prstGeom prst="rect">
            <a:avLst/>
          </a:prstGeom>
          <a:solidFill>
            <a:schemeClr val="accent6">
              <a:lumMod val="60000"/>
              <a:lumOff val="40000"/>
            </a:schemeClr>
          </a:solidFill>
        </p:spPr>
        <p:txBody>
          <a:bodyPr wrap="square" rtlCol="0">
            <a:spAutoFit/>
          </a:bodyPr>
          <a:lstStyle/>
          <a:p>
            <a:pPr algn="ctr"/>
            <a:r>
              <a:rPr lang="de-DE" dirty="0"/>
              <a:t>KÖNNEN</a:t>
            </a:r>
          </a:p>
        </p:txBody>
      </p:sp>
    </p:spTree>
    <p:extLst>
      <p:ext uri="{BB962C8B-B14F-4D97-AF65-F5344CB8AC3E}">
        <p14:creationId xmlns:p14="http://schemas.microsoft.com/office/powerpoint/2010/main" val="2617407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72200D-589D-484D-B294-6EF854DE65D4}"/>
              </a:ext>
            </a:extLst>
          </p:cNvPr>
          <p:cNvSpPr>
            <a:spLocks noGrp="1"/>
          </p:cNvSpPr>
          <p:nvPr>
            <p:ph type="title"/>
          </p:nvPr>
        </p:nvSpPr>
        <p:spPr>
          <a:xfrm>
            <a:off x="735640" y="324579"/>
            <a:ext cx="10515600" cy="719396"/>
          </a:xfrm>
        </p:spPr>
        <p:txBody>
          <a:bodyPr>
            <a:normAutofit fontScale="90000"/>
          </a:bodyPr>
          <a:lstStyle/>
          <a:p>
            <a:r>
              <a:rPr lang="de-DE" sz="3200" b="1" dirty="0"/>
              <a:t>Orientierungsaufgaben</a:t>
            </a:r>
            <a:r>
              <a:rPr lang="de-DE" sz="3200" dirty="0"/>
              <a:t> (regelgeleitete Schreibungen)</a:t>
            </a:r>
            <a:br>
              <a:rPr lang="de-DE" sz="3200" dirty="0"/>
            </a:br>
            <a:r>
              <a:rPr lang="de-DE" sz="3200" dirty="0"/>
              <a:t>- eine weitergehende Alternative z.B. für das Gymnasium</a:t>
            </a:r>
          </a:p>
        </p:txBody>
      </p:sp>
      <p:sp>
        <p:nvSpPr>
          <p:cNvPr id="8" name="Textfeld 7">
            <a:extLst>
              <a:ext uri="{FF2B5EF4-FFF2-40B4-BE49-F238E27FC236}">
                <a16:creationId xmlns:a16="http://schemas.microsoft.com/office/drawing/2014/main" xmlns="" id="{3AED5F88-068A-4334-9294-00738C52A575}"/>
              </a:ext>
            </a:extLst>
          </p:cNvPr>
          <p:cNvSpPr txBox="1"/>
          <p:nvPr/>
        </p:nvSpPr>
        <p:spPr>
          <a:xfrm>
            <a:off x="744501" y="1531641"/>
            <a:ext cx="9496646" cy="430887"/>
          </a:xfrm>
          <a:prstGeom prst="rect">
            <a:avLst/>
          </a:prstGeom>
          <a:noFill/>
        </p:spPr>
        <p:txBody>
          <a:bodyPr wrap="square" rtlCol="0">
            <a:spAutoFit/>
          </a:bodyPr>
          <a:lstStyle/>
          <a:p>
            <a:r>
              <a:rPr lang="de-DE" sz="2200" dirty="0">
                <a:solidFill>
                  <a:schemeClr val="accent6">
                    <a:lumMod val="75000"/>
                  </a:schemeClr>
                </a:solidFill>
              </a:rPr>
              <a:t>Beispiel: Großschreibung Kl. 5/6</a:t>
            </a:r>
          </a:p>
        </p:txBody>
      </p:sp>
      <p:sp>
        <p:nvSpPr>
          <p:cNvPr id="6" name="Inhaltsplatzhalter 1">
            <a:extLst>
              <a:ext uri="{FF2B5EF4-FFF2-40B4-BE49-F238E27FC236}">
                <a16:creationId xmlns:a16="http://schemas.microsoft.com/office/drawing/2014/main" xmlns="" id="{9021FFC1-ED4D-4B60-9F23-152A2A693C90}"/>
              </a:ext>
            </a:extLst>
          </p:cNvPr>
          <p:cNvSpPr txBox="1">
            <a:spLocks/>
          </p:cNvSpPr>
          <p:nvPr/>
        </p:nvSpPr>
        <p:spPr>
          <a:xfrm>
            <a:off x="719470" y="1962528"/>
            <a:ext cx="9496646" cy="720080"/>
          </a:xfrm>
          <a:prstGeom prst="rect">
            <a:avLst/>
          </a:prstGeom>
        </p:spPr>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120000"/>
              </a:lnSpc>
              <a:buNone/>
            </a:pPr>
            <a:r>
              <a:rPr lang="de-DE" sz="1800" dirty="0">
                <a:solidFill>
                  <a:srgbClr val="000000"/>
                </a:solidFill>
                <a:latin typeface="+mj-lt"/>
              </a:rPr>
              <a:t>1. Unterstreiche in dem folgenden Text alle </a:t>
            </a:r>
            <a:r>
              <a:rPr lang="de-DE" sz="1800" u="sng" dirty="0">
                <a:solidFill>
                  <a:srgbClr val="000000"/>
                </a:solidFill>
                <a:latin typeface="+mj-lt"/>
              </a:rPr>
              <a:t>Nominalgruppen</a:t>
            </a:r>
            <a:r>
              <a:rPr lang="de-DE" sz="1800" dirty="0">
                <a:solidFill>
                  <a:srgbClr val="000000"/>
                </a:solidFill>
                <a:latin typeface="+mj-lt"/>
              </a:rPr>
              <a:t> (Wortgruppen mit einem Nomen). </a:t>
            </a:r>
          </a:p>
          <a:p>
            <a:pPr marL="0" indent="0">
              <a:lnSpc>
                <a:spcPct val="120000"/>
              </a:lnSpc>
              <a:buNone/>
            </a:pPr>
            <a:r>
              <a:rPr lang="de-DE" sz="1800" dirty="0">
                <a:solidFill>
                  <a:srgbClr val="000000"/>
                </a:solidFill>
                <a:latin typeface="+mj-lt"/>
              </a:rPr>
              <a:t>2. Markiere den </a:t>
            </a:r>
            <a:r>
              <a:rPr lang="de-DE" sz="1800" u="sng" dirty="0">
                <a:solidFill>
                  <a:srgbClr val="000000"/>
                </a:solidFill>
                <a:latin typeface="+mj-lt"/>
              </a:rPr>
              <a:t>Begleiter</a:t>
            </a:r>
            <a:r>
              <a:rPr lang="de-DE" sz="1800" dirty="0">
                <a:solidFill>
                  <a:srgbClr val="000000"/>
                </a:solidFill>
                <a:latin typeface="+mj-lt"/>
              </a:rPr>
              <a:t> (das </a:t>
            </a:r>
            <a:r>
              <a:rPr lang="de-DE" sz="1800" u="sng" dirty="0">
                <a:solidFill>
                  <a:srgbClr val="000000"/>
                </a:solidFill>
                <a:latin typeface="+mj-lt"/>
              </a:rPr>
              <a:t>Artikelwort)</a:t>
            </a:r>
            <a:r>
              <a:rPr lang="de-DE" sz="1800" dirty="0">
                <a:solidFill>
                  <a:srgbClr val="000000"/>
                </a:solidFill>
                <a:latin typeface="+mj-lt"/>
              </a:rPr>
              <a:t> und zeichne  einen Pfeil zum </a:t>
            </a:r>
            <a:r>
              <a:rPr lang="de-DE" sz="1800" u="sng" dirty="0">
                <a:solidFill>
                  <a:srgbClr val="000000"/>
                </a:solidFill>
                <a:latin typeface="+mj-lt"/>
              </a:rPr>
              <a:t>begleiteten Wort </a:t>
            </a:r>
            <a:r>
              <a:rPr lang="de-DE" sz="1800" dirty="0">
                <a:solidFill>
                  <a:srgbClr val="000000"/>
                </a:solidFill>
                <a:latin typeface="+mj-lt"/>
              </a:rPr>
              <a:t>(Nomen)</a:t>
            </a:r>
          </a:p>
        </p:txBody>
      </p:sp>
      <p:sp>
        <p:nvSpPr>
          <p:cNvPr id="9" name="Rechteck 8">
            <a:extLst>
              <a:ext uri="{FF2B5EF4-FFF2-40B4-BE49-F238E27FC236}">
                <a16:creationId xmlns:a16="http://schemas.microsoft.com/office/drawing/2014/main" xmlns="" id="{3525D037-E42B-4D4D-BC55-C68E361497C9}"/>
              </a:ext>
            </a:extLst>
          </p:cNvPr>
          <p:cNvSpPr/>
          <p:nvPr/>
        </p:nvSpPr>
        <p:spPr>
          <a:xfrm>
            <a:off x="1011007" y="2817499"/>
            <a:ext cx="10674173" cy="1360885"/>
          </a:xfrm>
          <a:prstGeom prst="rect">
            <a:avLst/>
          </a:prstGeom>
          <a:solidFill>
            <a:schemeClr val="accent5">
              <a:lumMod val="40000"/>
              <a:lumOff val="60000"/>
            </a:schemeClr>
          </a:solidFill>
        </p:spPr>
        <p:txBody>
          <a:bodyPr wrap="square">
            <a:spAutoFit/>
          </a:bodyPr>
          <a:lstStyle/>
          <a:p>
            <a:pPr>
              <a:lnSpc>
                <a:spcPct val="150000"/>
              </a:lnSpc>
              <a:spcAft>
                <a:spcPts val="800"/>
              </a:spcAft>
            </a:pPr>
            <a:r>
              <a:rPr lang="de-DE" sz="1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endlich kam das langersehnte </a:t>
            </a:r>
            <a:r>
              <a:rPr lang="de-DE" sz="19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osterfest</a:t>
            </a:r>
            <a:r>
              <a:rPr lang="de-DE" sz="1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und mit ihm der </a:t>
            </a:r>
            <a:r>
              <a:rPr lang="de-DE" sz="19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frühling</a:t>
            </a:r>
            <a:r>
              <a:rPr lang="de-DE" sz="1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 der </a:t>
            </a:r>
            <a:r>
              <a:rPr lang="de-DE" sz="19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natur</a:t>
            </a:r>
            <a:r>
              <a:rPr lang="de-DE" sz="1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fing wieder alles an zu blühen und die tage wurden immer länger. am tag und in der </a:t>
            </a:r>
            <a:r>
              <a:rPr lang="de-DE" sz="19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nacht</a:t>
            </a:r>
            <a:r>
              <a:rPr lang="de-DE" sz="1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wurde es wieder wärmer. wir konnten endlich wieder länger draußen spielen. </a:t>
            </a:r>
            <a:r>
              <a:rPr lang="de-DE" sz="1900"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Das lange warten hatte nun ein Ende.</a:t>
            </a:r>
            <a:r>
              <a:rPr lang="de-DE" sz="1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de-DE" sz="19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de-DE"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9">
            <a:extLst>
              <a:ext uri="{FF2B5EF4-FFF2-40B4-BE49-F238E27FC236}">
                <a16:creationId xmlns:a16="http://schemas.microsoft.com/office/drawing/2014/main" xmlns="" id="{0B58C639-C205-4BEF-BD6C-4AD6E3AC3896}"/>
              </a:ext>
            </a:extLst>
          </p:cNvPr>
          <p:cNvSpPr txBox="1"/>
          <p:nvPr/>
        </p:nvSpPr>
        <p:spPr>
          <a:xfrm>
            <a:off x="735640" y="4326171"/>
            <a:ext cx="11034602" cy="369332"/>
          </a:xfrm>
          <a:prstGeom prst="rect">
            <a:avLst/>
          </a:prstGeom>
          <a:noFill/>
        </p:spPr>
        <p:txBody>
          <a:bodyPr wrap="square" rtlCol="0">
            <a:spAutoFit/>
          </a:bodyPr>
          <a:lstStyle/>
          <a:p>
            <a:r>
              <a:rPr lang="de-DE" dirty="0">
                <a:latin typeface="+mj-lt"/>
                <a:cs typeface="Arial"/>
              </a:rPr>
              <a:t>3. Schreibe den Text in gewohnter Schreibweise mit Groß- und Kleinbuchstaben. </a:t>
            </a:r>
            <a:endParaRPr lang="de-DE" dirty="0">
              <a:latin typeface="Arial"/>
              <a:cs typeface="Arial"/>
            </a:endParaRPr>
          </a:p>
        </p:txBody>
      </p:sp>
      <p:sp>
        <p:nvSpPr>
          <p:cNvPr id="7" name="Textfeld 6">
            <a:extLst>
              <a:ext uri="{FF2B5EF4-FFF2-40B4-BE49-F238E27FC236}">
                <a16:creationId xmlns:a16="http://schemas.microsoft.com/office/drawing/2014/main" xmlns="" id="{C37A2AC1-B463-4960-9BFF-C55D86A9E210}"/>
              </a:ext>
            </a:extLst>
          </p:cNvPr>
          <p:cNvSpPr txBox="1"/>
          <p:nvPr/>
        </p:nvSpPr>
        <p:spPr>
          <a:xfrm>
            <a:off x="10232286" y="2136353"/>
            <a:ext cx="1240244" cy="372430"/>
          </a:xfrm>
          <a:prstGeom prst="rect">
            <a:avLst/>
          </a:prstGeom>
          <a:solidFill>
            <a:schemeClr val="accent6">
              <a:lumMod val="60000"/>
              <a:lumOff val="40000"/>
            </a:schemeClr>
          </a:solidFill>
        </p:spPr>
        <p:txBody>
          <a:bodyPr wrap="square" rtlCol="0">
            <a:spAutoFit/>
          </a:bodyPr>
          <a:lstStyle/>
          <a:p>
            <a:pPr algn="ctr"/>
            <a:r>
              <a:rPr lang="de-DE" dirty="0"/>
              <a:t>WISSEN</a:t>
            </a:r>
          </a:p>
        </p:txBody>
      </p:sp>
      <p:sp>
        <p:nvSpPr>
          <p:cNvPr id="14" name="Textfeld 13">
            <a:extLst>
              <a:ext uri="{FF2B5EF4-FFF2-40B4-BE49-F238E27FC236}">
                <a16:creationId xmlns:a16="http://schemas.microsoft.com/office/drawing/2014/main" xmlns="" id="{DBE1DA95-18D9-4C1D-8758-41AB03D06AAC}"/>
              </a:ext>
            </a:extLst>
          </p:cNvPr>
          <p:cNvSpPr txBox="1"/>
          <p:nvPr/>
        </p:nvSpPr>
        <p:spPr>
          <a:xfrm>
            <a:off x="10241147" y="4336117"/>
            <a:ext cx="1240244" cy="372430"/>
          </a:xfrm>
          <a:prstGeom prst="rect">
            <a:avLst/>
          </a:prstGeom>
          <a:solidFill>
            <a:schemeClr val="accent6">
              <a:lumMod val="60000"/>
              <a:lumOff val="40000"/>
            </a:schemeClr>
          </a:solidFill>
        </p:spPr>
        <p:txBody>
          <a:bodyPr wrap="square" rtlCol="0">
            <a:spAutoFit/>
          </a:bodyPr>
          <a:lstStyle/>
          <a:p>
            <a:pPr algn="ctr"/>
            <a:r>
              <a:rPr lang="de-DE" dirty="0"/>
              <a:t>KÖNNEN</a:t>
            </a:r>
          </a:p>
        </p:txBody>
      </p:sp>
      <p:sp>
        <p:nvSpPr>
          <p:cNvPr id="4" name="Textfeld 3">
            <a:extLst>
              <a:ext uri="{FF2B5EF4-FFF2-40B4-BE49-F238E27FC236}">
                <a16:creationId xmlns:a16="http://schemas.microsoft.com/office/drawing/2014/main" xmlns="" id="{9F547182-E6AC-4588-BA37-53F4F76EA6F2}"/>
              </a:ext>
            </a:extLst>
          </p:cNvPr>
          <p:cNvSpPr txBox="1"/>
          <p:nvPr/>
        </p:nvSpPr>
        <p:spPr>
          <a:xfrm>
            <a:off x="870857" y="5203371"/>
            <a:ext cx="10814323" cy="923330"/>
          </a:xfrm>
          <a:prstGeom prst="rect">
            <a:avLst/>
          </a:prstGeom>
          <a:noFill/>
        </p:spPr>
        <p:txBody>
          <a:bodyPr wrap="square" rtlCol="0">
            <a:spAutoFit/>
          </a:bodyPr>
          <a:lstStyle/>
          <a:p>
            <a:r>
              <a:rPr lang="de-DE" dirty="0"/>
              <a:t>Der letzte Satz (rot geschriebene) Satz ist eigentlich kein Satz für eine Orientierungsaufgabe, da hier Stoff der </a:t>
            </a:r>
            <a:br>
              <a:rPr lang="de-DE" dirty="0"/>
            </a:br>
            <a:r>
              <a:rPr lang="de-DE" dirty="0"/>
              <a:t>Kl. 5/6 erfordert ist (Großschreibung nominalisierter Wörter, hier </a:t>
            </a:r>
            <a:r>
              <a:rPr lang="de-DE" i="1" dirty="0"/>
              <a:t>das Warten, </a:t>
            </a:r>
            <a:r>
              <a:rPr lang="de-DE" dirty="0"/>
              <a:t>siehe RR S. 36). Dennoch kann es für eine Orientierung einer Lehrkraft interessant sein, zu erfahren, wer bereits diesen Stoff beherrscht. </a:t>
            </a:r>
          </a:p>
        </p:txBody>
      </p:sp>
    </p:spTree>
    <p:extLst>
      <p:ext uri="{BB962C8B-B14F-4D97-AF65-F5344CB8AC3E}">
        <p14:creationId xmlns:p14="http://schemas.microsoft.com/office/powerpoint/2010/main" val="312616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xmlns="" id="{42F00660-1226-4B8A-8012-0FA741DCC2B9}"/>
              </a:ext>
            </a:extLst>
          </p:cNvPr>
          <p:cNvSpPr/>
          <p:nvPr/>
        </p:nvSpPr>
        <p:spPr>
          <a:xfrm>
            <a:off x="687904" y="1550944"/>
            <a:ext cx="9282896" cy="3102016"/>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sp>
        <p:nvSpPr>
          <p:cNvPr id="2" name="Titel 1"/>
          <p:cNvSpPr>
            <a:spLocks noGrp="1"/>
          </p:cNvSpPr>
          <p:nvPr>
            <p:ph type="title"/>
          </p:nvPr>
        </p:nvSpPr>
        <p:spPr>
          <a:xfrm>
            <a:off x="687904" y="232859"/>
            <a:ext cx="10515600" cy="647480"/>
          </a:xfrm>
        </p:spPr>
        <p:txBody>
          <a:bodyPr>
            <a:normAutofit/>
          </a:bodyPr>
          <a:lstStyle/>
          <a:p>
            <a:r>
              <a:rPr lang="de-DE" sz="3000" b="1" dirty="0"/>
              <a:t>Orientierungsaufgaben </a:t>
            </a:r>
            <a:r>
              <a:rPr lang="de-DE" sz="3000" dirty="0"/>
              <a:t>(Merkschreibung)</a:t>
            </a:r>
          </a:p>
        </p:txBody>
      </p:sp>
      <p:pic>
        <p:nvPicPr>
          <p:cNvPr id="14" name="Grafik 13" descr="Fahne">
            <a:extLst>
              <a:ext uri="{FF2B5EF4-FFF2-40B4-BE49-F238E27FC236}">
                <a16:creationId xmlns:a16="http://schemas.microsoft.com/office/drawing/2014/main" xmlns="" id="{B960E70E-E8E9-4E6E-B6FD-6D8B87282C8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7020" y="4593150"/>
            <a:ext cx="889098" cy="914400"/>
          </a:xfrm>
          <a:prstGeom prst="rect">
            <a:avLst/>
          </a:prstGeom>
        </p:spPr>
      </p:pic>
      <p:sp>
        <p:nvSpPr>
          <p:cNvPr id="15" name="Textfeld 14">
            <a:extLst>
              <a:ext uri="{FF2B5EF4-FFF2-40B4-BE49-F238E27FC236}">
                <a16:creationId xmlns:a16="http://schemas.microsoft.com/office/drawing/2014/main" xmlns="" id="{247CB8CB-0A16-4B68-8B98-FF53B80CD264}"/>
              </a:ext>
            </a:extLst>
          </p:cNvPr>
          <p:cNvSpPr txBox="1"/>
          <p:nvPr/>
        </p:nvSpPr>
        <p:spPr>
          <a:xfrm>
            <a:off x="833490" y="1568379"/>
            <a:ext cx="8814996" cy="1538883"/>
          </a:xfrm>
          <a:prstGeom prst="rect">
            <a:avLst/>
          </a:prstGeom>
          <a:noFill/>
        </p:spPr>
        <p:txBody>
          <a:bodyPr wrap="square" rtlCol="0">
            <a:spAutoFit/>
          </a:bodyPr>
          <a:lstStyle/>
          <a:p>
            <a:pPr marL="342900" indent="-342900">
              <a:buAutoNum type="arabicPeriod"/>
            </a:pPr>
            <a:r>
              <a:rPr lang="de-DE" sz="2000" dirty="0"/>
              <a:t>Unterstreiche in dem folgenden Text alle Wörter, in denen ein &lt;h&gt; vorkommt.</a:t>
            </a:r>
          </a:p>
          <a:p>
            <a:pPr marL="342900" indent="-342900">
              <a:buAutoNum type="arabicPeriod"/>
            </a:pPr>
            <a:r>
              <a:rPr lang="de-DE" sz="2000" dirty="0"/>
              <a:t>Schreibe diejenigen Wörter heraus, bei denen das &lt;h&gt; stumm bleibt.</a:t>
            </a:r>
          </a:p>
          <a:p>
            <a:r>
              <a:rPr lang="de-DE" dirty="0"/>
              <a:t>_______________, ______________________, ____________________,</a:t>
            </a:r>
          </a:p>
          <a:p>
            <a:endParaRPr lang="de-DE" dirty="0"/>
          </a:p>
          <a:p>
            <a:r>
              <a:rPr lang="de-DE" dirty="0"/>
              <a:t>_________________, _______________, ___________________</a:t>
            </a:r>
          </a:p>
        </p:txBody>
      </p:sp>
      <p:sp>
        <p:nvSpPr>
          <p:cNvPr id="17" name="Textfeld 16">
            <a:extLst>
              <a:ext uri="{FF2B5EF4-FFF2-40B4-BE49-F238E27FC236}">
                <a16:creationId xmlns:a16="http://schemas.microsoft.com/office/drawing/2014/main" xmlns="" id="{13099916-7EA6-417B-A444-8647A7B28774}"/>
              </a:ext>
            </a:extLst>
          </p:cNvPr>
          <p:cNvSpPr txBox="1"/>
          <p:nvPr/>
        </p:nvSpPr>
        <p:spPr>
          <a:xfrm>
            <a:off x="845127" y="3054267"/>
            <a:ext cx="8437769" cy="1015663"/>
          </a:xfrm>
          <a:prstGeom prst="rect">
            <a:avLst/>
          </a:prstGeom>
          <a:solidFill>
            <a:schemeClr val="accent4">
              <a:lumMod val="40000"/>
              <a:lumOff val="60000"/>
            </a:schemeClr>
          </a:solidFill>
        </p:spPr>
        <p:txBody>
          <a:bodyPr wrap="square" rtlCol="0">
            <a:spAutoFit/>
          </a:bodyPr>
          <a:lstStyle/>
          <a:p>
            <a:r>
              <a:rPr lang="de-DE" sz="2000" dirty="0"/>
              <a:t>Früher fuhr mein Onkel Hans viele Jahre mit dem Fahrrad zur Arbeit. Heute ginge das ohne Motorkraft nicht mehr, denn bis zur Fabrik gibt es viele Berge und man muss sich sehr anstrengen…</a:t>
            </a:r>
          </a:p>
        </p:txBody>
      </p:sp>
      <p:sp>
        <p:nvSpPr>
          <p:cNvPr id="18" name="Textfeld 17">
            <a:extLst>
              <a:ext uri="{FF2B5EF4-FFF2-40B4-BE49-F238E27FC236}">
                <a16:creationId xmlns:a16="http://schemas.microsoft.com/office/drawing/2014/main" xmlns="" id="{320689B5-DF1C-4FC3-B687-D49461878311}"/>
              </a:ext>
            </a:extLst>
          </p:cNvPr>
          <p:cNvSpPr txBox="1"/>
          <p:nvPr/>
        </p:nvSpPr>
        <p:spPr>
          <a:xfrm>
            <a:off x="845127" y="5015547"/>
            <a:ext cx="10365304" cy="1200329"/>
          </a:xfrm>
          <a:prstGeom prst="rect">
            <a:avLst/>
          </a:prstGeom>
          <a:solidFill>
            <a:schemeClr val="accent2">
              <a:lumMod val="40000"/>
              <a:lumOff val="60000"/>
            </a:schemeClr>
          </a:solidFill>
        </p:spPr>
        <p:txBody>
          <a:bodyPr wrap="square" rtlCol="0">
            <a:spAutoFit/>
          </a:bodyPr>
          <a:lstStyle/>
          <a:p>
            <a:r>
              <a:rPr lang="de-DE" dirty="0"/>
              <a:t>Die Aufgabe dient dazu, hörbare h-Laute vom stummen &lt;h&gt; zu unterscheiden. Die Schüler bekommen eine Orientierung dahingehend, dass es &lt;h&gt;-Buchstaben gibt, denen kein /h/-Laut entspricht.</a:t>
            </a:r>
          </a:p>
          <a:p>
            <a:r>
              <a:rPr lang="de-DE" dirty="0"/>
              <a:t>Es ist wichtig, dass der Blick auf die Schrift gelenkt wird. Ob dies mit den Spitzklammern auch in der Schule gemacht werden soll, bleibt den einzelnen Lehrkräften überlassen. </a:t>
            </a:r>
          </a:p>
        </p:txBody>
      </p:sp>
      <p:sp>
        <p:nvSpPr>
          <p:cNvPr id="9" name="Textfeld 8">
            <a:extLst>
              <a:ext uri="{FF2B5EF4-FFF2-40B4-BE49-F238E27FC236}">
                <a16:creationId xmlns:a16="http://schemas.microsoft.com/office/drawing/2014/main" xmlns="" id="{AC2D395D-2883-461C-AC6B-F6C2C679D5BF}"/>
              </a:ext>
            </a:extLst>
          </p:cNvPr>
          <p:cNvSpPr txBox="1"/>
          <p:nvPr/>
        </p:nvSpPr>
        <p:spPr>
          <a:xfrm>
            <a:off x="687904" y="969470"/>
            <a:ext cx="9496646" cy="430887"/>
          </a:xfrm>
          <a:prstGeom prst="rect">
            <a:avLst/>
          </a:prstGeom>
          <a:noFill/>
        </p:spPr>
        <p:txBody>
          <a:bodyPr wrap="square" rtlCol="0">
            <a:spAutoFit/>
          </a:bodyPr>
          <a:lstStyle/>
          <a:p>
            <a:r>
              <a:rPr lang="de-DE" sz="2200" dirty="0">
                <a:solidFill>
                  <a:schemeClr val="accent2"/>
                </a:solidFill>
              </a:rPr>
              <a:t>Beispiel: &lt;h&gt;-Schreibung Kl. 5/6</a:t>
            </a:r>
          </a:p>
        </p:txBody>
      </p:sp>
    </p:spTree>
    <p:extLst>
      <p:ext uri="{BB962C8B-B14F-4D97-AF65-F5344CB8AC3E}">
        <p14:creationId xmlns:p14="http://schemas.microsoft.com/office/powerpoint/2010/main" val="508385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501A6BE-B5C0-4373-B255-EC0A1AA41E9E}"/>
              </a:ext>
            </a:extLst>
          </p:cNvPr>
          <p:cNvSpPr>
            <a:spLocks noGrp="1"/>
          </p:cNvSpPr>
          <p:nvPr>
            <p:ph type="title"/>
          </p:nvPr>
        </p:nvSpPr>
        <p:spPr>
          <a:xfrm>
            <a:off x="838200" y="365126"/>
            <a:ext cx="10515600" cy="820502"/>
          </a:xfrm>
        </p:spPr>
        <p:txBody>
          <a:bodyPr>
            <a:normAutofit/>
          </a:bodyPr>
          <a:lstStyle/>
          <a:p>
            <a:r>
              <a:rPr lang="de-DE" sz="3200" b="1" dirty="0"/>
              <a:t>Erarbeitungsaufgaben</a:t>
            </a:r>
          </a:p>
        </p:txBody>
      </p:sp>
      <p:sp>
        <p:nvSpPr>
          <p:cNvPr id="4" name="Textfeld 3">
            <a:extLst>
              <a:ext uri="{FF2B5EF4-FFF2-40B4-BE49-F238E27FC236}">
                <a16:creationId xmlns:a16="http://schemas.microsoft.com/office/drawing/2014/main" xmlns="" id="{5146B913-3F96-40A0-96D1-2DC1C54AC801}"/>
              </a:ext>
            </a:extLst>
          </p:cNvPr>
          <p:cNvSpPr txBox="1"/>
          <p:nvPr/>
        </p:nvSpPr>
        <p:spPr>
          <a:xfrm>
            <a:off x="783265" y="3716085"/>
            <a:ext cx="10983432" cy="1631216"/>
          </a:xfrm>
          <a:prstGeom prst="rect">
            <a:avLst/>
          </a:prstGeom>
          <a:noFill/>
        </p:spPr>
        <p:txBody>
          <a:bodyPr wrap="square" rtlCol="0">
            <a:spAutoFit/>
          </a:bodyPr>
          <a:lstStyle/>
          <a:p>
            <a:r>
              <a:rPr lang="de-DE" sz="2000" dirty="0">
                <a:solidFill>
                  <a:schemeClr val="accent6">
                    <a:lumMod val="75000"/>
                  </a:schemeClr>
                </a:solidFill>
              </a:rPr>
              <a:t>Erarbeitung ist  bei regelgeleiteten Aufgaben Wissensanwendung. </a:t>
            </a:r>
            <a:r>
              <a:rPr lang="de-DE" sz="2000" dirty="0"/>
              <a:t>Das erforderliche Wissen kann</a:t>
            </a:r>
          </a:p>
          <a:p>
            <a:pPr marL="285750" indent="-285750">
              <a:buFont typeface="Arial" panose="020B0604020202020204" pitchFamily="34" charset="0"/>
              <a:buChar char="•"/>
            </a:pPr>
            <a:r>
              <a:rPr lang="de-DE" sz="2000" dirty="0"/>
              <a:t>vorausgesetzt werden, weil es an anderer Stelle erworben worden ist</a:t>
            </a:r>
          </a:p>
          <a:p>
            <a:pPr marL="285750" indent="-285750">
              <a:buFont typeface="Arial" panose="020B0604020202020204" pitchFamily="34" charset="0"/>
              <a:buChar char="•"/>
            </a:pPr>
            <a:r>
              <a:rPr lang="de-DE" sz="2000" dirty="0"/>
              <a:t>vorgegeben werden, sodass es angewandt wird</a:t>
            </a:r>
          </a:p>
          <a:p>
            <a:pPr marL="285750" indent="-285750">
              <a:buFont typeface="Arial" panose="020B0604020202020204" pitchFamily="34" charset="0"/>
              <a:buChar char="•"/>
            </a:pPr>
            <a:r>
              <a:rPr lang="de-DE" sz="2000" dirty="0"/>
              <a:t>zusammen mit der Orthographie erworben werden,</a:t>
            </a:r>
            <a:br>
              <a:rPr lang="de-DE" sz="2000" dirty="0"/>
            </a:br>
            <a:r>
              <a:rPr lang="de-DE" sz="2000" dirty="0"/>
              <a:t>wobei sich in den beiden letzten Fällen die Frage stellt, welches Wissen hier wieder vorausgesetzt ist.</a:t>
            </a:r>
          </a:p>
        </p:txBody>
      </p:sp>
      <p:sp>
        <p:nvSpPr>
          <p:cNvPr id="5" name="Rechteck 4">
            <a:extLst>
              <a:ext uri="{FF2B5EF4-FFF2-40B4-BE49-F238E27FC236}">
                <a16:creationId xmlns:a16="http://schemas.microsoft.com/office/drawing/2014/main" xmlns="" id="{D098FCC8-6887-43D5-B1FF-35A88B40E2F3}"/>
              </a:ext>
            </a:extLst>
          </p:cNvPr>
          <p:cNvSpPr/>
          <p:nvPr/>
        </p:nvSpPr>
        <p:spPr>
          <a:xfrm>
            <a:off x="730103" y="1185628"/>
            <a:ext cx="10784957" cy="2106731"/>
          </a:xfrm>
          <a:prstGeom prst="rect">
            <a:avLst/>
          </a:prstGeom>
        </p:spPr>
        <p:txBody>
          <a:bodyPr wrap="square">
            <a:spAutoFit/>
          </a:bodyPr>
          <a:lstStyle/>
          <a:p>
            <a:pPr marL="171450" indent="-171450">
              <a:lnSpc>
                <a:spcPct val="110000"/>
              </a:lnSpc>
              <a:buFont typeface="Arial"/>
              <a:buChar char="•"/>
            </a:pPr>
            <a:r>
              <a:rPr lang="de-DE" sz="2000" b="1" dirty="0"/>
              <a:t>Erarbeitungsaufgaben</a:t>
            </a:r>
            <a:r>
              <a:rPr lang="de-DE" sz="2000" dirty="0"/>
              <a:t> orientieren sich an den verschiedenen Rechtschreibinhalten, die mit geeigneten Verfahren erarbeitet werden sollen. </a:t>
            </a:r>
          </a:p>
          <a:p>
            <a:pPr marL="361950" lvl="1" indent="-171450">
              <a:lnSpc>
                <a:spcPct val="110000"/>
              </a:lnSpc>
              <a:buFont typeface="Arial"/>
              <a:buChar char="•"/>
            </a:pPr>
            <a:r>
              <a:rPr lang="de-DE" sz="2000" dirty="0"/>
              <a:t>Sie ermöglichen den Lernenden sich den jeweiligen Rechtschreibinhalt zu erarbeiten </a:t>
            </a:r>
          </a:p>
          <a:p>
            <a:pPr marL="361950" lvl="1" indent="-171450">
              <a:lnSpc>
                <a:spcPct val="110000"/>
              </a:lnSpc>
              <a:buFont typeface="Arial"/>
              <a:buChar char="•"/>
            </a:pPr>
            <a:r>
              <a:rPr lang="de-DE" sz="2000" dirty="0">
                <a:solidFill>
                  <a:schemeClr val="accent6">
                    <a:lumMod val="75000"/>
                  </a:schemeClr>
                </a:solidFill>
              </a:rPr>
              <a:t>Regelgeleitete Schreibungen </a:t>
            </a:r>
            <a:r>
              <a:rPr lang="de-DE" sz="2000" dirty="0"/>
              <a:t>werden anders erarbeitet als </a:t>
            </a:r>
            <a:r>
              <a:rPr lang="de-DE" sz="2000" dirty="0">
                <a:solidFill>
                  <a:schemeClr val="accent2"/>
                </a:solidFill>
              </a:rPr>
              <a:t>Merkschreibungen</a:t>
            </a:r>
            <a:r>
              <a:rPr lang="de-DE" sz="2000" dirty="0"/>
              <a:t> </a:t>
            </a:r>
          </a:p>
          <a:p>
            <a:pPr marL="190500" lvl="1">
              <a:lnSpc>
                <a:spcPct val="110000"/>
              </a:lnSpc>
            </a:pPr>
            <a:r>
              <a:rPr lang="de-DE" sz="2000" dirty="0">
                <a:sym typeface="Wingdings" panose="05000000000000000000" pitchFamily="2" charset="2"/>
              </a:rPr>
              <a:t> </a:t>
            </a:r>
            <a:r>
              <a:rPr lang="de-DE" sz="2000" dirty="0"/>
              <a:t>Da </a:t>
            </a:r>
            <a:r>
              <a:rPr lang="de-DE" sz="2000" b="1" dirty="0"/>
              <a:t>Strategien</a:t>
            </a:r>
            <a:r>
              <a:rPr lang="de-DE" sz="2000" dirty="0"/>
              <a:t> im Rechtschreibrahmen auf Erarbeitungsaufgaben verweisen, Rechtschreibrahmen konsultieren und weiteres nötiges Wissen auffüllen.</a:t>
            </a:r>
          </a:p>
        </p:txBody>
      </p:sp>
    </p:spTree>
    <p:extLst>
      <p:ext uri="{BB962C8B-B14F-4D97-AF65-F5344CB8AC3E}">
        <p14:creationId xmlns:p14="http://schemas.microsoft.com/office/powerpoint/2010/main" val="1371091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DAC3C6C-E955-4DFB-B616-A09AADC468BE}"/>
              </a:ext>
            </a:extLst>
          </p:cNvPr>
          <p:cNvSpPr>
            <a:spLocks noGrp="1"/>
          </p:cNvSpPr>
          <p:nvPr>
            <p:ph type="title"/>
          </p:nvPr>
        </p:nvSpPr>
        <p:spPr>
          <a:xfrm>
            <a:off x="401201" y="209645"/>
            <a:ext cx="10515600" cy="549275"/>
          </a:xfrm>
        </p:spPr>
        <p:txBody>
          <a:bodyPr>
            <a:normAutofit/>
          </a:bodyPr>
          <a:lstStyle/>
          <a:p>
            <a:r>
              <a:rPr lang="de-DE" sz="3200" b="1" dirty="0"/>
              <a:t>Erarbeitungsaufgaben</a:t>
            </a:r>
            <a:r>
              <a:rPr lang="de-DE" sz="3200" dirty="0"/>
              <a:t> (mit vorgegebenem Wissen)</a:t>
            </a:r>
          </a:p>
        </p:txBody>
      </p:sp>
      <p:sp>
        <p:nvSpPr>
          <p:cNvPr id="6" name="Textfeld 5">
            <a:extLst>
              <a:ext uri="{FF2B5EF4-FFF2-40B4-BE49-F238E27FC236}">
                <a16:creationId xmlns:a16="http://schemas.microsoft.com/office/drawing/2014/main" xmlns="" id="{83991E6B-DC0B-4818-813E-63DF2763B6C6}"/>
              </a:ext>
            </a:extLst>
          </p:cNvPr>
          <p:cNvSpPr txBox="1"/>
          <p:nvPr/>
        </p:nvSpPr>
        <p:spPr>
          <a:xfrm>
            <a:off x="442845" y="758920"/>
            <a:ext cx="9496646" cy="430887"/>
          </a:xfrm>
          <a:prstGeom prst="rect">
            <a:avLst/>
          </a:prstGeom>
          <a:noFill/>
        </p:spPr>
        <p:txBody>
          <a:bodyPr wrap="square" rtlCol="0">
            <a:spAutoFit/>
          </a:bodyPr>
          <a:lstStyle/>
          <a:p>
            <a:r>
              <a:rPr lang="de-DE" sz="2200" dirty="0">
                <a:solidFill>
                  <a:schemeClr val="accent6">
                    <a:lumMod val="75000"/>
                  </a:schemeClr>
                </a:solidFill>
              </a:rPr>
              <a:t>Beispiel: Großschreibung Kl. 5/6</a:t>
            </a:r>
          </a:p>
        </p:txBody>
      </p:sp>
      <p:sp>
        <p:nvSpPr>
          <p:cNvPr id="7" name="Textfeld 6">
            <a:extLst>
              <a:ext uri="{FF2B5EF4-FFF2-40B4-BE49-F238E27FC236}">
                <a16:creationId xmlns:a16="http://schemas.microsoft.com/office/drawing/2014/main" xmlns="" id="{D5075765-5022-493C-8340-216554CE9297}"/>
              </a:ext>
            </a:extLst>
          </p:cNvPr>
          <p:cNvSpPr txBox="1"/>
          <p:nvPr/>
        </p:nvSpPr>
        <p:spPr>
          <a:xfrm>
            <a:off x="539552" y="2612957"/>
            <a:ext cx="8210678" cy="646331"/>
          </a:xfrm>
          <a:prstGeom prst="rect">
            <a:avLst/>
          </a:prstGeom>
          <a:solidFill>
            <a:srgbClr val="CCFF99"/>
          </a:solidFill>
        </p:spPr>
        <p:txBody>
          <a:bodyPr wrap="square" rtlCol="0">
            <a:spAutoFit/>
          </a:bodyPr>
          <a:lstStyle/>
          <a:p>
            <a:r>
              <a:rPr lang="de-DE" dirty="0">
                <a:latin typeface="+mj-lt"/>
                <a:cs typeface="Arial"/>
              </a:rPr>
              <a:t>Wörter, bei denen dies möglich ist, sind Kerne von Nominalgruppen und werden großgeschrieben.</a:t>
            </a:r>
          </a:p>
        </p:txBody>
      </p:sp>
      <p:sp>
        <p:nvSpPr>
          <p:cNvPr id="8" name="Inhaltsplatzhalter 1">
            <a:extLst>
              <a:ext uri="{FF2B5EF4-FFF2-40B4-BE49-F238E27FC236}">
                <a16:creationId xmlns:a16="http://schemas.microsoft.com/office/drawing/2014/main" xmlns="" id="{12AA775B-3859-4744-A71C-EE78F9C5653E}"/>
              </a:ext>
            </a:extLst>
          </p:cNvPr>
          <p:cNvSpPr txBox="1">
            <a:spLocks/>
          </p:cNvSpPr>
          <p:nvPr/>
        </p:nvSpPr>
        <p:spPr>
          <a:xfrm>
            <a:off x="539552" y="1502256"/>
            <a:ext cx="8210675" cy="425255"/>
          </a:xfrm>
          <a:prstGeom prst="rect">
            <a:avLst/>
          </a:prstGeom>
          <a:solidFill>
            <a:srgbClr val="CCFF99"/>
          </a:solidFill>
        </p:spPr>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sz="1800" dirty="0">
                <a:latin typeface="+mj-lt"/>
              </a:rPr>
              <a:t>In einem Satz stehen Nomen auch ohne Artikelwort oder Attribut.</a:t>
            </a:r>
          </a:p>
        </p:txBody>
      </p:sp>
      <p:sp>
        <p:nvSpPr>
          <p:cNvPr id="9" name="Inhaltsplatzhalter 1">
            <a:extLst>
              <a:ext uri="{FF2B5EF4-FFF2-40B4-BE49-F238E27FC236}">
                <a16:creationId xmlns:a16="http://schemas.microsoft.com/office/drawing/2014/main" xmlns="" id="{A852FF7F-C8F6-46F0-AF3A-1AA640492B40}"/>
              </a:ext>
            </a:extLst>
          </p:cNvPr>
          <p:cNvSpPr txBox="1">
            <a:spLocks/>
          </p:cNvSpPr>
          <p:nvPr/>
        </p:nvSpPr>
        <p:spPr>
          <a:xfrm>
            <a:off x="539552" y="1963137"/>
            <a:ext cx="8210678" cy="705965"/>
          </a:xfrm>
          <a:prstGeom prst="rect">
            <a:avLst/>
          </a:prstGeom>
        </p:spPr>
        <p:txBody>
          <a:bodyPr vert="horz">
            <a:normAutofit fontScale="77500" lnSpcReduction="2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sz="2300" dirty="0">
                <a:latin typeface="+mj-lt"/>
              </a:rPr>
              <a:t>Überprüfe in den Sätzen unten, vor welchem Wort ein Artikelwort oder ein Attribut stehen könnte, ohne dass sich an einer anderen Stelle im Satz etwas verändert.</a:t>
            </a:r>
          </a:p>
          <a:p>
            <a:pPr marL="109728" indent="0">
              <a:buNone/>
            </a:pPr>
            <a:endParaRPr lang="de-DE" sz="1800" dirty="0">
              <a:latin typeface="+mj-lt"/>
            </a:endParaRPr>
          </a:p>
        </p:txBody>
      </p:sp>
      <p:sp>
        <p:nvSpPr>
          <p:cNvPr id="11" name="Textfeld 10">
            <a:extLst>
              <a:ext uri="{FF2B5EF4-FFF2-40B4-BE49-F238E27FC236}">
                <a16:creationId xmlns:a16="http://schemas.microsoft.com/office/drawing/2014/main" xmlns="" id="{3FA1056D-8491-4CB6-BB0C-3FD77C6E3C11}"/>
              </a:ext>
            </a:extLst>
          </p:cNvPr>
          <p:cNvSpPr txBox="1"/>
          <p:nvPr/>
        </p:nvSpPr>
        <p:spPr>
          <a:xfrm rot="21120000">
            <a:off x="8794829" y="1345411"/>
            <a:ext cx="2520000" cy="369332"/>
          </a:xfrm>
          <a:prstGeom prst="rect">
            <a:avLst/>
          </a:prstGeom>
          <a:solidFill>
            <a:srgbClr val="CCFF99"/>
          </a:solidFill>
        </p:spPr>
        <p:txBody>
          <a:bodyPr wrap="square" rtlCol="0">
            <a:spAutoFit/>
          </a:bodyPr>
          <a:lstStyle/>
          <a:p>
            <a:r>
              <a:rPr lang="de-DE" dirty="0">
                <a:latin typeface="+mj-lt"/>
                <a:cs typeface="Arial"/>
              </a:rPr>
              <a:t>Vorgegebenes Wissen</a:t>
            </a:r>
          </a:p>
        </p:txBody>
      </p:sp>
      <p:sp>
        <p:nvSpPr>
          <p:cNvPr id="12" name="Textfeld 11">
            <a:extLst>
              <a:ext uri="{FF2B5EF4-FFF2-40B4-BE49-F238E27FC236}">
                <a16:creationId xmlns:a16="http://schemas.microsoft.com/office/drawing/2014/main" xmlns="" id="{4799CEB5-E621-4CA1-841E-EC9F5D0BA639}"/>
              </a:ext>
            </a:extLst>
          </p:cNvPr>
          <p:cNvSpPr txBox="1"/>
          <p:nvPr/>
        </p:nvSpPr>
        <p:spPr>
          <a:xfrm rot="21120000">
            <a:off x="8794829" y="1892006"/>
            <a:ext cx="2520000" cy="369332"/>
          </a:xfrm>
          <a:prstGeom prst="rect">
            <a:avLst/>
          </a:prstGeom>
          <a:solidFill>
            <a:srgbClr val="82C7C2"/>
          </a:solidFill>
        </p:spPr>
        <p:txBody>
          <a:bodyPr wrap="square" rtlCol="0">
            <a:spAutoFit/>
          </a:bodyPr>
          <a:lstStyle/>
          <a:p>
            <a:r>
              <a:rPr lang="de-DE" dirty="0">
                <a:latin typeface="+mj-lt"/>
                <a:cs typeface="Arial"/>
              </a:rPr>
              <a:t>Aufgabenstellung</a:t>
            </a:r>
          </a:p>
        </p:txBody>
      </p:sp>
      <p:sp>
        <p:nvSpPr>
          <p:cNvPr id="13" name="Textfeld 12">
            <a:extLst>
              <a:ext uri="{FF2B5EF4-FFF2-40B4-BE49-F238E27FC236}">
                <a16:creationId xmlns:a16="http://schemas.microsoft.com/office/drawing/2014/main" xmlns="" id="{A39C26D2-A8D0-47EE-BF39-1732DAA3139E}"/>
              </a:ext>
            </a:extLst>
          </p:cNvPr>
          <p:cNvSpPr txBox="1"/>
          <p:nvPr/>
        </p:nvSpPr>
        <p:spPr>
          <a:xfrm rot="21120000">
            <a:off x="8794829" y="2460404"/>
            <a:ext cx="2520000" cy="369332"/>
          </a:xfrm>
          <a:prstGeom prst="rect">
            <a:avLst/>
          </a:prstGeom>
          <a:solidFill>
            <a:srgbClr val="CCFF99"/>
          </a:solidFill>
        </p:spPr>
        <p:txBody>
          <a:bodyPr wrap="square" rtlCol="0">
            <a:spAutoFit/>
          </a:bodyPr>
          <a:lstStyle/>
          <a:p>
            <a:r>
              <a:rPr lang="de-DE" dirty="0">
                <a:latin typeface="+mj-lt"/>
                <a:cs typeface="Arial"/>
              </a:rPr>
              <a:t>Vorgegebenes Wissen</a:t>
            </a:r>
          </a:p>
        </p:txBody>
      </p:sp>
      <p:sp>
        <p:nvSpPr>
          <p:cNvPr id="14" name="Textfeld 13">
            <a:extLst>
              <a:ext uri="{FF2B5EF4-FFF2-40B4-BE49-F238E27FC236}">
                <a16:creationId xmlns:a16="http://schemas.microsoft.com/office/drawing/2014/main" xmlns="" id="{2A37488F-A77C-4EFC-8A27-4A7019B70BD1}"/>
              </a:ext>
            </a:extLst>
          </p:cNvPr>
          <p:cNvSpPr txBox="1"/>
          <p:nvPr/>
        </p:nvSpPr>
        <p:spPr>
          <a:xfrm rot="21120000">
            <a:off x="8794829" y="3182415"/>
            <a:ext cx="2520000" cy="369332"/>
          </a:xfrm>
          <a:prstGeom prst="rect">
            <a:avLst/>
          </a:prstGeom>
          <a:solidFill>
            <a:srgbClr val="CCFF99"/>
          </a:solidFill>
        </p:spPr>
        <p:txBody>
          <a:bodyPr wrap="square" rtlCol="0">
            <a:spAutoFit/>
          </a:bodyPr>
          <a:lstStyle/>
          <a:p>
            <a:r>
              <a:rPr lang="de-DE" dirty="0">
                <a:latin typeface="+mj-lt"/>
                <a:cs typeface="Arial"/>
              </a:rPr>
              <a:t>Vorgegebenes Wissen</a:t>
            </a:r>
          </a:p>
        </p:txBody>
      </p:sp>
      <p:grpSp>
        <p:nvGrpSpPr>
          <p:cNvPr id="15" name="Gruppierung 3">
            <a:extLst>
              <a:ext uri="{FF2B5EF4-FFF2-40B4-BE49-F238E27FC236}">
                <a16:creationId xmlns:a16="http://schemas.microsoft.com/office/drawing/2014/main" xmlns="" id="{2A85F7D3-07C2-46AE-A19B-46056EBA374F}"/>
              </a:ext>
            </a:extLst>
          </p:cNvPr>
          <p:cNvGrpSpPr/>
          <p:nvPr/>
        </p:nvGrpSpPr>
        <p:grpSpPr>
          <a:xfrm>
            <a:off x="539550" y="4767283"/>
            <a:ext cx="10865915" cy="702425"/>
            <a:chOff x="1131761" y="4230870"/>
            <a:chExt cx="10865915" cy="804603"/>
          </a:xfrm>
        </p:grpSpPr>
        <p:sp>
          <p:nvSpPr>
            <p:cNvPr id="17" name="Textfeld 16">
              <a:extLst>
                <a:ext uri="{FF2B5EF4-FFF2-40B4-BE49-F238E27FC236}">
                  <a16:creationId xmlns:a16="http://schemas.microsoft.com/office/drawing/2014/main" xmlns="" id="{67874B44-80D7-447D-BE50-7486A46D4994}"/>
                </a:ext>
              </a:extLst>
            </p:cNvPr>
            <p:cNvSpPr txBox="1"/>
            <p:nvPr/>
          </p:nvSpPr>
          <p:spPr>
            <a:xfrm>
              <a:off x="1131762" y="4230870"/>
              <a:ext cx="5031515" cy="349634"/>
            </a:xfrm>
            <a:prstGeom prst="rect">
              <a:avLst/>
            </a:prstGeom>
            <a:solidFill>
              <a:srgbClr val="82C7C2"/>
            </a:solidFill>
          </p:spPr>
          <p:txBody>
            <a:bodyPr wrap="square" rtlCol="0">
              <a:spAutoFit/>
            </a:bodyPr>
            <a:lstStyle/>
            <a:p>
              <a:r>
                <a:rPr lang="de-DE" dirty="0"/>
                <a:t>um  </a:t>
              </a:r>
              <a:r>
                <a:rPr lang="de-DE" dirty="0" err="1"/>
                <a:t>kuchen</a:t>
              </a:r>
              <a:r>
                <a:rPr lang="de-DE" dirty="0"/>
                <a:t> zu  backen,  braucht  man   </a:t>
              </a:r>
              <a:r>
                <a:rPr lang="de-DE" dirty="0" err="1"/>
                <a:t>mehl</a:t>
              </a:r>
              <a:r>
                <a:rPr lang="de-DE" dirty="0"/>
                <a:t>.</a:t>
              </a:r>
              <a:endParaRPr lang="de-DE" dirty="0">
                <a:latin typeface="+mj-lt"/>
                <a:cs typeface="Arial"/>
              </a:endParaRPr>
            </a:p>
          </p:txBody>
        </p:sp>
        <p:sp>
          <p:nvSpPr>
            <p:cNvPr id="18" name="Textfeld 17">
              <a:extLst>
                <a:ext uri="{FF2B5EF4-FFF2-40B4-BE49-F238E27FC236}">
                  <a16:creationId xmlns:a16="http://schemas.microsoft.com/office/drawing/2014/main" xmlns="" id="{CBE1457A-2E34-4DB2-ABBC-00FE93667DB4}"/>
                </a:ext>
              </a:extLst>
            </p:cNvPr>
            <p:cNvSpPr txBox="1"/>
            <p:nvPr/>
          </p:nvSpPr>
          <p:spPr>
            <a:xfrm>
              <a:off x="6516318" y="4230870"/>
              <a:ext cx="5481358" cy="349634"/>
            </a:xfrm>
            <a:prstGeom prst="rect">
              <a:avLst/>
            </a:prstGeom>
            <a:solidFill>
              <a:srgbClr val="82C7C2"/>
            </a:solidFill>
          </p:spPr>
          <p:txBody>
            <a:bodyPr wrap="square" rtlCol="0">
              <a:spAutoFit/>
            </a:bodyPr>
            <a:lstStyle/>
            <a:p>
              <a:r>
                <a:rPr lang="de-DE" dirty="0">
                  <a:latin typeface="+mj-lt"/>
                  <a:sym typeface="Wingdings" panose="05000000000000000000" pitchFamily="2" charset="2"/>
                </a:rPr>
                <a:t> </a:t>
              </a:r>
              <a:r>
                <a:rPr lang="de-DE" dirty="0">
                  <a:latin typeface="+mj-lt"/>
                  <a:cs typeface="Arial"/>
                </a:rPr>
                <a:t>Um </a:t>
              </a:r>
              <a:r>
                <a:rPr lang="de-DE" b="1" u="sng" dirty="0">
                  <a:latin typeface="+mj-lt"/>
                  <a:cs typeface="Arial"/>
                </a:rPr>
                <a:t>K</a:t>
              </a:r>
              <a:r>
                <a:rPr lang="de-DE" dirty="0">
                  <a:latin typeface="+mj-lt"/>
                  <a:cs typeface="Arial"/>
                </a:rPr>
                <a:t>uchen zu backen, braucht man </a:t>
              </a:r>
              <a:r>
                <a:rPr lang="de-DE" b="1" u="sng" dirty="0">
                  <a:latin typeface="+mj-lt"/>
                  <a:cs typeface="Arial"/>
                </a:rPr>
                <a:t>M</a:t>
              </a:r>
              <a:r>
                <a:rPr lang="de-DE" dirty="0">
                  <a:latin typeface="+mj-lt"/>
                  <a:cs typeface="Arial"/>
                </a:rPr>
                <a:t>ehl.</a:t>
              </a:r>
            </a:p>
          </p:txBody>
        </p:sp>
        <p:grpSp>
          <p:nvGrpSpPr>
            <p:cNvPr id="19" name="Gruppierung 19">
              <a:extLst>
                <a:ext uri="{FF2B5EF4-FFF2-40B4-BE49-F238E27FC236}">
                  <a16:creationId xmlns:a16="http://schemas.microsoft.com/office/drawing/2014/main" xmlns="" id="{9359E338-0CE1-4F15-82CF-7EAAED93A411}"/>
                </a:ext>
              </a:extLst>
            </p:cNvPr>
            <p:cNvGrpSpPr/>
            <p:nvPr/>
          </p:nvGrpSpPr>
          <p:grpSpPr>
            <a:xfrm>
              <a:off x="1131761" y="4497542"/>
              <a:ext cx="7826448" cy="537931"/>
              <a:chOff x="1102037" y="4377749"/>
              <a:chExt cx="7546933" cy="537931"/>
            </a:xfrm>
          </p:grpSpPr>
          <p:sp>
            <p:nvSpPr>
              <p:cNvPr id="20" name="Textfeld 19">
                <a:extLst>
                  <a:ext uri="{FF2B5EF4-FFF2-40B4-BE49-F238E27FC236}">
                    <a16:creationId xmlns:a16="http://schemas.microsoft.com/office/drawing/2014/main" xmlns="" id="{D55655BA-F469-4723-94AB-EF5ED69E5510}"/>
                  </a:ext>
                </a:extLst>
              </p:cNvPr>
              <p:cNvSpPr txBox="1"/>
              <p:nvPr/>
            </p:nvSpPr>
            <p:spPr>
              <a:xfrm>
                <a:off x="1102037" y="4566046"/>
                <a:ext cx="7546933" cy="349634"/>
              </a:xfrm>
              <a:prstGeom prst="rect">
                <a:avLst/>
              </a:prstGeom>
              <a:noFill/>
            </p:spPr>
            <p:txBody>
              <a:bodyPr wrap="square" rtlCol="0">
                <a:spAutoFit/>
              </a:bodyPr>
              <a:lstStyle/>
              <a:p>
                <a:r>
                  <a:rPr lang="de-DE" dirty="0">
                    <a:latin typeface="+mj-lt"/>
                    <a:cs typeface="Arial"/>
                  </a:rPr>
                  <a:t>einen leckeren                              einiges/viel gutes</a:t>
                </a:r>
              </a:p>
            </p:txBody>
          </p:sp>
          <p:cxnSp>
            <p:nvCxnSpPr>
              <p:cNvPr id="22" name="Gerader Verbinder 19">
                <a:extLst>
                  <a:ext uri="{FF2B5EF4-FFF2-40B4-BE49-F238E27FC236}">
                    <a16:creationId xmlns:a16="http://schemas.microsoft.com/office/drawing/2014/main" xmlns="" id="{DC9F4B2B-0562-4375-88B5-2CE5619BB3EC}"/>
                  </a:ext>
                </a:extLst>
              </p:cNvPr>
              <p:cNvCxnSpPr/>
              <p:nvPr/>
            </p:nvCxnSpPr>
            <p:spPr>
              <a:xfrm>
                <a:off x="1534863" y="4377749"/>
                <a:ext cx="0" cy="270000"/>
              </a:xfrm>
              <a:prstGeom prst="line">
                <a:avLst/>
              </a:prstGeom>
              <a:ln w="38100">
                <a:solidFill>
                  <a:srgbClr val="325957"/>
                </a:solidFill>
              </a:ln>
            </p:spPr>
            <p:style>
              <a:lnRef idx="1">
                <a:schemeClr val="accent1"/>
              </a:lnRef>
              <a:fillRef idx="0">
                <a:schemeClr val="accent1"/>
              </a:fillRef>
              <a:effectRef idx="0">
                <a:schemeClr val="accent1"/>
              </a:effectRef>
              <a:fontRef idx="minor">
                <a:schemeClr val="tx1"/>
              </a:fontRef>
            </p:style>
          </p:cxnSp>
        </p:grpSp>
      </p:grpSp>
      <p:sp>
        <p:nvSpPr>
          <p:cNvPr id="23" name="Inhaltsplatzhalter 1">
            <a:extLst>
              <a:ext uri="{FF2B5EF4-FFF2-40B4-BE49-F238E27FC236}">
                <a16:creationId xmlns:a16="http://schemas.microsoft.com/office/drawing/2014/main" xmlns="" id="{FD602040-638E-4C35-9184-9420212BEE2E}"/>
              </a:ext>
            </a:extLst>
          </p:cNvPr>
          <p:cNvSpPr txBox="1">
            <a:spLocks/>
          </p:cNvSpPr>
          <p:nvPr/>
        </p:nvSpPr>
        <p:spPr>
          <a:xfrm>
            <a:off x="442845" y="5699371"/>
            <a:ext cx="6552728" cy="360040"/>
          </a:xfrm>
          <a:prstGeom prst="rect">
            <a:avLst/>
          </a:prstGeom>
        </p:spPr>
        <p:txBody>
          <a:bodyPr vert="horz">
            <a:normAutofit lnSpcReduction="1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de-DE" sz="1800" dirty="0"/>
              <a:t>Probiere es nun selbst aus:</a:t>
            </a:r>
          </a:p>
        </p:txBody>
      </p:sp>
      <p:sp>
        <p:nvSpPr>
          <p:cNvPr id="24" name="Textfeld 23">
            <a:extLst>
              <a:ext uri="{FF2B5EF4-FFF2-40B4-BE49-F238E27FC236}">
                <a16:creationId xmlns:a16="http://schemas.microsoft.com/office/drawing/2014/main" xmlns="" id="{2E42CF4F-8AE3-4A4E-8580-5FD343E44A4B}"/>
              </a:ext>
            </a:extLst>
          </p:cNvPr>
          <p:cNvSpPr txBox="1"/>
          <p:nvPr/>
        </p:nvSpPr>
        <p:spPr>
          <a:xfrm>
            <a:off x="623751" y="6095036"/>
            <a:ext cx="4947315" cy="369332"/>
          </a:xfrm>
          <a:prstGeom prst="rect">
            <a:avLst/>
          </a:prstGeom>
          <a:solidFill>
            <a:srgbClr val="82C7C2"/>
          </a:solidFill>
        </p:spPr>
        <p:txBody>
          <a:bodyPr wrap="square" rtlCol="0">
            <a:spAutoFit/>
          </a:bodyPr>
          <a:lstStyle/>
          <a:p>
            <a:r>
              <a:rPr lang="de-DE" dirty="0">
                <a:latin typeface="+mj-lt"/>
                <a:cs typeface="Arial"/>
              </a:rPr>
              <a:t>Die vier </a:t>
            </a:r>
            <a:r>
              <a:rPr lang="de-DE" dirty="0" err="1">
                <a:latin typeface="+mj-lt"/>
                <a:cs typeface="Arial"/>
              </a:rPr>
              <a:t>elemente</a:t>
            </a:r>
            <a:r>
              <a:rPr lang="de-DE" dirty="0">
                <a:latin typeface="+mj-lt"/>
                <a:cs typeface="Arial"/>
              </a:rPr>
              <a:t> sind </a:t>
            </a:r>
            <a:r>
              <a:rPr lang="de-DE" dirty="0" err="1">
                <a:latin typeface="+mj-lt"/>
                <a:cs typeface="Arial"/>
              </a:rPr>
              <a:t>feuer</a:t>
            </a:r>
            <a:r>
              <a:rPr lang="de-DE" dirty="0">
                <a:latin typeface="+mj-lt"/>
                <a:cs typeface="Arial"/>
              </a:rPr>
              <a:t>, erde, </a:t>
            </a:r>
            <a:r>
              <a:rPr lang="de-DE" dirty="0" err="1">
                <a:latin typeface="+mj-lt"/>
                <a:cs typeface="Arial"/>
              </a:rPr>
              <a:t>luft</a:t>
            </a:r>
            <a:r>
              <a:rPr lang="de-DE" dirty="0">
                <a:latin typeface="+mj-lt"/>
                <a:cs typeface="Arial"/>
              </a:rPr>
              <a:t> und </a:t>
            </a:r>
            <a:r>
              <a:rPr lang="de-DE" dirty="0" err="1">
                <a:latin typeface="+mj-lt"/>
                <a:cs typeface="Arial"/>
              </a:rPr>
              <a:t>wasser</a:t>
            </a:r>
            <a:r>
              <a:rPr lang="de-DE" dirty="0">
                <a:latin typeface="+mj-lt"/>
                <a:cs typeface="Arial"/>
              </a:rPr>
              <a:t>..</a:t>
            </a:r>
          </a:p>
        </p:txBody>
      </p:sp>
      <p:sp>
        <p:nvSpPr>
          <p:cNvPr id="25" name="Textfeld 24">
            <a:extLst>
              <a:ext uri="{FF2B5EF4-FFF2-40B4-BE49-F238E27FC236}">
                <a16:creationId xmlns:a16="http://schemas.microsoft.com/office/drawing/2014/main" xmlns="" id="{62260D27-3C89-4FB7-A3C7-D2A41D7A83CE}"/>
              </a:ext>
            </a:extLst>
          </p:cNvPr>
          <p:cNvSpPr txBox="1"/>
          <p:nvPr/>
        </p:nvSpPr>
        <p:spPr>
          <a:xfrm>
            <a:off x="5924107" y="6076706"/>
            <a:ext cx="5459394" cy="369332"/>
          </a:xfrm>
          <a:prstGeom prst="rect">
            <a:avLst/>
          </a:prstGeom>
          <a:solidFill>
            <a:srgbClr val="82C7C2"/>
          </a:solidFill>
        </p:spPr>
        <p:txBody>
          <a:bodyPr wrap="square" rtlCol="0">
            <a:spAutoFit/>
          </a:bodyPr>
          <a:lstStyle/>
          <a:p>
            <a:r>
              <a:rPr lang="de-DE" dirty="0">
                <a:sym typeface="Wingdings" panose="05000000000000000000" pitchFamily="2" charset="2"/>
              </a:rPr>
              <a:t></a:t>
            </a:r>
            <a:endParaRPr lang="de-DE" dirty="0">
              <a:latin typeface="Arial"/>
              <a:cs typeface="Arial"/>
            </a:endParaRPr>
          </a:p>
        </p:txBody>
      </p:sp>
      <p:cxnSp>
        <p:nvCxnSpPr>
          <p:cNvPr id="29" name="Gerader Verbinder 19">
            <a:extLst>
              <a:ext uri="{FF2B5EF4-FFF2-40B4-BE49-F238E27FC236}">
                <a16:creationId xmlns:a16="http://schemas.microsoft.com/office/drawing/2014/main" xmlns="" id="{D2FF3601-6DA4-49AF-B8B3-4FA28FD99B00}"/>
              </a:ext>
            </a:extLst>
          </p:cNvPr>
          <p:cNvCxnSpPr>
            <a:cxnSpLocks/>
          </p:cNvCxnSpPr>
          <p:nvPr/>
        </p:nvCxnSpPr>
        <p:spPr>
          <a:xfrm>
            <a:off x="4201413" y="4974183"/>
            <a:ext cx="0" cy="235713"/>
          </a:xfrm>
          <a:prstGeom prst="line">
            <a:avLst/>
          </a:prstGeom>
          <a:ln w="38100">
            <a:solidFill>
              <a:srgbClr val="325957"/>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xmlns="" id="{8A19A3F2-252F-4AA8-85E7-7C41E7E87B7F}"/>
              </a:ext>
            </a:extLst>
          </p:cNvPr>
          <p:cNvSpPr txBox="1"/>
          <p:nvPr/>
        </p:nvSpPr>
        <p:spPr>
          <a:xfrm>
            <a:off x="539550" y="3346961"/>
            <a:ext cx="8210677" cy="734945"/>
          </a:xfrm>
          <a:prstGeom prst="rect">
            <a:avLst/>
          </a:prstGeom>
          <a:solidFill>
            <a:srgbClr val="CCFF99"/>
          </a:solidFill>
        </p:spPr>
        <p:txBody>
          <a:bodyPr wrap="square" rtlCol="0">
            <a:spAutoFit/>
          </a:bodyPr>
          <a:lstStyle/>
          <a:p>
            <a:pPr>
              <a:lnSpc>
                <a:spcPct val="120000"/>
              </a:lnSpc>
            </a:pPr>
            <a:r>
              <a:rPr lang="de-DE" dirty="0">
                <a:latin typeface="+mj-lt"/>
                <a:cs typeface="Arial"/>
              </a:rPr>
              <a:t>Liste der Artikelwörter: </a:t>
            </a:r>
            <a:r>
              <a:rPr lang="de-DE" i="1" dirty="0">
                <a:latin typeface="+mj-lt"/>
                <a:cs typeface="Arial"/>
              </a:rPr>
              <a:t>der, die, das; ein(-); dies(-); mein(-), unser(-); einige(-); </a:t>
            </a:r>
            <a:br>
              <a:rPr lang="de-DE" i="1" dirty="0">
                <a:latin typeface="+mj-lt"/>
                <a:cs typeface="Arial"/>
              </a:rPr>
            </a:br>
            <a:r>
              <a:rPr lang="de-DE" i="1" dirty="0">
                <a:latin typeface="+mj-lt"/>
                <a:cs typeface="Arial"/>
              </a:rPr>
              <a:t>jede(-), alle(-); </a:t>
            </a:r>
            <a:r>
              <a:rPr lang="de-DE" i="1" dirty="0" err="1">
                <a:latin typeface="+mj-lt"/>
                <a:cs typeface="Arial"/>
              </a:rPr>
              <a:t>jen</a:t>
            </a:r>
            <a:r>
              <a:rPr lang="de-DE" i="1" dirty="0">
                <a:latin typeface="+mj-lt"/>
                <a:cs typeface="Arial"/>
              </a:rPr>
              <a:t>(-), was für ein(-), sämtlich(-), </a:t>
            </a:r>
            <a:r>
              <a:rPr lang="de-DE" i="1" dirty="0" err="1">
                <a:latin typeface="+mj-lt"/>
                <a:cs typeface="Arial"/>
              </a:rPr>
              <a:t>etlich</a:t>
            </a:r>
            <a:r>
              <a:rPr lang="de-DE" i="1" dirty="0">
                <a:latin typeface="+mj-lt"/>
                <a:cs typeface="Arial"/>
              </a:rPr>
              <a:t>(-), irgend(-), allerlei</a:t>
            </a:r>
          </a:p>
        </p:txBody>
      </p:sp>
      <p:sp>
        <p:nvSpPr>
          <p:cNvPr id="31" name="Textfeld 30">
            <a:extLst>
              <a:ext uri="{FF2B5EF4-FFF2-40B4-BE49-F238E27FC236}">
                <a16:creationId xmlns:a16="http://schemas.microsoft.com/office/drawing/2014/main" xmlns="" id="{98AA5019-11D4-41F1-887A-5077D2855D72}"/>
              </a:ext>
            </a:extLst>
          </p:cNvPr>
          <p:cNvSpPr txBox="1"/>
          <p:nvPr/>
        </p:nvSpPr>
        <p:spPr>
          <a:xfrm>
            <a:off x="539550" y="4215161"/>
            <a:ext cx="5031515" cy="369332"/>
          </a:xfrm>
          <a:prstGeom prst="rect">
            <a:avLst/>
          </a:prstGeom>
          <a:noFill/>
        </p:spPr>
        <p:txBody>
          <a:bodyPr wrap="square" rtlCol="0">
            <a:spAutoFit/>
          </a:bodyPr>
          <a:lstStyle/>
          <a:p>
            <a:r>
              <a:rPr lang="de-DE" dirty="0"/>
              <a:t>Beispiel:</a:t>
            </a:r>
          </a:p>
        </p:txBody>
      </p:sp>
    </p:spTree>
    <p:extLst>
      <p:ext uri="{BB962C8B-B14F-4D97-AF65-F5344CB8AC3E}">
        <p14:creationId xmlns:p14="http://schemas.microsoft.com/office/powerpoint/2010/main" val="4076733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3018</Words>
  <Application>Microsoft Office PowerPoint</Application>
  <PresentationFormat>Benutzerdefiniert</PresentationFormat>
  <Paragraphs>465</Paragraphs>
  <Slides>28</Slides>
  <Notes>14</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Office Theme</vt:lpstr>
      <vt:lpstr>PowerPoint-Präsentation</vt:lpstr>
      <vt:lpstr>PowerPoint-Präsentation</vt:lpstr>
      <vt:lpstr>Parameter für Aufgaben</vt:lpstr>
      <vt:lpstr>PowerPoint-Präsentation</vt:lpstr>
      <vt:lpstr>Orientierungsaufgaben (regelgeleitete Schreibungen)</vt:lpstr>
      <vt:lpstr>Orientierungsaufgaben (regelgeleitete Schreibungen) - eine weitergehende Alternative z.B. für das Gymnasium</vt:lpstr>
      <vt:lpstr>Orientierungsaufgaben (Merkschreibung)</vt:lpstr>
      <vt:lpstr>Erarbeitungsaufgaben</vt:lpstr>
      <vt:lpstr>Erarbeitungsaufgaben (mit vorgegebenem Wissen)</vt:lpstr>
      <vt:lpstr>PowerPoint-Präsentation</vt:lpstr>
      <vt:lpstr>Erarbeitungsaufgaben: kognitiv aktivierende Aufgaben</vt:lpstr>
      <vt:lpstr>PowerPoint-Präsentation</vt:lpstr>
      <vt:lpstr>Erarbeitungsaufgaben (Merkschreibungen)</vt:lpstr>
      <vt:lpstr>Festigungsaufgaben (regelgeleitete Schreibungen)</vt:lpstr>
      <vt:lpstr>Festigungsaufgaben: Korrekturaufgaben</vt:lpstr>
      <vt:lpstr>Festigungsaufgaben (Merkschreibung)</vt:lpstr>
      <vt:lpstr>Festigungen für regelgeleitete Schreibungen und Merkschreibungen: Karteikarten</vt:lpstr>
      <vt:lpstr>Leistungsfeststellungsaufgaben</vt:lpstr>
      <vt:lpstr>PowerPoint-Präsentation</vt:lpstr>
      <vt:lpstr>Hintergrundmaterial für Aufgaben zur Konstantschreibung</vt:lpstr>
      <vt:lpstr>Hintergrund für Orientierungsaufgaben (Konstantschreibung)</vt:lpstr>
      <vt:lpstr>Hintergrund für Erarbeitungsaufgaben (Konstantschreibung)</vt:lpstr>
      <vt:lpstr>Hintergrund für Konstantschreibung bei grammatischen Formen</vt:lpstr>
      <vt:lpstr>Hintergrund für Konstantschreibung bei Wortbildung</vt:lpstr>
      <vt:lpstr>Hintergrund für Konstantschreibung: Umlaut</vt:lpstr>
      <vt:lpstr>Der Inhalt als Strategiekarte (5/6. Klasse)</vt:lpstr>
      <vt:lpstr>Von der Strategie zu den Übungen</vt:lpstr>
      <vt:lpstr>Bildernachweis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Kommentator</dc:creator>
  <cp:lastModifiedBy>Blennemann</cp:lastModifiedBy>
  <cp:revision>65</cp:revision>
  <cp:lastPrinted>2018-11-25T16:52:17Z</cp:lastPrinted>
  <dcterms:created xsi:type="dcterms:W3CDTF">2018-11-12T12:31:46Z</dcterms:created>
  <dcterms:modified xsi:type="dcterms:W3CDTF">2019-11-23T13:32:08Z</dcterms:modified>
</cp:coreProperties>
</file>