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74" r:id="rId3"/>
    <p:sldId id="288" r:id="rId4"/>
    <p:sldId id="289" r:id="rId5"/>
    <p:sldId id="279" r:id="rId6"/>
    <p:sldId id="280" r:id="rId7"/>
    <p:sldId id="290" r:id="rId8"/>
    <p:sldId id="291" r:id="rId9"/>
    <p:sldId id="282" r:id="rId10"/>
    <p:sldId id="292" r:id="rId11"/>
  </p:sldIdLst>
  <p:sldSz cx="9144000" cy="6858000" type="screen4x3"/>
  <p:notesSz cx="6858000" cy="968692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137" autoAdjust="0"/>
  </p:normalViewPr>
  <p:slideViewPr>
    <p:cSldViewPr>
      <p:cViewPr>
        <p:scale>
          <a:sx n="80" d="100"/>
          <a:sy n="80" d="100"/>
        </p:scale>
        <p:origin x="-1445"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4188"/>
          </a:xfrm>
          <a:prstGeom prst="rect">
            <a:avLst/>
          </a:prstGeom>
        </p:spPr>
        <p:txBody>
          <a:bodyPr vert="horz" lIns="91440" tIns="45720" rIns="91440" bIns="45720" rtlCol="0"/>
          <a:lstStyle>
            <a:lvl1pPr algn="l">
              <a:defRPr sz="1200"/>
            </a:lvl1pPr>
          </a:lstStyle>
          <a:p>
            <a:r>
              <a:rPr lang="de-DE" smtClean="0"/>
              <a:t>Drameninterpretation FAUST I</a:t>
            </a:r>
            <a:endParaRPr lang="de-DE"/>
          </a:p>
        </p:txBody>
      </p:sp>
      <p:sp>
        <p:nvSpPr>
          <p:cNvPr id="3" name="Datumsplatzhalter 2"/>
          <p:cNvSpPr>
            <a:spLocks noGrp="1"/>
          </p:cNvSpPr>
          <p:nvPr>
            <p:ph type="dt" sz="quarter" idx="1"/>
          </p:nvPr>
        </p:nvSpPr>
        <p:spPr>
          <a:xfrm>
            <a:off x="3884613" y="0"/>
            <a:ext cx="2971800" cy="484188"/>
          </a:xfrm>
          <a:prstGeom prst="rect">
            <a:avLst/>
          </a:prstGeom>
        </p:spPr>
        <p:txBody>
          <a:bodyPr vert="horz" lIns="91440" tIns="45720" rIns="91440" bIns="45720" rtlCol="0"/>
          <a:lstStyle>
            <a:lvl1pPr algn="r">
              <a:defRPr sz="1200"/>
            </a:lvl1pPr>
          </a:lstStyle>
          <a:p>
            <a:r>
              <a:rPr lang="de-DE" smtClean="0"/>
              <a:t>08.10.2018</a:t>
            </a:r>
            <a:endParaRPr lang="de-DE"/>
          </a:p>
        </p:txBody>
      </p:sp>
      <p:sp>
        <p:nvSpPr>
          <p:cNvPr id="4" name="Fußzeilenplatzhalter 3"/>
          <p:cNvSpPr>
            <a:spLocks noGrp="1"/>
          </p:cNvSpPr>
          <p:nvPr>
            <p:ph type="ftr" sz="quarter" idx="2"/>
          </p:nvPr>
        </p:nvSpPr>
        <p:spPr>
          <a:xfrm>
            <a:off x="0" y="9201150"/>
            <a:ext cx="2971800" cy="484188"/>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9201150"/>
            <a:ext cx="2971800" cy="484188"/>
          </a:xfrm>
          <a:prstGeom prst="rect">
            <a:avLst/>
          </a:prstGeom>
        </p:spPr>
        <p:txBody>
          <a:bodyPr vert="horz" lIns="91440" tIns="45720" rIns="91440" bIns="45720" rtlCol="0" anchor="b"/>
          <a:lstStyle>
            <a:lvl1pPr algn="r">
              <a:defRPr sz="1200"/>
            </a:lvl1pPr>
          </a:lstStyle>
          <a:p>
            <a:fld id="{33E111CC-74B6-4856-A210-7A3A63B1C5D7}" type="slidenum">
              <a:rPr lang="de-DE" smtClean="0"/>
              <a:t>‹Nr.›</a:t>
            </a:fld>
            <a:endParaRPr lang="de-DE"/>
          </a:p>
        </p:txBody>
      </p:sp>
    </p:spTree>
    <p:extLst>
      <p:ext uri="{BB962C8B-B14F-4D97-AF65-F5344CB8AC3E}">
        <p14:creationId xmlns:p14="http://schemas.microsoft.com/office/powerpoint/2010/main" val="3927905056"/>
      </p:ext>
    </p:extLst>
  </p:cSld>
  <p:clrMap bg1="lt1" tx1="dk1" bg2="lt2" tx2="dk2" accent1="accent1" accent2="accent2" accent3="accent3" accent4="accent4" accent5="accent5" accent6="accent6" hlink="hlink" folHlink="folHlink"/>
  <p:hf sldNum="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4346"/>
          </a:xfrm>
          <a:prstGeom prst="rect">
            <a:avLst/>
          </a:prstGeom>
        </p:spPr>
        <p:txBody>
          <a:bodyPr vert="horz" lIns="91440" tIns="45720" rIns="91440" bIns="45720" rtlCol="0"/>
          <a:lstStyle>
            <a:lvl1pPr algn="l">
              <a:defRPr sz="1200"/>
            </a:lvl1pPr>
          </a:lstStyle>
          <a:p>
            <a:r>
              <a:rPr lang="de-DE" smtClean="0"/>
              <a:t>Drameninterpretation FAUST I</a:t>
            </a:r>
            <a:endParaRPr lang="de-DE"/>
          </a:p>
        </p:txBody>
      </p:sp>
      <p:sp>
        <p:nvSpPr>
          <p:cNvPr id="3" name="Datumsplatzhalter 2"/>
          <p:cNvSpPr>
            <a:spLocks noGrp="1"/>
          </p:cNvSpPr>
          <p:nvPr>
            <p:ph type="dt" idx="1"/>
          </p:nvPr>
        </p:nvSpPr>
        <p:spPr>
          <a:xfrm>
            <a:off x="3884613" y="0"/>
            <a:ext cx="2971800" cy="484346"/>
          </a:xfrm>
          <a:prstGeom prst="rect">
            <a:avLst/>
          </a:prstGeom>
        </p:spPr>
        <p:txBody>
          <a:bodyPr vert="horz" lIns="91440" tIns="45720" rIns="91440" bIns="45720" rtlCol="0"/>
          <a:lstStyle>
            <a:lvl1pPr algn="r">
              <a:defRPr sz="1200"/>
            </a:lvl1pPr>
          </a:lstStyle>
          <a:p>
            <a:r>
              <a:rPr lang="de-DE" smtClean="0"/>
              <a:t>08.10.2018</a:t>
            </a:r>
            <a:endParaRPr lang="de-DE"/>
          </a:p>
        </p:txBody>
      </p:sp>
      <p:sp>
        <p:nvSpPr>
          <p:cNvPr id="4" name="Folienbildplatzhalter 3"/>
          <p:cNvSpPr>
            <a:spLocks noGrp="1" noRot="1" noChangeAspect="1"/>
          </p:cNvSpPr>
          <p:nvPr>
            <p:ph type="sldImg" idx="2"/>
          </p:nvPr>
        </p:nvSpPr>
        <p:spPr>
          <a:xfrm>
            <a:off x="1008063" y="727075"/>
            <a:ext cx="4841875" cy="36322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601290"/>
            <a:ext cx="5486400" cy="4359116"/>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200898"/>
            <a:ext cx="2971800" cy="484346"/>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9200898"/>
            <a:ext cx="2971800" cy="484346"/>
          </a:xfrm>
          <a:prstGeom prst="rect">
            <a:avLst/>
          </a:prstGeom>
        </p:spPr>
        <p:txBody>
          <a:bodyPr vert="horz" lIns="91440" tIns="45720" rIns="91440" bIns="45720" rtlCol="0" anchor="b"/>
          <a:lstStyle>
            <a:lvl1pPr algn="r">
              <a:defRPr sz="1200"/>
            </a:lvl1pPr>
          </a:lstStyle>
          <a:p>
            <a:fld id="{1303A355-BE0F-4E62-B4F8-4A75E2EEE646}" type="slidenum">
              <a:rPr lang="de-DE" smtClean="0"/>
              <a:t>‹Nr.›</a:t>
            </a:fld>
            <a:endParaRPr lang="de-DE"/>
          </a:p>
        </p:txBody>
      </p:sp>
    </p:spTree>
    <p:extLst>
      <p:ext uri="{BB962C8B-B14F-4D97-AF65-F5344CB8AC3E}">
        <p14:creationId xmlns:p14="http://schemas.microsoft.com/office/powerpoint/2010/main" val="3602270261"/>
      </p:ext>
    </p:extLst>
  </p:cSld>
  <p:clrMap bg1="lt1" tx1="dk1" bg2="lt2" tx2="dk2" accent1="accent1" accent2="accent2" accent3="accent3" accent4="accent4" accent5="accent5" accent6="accent6" hlink="hlink" folHlink="folHlink"/>
  <p:hf sldNum="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Siehe hierzu: Aufsatzdidaktik</a:t>
            </a:r>
            <a:r>
              <a:rPr lang="de-DE" baseline="0" dirty="0" smtClean="0"/>
              <a:t> Szeneninterpretation – Hinführung und Verortung einer Szene</a:t>
            </a:r>
          </a:p>
          <a:p>
            <a:r>
              <a:rPr lang="de-DE" dirty="0" smtClean="0"/>
              <a:t>http://www.schule-bw.de/faecher-und-schularten/sprachen-und-literatur/deutsch/pruefungen/abi/neuethemen/faust/aufsatzerziehung</a:t>
            </a:r>
          </a:p>
          <a:p>
            <a:endParaRPr lang="de-DE" dirty="0"/>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Lösungsansatz</a:t>
            </a:r>
            <a:endParaRPr lang="de-DE" dirty="0"/>
          </a:p>
        </p:txBody>
      </p:sp>
      <p:sp>
        <p:nvSpPr>
          <p:cNvPr id="4" name="Kopfzeilenplatzhalter 3"/>
          <p:cNvSpPr>
            <a:spLocks noGrp="1"/>
          </p:cNvSpPr>
          <p:nvPr>
            <p:ph type="hdr" sz="quarter" idx="10"/>
          </p:nvPr>
        </p:nvSpPr>
        <p:spPr/>
        <p:txBody>
          <a:bodyPr/>
          <a:lstStyle/>
          <a:p>
            <a:r>
              <a:rPr lang="de-DE" smtClean="0"/>
              <a:t>Drameninterpretation FAUST I</a:t>
            </a:r>
            <a:endParaRPr lang="de-DE"/>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Tree>
    <p:extLst>
      <p:ext uri="{BB962C8B-B14F-4D97-AF65-F5344CB8AC3E}">
        <p14:creationId xmlns:p14="http://schemas.microsoft.com/office/powerpoint/2010/main" val="2532009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Die Grundlage der Interpretation bildet die Deutungsthese</a:t>
            </a:r>
          </a:p>
          <a:p>
            <a:endParaRPr lang="de-DE" dirty="0" smtClean="0"/>
          </a:p>
          <a:p>
            <a:r>
              <a:rPr lang="de-DE" u="sng" dirty="0" smtClean="0"/>
              <a:t>Aspekte könnten sein:</a:t>
            </a:r>
          </a:p>
          <a:p>
            <a:pPr marL="171450" indent="-171450">
              <a:buFont typeface="Arial" panose="020B0604020202020204" pitchFamily="34" charset="0"/>
              <a:buChar char="•"/>
            </a:pPr>
            <a:r>
              <a:rPr lang="de-DE" b="1" dirty="0" smtClean="0"/>
              <a:t>Ort</a:t>
            </a:r>
            <a:r>
              <a:rPr lang="de-DE" dirty="0" smtClean="0"/>
              <a:t>  (besondere Rolle des Gartens)</a:t>
            </a:r>
          </a:p>
          <a:p>
            <a:pPr marL="171450" indent="-171450">
              <a:buFont typeface="Arial" panose="020B0604020202020204" pitchFamily="34" charset="0"/>
              <a:buChar char="•"/>
            </a:pPr>
            <a:r>
              <a:rPr lang="de-DE" b="1" dirty="0" smtClean="0"/>
              <a:t>Inhaltliche Analyse </a:t>
            </a:r>
            <a:r>
              <a:rPr lang="de-DE" b="0" baseline="0" dirty="0" smtClean="0"/>
              <a:t>(Abschnitte) und erster Einblick in Gesprächsverlauf</a:t>
            </a:r>
            <a:endParaRPr lang="de-DE" b="0" dirty="0" smtClean="0"/>
          </a:p>
          <a:p>
            <a:pPr marL="171450" indent="-171450">
              <a:buFont typeface="Arial" panose="020B0604020202020204" pitchFamily="34" charset="0"/>
              <a:buChar char="•"/>
            </a:pPr>
            <a:r>
              <a:rPr lang="de-DE" b="1" dirty="0" smtClean="0"/>
              <a:t>Gretchen</a:t>
            </a:r>
            <a:r>
              <a:rPr lang="de-DE" dirty="0" smtClean="0"/>
              <a:t> (sollte</a:t>
            </a:r>
            <a:r>
              <a:rPr lang="de-DE" baseline="0" dirty="0" smtClean="0"/>
              <a:t> zuerst behandelt werden, da sie die ersten beiden Gespräche eröffnet – auch wenn sie das erste nicht dominiert) -  dabei ist z.B. wichtig auszuführen, warum Gretchen die traditionell konservative Einstellung zur Kirche wichtig ist und sie deshalb Faust damit konfrontiert – ihre naiv kindliche Sicht wird hier auch sprachlich deutlich; ebenso ihre intellektuelle Unterlegenheit. Dann muss der Kontrast zu ihren Redebeiträgen über </a:t>
            </a:r>
            <a:r>
              <a:rPr lang="de-DE" baseline="0" dirty="0" err="1" smtClean="0"/>
              <a:t>Mephistopheles</a:t>
            </a:r>
            <a:r>
              <a:rPr lang="de-DE" baseline="0" dirty="0" smtClean="0"/>
              <a:t> herausgearbeitet werden. Hier dominiert sie das Gespräch, findet deutliche Worte und erschrickt dabei selbst über ihre starke Abneigung. Ihre Erregung wird auch sprachlich deutlich. Ganz anders im dritten Abschnitt, hier wird sie von Faust manipuliert und ihre sexuelle Hingezogenheit zu ihm wird sehr deutlich.</a:t>
            </a:r>
          </a:p>
          <a:p>
            <a:pPr marL="171450" indent="-171450">
              <a:buFont typeface="Arial" panose="020B0604020202020204" pitchFamily="34" charset="0"/>
              <a:buChar char="•"/>
            </a:pPr>
            <a:r>
              <a:rPr lang="de-DE" b="1" baseline="0" dirty="0" smtClean="0"/>
              <a:t>Faust,</a:t>
            </a:r>
            <a:r>
              <a:rPr lang="de-DE" baseline="0" dirty="0" smtClean="0"/>
              <a:t> nicht nur was er sagt, sondern wie er es sagt offenbart viel über ihn und seine Sicht auf Gretchen; vor allem wie er sie im Gespräch über die Religion adressiert, wie er anfängt zu monologisieren und seine kritische, fortschrittliche Sichtweise wortgewaltig und rhetorisch nuanciert entfaltet, zeigt seine intellektuelle Überlegenheit deutlich. </a:t>
            </a:r>
            <a:br>
              <a:rPr lang="de-DE" baseline="0" dirty="0" smtClean="0"/>
            </a:br>
            <a:r>
              <a:rPr lang="de-DE" baseline="0" dirty="0" smtClean="0"/>
              <a:t>Den dritten Gesprächsabschnitt eröffnet er, ungeduldig wie er ist, eh Gretchen forteilen kann. Er offenbart sich als Meister der Manipulation (Fragen).</a:t>
            </a:r>
          </a:p>
          <a:p>
            <a:pPr marL="0" indent="0">
              <a:buFont typeface="Arial" panose="020B0604020202020204" pitchFamily="34" charset="0"/>
              <a:buNone/>
            </a:pPr>
            <a:r>
              <a:rPr lang="de-DE" baseline="0" dirty="0" smtClean="0"/>
              <a:t>Die Interpretationsergebnisse werden dann in einem prägnanten </a:t>
            </a:r>
            <a:r>
              <a:rPr lang="de-DE" b="1" baseline="0" dirty="0" smtClean="0"/>
              <a:t>Fazit</a:t>
            </a:r>
            <a:r>
              <a:rPr lang="de-DE" baseline="0" dirty="0" smtClean="0"/>
              <a:t> gebündelt.</a:t>
            </a:r>
          </a:p>
          <a:p>
            <a:pPr marL="0" indent="0">
              <a:buFont typeface="Arial" panose="020B0604020202020204" pitchFamily="34" charset="0"/>
              <a:buNone/>
            </a:pPr>
            <a:endParaRPr lang="de-DE" baseline="0" dirty="0" smtClean="0"/>
          </a:p>
          <a:p>
            <a:pPr marL="0" indent="0">
              <a:buFont typeface="Arial" panose="020B0604020202020204" pitchFamily="34" charset="0"/>
              <a:buNone/>
            </a:pPr>
            <a:r>
              <a:rPr lang="de-DE" u="sng" baseline="0" dirty="0" smtClean="0"/>
              <a:t>Eine andere Möglichkeit </a:t>
            </a:r>
            <a:r>
              <a:rPr lang="de-DE" u="sng" baseline="0" dirty="0" err="1" smtClean="0"/>
              <a:t>aspektorientiert</a:t>
            </a:r>
            <a:r>
              <a:rPr lang="de-DE" u="sng" baseline="0" dirty="0" smtClean="0"/>
              <a:t> vorzugehen:</a:t>
            </a:r>
          </a:p>
          <a:p>
            <a:pPr marL="171450" indent="-171450">
              <a:buFont typeface="Arial" panose="020B0604020202020204" pitchFamily="34" charset="0"/>
              <a:buChar char="•"/>
            </a:pPr>
            <a:r>
              <a:rPr lang="de-DE" b="1" baseline="0" dirty="0" smtClean="0"/>
              <a:t>Ort</a:t>
            </a:r>
          </a:p>
          <a:p>
            <a:pPr marL="171450" indent="-171450">
              <a:buFont typeface="Arial" panose="020B0604020202020204" pitchFamily="34" charset="0"/>
              <a:buChar char="•"/>
            </a:pPr>
            <a:r>
              <a:rPr lang="de-DE" b="1" baseline="0" dirty="0" smtClean="0"/>
              <a:t>Gesprächsabschnitt 1</a:t>
            </a:r>
            <a:r>
              <a:rPr lang="de-DE" baseline="0" dirty="0" smtClean="0"/>
              <a:t> analysieren (Inhalt und Form, jeweils beide Figuren)</a:t>
            </a:r>
          </a:p>
          <a:p>
            <a:pPr marL="171450" indent="-171450">
              <a:buFont typeface="Arial" panose="020B0604020202020204" pitchFamily="34" charset="0"/>
              <a:buChar char="•"/>
            </a:pPr>
            <a:r>
              <a:rPr lang="de-DE" b="1" baseline="0" dirty="0" smtClean="0"/>
              <a:t>Gesprächsabschnitt 2</a:t>
            </a:r>
            <a:r>
              <a:rPr lang="de-DE" baseline="0" dirty="0" smtClean="0"/>
              <a:t> analysieren (s.o.)</a:t>
            </a:r>
          </a:p>
          <a:p>
            <a:pPr marL="171450" indent="-171450">
              <a:buFont typeface="Arial" panose="020B0604020202020204" pitchFamily="34" charset="0"/>
              <a:buChar char="•"/>
            </a:pPr>
            <a:r>
              <a:rPr lang="de-DE" b="1" baseline="0" dirty="0" smtClean="0"/>
              <a:t>Gesprächsabschnitt 3</a:t>
            </a:r>
            <a:r>
              <a:rPr lang="de-DE" baseline="0" dirty="0" smtClean="0"/>
              <a:t> analysieren (s.o.)</a:t>
            </a:r>
          </a:p>
          <a:p>
            <a:pPr marL="0" indent="0">
              <a:buFont typeface="Arial" panose="020B0604020202020204" pitchFamily="34" charset="0"/>
              <a:buNone/>
            </a:pPr>
            <a:r>
              <a:rPr lang="de-DE" baseline="0" dirty="0" smtClean="0"/>
              <a:t>Das </a:t>
            </a:r>
            <a:r>
              <a:rPr lang="de-DE" b="1" baseline="0" dirty="0" smtClean="0"/>
              <a:t>Fazit</a:t>
            </a:r>
            <a:r>
              <a:rPr lang="de-DE" baseline="0" dirty="0" smtClean="0"/>
              <a:t> muss hier umfassender ausfallen und besonders auf die Figuren und ihre Beziehung eingehen.</a:t>
            </a:r>
          </a:p>
          <a:p>
            <a:pPr marL="0" indent="0">
              <a:buFont typeface="Arial" panose="020B0604020202020204" pitchFamily="34" charset="0"/>
              <a:buNone/>
            </a:pPr>
            <a:endParaRPr lang="de-DE" baseline="0" dirty="0" smtClean="0"/>
          </a:p>
          <a:p>
            <a:pPr marL="0" indent="0">
              <a:buFont typeface="Arial" panose="020B0604020202020204" pitchFamily="34" charset="0"/>
              <a:buNone/>
            </a:pPr>
            <a:r>
              <a:rPr lang="de-DE" baseline="0" dirty="0" smtClean="0"/>
              <a:t>Bei beiden Vorgehensweisen muss im Fazit auf die Deutungsthese rückbezogen werden.</a:t>
            </a:r>
          </a:p>
          <a:p>
            <a:pPr marL="0" indent="0">
              <a:buFont typeface="Arial" panose="020B0604020202020204" pitchFamily="34" charset="0"/>
              <a:buNone/>
            </a:pPr>
            <a:endParaRPr lang="de-DE" baseline="0" dirty="0" smtClean="0"/>
          </a:p>
          <a:p>
            <a:pPr marL="0" indent="0">
              <a:buFont typeface="Arial" panose="020B0604020202020204" pitchFamily="34" charset="0"/>
              <a:buNone/>
            </a:pPr>
            <a:r>
              <a:rPr lang="de-DE" baseline="0" dirty="0" smtClean="0"/>
              <a:t>Erneuter Hinweis auf den Dreischritt beim Interpretieren: alles </a:t>
            </a:r>
            <a:r>
              <a:rPr lang="de-DE" u="sng" baseline="0" dirty="0" smtClean="0"/>
              <a:t>beschreiben</a:t>
            </a:r>
            <a:r>
              <a:rPr lang="de-DE" baseline="0" dirty="0" smtClean="0"/>
              <a:t> und </a:t>
            </a:r>
            <a:r>
              <a:rPr lang="de-DE" u="sng" baseline="0" dirty="0" smtClean="0"/>
              <a:t>belegen</a:t>
            </a:r>
            <a:r>
              <a:rPr lang="de-DE" baseline="0" dirty="0" smtClean="0"/>
              <a:t> und </a:t>
            </a:r>
            <a:r>
              <a:rPr lang="de-DE" u="sng" baseline="0" dirty="0" smtClean="0"/>
              <a:t>deuten</a:t>
            </a:r>
            <a:endParaRPr lang="de-DE" dirty="0"/>
          </a:p>
        </p:txBody>
      </p:sp>
      <p:sp>
        <p:nvSpPr>
          <p:cNvPr id="5" name="Datumsplatzhalter 4"/>
          <p:cNvSpPr>
            <a:spLocks noGrp="1"/>
          </p:cNvSpPr>
          <p:nvPr>
            <p:ph type="dt" idx="11"/>
          </p:nvPr>
        </p:nvSpPr>
        <p:spPr/>
        <p:txBody>
          <a:bodyPr/>
          <a:lstStyle/>
          <a:p>
            <a:r>
              <a:rPr lang="de-DE" smtClean="0"/>
              <a:t>08.10.2018</a:t>
            </a:r>
            <a:endParaRPr lang="de-DE"/>
          </a:p>
        </p:txBody>
      </p:sp>
      <p:sp>
        <p:nvSpPr>
          <p:cNvPr id="6" name="Fußzeilenplatzhalter 5"/>
          <p:cNvSpPr>
            <a:spLocks noGrp="1"/>
          </p:cNvSpPr>
          <p:nvPr>
            <p:ph type="ftr" sz="quarter" idx="12"/>
          </p:nvPr>
        </p:nvSpPr>
        <p:spPr/>
        <p:txBody>
          <a:bodyPr/>
          <a:lstStyle/>
          <a:p>
            <a:endParaRPr lang="de-DE"/>
          </a:p>
        </p:txBody>
      </p:sp>
      <p:sp>
        <p:nvSpPr>
          <p:cNvPr id="7" name="Kopfzeilenplatzhalter 6"/>
          <p:cNvSpPr>
            <a:spLocks noGrp="1"/>
          </p:cNvSpPr>
          <p:nvPr>
            <p:ph type="hdr" sz="quarter" idx="13"/>
          </p:nvPr>
        </p:nvSpPr>
        <p:spPr/>
        <p:txBody>
          <a:bodyPr/>
          <a:lstStyle/>
          <a:p>
            <a:r>
              <a:rPr lang="de-DE" smtClean="0"/>
              <a:t>Drameninterpretation FAUST I</a:t>
            </a:r>
            <a:endParaRPr lang="de-DE"/>
          </a:p>
        </p:txBody>
      </p:sp>
    </p:spTree>
    <p:extLst>
      <p:ext uri="{BB962C8B-B14F-4D97-AF65-F5344CB8AC3E}">
        <p14:creationId xmlns:p14="http://schemas.microsoft.com/office/powerpoint/2010/main" val="1800971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FDBD311E-B81A-41C2-A8E6-F0400D7289A2}" type="datetimeFigureOut">
              <a:rPr lang="de-DE" smtClean="0"/>
              <a:t>10.10.2018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2821497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DBD311E-B81A-41C2-A8E6-F0400D7289A2}" type="datetimeFigureOut">
              <a:rPr lang="de-DE" smtClean="0"/>
              <a:t>10.10.2018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25620700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DBD311E-B81A-41C2-A8E6-F0400D7289A2}" type="datetimeFigureOut">
              <a:rPr lang="de-DE" smtClean="0"/>
              <a:t>10.10.2018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413840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DBD311E-B81A-41C2-A8E6-F0400D7289A2}" type="datetimeFigureOut">
              <a:rPr lang="de-DE" smtClean="0"/>
              <a:t>10.10.2018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577095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FDBD311E-B81A-41C2-A8E6-F0400D7289A2}" type="datetimeFigureOut">
              <a:rPr lang="de-DE" smtClean="0"/>
              <a:t>10.10.2018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4173362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FDBD311E-B81A-41C2-A8E6-F0400D7289A2}" type="datetimeFigureOut">
              <a:rPr lang="de-DE" smtClean="0"/>
              <a:t>10.10.2018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287202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FDBD311E-B81A-41C2-A8E6-F0400D7289A2}" type="datetimeFigureOut">
              <a:rPr lang="de-DE" smtClean="0"/>
              <a:t>10.10.2018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1291235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FDBD311E-B81A-41C2-A8E6-F0400D7289A2}" type="datetimeFigureOut">
              <a:rPr lang="de-DE" smtClean="0"/>
              <a:t>10.10.2018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1761173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DBD311E-B81A-41C2-A8E6-F0400D7289A2}" type="datetimeFigureOut">
              <a:rPr lang="de-DE" smtClean="0"/>
              <a:t>10.10.2018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33D8CD6-0C21-489D-9394-1706D555D5D7}" type="slidenum">
              <a:rPr lang="de-DE" smtClean="0"/>
              <a:t>‹Nr.›</a:t>
            </a:fld>
            <a:endParaRPr lang="de-DE"/>
          </a:p>
        </p:txBody>
      </p:sp>
      <p:pic>
        <p:nvPicPr>
          <p:cNvPr id="5" name="Grafik 4"/>
          <p:cNvPicPr/>
          <p:nvPr userDrawn="1"/>
        </p:nvPicPr>
        <p:blipFill>
          <a:blip r:embed="rId2" cstate="print">
            <a:extLst>
              <a:ext uri="{28A0092B-C50C-407E-A947-70E740481C1C}">
                <a14:useLocalDpi xmlns:a14="http://schemas.microsoft.com/office/drawing/2010/main" val="0"/>
              </a:ext>
            </a:extLst>
          </a:blip>
          <a:stretch>
            <a:fillRect/>
          </a:stretch>
        </p:blipFill>
        <p:spPr>
          <a:xfrm>
            <a:off x="6876256" y="6309320"/>
            <a:ext cx="1397000" cy="444500"/>
          </a:xfrm>
          <a:prstGeom prst="rect">
            <a:avLst/>
          </a:prstGeom>
        </p:spPr>
      </p:pic>
    </p:spTree>
    <p:extLst>
      <p:ext uri="{BB962C8B-B14F-4D97-AF65-F5344CB8AC3E}">
        <p14:creationId xmlns:p14="http://schemas.microsoft.com/office/powerpoint/2010/main" val="20955974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DBD311E-B81A-41C2-A8E6-F0400D7289A2}" type="datetimeFigureOut">
              <a:rPr lang="de-DE" smtClean="0"/>
              <a:t>10.10.2018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2028740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DBD311E-B81A-41C2-A8E6-F0400D7289A2}" type="datetimeFigureOut">
              <a:rPr lang="de-DE" smtClean="0"/>
              <a:t>10.10.2018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33D8CD6-0C21-489D-9394-1706D555D5D7}" type="slidenum">
              <a:rPr lang="de-DE" smtClean="0"/>
              <a:t>‹Nr.›</a:t>
            </a:fld>
            <a:endParaRPr lang="de-DE"/>
          </a:p>
        </p:txBody>
      </p:sp>
    </p:spTree>
    <p:extLst>
      <p:ext uri="{BB962C8B-B14F-4D97-AF65-F5344CB8AC3E}">
        <p14:creationId xmlns:p14="http://schemas.microsoft.com/office/powerpoint/2010/main" val="1409348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D311E-B81A-41C2-A8E6-F0400D7289A2}" type="datetimeFigureOut">
              <a:rPr lang="de-DE" smtClean="0"/>
              <a:t>10.10.2018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D8CD6-0C21-489D-9394-1706D555D5D7}" type="slidenum">
              <a:rPr lang="de-DE" smtClean="0"/>
              <a:t>‹Nr.›</a:t>
            </a:fld>
            <a:endParaRPr lang="de-DE"/>
          </a:p>
        </p:txBody>
      </p:sp>
    </p:spTree>
    <p:extLst>
      <p:ext uri="{BB962C8B-B14F-4D97-AF65-F5344CB8AC3E}">
        <p14:creationId xmlns:p14="http://schemas.microsoft.com/office/powerpoint/2010/main" val="1056990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smtClean="0"/>
              <a:t>Aufsatzdidaktik</a:t>
            </a:r>
            <a:br>
              <a:rPr lang="de-DE" dirty="0" smtClean="0"/>
            </a:br>
            <a:r>
              <a:rPr lang="de-DE" dirty="0" smtClean="0"/>
              <a:t>Szenenanalyse</a:t>
            </a:r>
            <a:endParaRPr lang="de-DE" dirty="0"/>
          </a:p>
        </p:txBody>
      </p:sp>
      <p:sp>
        <p:nvSpPr>
          <p:cNvPr id="3" name="Untertitel 2"/>
          <p:cNvSpPr>
            <a:spLocks noGrp="1"/>
          </p:cNvSpPr>
          <p:nvPr>
            <p:ph type="subTitle" idx="1"/>
          </p:nvPr>
        </p:nvSpPr>
        <p:spPr/>
        <p:txBody>
          <a:bodyPr/>
          <a:lstStyle/>
          <a:p>
            <a:r>
              <a:rPr lang="de-DE" dirty="0" smtClean="0"/>
              <a:t>Goethes FAUST I</a:t>
            </a:r>
          </a:p>
          <a:p>
            <a:r>
              <a:rPr lang="de-DE" dirty="0" smtClean="0"/>
              <a:t>„</a:t>
            </a:r>
            <a:r>
              <a:rPr lang="de-DE" dirty="0" err="1" smtClean="0"/>
              <a:t>Marthens</a:t>
            </a:r>
            <a:r>
              <a:rPr lang="de-DE" dirty="0" smtClean="0"/>
              <a:t> Garten“</a:t>
            </a:r>
          </a:p>
          <a:p>
            <a:r>
              <a:rPr lang="de-DE" dirty="0" smtClean="0"/>
              <a:t>V. 3413 - 3520</a:t>
            </a:r>
            <a:endParaRPr lang="de-DE" dirty="0"/>
          </a:p>
        </p:txBody>
      </p:sp>
    </p:spTree>
    <p:extLst>
      <p:ext uri="{BB962C8B-B14F-4D97-AF65-F5344CB8AC3E}">
        <p14:creationId xmlns:p14="http://schemas.microsoft.com/office/powerpoint/2010/main" val="16834442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7"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640088" y="476672"/>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cxnSp>
        <p:nvCxnSpPr>
          <p:cNvPr id="4" name="Gerade Verbindung mit Pfeil 3"/>
          <p:cNvCxnSpPr/>
          <p:nvPr/>
        </p:nvCxnSpPr>
        <p:spPr>
          <a:xfrm flipH="1">
            <a:off x="1403648" y="1123003"/>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37967" y="1123003"/>
            <a:ext cx="262829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 name="Gerade Verbindung mit Pfeil 6"/>
          <p:cNvCxnSpPr/>
          <p:nvPr/>
        </p:nvCxnSpPr>
        <p:spPr>
          <a:xfrm flipH="1">
            <a:off x="5885842" y="1123003"/>
            <a:ext cx="180020"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 name="Gerade Verbindung mit Pfeil 8"/>
          <p:cNvCxnSpPr/>
          <p:nvPr/>
        </p:nvCxnSpPr>
        <p:spPr>
          <a:xfrm>
            <a:off x="6084168" y="1147411"/>
            <a:ext cx="205723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1" name="Rechteck 10"/>
          <p:cNvSpPr/>
          <p:nvPr/>
        </p:nvSpPr>
        <p:spPr>
          <a:xfrm>
            <a:off x="323528" y="3140968"/>
            <a:ext cx="4608512" cy="129614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hteck 9"/>
          <p:cNvSpPr/>
          <p:nvPr/>
        </p:nvSpPr>
        <p:spPr>
          <a:xfrm>
            <a:off x="296491" y="4653136"/>
            <a:ext cx="1827237" cy="129614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9168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down)">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707904" y="551384"/>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spTree>
    <p:extLst>
      <p:ext uri="{BB962C8B-B14F-4D97-AF65-F5344CB8AC3E}">
        <p14:creationId xmlns:p14="http://schemas.microsoft.com/office/powerpoint/2010/main" val="23553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707904" y="551384"/>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sp>
        <p:nvSpPr>
          <p:cNvPr id="4" name="Textfeld 3"/>
          <p:cNvSpPr txBox="1"/>
          <p:nvPr/>
        </p:nvSpPr>
        <p:spPr>
          <a:xfrm>
            <a:off x="311336" y="3212976"/>
            <a:ext cx="8568952" cy="2677656"/>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endParaRPr lang="de-DE" sz="2800" dirty="0" smtClean="0"/>
          </a:p>
          <a:p>
            <a:pPr marL="457200" indent="-457200">
              <a:buFont typeface="Arial" panose="020B0604020202020204" pitchFamily="34" charset="0"/>
              <a:buChar char="•"/>
            </a:pPr>
            <a:r>
              <a:rPr lang="de-DE" sz="2800" dirty="0" smtClean="0"/>
              <a:t>Ort (&amp; Zeit)</a:t>
            </a:r>
          </a:p>
          <a:p>
            <a:pPr marL="457200" indent="-457200">
              <a:buFont typeface="Arial" panose="020B0604020202020204" pitchFamily="34" charset="0"/>
              <a:buChar char="•"/>
            </a:pPr>
            <a:r>
              <a:rPr lang="de-DE" sz="2800" dirty="0" smtClean="0"/>
              <a:t>Figuren</a:t>
            </a:r>
          </a:p>
          <a:p>
            <a:pPr marL="457200" indent="-457200">
              <a:buFont typeface="Arial" panose="020B0604020202020204" pitchFamily="34" charset="0"/>
              <a:buChar char="•"/>
            </a:pPr>
            <a:r>
              <a:rPr lang="de-DE" sz="2800" dirty="0" smtClean="0"/>
              <a:t>Aufteilung der Szene nach Gesprächsinhalten </a:t>
            </a:r>
            <a:br>
              <a:rPr lang="de-DE" sz="2800" dirty="0" smtClean="0"/>
            </a:br>
            <a:endParaRPr lang="de-DE" sz="2800" dirty="0" smtClean="0"/>
          </a:p>
          <a:p>
            <a:pPr marL="457200" indent="-457200">
              <a:buFont typeface="Arial" panose="020B0604020202020204" pitchFamily="34" charset="0"/>
              <a:buChar char="•"/>
            </a:pPr>
            <a:endParaRPr lang="de-DE" sz="2800" dirty="0" smtClean="0"/>
          </a:p>
        </p:txBody>
      </p:sp>
      <p:cxnSp>
        <p:nvCxnSpPr>
          <p:cNvPr id="5" name="Gerade Verbindung mit Pfeil 4"/>
          <p:cNvCxnSpPr/>
          <p:nvPr/>
        </p:nvCxnSpPr>
        <p:spPr>
          <a:xfrm flipH="1">
            <a:off x="1367644" y="1218970"/>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55876" y="1218970"/>
            <a:ext cx="2628292"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1909186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25"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707904" y="551384"/>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cxnSp>
        <p:nvCxnSpPr>
          <p:cNvPr id="5" name="Gerade Verbindung mit Pfeil 4"/>
          <p:cNvCxnSpPr/>
          <p:nvPr/>
        </p:nvCxnSpPr>
        <p:spPr>
          <a:xfrm flipH="1">
            <a:off x="1367644" y="1218970"/>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55876" y="1218970"/>
            <a:ext cx="2628292"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 name="Gerade Verbindung mit Pfeil 6"/>
          <p:cNvCxnSpPr/>
          <p:nvPr/>
        </p:nvCxnSpPr>
        <p:spPr>
          <a:xfrm flipH="1">
            <a:off x="5939172" y="1223142"/>
            <a:ext cx="180020"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8" name="Textfeld 7"/>
          <p:cNvSpPr txBox="1"/>
          <p:nvPr/>
        </p:nvSpPr>
        <p:spPr>
          <a:xfrm>
            <a:off x="311336" y="3212976"/>
            <a:ext cx="8568952" cy="273921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457200" indent="-457200">
              <a:buFont typeface="Arial" panose="020B0604020202020204" pitchFamily="34" charset="0"/>
              <a:buChar char="•"/>
            </a:pPr>
            <a:r>
              <a:rPr lang="de-DE" sz="2400" b="1" dirty="0" smtClean="0"/>
              <a:t>ORT</a:t>
            </a:r>
            <a:r>
              <a:rPr lang="de-DE" sz="2400" dirty="0" smtClean="0"/>
              <a:t> &amp; Zeit</a:t>
            </a:r>
          </a:p>
          <a:p>
            <a:pPr marL="457200" indent="-457200">
              <a:buFont typeface="Arial" panose="020B0604020202020204" pitchFamily="34" charset="0"/>
              <a:buChar char="•"/>
            </a:pPr>
            <a:r>
              <a:rPr lang="de-DE" sz="2400" b="1" dirty="0" smtClean="0"/>
              <a:t>FIGUREN</a:t>
            </a:r>
            <a:r>
              <a:rPr lang="de-DE" sz="2400" dirty="0" smtClean="0"/>
              <a:t>: Gretchen und Faust</a:t>
            </a:r>
          </a:p>
          <a:p>
            <a:pPr marL="457200" indent="-457200">
              <a:buFont typeface="Arial" panose="020B0604020202020204" pitchFamily="34" charset="0"/>
              <a:buChar char="•"/>
            </a:pPr>
            <a:r>
              <a:rPr lang="de-DE" sz="2400" b="1" dirty="0" smtClean="0"/>
              <a:t>Dialoge analysieren</a:t>
            </a:r>
            <a:br>
              <a:rPr lang="de-DE" sz="2400" b="1" dirty="0" smtClean="0"/>
            </a:br>
            <a:r>
              <a:rPr lang="de-DE" sz="2000" dirty="0" smtClean="0"/>
              <a:t>Nicht nur </a:t>
            </a:r>
            <a:r>
              <a:rPr lang="de-DE" sz="2000" b="1" u="sng" dirty="0" smtClean="0"/>
              <a:t>was</a:t>
            </a:r>
            <a:r>
              <a:rPr lang="de-DE" sz="2000" dirty="0" smtClean="0"/>
              <a:t> </a:t>
            </a:r>
            <a:r>
              <a:rPr lang="de-DE" sz="2000" dirty="0" smtClean="0"/>
              <a:t>sie sagen</a:t>
            </a:r>
            <a:r>
              <a:rPr lang="de-DE" sz="2000" dirty="0"/>
              <a:t>, </a:t>
            </a:r>
            <a:r>
              <a:rPr lang="de-DE" sz="2000" dirty="0" smtClean="0"/>
              <a:t>sondern </a:t>
            </a:r>
            <a:r>
              <a:rPr lang="de-DE" sz="2000" b="1" u="sng" dirty="0" smtClean="0"/>
              <a:t>wie</a:t>
            </a:r>
            <a:r>
              <a:rPr lang="de-DE" sz="2000" dirty="0" smtClean="0"/>
              <a:t> </a:t>
            </a:r>
            <a:r>
              <a:rPr lang="de-DE" sz="2000" dirty="0"/>
              <a:t>sie </a:t>
            </a:r>
            <a:r>
              <a:rPr lang="de-DE" sz="2000" dirty="0" smtClean="0"/>
              <a:t>es sagen  </a:t>
            </a:r>
            <a:r>
              <a:rPr lang="de-DE" sz="2000" dirty="0" smtClean="0"/>
              <a:t>(Gesprächsführung, Anteile, 4-Ohren-Modell) und zu </a:t>
            </a:r>
            <a:r>
              <a:rPr lang="de-DE" sz="2000" b="1" u="sng" dirty="0" smtClean="0"/>
              <a:t>welcher</a:t>
            </a:r>
            <a:r>
              <a:rPr lang="de-DE" sz="2000" dirty="0" smtClean="0"/>
              <a:t> </a:t>
            </a:r>
            <a:r>
              <a:rPr lang="de-DE" sz="2000" b="1" u="sng" dirty="0" smtClean="0"/>
              <a:t>Einschätzung</a:t>
            </a:r>
            <a:r>
              <a:rPr lang="de-DE" sz="2000" b="1" dirty="0" smtClean="0"/>
              <a:t> des Gesprächspartners</a:t>
            </a:r>
            <a:r>
              <a:rPr lang="de-DE" sz="2000" dirty="0" smtClean="0"/>
              <a:t> die Figuren </a:t>
            </a:r>
            <a:r>
              <a:rPr lang="de-DE" sz="2000" dirty="0" smtClean="0"/>
              <a:t>kommen. </a:t>
            </a:r>
            <a:endParaRPr lang="de-DE" sz="2000" dirty="0" smtClean="0"/>
          </a:p>
          <a:p>
            <a:pPr marL="457200" indent="-457200">
              <a:buFont typeface="Wingdings" panose="05000000000000000000" pitchFamily="2" charset="2"/>
              <a:buChar char="Ø"/>
            </a:pPr>
            <a:r>
              <a:rPr lang="de-DE" sz="2000" dirty="0" smtClean="0"/>
              <a:t>Was sagt das über den </a:t>
            </a:r>
            <a:r>
              <a:rPr lang="de-DE" sz="2000" b="1" dirty="0"/>
              <a:t>E</a:t>
            </a:r>
            <a:r>
              <a:rPr lang="de-DE" sz="2000" b="1" dirty="0" smtClean="0"/>
              <a:t>inzelnen</a:t>
            </a:r>
            <a:r>
              <a:rPr lang="de-DE" sz="2000" dirty="0" smtClean="0"/>
              <a:t> aus (Ansichten, Wünsche, Probleme) – und was über die </a:t>
            </a:r>
            <a:r>
              <a:rPr lang="de-DE" sz="2000" b="1" dirty="0" smtClean="0"/>
              <a:t>Beziehung</a:t>
            </a:r>
            <a:r>
              <a:rPr lang="de-DE" sz="2000" dirty="0" smtClean="0"/>
              <a:t>?</a:t>
            </a:r>
            <a:endParaRPr lang="de-DE" sz="2000" dirty="0"/>
          </a:p>
        </p:txBody>
      </p:sp>
    </p:spTree>
    <p:extLst>
      <p:ext uri="{BB962C8B-B14F-4D97-AF65-F5344CB8AC3E}">
        <p14:creationId xmlns:p14="http://schemas.microsoft.com/office/powerpoint/2010/main" val="976653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
                                            <p:txEl>
                                              <p:pRg st="2" end="2"/>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635896" y="908720"/>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sp>
        <p:nvSpPr>
          <p:cNvPr id="3" name="Textfeld 2"/>
          <p:cNvSpPr txBox="1"/>
          <p:nvPr/>
        </p:nvSpPr>
        <p:spPr>
          <a:xfrm>
            <a:off x="377534" y="188640"/>
            <a:ext cx="8568952" cy="6124754"/>
          </a:xfrm>
          <a:prstGeom prst="rec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wrap="square" rtlCol="0">
            <a:spAutoFit/>
          </a:bodyPr>
          <a:lstStyle/>
          <a:p>
            <a:r>
              <a:rPr lang="de-DE" sz="2800" dirty="0" smtClean="0"/>
              <a:t>Aufgabenstellung:</a:t>
            </a:r>
          </a:p>
          <a:p>
            <a:endParaRPr lang="de-DE" sz="2800" dirty="0" smtClean="0"/>
          </a:p>
          <a:p>
            <a:r>
              <a:rPr lang="de-DE" sz="2800" dirty="0" smtClean="0"/>
              <a:t>Analysieren Sie die Redebeiträge der Figuren </a:t>
            </a:r>
            <a:r>
              <a:rPr lang="de-DE" sz="2800" b="1" dirty="0" smtClean="0"/>
              <a:t>Gretchen </a:t>
            </a:r>
            <a:r>
              <a:rPr lang="de-DE" sz="2800" dirty="0" smtClean="0"/>
              <a:t>(Gruppe A) und </a:t>
            </a:r>
            <a:r>
              <a:rPr lang="de-DE" sz="2800" b="1" dirty="0" smtClean="0"/>
              <a:t>Faust</a:t>
            </a:r>
            <a:r>
              <a:rPr lang="de-DE" sz="2800" dirty="0" smtClean="0"/>
              <a:t> (Gruppe B).</a:t>
            </a:r>
          </a:p>
          <a:p>
            <a:endParaRPr lang="de-DE" sz="2800" dirty="0" smtClean="0"/>
          </a:p>
          <a:p>
            <a:pPr marL="457200" indent="-457200">
              <a:buFont typeface="Arial" panose="020B0604020202020204" pitchFamily="34" charset="0"/>
              <a:buChar char="•"/>
            </a:pPr>
            <a:r>
              <a:rPr lang="de-DE" sz="2800" b="1" u="sng" dirty="0" smtClean="0"/>
              <a:t>Was</a:t>
            </a:r>
            <a:r>
              <a:rPr lang="de-DE" sz="2800" dirty="0" smtClean="0"/>
              <a:t> </a:t>
            </a:r>
            <a:r>
              <a:rPr lang="de-DE" sz="2800" dirty="0"/>
              <a:t>sagen </a:t>
            </a:r>
            <a:r>
              <a:rPr lang="de-DE" sz="2800" dirty="0" smtClean="0"/>
              <a:t>sie?</a:t>
            </a:r>
          </a:p>
          <a:p>
            <a:pPr marL="457200" indent="-457200">
              <a:buFont typeface="Arial" panose="020B0604020202020204" pitchFamily="34" charset="0"/>
              <a:buChar char="•"/>
            </a:pPr>
            <a:r>
              <a:rPr lang="de-DE" sz="2800" b="1" u="sng" dirty="0" smtClean="0"/>
              <a:t>Wie</a:t>
            </a:r>
            <a:r>
              <a:rPr lang="de-DE" sz="2800" dirty="0" smtClean="0"/>
              <a:t> </a:t>
            </a:r>
            <a:r>
              <a:rPr lang="de-DE" sz="2800" dirty="0"/>
              <a:t>sagen sie </a:t>
            </a:r>
            <a:r>
              <a:rPr lang="de-DE" sz="2800" dirty="0" smtClean="0"/>
              <a:t>es? </a:t>
            </a:r>
            <a:endParaRPr lang="de-DE" sz="2800" dirty="0"/>
          </a:p>
          <a:p>
            <a:pPr marL="457200" indent="-457200">
              <a:buFont typeface="Arial" panose="020B0604020202020204" pitchFamily="34" charset="0"/>
              <a:buChar char="•"/>
            </a:pPr>
            <a:endParaRPr lang="de-DE" sz="2800" dirty="0" smtClean="0"/>
          </a:p>
          <a:p>
            <a:pPr marL="457200" indent="-457200">
              <a:buFont typeface="Arial" panose="020B0604020202020204" pitchFamily="34" charset="0"/>
              <a:buChar char="•"/>
            </a:pPr>
            <a:r>
              <a:rPr lang="de-DE" sz="2800" dirty="0" smtClean="0"/>
              <a:t>Zu </a:t>
            </a:r>
            <a:r>
              <a:rPr lang="de-DE" sz="2800" b="1" u="sng" dirty="0"/>
              <a:t>welcher</a:t>
            </a:r>
            <a:r>
              <a:rPr lang="de-DE" sz="2800" dirty="0"/>
              <a:t> </a:t>
            </a:r>
            <a:r>
              <a:rPr lang="de-DE" sz="2800" b="1" dirty="0"/>
              <a:t>Einschätzung </a:t>
            </a:r>
            <a:r>
              <a:rPr lang="de-DE" sz="2800" dirty="0"/>
              <a:t>des </a:t>
            </a:r>
            <a:r>
              <a:rPr lang="de-DE" sz="2800" dirty="0" smtClean="0"/>
              <a:t>Gesprächspartners kommen sie?</a:t>
            </a:r>
          </a:p>
          <a:p>
            <a:pPr marL="457200" indent="-457200">
              <a:buFont typeface="Arial" panose="020B0604020202020204" pitchFamily="34" charset="0"/>
              <a:buChar char="•"/>
            </a:pPr>
            <a:endParaRPr lang="de-DE" sz="2800" dirty="0"/>
          </a:p>
          <a:p>
            <a:r>
              <a:rPr lang="de-DE" sz="2800" dirty="0" smtClean="0"/>
              <a:t>Markieren Sie im Text und notieren Sie Stichpunkte.</a:t>
            </a:r>
          </a:p>
          <a:p>
            <a:r>
              <a:rPr lang="de-DE" sz="2800" dirty="0" smtClean="0"/>
              <a:t>Denken Sie an den Dreischritt: </a:t>
            </a:r>
            <a:br>
              <a:rPr lang="de-DE" sz="2800" dirty="0" smtClean="0"/>
            </a:br>
            <a:r>
              <a:rPr lang="de-DE" sz="2800" dirty="0" smtClean="0"/>
              <a:t>beschreiben + belegen + deuten</a:t>
            </a:r>
          </a:p>
        </p:txBody>
      </p:sp>
      <p:sp>
        <p:nvSpPr>
          <p:cNvPr id="5" name="Geschweifte Klammer rechts 4"/>
          <p:cNvSpPr/>
          <p:nvPr/>
        </p:nvSpPr>
        <p:spPr>
          <a:xfrm>
            <a:off x="4139952" y="2636912"/>
            <a:ext cx="360040" cy="1008112"/>
          </a:xfrm>
          <a:prstGeom prst="rightBrace">
            <a:avLst/>
          </a:prstGeom>
        </p:spPr>
        <p:style>
          <a:lnRef idx="2">
            <a:schemeClr val="dk1"/>
          </a:lnRef>
          <a:fillRef idx="0">
            <a:schemeClr val="dk1"/>
          </a:fillRef>
          <a:effectRef idx="1">
            <a:schemeClr val="dk1"/>
          </a:effectRef>
          <a:fontRef idx="minor">
            <a:schemeClr val="tx1"/>
          </a:fontRef>
        </p:style>
        <p:txBody>
          <a:bodyPr rtlCol="0" anchor="ctr"/>
          <a:lstStyle/>
          <a:p>
            <a:pPr algn="ctr"/>
            <a:endParaRPr lang="de-DE"/>
          </a:p>
        </p:txBody>
      </p:sp>
      <p:sp>
        <p:nvSpPr>
          <p:cNvPr id="9" name="Textfeld 8"/>
          <p:cNvSpPr txBox="1"/>
          <p:nvPr/>
        </p:nvSpPr>
        <p:spPr>
          <a:xfrm>
            <a:off x="4662010" y="2924944"/>
            <a:ext cx="3366374" cy="369332"/>
          </a:xfrm>
          <a:prstGeom prst="rect">
            <a:avLst/>
          </a:prstGeom>
          <a:noFill/>
        </p:spPr>
        <p:txBody>
          <a:bodyPr wrap="square" rtlCol="0">
            <a:spAutoFit/>
          </a:bodyPr>
          <a:lstStyle/>
          <a:p>
            <a:r>
              <a:rPr lang="de-DE" dirty="0" smtClean="0"/>
              <a:t>Wie lässt sich das deuten?</a:t>
            </a:r>
            <a:endParaRPr lang="de-DE" dirty="0"/>
          </a:p>
        </p:txBody>
      </p:sp>
      <p:pic>
        <p:nvPicPr>
          <p:cNvPr id="1026" name="Picture 2" descr="C:\Users\Blennemann\AppData\Local\Microsoft\Windows\Temporary Internet Files\Content.IE5\Z22KFW30\pencil-311818_960_72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8169853">
            <a:off x="7279704" y="5294517"/>
            <a:ext cx="1497360" cy="7486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2868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7"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640088" y="476672"/>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cxnSp>
        <p:nvCxnSpPr>
          <p:cNvPr id="4" name="Gerade Verbindung mit Pfeil 3"/>
          <p:cNvCxnSpPr/>
          <p:nvPr/>
        </p:nvCxnSpPr>
        <p:spPr>
          <a:xfrm flipH="1">
            <a:off x="1403648" y="1123003"/>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37967" y="1123003"/>
            <a:ext cx="262829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 name="Gerade Verbindung mit Pfeil 6"/>
          <p:cNvCxnSpPr/>
          <p:nvPr/>
        </p:nvCxnSpPr>
        <p:spPr>
          <a:xfrm flipH="1">
            <a:off x="5885842" y="1123003"/>
            <a:ext cx="180020"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 name="Gerade Verbindung mit Pfeil 8"/>
          <p:cNvCxnSpPr/>
          <p:nvPr/>
        </p:nvCxnSpPr>
        <p:spPr>
          <a:xfrm>
            <a:off x="6084168" y="1147411"/>
            <a:ext cx="205723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1" name="Textfeld 10"/>
          <p:cNvSpPr txBox="1"/>
          <p:nvPr/>
        </p:nvSpPr>
        <p:spPr>
          <a:xfrm>
            <a:off x="179512" y="3216215"/>
            <a:ext cx="8784976" cy="2862322"/>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de-DE" sz="2800" b="1" dirty="0" smtClean="0"/>
              <a:t>Welche Stichpunkte könnten z.B. in die Deutungsthese </a:t>
            </a:r>
            <a:br>
              <a:rPr lang="de-DE" sz="2800" b="1" dirty="0" smtClean="0"/>
            </a:br>
            <a:r>
              <a:rPr lang="de-DE" sz="2000" dirty="0" smtClean="0"/>
              <a:t>(</a:t>
            </a:r>
            <a:r>
              <a:rPr lang="de-DE" sz="2000" dirty="0"/>
              <a:t>auch: </a:t>
            </a:r>
            <a:r>
              <a:rPr lang="de-DE" sz="2000" dirty="0" smtClean="0"/>
              <a:t>Interpretationsthese </a:t>
            </a:r>
            <a:r>
              <a:rPr lang="de-DE" sz="2000" dirty="0"/>
              <a:t>oder Deutungshypothese genannt</a:t>
            </a:r>
            <a:r>
              <a:rPr lang="de-DE" sz="2000" dirty="0" smtClean="0"/>
              <a:t>) </a:t>
            </a:r>
            <a:r>
              <a:rPr lang="de-DE" sz="2800" b="1" dirty="0" smtClean="0"/>
              <a:t>einfließen?</a:t>
            </a:r>
            <a:r>
              <a:rPr lang="de-DE" sz="3200" dirty="0" smtClean="0"/>
              <a:t> </a:t>
            </a:r>
          </a:p>
          <a:p>
            <a:pPr marL="1428750" lvl="2" indent="-514350">
              <a:buFont typeface="+mj-lt"/>
              <a:buAutoNum type="alphaLcPeriod"/>
            </a:pPr>
            <a:r>
              <a:rPr lang="de-DE" sz="2400" dirty="0" smtClean="0"/>
              <a:t>Wendepunkt der Gretchenhandlung</a:t>
            </a:r>
          </a:p>
          <a:p>
            <a:pPr marL="1428750" lvl="2" indent="-514350">
              <a:buFont typeface="+mj-lt"/>
              <a:buAutoNum type="alphaLcPeriod"/>
            </a:pPr>
            <a:r>
              <a:rPr lang="de-DE" sz="2400" dirty="0" smtClean="0"/>
              <a:t>Abschluss der Verführungsgeschichte</a:t>
            </a:r>
          </a:p>
          <a:p>
            <a:pPr marL="1428750" lvl="2" indent="-514350">
              <a:buFont typeface="+mj-lt"/>
              <a:buAutoNum type="alphaLcPeriod"/>
            </a:pPr>
            <a:r>
              <a:rPr lang="de-DE" sz="2400" dirty="0" smtClean="0"/>
              <a:t>Bilanz des Dialogs (Wer ist erfolgreich, </a:t>
            </a:r>
            <a:r>
              <a:rPr lang="de-DE" sz="2400" smtClean="0"/>
              <a:t>wer </a:t>
            </a:r>
            <a:r>
              <a:rPr lang="de-DE" sz="2400" smtClean="0"/>
              <a:t>nicht?)</a:t>
            </a:r>
            <a:endParaRPr lang="de-DE" sz="2400" dirty="0" smtClean="0"/>
          </a:p>
          <a:p>
            <a:pPr marL="1428750" lvl="2" indent="-514350">
              <a:buFont typeface="+mj-lt"/>
              <a:buAutoNum type="alphaLcPeriod"/>
            </a:pPr>
            <a:r>
              <a:rPr lang="de-DE" sz="2400" dirty="0" smtClean="0"/>
              <a:t>Stand der Beziehung</a:t>
            </a:r>
          </a:p>
          <a:p>
            <a:pPr marL="1428750" lvl="2" indent="-514350">
              <a:buFont typeface="+mj-lt"/>
              <a:buAutoNum type="alphaLcPeriod"/>
            </a:pPr>
            <a:r>
              <a:rPr lang="de-DE" sz="2400" dirty="0" smtClean="0"/>
              <a:t>…</a:t>
            </a:r>
            <a:endParaRPr lang="de-DE" sz="2000" dirty="0"/>
          </a:p>
        </p:txBody>
      </p:sp>
    </p:spTree>
    <p:extLst>
      <p:ext uri="{BB962C8B-B14F-4D97-AF65-F5344CB8AC3E}">
        <p14:creationId xmlns:p14="http://schemas.microsoft.com/office/powerpoint/2010/main" val="669682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7"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640088" y="476672"/>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cxnSp>
        <p:nvCxnSpPr>
          <p:cNvPr id="4" name="Gerade Verbindung mit Pfeil 3"/>
          <p:cNvCxnSpPr/>
          <p:nvPr/>
        </p:nvCxnSpPr>
        <p:spPr>
          <a:xfrm flipH="1">
            <a:off x="1403648" y="1123003"/>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37967" y="1123003"/>
            <a:ext cx="262829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 name="Gerade Verbindung mit Pfeil 6"/>
          <p:cNvCxnSpPr/>
          <p:nvPr/>
        </p:nvCxnSpPr>
        <p:spPr>
          <a:xfrm flipH="1">
            <a:off x="5885842" y="1123003"/>
            <a:ext cx="180020"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 name="Gerade Verbindung mit Pfeil 8"/>
          <p:cNvCxnSpPr/>
          <p:nvPr/>
        </p:nvCxnSpPr>
        <p:spPr>
          <a:xfrm>
            <a:off x="6084168" y="1147411"/>
            <a:ext cx="205723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0" name="Textfeld 9"/>
          <p:cNvSpPr txBox="1"/>
          <p:nvPr/>
        </p:nvSpPr>
        <p:spPr>
          <a:xfrm>
            <a:off x="212676" y="3212976"/>
            <a:ext cx="8784976" cy="2985433"/>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de-DE" sz="2800" b="1" dirty="0" smtClean="0"/>
              <a:t>Welche Stichpunkte könnten z.B. in die Deutungsthese </a:t>
            </a:r>
            <a:br>
              <a:rPr lang="de-DE" sz="2800" b="1" dirty="0" smtClean="0"/>
            </a:br>
            <a:r>
              <a:rPr lang="de-DE" sz="2000" dirty="0" smtClean="0"/>
              <a:t>(</a:t>
            </a:r>
            <a:r>
              <a:rPr lang="de-DE" sz="2000" dirty="0"/>
              <a:t>auch: </a:t>
            </a:r>
            <a:r>
              <a:rPr lang="de-DE" sz="2000" dirty="0" smtClean="0"/>
              <a:t>Interpretationsthese </a:t>
            </a:r>
            <a:r>
              <a:rPr lang="de-DE" sz="2000" dirty="0"/>
              <a:t>oder Deutungshypothese genannt</a:t>
            </a:r>
            <a:r>
              <a:rPr lang="de-DE" sz="2000" dirty="0" smtClean="0"/>
              <a:t>) </a:t>
            </a:r>
            <a:r>
              <a:rPr lang="de-DE" sz="2800" b="1" dirty="0" smtClean="0"/>
              <a:t>einfließen?</a:t>
            </a:r>
            <a:r>
              <a:rPr lang="de-DE" sz="3200" dirty="0" smtClean="0"/>
              <a:t> </a:t>
            </a:r>
          </a:p>
          <a:p>
            <a:endParaRPr lang="de-DE" sz="3200" dirty="0" smtClean="0"/>
          </a:p>
          <a:p>
            <a:pPr algn="ctr"/>
            <a:r>
              <a:rPr lang="de-DE" sz="3200" dirty="0" smtClean="0"/>
              <a:t>Die Szene ist für den weiteren Verlauf wichtig, </a:t>
            </a:r>
          </a:p>
          <a:p>
            <a:pPr lvl="1"/>
            <a:r>
              <a:rPr lang="de-DE" sz="3200" dirty="0" smtClean="0"/>
              <a:t>da…</a:t>
            </a:r>
          </a:p>
          <a:p>
            <a:pPr lvl="1"/>
            <a:endParaRPr lang="de-DE" sz="3200" dirty="0" smtClean="0"/>
          </a:p>
        </p:txBody>
      </p:sp>
      <p:pic>
        <p:nvPicPr>
          <p:cNvPr id="12" name="Picture 2" descr="C:\Users\Blennemann\AppData\Local\Microsoft\Windows\Temporary Internet Files\Content.IE5\Z22KFW30\pencil-311818_960_7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8460304">
            <a:off x="1484157" y="5323733"/>
            <a:ext cx="921296" cy="460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871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977" y="0"/>
            <a:ext cx="9096375" cy="6078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feld 1"/>
          <p:cNvSpPr txBox="1"/>
          <p:nvPr/>
        </p:nvSpPr>
        <p:spPr>
          <a:xfrm>
            <a:off x="3640088" y="476672"/>
            <a:ext cx="5112568" cy="646331"/>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de-DE" sz="3600" dirty="0" err="1" smtClean="0">
                <a:solidFill>
                  <a:schemeClr val="tx1"/>
                </a:solidFill>
              </a:rPr>
              <a:t>Marthens</a:t>
            </a:r>
            <a:r>
              <a:rPr lang="de-DE" sz="3600" dirty="0" smtClean="0">
                <a:solidFill>
                  <a:schemeClr val="tx1"/>
                </a:solidFill>
              </a:rPr>
              <a:t> Garten</a:t>
            </a:r>
            <a:endParaRPr lang="de-DE" sz="3600" dirty="0">
              <a:solidFill>
                <a:schemeClr val="tx1"/>
              </a:solidFill>
            </a:endParaRPr>
          </a:p>
        </p:txBody>
      </p:sp>
      <p:cxnSp>
        <p:nvCxnSpPr>
          <p:cNvPr id="4" name="Gerade Verbindung mit Pfeil 3"/>
          <p:cNvCxnSpPr/>
          <p:nvPr/>
        </p:nvCxnSpPr>
        <p:spPr>
          <a:xfrm flipH="1">
            <a:off x="1403648" y="1123003"/>
            <a:ext cx="4680520" cy="57780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6" name="Gerade Verbindung mit Pfeil 5"/>
          <p:cNvCxnSpPr/>
          <p:nvPr/>
        </p:nvCxnSpPr>
        <p:spPr>
          <a:xfrm flipH="1">
            <a:off x="3437967" y="1123003"/>
            <a:ext cx="262829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 name="Gerade Verbindung mit Pfeil 6"/>
          <p:cNvCxnSpPr/>
          <p:nvPr/>
        </p:nvCxnSpPr>
        <p:spPr>
          <a:xfrm flipH="1">
            <a:off x="5885842" y="1123003"/>
            <a:ext cx="180020"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 name="Gerade Verbindung mit Pfeil 8"/>
          <p:cNvCxnSpPr/>
          <p:nvPr/>
        </p:nvCxnSpPr>
        <p:spPr>
          <a:xfrm>
            <a:off x="6084168" y="1147411"/>
            <a:ext cx="2057232" cy="64981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1" name="Rechteck 10"/>
          <p:cNvSpPr/>
          <p:nvPr/>
        </p:nvSpPr>
        <p:spPr>
          <a:xfrm>
            <a:off x="5076056" y="3140968"/>
            <a:ext cx="3888432" cy="1296144"/>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9816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251520" y="1741537"/>
            <a:ext cx="8712968" cy="4824536"/>
          </a:xfrm>
        </p:spPr>
        <p:txBody>
          <a:bodyPr>
            <a:normAutofit/>
          </a:bodyPr>
          <a:lstStyle/>
          <a:p>
            <a:r>
              <a:rPr lang="de-DE" sz="2400" i="1" dirty="0" smtClean="0"/>
              <a:t>Basissatz</a:t>
            </a:r>
            <a:r>
              <a:rPr lang="de-DE" sz="2400" dirty="0" smtClean="0"/>
              <a:t>:</a:t>
            </a:r>
          </a:p>
          <a:p>
            <a:pPr marL="0" indent="0">
              <a:buNone/>
            </a:pPr>
            <a:r>
              <a:rPr lang="de-DE" sz="2400" dirty="0" smtClean="0"/>
              <a:t>Eine Wette zwischen Gott und dem Teufel  schafft die Voraussetzungen für die </a:t>
            </a:r>
            <a:r>
              <a:rPr lang="de-DE" sz="2400" u="sng" dirty="0" smtClean="0"/>
              <a:t>Dramen</a:t>
            </a:r>
            <a:r>
              <a:rPr lang="de-DE" sz="2400" dirty="0" smtClean="0"/>
              <a:t>handlung in </a:t>
            </a:r>
            <a:r>
              <a:rPr lang="de-DE" sz="2400" u="sng" dirty="0" smtClean="0"/>
              <a:t>Goethes</a:t>
            </a:r>
            <a:r>
              <a:rPr lang="de-DE" sz="2400" dirty="0" smtClean="0"/>
              <a:t> </a:t>
            </a:r>
            <a:r>
              <a:rPr lang="de-DE" sz="2400" u="sng" dirty="0" smtClean="0"/>
              <a:t>1808</a:t>
            </a:r>
            <a:r>
              <a:rPr lang="de-DE" sz="2400" dirty="0" smtClean="0"/>
              <a:t> publiziertem „</a:t>
            </a:r>
            <a:r>
              <a:rPr lang="de-DE" sz="2400" u="sng" dirty="0" smtClean="0"/>
              <a:t>Faust I</a:t>
            </a:r>
            <a:r>
              <a:rPr lang="de-DE" sz="2400" dirty="0" smtClean="0"/>
              <a:t>“</a:t>
            </a:r>
          </a:p>
          <a:p>
            <a:r>
              <a:rPr lang="de-DE" sz="2400" i="1" dirty="0" smtClean="0"/>
              <a:t>Hinführung</a:t>
            </a:r>
            <a:r>
              <a:rPr lang="de-DE" sz="2400" dirty="0" smtClean="0"/>
              <a:t>:</a:t>
            </a:r>
          </a:p>
          <a:p>
            <a:pPr marL="0" indent="0">
              <a:buNone/>
            </a:pPr>
            <a:r>
              <a:rPr lang="de-DE" sz="2400" dirty="0" smtClean="0"/>
              <a:t>Voraussetzung (Wette mit Inhalt)</a:t>
            </a:r>
          </a:p>
          <a:p>
            <a:pPr marL="0" indent="0">
              <a:buNone/>
            </a:pPr>
            <a:r>
              <a:rPr lang="de-DE" sz="2400" dirty="0" smtClean="0"/>
              <a:t>Faust (Scheitern, Wette mit M. als letzter Versuch)</a:t>
            </a:r>
          </a:p>
          <a:p>
            <a:pPr marL="0" indent="0">
              <a:buNone/>
            </a:pPr>
            <a:r>
              <a:rPr lang="de-DE" sz="2400" dirty="0" smtClean="0"/>
              <a:t>Verjüngung Fausts durch Zaubertrank (weckt sexuelle Lust)</a:t>
            </a:r>
          </a:p>
          <a:p>
            <a:pPr marL="0" indent="0">
              <a:buNone/>
            </a:pPr>
            <a:r>
              <a:rPr lang="de-DE" sz="2400" dirty="0" smtClean="0"/>
              <a:t>Aufeinandertreffen unterschiedlicher Lebenswelten</a:t>
            </a:r>
          </a:p>
          <a:p>
            <a:pPr marL="0" indent="0">
              <a:buNone/>
            </a:pPr>
            <a:r>
              <a:rPr lang="de-DE" sz="2400" dirty="0" smtClean="0"/>
              <a:t>Fausts Annäherung unter M.s Leitung (Schmuck, Treffen, Margaretes Zurückhaltung weicht langsam dem Begehren)</a:t>
            </a:r>
            <a:endParaRPr lang="de-DE" sz="28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0"/>
            <a:ext cx="4630093" cy="17068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7636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453</Words>
  <Application>Microsoft Office PowerPoint</Application>
  <PresentationFormat>Bildschirmpräsentation (4:3)</PresentationFormat>
  <Paragraphs>90</Paragraphs>
  <Slides>10</Slides>
  <Notes>9</Notes>
  <HiddenSlides>0</HiddenSlides>
  <MMClips>0</MMClips>
  <ScaleCrop>false</ScaleCrop>
  <HeadingPairs>
    <vt:vector size="4" baseType="variant">
      <vt:variant>
        <vt:lpstr>Design</vt:lpstr>
      </vt:variant>
      <vt:variant>
        <vt:i4>1</vt:i4>
      </vt:variant>
      <vt:variant>
        <vt:lpstr>Folientitel</vt:lpstr>
      </vt:variant>
      <vt:variant>
        <vt:i4>10</vt:i4>
      </vt:variant>
    </vt:vector>
  </HeadingPairs>
  <TitlesOfParts>
    <vt:vector size="11" baseType="lpstr">
      <vt:lpstr>Larissa</vt:lpstr>
      <vt:lpstr>Aufsatzdidaktik Szenenanalyse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Wendepunkt der Gretchenhandlung</dc:title>
  <dc:creator>Blennemann</dc:creator>
  <cp:lastModifiedBy>Blennemann</cp:lastModifiedBy>
  <cp:revision>38</cp:revision>
  <cp:lastPrinted>2018-10-06T16:16:02Z</cp:lastPrinted>
  <dcterms:created xsi:type="dcterms:W3CDTF">2018-09-25T13:34:39Z</dcterms:created>
  <dcterms:modified xsi:type="dcterms:W3CDTF">2018-10-10T14:16:22Z</dcterms:modified>
</cp:coreProperties>
</file>