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60" r:id="rId4"/>
    <p:sldId id="279" r:id="rId5"/>
    <p:sldId id="271" r:id="rId6"/>
    <p:sldId id="261" r:id="rId7"/>
    <p:sldId id="273" r:id="rId8"/>
    <p:sldId id="263" r:id="rId9"/>
    <p:sldId id="274" r:id="rId10"/>
    <p:sldId id="275" r:id="rId11"/>
    <p:sldId id="265" r:id="rId12"/>
    <p:sldId id="276" r:id="rId13"/>
    <p:sldId id="266" r:id="rId14"/>
    <p:sldId id="277" r:id="rId15"/>
    <p:sldId id="278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5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B9F2A-8B4C-4FE8-A9DD-C46C9F5D017C}" type="datetimeFigureOut">
              <a:rPr lang="de-DE" smtClean="0"/>
              <a:t>13.03.2016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D3D9F-F074-487B-AC4C-FDB0C49C15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89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5B5A-F678-4C3B-A0D3-D82874CD829C}" type="datetime1">
              <a:rPr lang="de-DE" smtClean="0"/>
              <a:t>13.03.2016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08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F294F-E342-4B54-98B0-D2104AA5C5BE}" type="datetime1">
              <a:rPr lang="de-DE" smtClean="0"/>
              <a:t>13.03.2016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3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033B9-4BCC-4482-9F45-5D076D0774AB}" type="datetime1">
              <a:rPr lang="de-DE" smtClean="0"/>
              <a:t>13.03.2016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941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3EA89-7C24-4E0D-9F4F-46B4093C789B}" type="datetime1">
              <a:rPr lang="de-DE" smtClean="0"/>
              <a:t>13.03.2016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332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EF2F-7F40-4CD9-B71B-76597B9BC8E1}" type="datetime1">
              <a:rPr lang="de-DE" smtClean="0"/>
              <a:t>13.03.2016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498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7340-0705-4208-810B-E8A8A6BDE6CD}" type="datetime1">
              <a:rPr lang="de-DE" smtClean="0"/>
              <a:t>13.03.2016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05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5500-CBA8-4050-AD3C-41C25E883155}" type="datetime1">
              <a:rPr lang="de-DE" smtClean="0"/>
              <a:t>13.03.2016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300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8756-4E48-4FD0-AE3E-2E7867045012}" type="datetime1">
              <a:rPr lang="de-DE" smtClean="0"/>
              <a:t>13.03.2016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69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A0B0-480E-49CD-B77B-F22316BB05E8}" type="datetime1">
              <a:rPr lang="de-DE" smtClean="0"/>
              <a:t>13.03.2016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4422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BAAA-3863-4E55-82E1-6BB1D5033AB5}" type="datetime1">
              <a:rPr lang="de-DE" smtClean="0"/>
              <a:t>13.03.2016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69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85E9-4ABA-4ED8-B947-7E7936A4863D}" type="datetime1">
              <a:rPr lang="de-DE" smtClean="0"/>
              <a:t>13.03.2016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79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51B68-750B-4288-81C9-EF4E397C7CC6}" type="datetime1">
              <a:rPr lang="de-DE" smtClean="0"/>
              <a:t>13.03.2016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2F773-D56A-46CF-9943-25DAA3A110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781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/>
          <a:lstStyle/>
          <a:p>
            <a:r>
              <a:rPr lang="de-DE" dirty="0" smtClean="0"/>
              <a:t>Klausurformat: Interpretation eines Textauszuges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60376" y="2568713"/>
            <a:ext cx="6400800" cy="864096"/>
          </a:xfrm>
        </p:spPr>
        <p:txBody>
          <a:bodyPr/>
          <a:lstStyle/>
          <a:p>
            <a:r>
              <a:rPr lang="de-DE" dirty="0" smtClean="0"/>
              <a:t>Beispiel: Max Frisch, Homo </a:t>
            </a:r>
            <a:r>
              <a:rPr lang="de-DE" dirty="0" err="1" smtClean="0"/>
              <a:t>faber</a:t>
            </a:r>
            <a:endParaRPr lang="de-DE" dirty="0"/>
          </a:p>
        </p:txBody>
      </p:sp>
      <p:pic>
        <p:nvPicPr>
          <p:cNvPr id="1026" name="Picture 2" descr="Hand, Füller, Schreiben, Finger, Brie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89040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95536" y="6525344"/>
            <a:ext cx="3888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Bild: https://pixabay.com/de/hand-f%C3%BCller-schreiben-finger-brief-282471/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71600" y="6183277"/>
            <a:ext cx="7200800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501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89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dirty="0" smtClean="0"/>
              <a:t>Vorgehensweise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4725144"/>
            <a:ext cx="8229600" cy="10081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e-DE" b="1" dirty="0" smtClean="0"/>
              <a:t>Text überfliegen und Aufgabenstellung </a:t>
            </a:r>
            <a:r>
              <a:rPr lang="de-DE" b="1" dirty="0" smtClean="0"/>
              <a:t>erfassen, </a:t>
            </a:r>
            <a:r>
              <a:rPr lang="de-DE" b="1" dirty="0" smtClean="0"/>
              <a:t>erstes Vorverständnis formulieren.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5767387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llipse 4"/>
          <p:cNvSpPr/>
          <p:nvPr/>
        </p:nvSpPr>
        <p:spPr>
          <a:xfrm>
            <a:off x="1619528" y="1367788"/>
            <a:ext cx="1224136" cy="213322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1619528" y="3356992"/>
            <a:ext cx="1008256" cy="86409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539552" y="594928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1331640" y="6356350"/>
            <a:ext cx="640871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68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8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39552" y="404664"/>
            <a:ext cx="813690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(ausführliche) Aufgabenstellung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39552" y="1412776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Ordnen Sie die Textstelle in den Gesamtzusammen-hang ein. </a:t>
            </a:r>
          </a:p>
          <a:p>
            <a:r>
              <a:rPr lang="de-DE" sz="2800" i="1" dirty="0" smtClean="0"/>
              <a:t>Was erfährt man über Fabers …</a:t>
            </a:r>
            <a:br>
              <a:rPr lang="de-DE" sz="2800" i="1" dirty="0" smtClean="0"/>
            </a:br>
            <a:r>
              <a:rPr lang="de-DE" sz="2800" i="1" dirty="0" smtClean="0"/>
              <a:t>Verständnis von Beziehungen / Selbstbild  / Sicht auf die Natur / Verhältnis zum Tod / Weltbild / Angst vor Verantwortung und Bindung / Umgang mit seiner Schuld … </a:t>
            </a:r>
          </a:p>
          <a:p>
            <a:r>
              <a:rPr lang="de-DE" sz="2800" dirty="0" smtClean="0"/>
              <a:t>Beziehen Sie die sprachliche und erzählerische Gestaltung mit ein.</a:t>
            </a:r>
            <a:endParaRPr lang="de-DE" sz="2800" dirty="0"/>
          </a:p>
        </p:txBody>
      </p:sp>
      <p:sp>
        <p:nvSpPr>
          <p:cNvPr id="7" name="Textfeld 6"/>
          <p:cNvSpPr txBox="1"/>
          <p:nvPr/>
        </p:nvSpPr>
        <p:spPr>
          <a:xfrm>
            <a:off x="532881" y="5517232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Verfassen Sie aufgrund Ihrer Ergebnisse einen Interpretationsaufsatz.</a:t>
            </a:r>
            <a:endParaRPr lang="de-DE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16832"/>
            <a:ext cx="162242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2195736" y="3992100"/>
            <a:ext cx="147667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Teilaufgabe 2</a:t>
            </a:r>
            <a:endParaRPr lang="de-DE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496" y="4976519"/>
            <a:ext cx="16160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1403648" y="6356350"/>
            <a:ext cx="6480720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008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39552" y="404664"/>
            <a:ext cx="813690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(einfache) Aufgabenstellung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38085" y="1700808"/>
            <a:ext cx="81369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Diese Aufgabenstellung</a:t>
            </a:r>
          </a:p>
          <a:p>
            <a:pPr algn="ctr"/>
            <a:r>
              <a:rPr lang="de-DE" sz="2800" b="1" i="1" dirty="0" smtClean="0"/>
              <a:t>Interpretieren Sie diesen </a:t>
            </a:r>
            <a:r>
              <a:rPr lang="de-DE" sz="2800" b="1" i="1" dirty="0" smtClean="0"/>
              <a:t>Text</a:t>
            </a:r>
            <a:endParaRPr lang="de-DE" sz="2800" b="1" i="1" dirty="0" smtClean="0"/>
          </a:p>
          <a:p>
            <a:pPr algn="ctr"/>
            <a:r>
              <a:rPr lang="de-DE" sz="2800" dirty="0" smtClean="0"/>
              <a:t>umfasst (unausgesprochen) ebenfalls die zuvor aufgeführten drei Teilaufgaben</a:t>
            </a:r>
          </a:p>
          <a:p>
            <a:pPr algn="ctr"/>
            <a:endParaRPr lang="de-DE" sz="2800" dirty="0" smtClean="0"/>
          </a:p>
          <a:p>
            <a:endParaRPr lang="de-DE" dirty="0" smtClean="0"/>
          </a:p>
          <a:p>
            <a:pPr>
              <a:tabLst>
                <a:tab pos="893763" algn="ctr"/>
                <a:tab pos="3944938" algn="ctr"/>
                <a:tab pos="6550025" algn="ctr"/>
              </a:tabLst>
            </a:pPr>
            <a:r>
              <a:rPr lang="de-DE" dirty="0" smtClean="0"/>
              <a:t>	Verortung	Thema der Textstelle	Sprache + Form</a:t>
            </a:r>
          </a:p>
          <a:p>
            <a:pPr>
              <a:tabLst>
                <a:tab pos="893763" algn="ctr"/>
                <a:tab pos="3944938" algn="ctr"/>
                <a:tab pos="6550025" algn="ctr"/>
              </a:tabLst>
            </a:pPr>
            <a:r>
              <a:rPr lang="de-DE" dirty="0"/>
              <a:t>	</a:t>
            </a:r>
            <a:r>
              <a:rPr lang="de-DE" dirty="0" smtClean="0"/>
              <a:t>Inhalt	</a:t>
            </a:r>
            <a:r>
              <a:rPr lang="de-DE" i="1" dirty="0"/>
              <a:t>Was erfährt man über </a:t>
            </a:r>
            <a:r>
              <a:rPr lang="de-DE" i="1" dirty="0" smtClean="0"/>
              <a:t>…</a:t>
            </a:r>
            <a:r>
              <a:rPr lang="de-DE" dirty="0" smtClean="0"/>
              <a:t>	Erzählweise</a:t>
            </a:r>
          </a:p>
          <a:p>
            <a:pPr>
              <a:tabLst>
                <a:tab pos="893763" algn="ctr"/>
                <a:tab pos="3944938" algn="ctr"/>
                <a:tab pos="6550025" algn="ctr"/>
              </a:tabLst>
            </a:pPr>
            <a:r>
              <a:rPr lang="de-DE" dirty="0"/>
              <a:t>	</a:t>
            </a:r>
            <a:r>
              <a:rPr lang="de-DE" dirty="0" smtClean="0"/>
              <a:t>		Textsorte</a:t>
            </a:r>
          </a:p>
          <a:p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0" y="3633617"/>
            <a:ext cx="162242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868201" y="3714054"/>
            <a:ext cx="147667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Teilaufgabe 2</a:t>
            </a:r>
            <a:endParaRPr lang="de-DE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3714054"/>
            <a:ext cx="16160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1547664" y="6356350"/>
            <a:ext cx="5976664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293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89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dirty="0" smtClean="0"/>
              <a:t>Vorgehensweise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4725144"/>
            <a:ext cx="8229600" cy="1324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Inhalt sichern (Textstelle) und Vorverständnis überarbeiten (immer </a:t>
            </a:r>
            <a:r>
              <a:rPr lang="de-DE" sz="2000" b="1" dirty="0" smtClean="0"/>
              <a:t>Teilaufgabe 2</a:t>
            </a:r>
            <a:r>
              <a:rPr lang="de-DE" b="1" dirty="0" smtClean="0"/>
              <a:t> im Blick haben)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5767387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llipse 4"/>
          <p:cNvSpPr/>
          <p:nvPr/>
        </p:nvSpPr>
        <p:spPr>
          <a:xfrm>
            <a:off x="2699792" y="1367788"/>
            <a:ext cx="1224136" cy="213322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2627784" y="3386946"/>
            <a:ext cx="1008256" cy="86409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301208"/>
            <a:ext cx="16160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619672" y="6356350"/>
            <a:ext cx="5832648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679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Inhalt erarbeiten und verorten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35329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67544" y="1556791"/>
            <a:ext cx="5112568" cy="22467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smtClean="0"/>
              <a:t>Textauszug mehrfach lesen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smtClean="0"/>
              <a:t>In Sinnabschnitte gliedern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smtClean="0"/>
              <a:t>Überschriften formulieren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smtClean="0"/>
              <a:t>W-Fragen klären</a:t>
            </a:r>
          </a:p>
          <a:p>
            <a:pPr algn="ctr"/>
            <a:r>
              <a:rPr lang="de-DE" sz="2800" b="1" dirty="0" smtClean="0">
                <a:sym typeface="Wingdings" panose="05000000000000000000" pitchFamily="2" charset="2"/>
              </a:rPr>
              <a:t> Vorarbeit für kurze IA</a:t>
            </a:r>
            <a:endParaRPr lang="de-DE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933056"/>
            <a:ext cx="828092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Gerade Verbindung mit Pfeil 5"/>
          <p:cNvCxnSpPr/>
          <p:nvPr/>
        </p:nvCxnSpPr>
        <p:spPr>
          <a:xfrm>
            <a:off x="2483768" y="98072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948264" y="980728"/>
            <a:ext cx="72008" cy="28228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4355976" y="40770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Tempus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63688" y="6356350"/>
            <a:ext cx="568863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7215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89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dirty="0" smtClean="0"/>
              <a:t>Vorgehensweise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4725144"/>
            <a:ext cx="8229600" cy="1324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 smtClean="0"/>
              <a:t>Analyse der Textstelle </a:t>
            </a:r>
            <a:br>
              <a:rPr lang="de-DE" b="1" dirty="0" smtClean="0"/>
            </a:br>
            <a:r>
              <a:rPr lang="de-DE" b="1" dirty="0" smtClean="0"/>
              <a:t>(immer </a:t>
            </a:r>
            <a:r>
              <a:rPr lang="de-DE" sz="2000" b="1" dirty="0" smtClean="0"/>
              <a:t>Teilaufgabe 2</a:t>
            </a:r>
            <a:r>
              <a:rPr lang="de-DE" b="1" dirty="0" smtClean="0"/>
              <a:t>  im Blick haben)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56604"/>
            <a:ext cx="5767387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llipse 4"/>
          <p:cNvSpPr/>
          <p:nvPr/>
        </p:nvSpPr>
        <p:spPr>
          <a:xfrm>
            <a:off x="3819289" y="1367788"/>
            <a:ext cx="1224136" cy="213322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3803964" y="3386946"/>
            <a:ext cx="1008256" cy="86409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322" y="5301208"/>
            <a:ext cx="16160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31640" y="6356350"/>
            <a:ext cx="640871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475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Analyse der Sprache und Form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/>
          <a:lstStyle/>
          <a:p>
            <a:pPr marL="0" indent="0">
              <a:buNone/>
            </a:pP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endParaRPr lang="de-DE" sz="2400" dirty="0" smtClean="0"/>
          </a:p>
          <a:p>
            <a:pPr marL="514350" indent="-514350">
              <a:buFont typeface="+mj-lt"/>
              <a:buAutoNum type="arabicPeriod"/>
            </a:pPr>
            <a:endParaRPr lang="de-DE" sz="2800" dirty="0" smtClean="0"/>
          </a:p>
          <a:p>
            <a:pPr marL="514350" indent="-514350">
              <a:buFont typeface="+mj-lt"/>
              <a:buAutoNum type="arabicPeriod"/>
            </a:pPr>
            <a:endParaRPr lang="de-DE" sz="2800" b="1" dirty="0" smtClean="0"/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827584" y="1916832"/>
            <a:ext cx="7344816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dirty="0" smtClean="0"/>
              <a:t>Analyse ähnlich wie bei Kurzprosa </a:t>
            </a:r>
          </a:p>
          <a:p>
            <a:pPr marL="285750" indent="-285750">
              <a:buFont typeface="Wingdings"/>
              <a:buChar char="à"/>
            </a:pPr>
            <a:r>
              <a:rPr lang="de-DE" sz="2800" dirty="0" smtClean="0">
                <a:sym typeface="Wingdings" panose="05000000000000000000" pitchFamily="2" charset="2"/>
              </a:rPr>
              <a:t>Einzelaspekte untersuchen: Figurencharakterisierung, Erzählsituation, </a:t>
            </a:r>
            <a:r>
              <a:rPr lang="de-DE" sz="2800" dirty="0">
                <a:sym typeface="Wingdings" panose="05000000000000000000" pitchFamily="2" charset="2"/>
              </a:rPr>
              <a:t>s</a:t>
            </a:r>
            <a:r>
              <a:rPr lang="de-DE" sz="2800" dirty="0" smtClean="0">
                <a:sym typeface="Wingdings" panose="05000000000000000000" pitchFamily="2" charset="2"/>
              </a:rPr>
              <a:t>prachliche Gestaltung, Themen, Bilder + Motive etc.</a:t>
            </a:r>
          </a:p>
          <a:p>
            <a:pPr marL="285750" indent="-285750">
              <a:buFont typeface="Wingdings"/>
              <a:buChar char="à"/>
            </a:pPr>
            <a:r>
              <a:rPr lang="de-DE" sz="2800" dirty="0" smtClean="0">
                <a:sym typeface="Wingdings" panose="05000000000000000000" pitchFamily="2" charset="2"/>
              </a:rPr>
              <a:t>Einzelaspekte </a:t>
            </a:r>
            <a:r>
              <a:rPr lang="de-DE" sz="2800" b="1" dirty="0" smtClean="0">
                <a:sym typeface="Wingdings" panose="05000000000000000000" pitchFamily="2" charset="2"/>
              </a:rPr>
              <a:t>benennen und beschreiben</a:t>
            </a:r>
            <a:r>
              <a:rPr lang="de-DE" sz="2800" dirty="0" smtClean="0">
                <a:sym typeface="Wingdings" panose="05000000000000000000" pitchFamily="2" charset="2"/>
              </a:rPr>
              <a:t> UND </a:t>
            </a:r>
            <a:r>
              <a:rPr lang="de-DE" sz="2800" b="1" dirty="0" smtClean="0">
                <a:sym typeface="Wingdings" panose="05000000000000000000" pitchFamily="2" charset="2"/>
              </a:rPr>
              <a:t>deuten </a:t>
            </a:r>
            <a:r>
              <a:rPr lang="de-DE" sz="2800" dirty="0" smtClean="0">
                <a:sym typeface="Wingdings" panose="05000000000000000000" pitchFamily="2" charset="2"/>
              </a:rPr>
              <a:t>(Warum wurden sie eingesetzt? Wirkung auf Leser?)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259632" y="6356350"/>
            <a:ext cx="6696744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0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89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dirty="0" smtClean="0"/>
              <a:t>Vorgehensweise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4509404"/>
            <a:ext cx="8229600" cy="19439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 dirty="0" smtClean="0"/>
              <a:t>Deutungsthese formulieren</a:t>
            </a:r>
          </a:p>
          <a:p>
            <a:pPr marL="0" indent="0">
              <a:buNone/>
            </a:pPr>
            <a:r>
              <a:rPr lang="de-DE" dirty="0" smtClean="0"/>
              <a:t>Inhalt und Analyseaspekte (Sprache, Form) aufeinander beziehen</a:t>
            </a:r>
          </a:p>
          <a:p>
            <a:pPr marL="0" indent="0">
              <a:buNone/>
            </a:pPr>
            <a:r>
              <a:rPr lang="de-DE" dirty="0" smtClean="0"/>
              <a:t>Dafür</a:t>
            </a:r>
            <a:r>
              <a:rPr lang="de-DE" b="1" dirty="0" smtClean="0"/>
              <a:t> Einzelergebnisse nach Aspekten sortieren.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56604"/>
            <a:ext cx="5767387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llipse 4"/>
          <p:cNvSpPr/>
          <p:nvPr/>
        </p:nvSpPr>
        <p:spPr>
          <a:xfrm>
            <a:off x="5940152" y="1194294"/>
            <a:ext cx="1224136" cy="213322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5828291" y="3327514"/>
            <a:ext cx="1008256" cy="86409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53979"/>
              </p:ext>
            </p:extLst>
          </p:nvPr>
        </p:nvGraphicFramePr>
        <p:xfrm>
          <a:off x="611560" y="4365104"/>
          <a:ext cx="820891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370840">
                <a:tc>
                  <a:txBody>
                    <a:bodyPr/>
                    <a:lstStyle/>
                    <a:p>
                      <a:endParaRPr lang="de-DE" i="1" dirty="0" smtClean="0"/>
                    </a:p>
                    <a:p>
                      <a:r>
                        <a:rPr lang="de-DE" i="1" dirty="0" smtClean="0"/>
                        <a:t>Aspekt 1</a:t>
                      </a:r>
                    </a:p>
                    <a:p>
                      <a:r>
                        <a:rPr lang="de-DE" i="1" dirty="0" smtClean="0"/>
                        <a:t>Fabers Haltung gegenüber Frauen  ist…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Sieht</a:t>
                      </a:r>
                      <a:r>
                        <a:rPr lang="de-DE" baseline="0" dirty="0" smtClean="0"/>
                        <a:t> man an folgenden inhaltlichen Aspekten …</a:t>
                      </a:r>
                      <a:br>
                        <a:rPr lang="de-DE" baseline="0" dirty="0" smtClean="0"/>
                      </a:br>
                      <a:r>
                        <a:rPr lang="de-DE" baseline="0" dirty="0" smtClean="0"/>
                        <a:t>(Zitate, Paraphrasen </a:t>
                      </a:r>
                      <a:r>
                        <a:rPr lang="de-DE" baseline="0" dirty="0" smtClean="0">
                          <a:sym typeface="Wingdings" panose="05000000000000000000" pitchFamily="2" charset="2"/>
                        </a:rPr>
                        <a:t> Verhalten / Aussagen </a:t>
                      </a:r>
                      <a:br>
                        <a:rPr lang="de-DE" baseline="0" dirty="0" smtClean="0">
                          <a:sym typeface="Wingdings" panose="05000000000000000000" pitchFamily="2" charset="2"/>
                        </a:rPr>
                      </a:br>
                      <a:r>
                        <a:rPr lang="de-DE" baseline="0" dirty="0" smtClean="0">
                          <a:sym typeface="Wingdings" panose="05000000000000000000" pitchFamily="2" charset="2"/>
                        </a:rPr>
                        <a:t>deuten)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Folgende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sprachl</a:t>
                      </a:r>
                      <a:r>
                        <a:rPr lang="de-DE" baseline="0" dirty="0" smtClean="0"/>
                        <a:t>. und formale Analyseaspekte stützen diese These</a:t>
                      </a:r>
                    </a:p>
                    <a:p>
                      <a:r>
                        <a:rPr lang="de-DE" baseline="0" dirty="0" smtClean="0"/>
                        <a:t>(benennen </a:t>
                      </a:r>
                      <a:r>
                        <a:rPr lang="de-DE" baseline="0" dirty="0" smtClean="0"/>
                        <a:t>, </a:t>
                      </a:r>
                      <a:r>
                        <a:rPr lang="de-DE" baseline="0" dirty="0" smtClean="0"/>
                        <a:t>beschreiben UND deuten)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547664" y="6356350"/>
            <a:ext cx="5904656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176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95536" y="260648"/>
            <a:ext cx="828092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Der Schreibprozess</a:t>
            </a:r>
            <a:endParaRPr lang="de-DE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2243138"/>
            <a:ext cx="56959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feil nach unten 2"/>
          <p:cNvSpPr/>
          <p:nvPr/>
        </p:nvSpPr>
        <p:spPr>
          <a:xfrm>
            <a:off x="2051720" y="1556792"/>
            <a:ext cx="432048" cy="1152128"/>
          </a:xfrm>
          <a:prstGeom prst="downArrow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86360" y="2492896"/>
            <a:ext cx="972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5" name="Ellipse 4"/>
          <p:cNvSpPr/>
          <p:nvPr/>
        </p:nvSpPr>
        <p:spPr>
          <a:xfrm>
            <a:off x="2754656" y="1880828"/>
            <a:ext cx="1313288" cy="3096344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31640" y="6356350"/>
            <a:ext cx="640871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957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Vorgehensweise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/>
          <a:lstStyle/>
          <a:p>
            <a:pPr marL="0" indent="0">
              <a:buNone/>
              <a:tabLst>
                <a:tab pos="2330450" algn="l"/>
              </a:tabLst>
            </a:pPr>
            <a:r>
              <a:rPr lang="de-DE" sz="2400" b="1" dirty="0" smtClean="0"/>
              <a:t>Gliederung erstellen</a:t>
            </a:r>
          </a:p>
          <a:p>
            <a:pPr marL="514350" indent="-514350">
              <a:buFont typeface="+mj-lt"/>
              <a:buAutoNum type="arabicPeriod"/>
              <a:tabLst>
                <a:tab pos="2330450" algn="l"/>
              </a:tabLst>
            </a:pPr>
            <a:endParaRPr lang="de-DE" sz="2400" dirty="0" smtClean="0"/>
          </a:p>
          <a:p>
            <a:pPr marL="514350" indent="-514350">
              <a:buFont typeface="+mj-lt"/>
              <a:buAutoNum type="arabicPeriod"/>
            </a:pPr>
            <a:endParaRPr lang="de-DE" sz="2800" dirty="0" smtClean="0"/>
          </a:p>
          <a:p>
            <a:pPr marL="514350" indent="-514350">
              <a:buFont typeface="+mj-lt"/>
              <a:buAutoNum type="arabicPeriod"/>
            </a:pPr>
            <a:endParaRPr lang="de-DE" sz="2800" b="1" dirty="0" smtClean="0"/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3348372" y="1628800"/>
            <a:ext cx="4824536" cy="48013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Gliederung</a:t>
            </a:r>
          </a:p>
          <a:p>
            <a:pPr marL="539750" indent="-342900">
              <a:buFont typeface="+mj-lt"/>
              <a:buAutoNum type="arabicPeriod"/>
            </a:pPr>
            <a:r>
              <a:rPr lang="de-DE" dirty="0" smtClean="0"/>
              <a:t>Hinführung (Thema)</a:t>
            </a:r>
          </a:p>
          <a:p>
            <a:pPr marL="539750" indent="-342900">
              <a:buFont typeface="+mj-lt"/>
              <a:buAutoNum type="arabicPeriod"/>
            </a:pPr>
            <a:r>
              <a:rPr lang="de-DE" b="1" dirty="0" smtClean="0"/>
              <a:t>Einordnung in den Handlungszusammenhang des Romans (Teilaufgabe 1)</a:t>
            </a:r>
          </a:p>
          <a:p>
            <a:pPr marL="539750" indent="-342900">
              <a:buFont typeface="+mj-lt"/>
              <a:buAutoNum type="arabicPeriod"/>
            </a:pPr>
            <a:r>
              <a:rPr lang="de-DE" dirty="0" smtClean="0"/>
              <a:t>Inhaltszusammenfassung </a:t>
            </a:r>
          </a:p>
          <a:p>
            <a:pPr marL="196850"/>
            <a:r>
              <a:rPr lang="de-DE" b="1" dirty="0" smtClean="0">
                <a:solidFill>
                  <a:srgbClr val="FF0000"/>
                </a:solidFill>
              </a:rPr>
              <a:t>oder erst </a:t>
            </a:r>
            <a:r>
              <a:rPr lang="de-DE" b="1" dirty="0" smtClean="0">
                <a:solidFill>
                  <a:srgbClr val="FF0000"/>
                </a:solidFill>
              </a:rPr>
              <a:t>IA, </a:t>
            </a:r>
            <a:r>
              <a:rPr lang="de-DE" b="1" dirty="0" smtClean="0">
                <a:solidFill>
                  <a:srgbClr val="FF0000"/>
                </a:solidFill>
              </a:rPr>
              <a:t>dann die Einordung in den Zusammenhang</a:t>
            </a:r>
            <a:endParaRPr lang="de-DE" dirty="0" smtClean="0">
              <a:solidFill>
                <a:srgbClr val="FF0000"/>
              </a:solidFill>
            </a:endParaRPr>
          </a:p>
          <a:p>
            <a:pPr marL="539750" indent="-342900">
              <a:buFont typeface="+mj-lt"/>
              <a:buAutoNum type="arabicPeriod" startAt="4"/>
            </a:pPr>
            <a:r>
              <a:rPr lang="de-DE" dirty="0" smtClean="0"/>
              <a:t>Deutungsthese</a:t>
            </a:r>
            <a:endParaRPr lang="de-DE" dirty="0" smtClean="0"/>
          </a:p>
          <a:p>
            <a:pPr marL="539750" indent="-342900">
              <a:buFont typeface="+mj-lt"/>
              <a:buAutoNum type="arabicPeriod" startAt="4"/>
            </a:pPr>
            <a:r>
              <a:rPr lang="de-DE" b="1" dirty="0" smtClean="0"/>
              <a:t>Inhaltliche Interpretation gestützt durch sprachliche Analyse (Teilaufgabe 2+3)</a:t>
            </a:r>
          </a:p>
          <a:p>
            <a:pPr marL="539750" indent="-342900">
              <a:buFont typeface="+mj-lt"/>
              <a:buAutoNum type="arabicPeriod" startAt="4"/>
            </a:pPr>
            <a:r>
              <a:rPr lang="de-DE" dirty="0" smtClean="0"/>
              <a:t>Fazit (Rückbezug Deutungsthese)</a:t>
            </a:r>
          </a:p>
          <a:p>
            <a:pPr marL="539750" indent="-342900">
              <a:buFont typeface="+mj-lt"/>
              <a:buAutoNum type="arabicPeriod" startAt="4"/>
            </a:pPr>
            <a:r>
              <a:rPr lang="de-DE" dirty="0" smtClean="0"/>
              <a:t>Schluss (These abrunden, eigenes Urteil differenzieren, eigener / persönlicher Zugang zum Werk / zum Thema sollte deutlich werden, eventuell sogar subjektive Stellungnahme</a:t>
            </a:r>
            <a:endParaRPr lang="de-DE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3600400" y="2204864"/>
            <a:ext cx="432048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3600400" y="4941168"/>
            <a:ext cx="432048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15616" y="6356350"/>
            <a:ext cx="705729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6266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95536" y="260648"/>
            <a:ext cx="828092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Der Schreibprozess</a:t>
            </a:r>
            <a:endParaRPr lang="de-DE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2243138"/>
            <a:ext cx="56959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86360" y="2492896"/>
            <a:ext cx="972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5" name="Ellipse 4"/>
          <p:cNvSpPr/>
          <p:nvPr/>
        </p:nvSpPr>
        <p:spPr>
          <a:xfrm>
            <a:off x="3915356" y="1945758"/>
            <a:ext cx="1313288" cy="3096344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6624736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467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Vorgehensweise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3124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b="1" dirty="0" smtClean="0"/>
              <a:t>Schreiben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6552728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75856" y="3140968"/>
            <a:ext cx="257333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34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95536" y="260648"/>
            <a:ext cx="828092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Der Schreibprozess</a:t>
            </a:r>
            <a:endParaRPr lang="de-DE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2243138"/>
            <a:ext cx="56959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86360" y="2492896"/>
            <a:ext cx="972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5" name="Ellipse 4"/>
          <p:cNvSpPr/>
          <p:nvPr/>
        </p:nvSpPr>
        <p:spPr>
          <a:xfrm>
            <a:off x="5076056" y="1880828"/>
            <a:ext cx="1313288" cy="3096344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115616" y="6356350"/>
            <a:ext cx="6696744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87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Vorgehensweise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3124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b="1" dirty="0" smtClean="0"/>
              <a:t>Text überarbeiten</a:t>
            </a:r>
          </a:p>
          <a:p>
            <a:pPr marL="0" indent="0" algn="ctr">
              <a:buNone/>
            </a:pPr>
            <a:endParaRPr lang="de-DE" sz="2800" b="1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Pfeil nach unten 3"/>
          <p:cNvSpPr/>
          <p:nvPr/>
        </p:nvSpPr>
        <p:spPr>
          <a:xfrm>
            <a:off x="4256177" y="2276872"/>
            <a:ext cx="64807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835696" y="3356992"/>
            <a:ext cx="568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u="sng" dirty="0" smtClean="0"/>
              <a:t>Checkliste zur Überarbeitung</a:t>
            </a:r>
            <a:r>
              <a:rPr lang="de-DE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Ist der Text an der Aufgabenstellung ausgerichtet?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Ist er insgesamt schlüssig?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Ist er fachlich solide?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Ist </a:t>
            </a:r>
            <a:r>
              <a:rPr lang="de-DE" smtClean="0"/>
              <a:t>er </a:t>
            </a:r>
            <a:r>
              <a:rPr lang="de-DE" smtClean="0"/>
              <a:t>deutlich und </a:t>
            </a:r>
            <a:r>
              <a:rPr lang="de-DE" dirty="0" smtClean="0"/>
              <a:t>abwechslungsreich formuliert?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Ist er formal korrekt?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</a:t>
            </a:r>
            <a:r>
              <a:rPr lang="de-DE" dirty="0" smtClean="0"/>
              <a:t>tc.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411861" y="6309320"/>
            <a:ext cx="6336704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89661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</Words>
  <Application>Microsoft Office PowerPoint</Application>
  <PresentationFormat>Bildschirmpräsentation (4:3)</PresentationFormat>
  <Paragraphs>100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Larissa</vt:lpstr>
      <vt:lpstr>Klausurformat: Interpretation eines Textauszuges</vt:lpstr>
      <vt:lpstr>Vorgehensweise</vt:lpstr>
      <vt:lpstr>PowerPoint-Präsentation</vt:lpstr>
      <vt:lpstr>PowerPoint-Präsentation</vt:lpstr>
      <vt:lpstr>Vorgehensweise</vt:lpstr>
      <vt:lpstr>Inhalt erarbeiten und verorten</vt:lpstr>
      <vt:lpstr>Vorgehensweise</vt:lpstr>
      <vt:lpstr>Analyse der Sprache und Form</vt:lpstr>
      <vt:lpstr>Vorgehensweise</vt:lpstr>
      <vt:lpstr>PowerPoint-Präsentation</vt:lpstr>
      <vt:lpstr>Vorgehensweise</vt:lpstr>
      <vt:lpstr>PowerPoint-Präsentation</vt:lpstr>
      <vt:lpstr>Vorgehensweise</vt:lpstr>
      <vt:lpstr>PowerPoint-Präsentation</vt:lpstr>
      <vt:lpstr>Vorgehensweise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Klausurformat</dc:title>
  <dc:creator>Blennemann</dc:creator>
  <cp:lastModifiedBy>Blennemann</cp:lastModifiedBy>
  <cp:revision>28</cp:revision>
  <dcterms:created xsi:type="dcterms:W3CDTF">2013-12-04T14:09:43Z</dcterms:created>
  <dcterms:modified xsi:type="dcterms:W3CDTF">2016-03-13T12:32:08Z</dcterms:modified>
</cp:coreProperties>
</file>