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9" r:id="rId3"/>
    <p:sldId id="268" r:id="rId4"/>
    <p:sldId id="261" r:id="rId5"/>
    <p:sldId id="262" r:id="rId6"/>
    <p:sldId id="264" r:id="rId7"/>
    <p:sldId id="265" r:id="rId8"/>
    <p:sldId id="269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47" y="2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BD676-5F21-40CA-9049-257912C57B54}" type="datetimeFigureOut">
              <a:rPr lang="de-DE" smtClean="0"/>
              <a:t>05.03.2016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71F05-CB15-4D02-A019-AE1D42D051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1575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B622-7F7A-4A3B-9C2B-D1B733708E12}" type="datetime1">
              <a:rPr lang="de-DE" smtClean="0"/>
              <a:t>05.03.2016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181F-BBEE-442F-B667-3BB9F0777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3777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62868-28EE-4A26-B85F-F9A329DEABE4}" type="datetime1">
              <a:rPr lang="de-DE" smtClean="0"/>
              <a:t>05.03.2016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181F-BBEE-442F-B667-3BB9F0777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625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FD589-DCD9-405B-9D98-0EC7372246E3}" type="datetime1">
              <a:rPr lang="de-DE" smtClean="0"/>
              <a:t>05.03.2016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181F-BBEE-442F-B667-3BB9F0777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6820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E742-FFF7-4825-B68E-8482EFD15BE5}" type="datetime1">
              <a:rPr lang="de-DE" smtClean="0"/>
              <a:t>05.03.2016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Landesbildungssserver Baden-Württemberg, Fachredaktion Deutsch, www.deutsch-bw.de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181F-BBEE-442F-B667-3BB9F0777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3462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2564D-F0F8-433F-8D40-36AF133FD29F}" type="datetime1">
              <a:rPr lang="de-DE" smtClean="0"/>
              <a:t>05.03.2016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Landesbildungssserver Baden-Württemberg, Fachredaktion Deutsch, www.deutsch-bw.de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181F-BBEE-442F-B667-3BB9F0777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4507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AB9B-D377-4B02-8C76-0B447C58C552}" type="datetime1">
              <a:rPr lang="de-DE" smtClean="0"/>
              <a:t>05.03.2016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Landesbildungssserver Baden-Württemberg, Fachredaktion Deutsch, www.deutsch-bw.de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181F-BBEE-442F-B667-3BB9F0777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300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CCC7-3217-4A3D-A6E8-309BE7F803FB}" type="datetime1">
              <a:rPr lang="de-DE" smtClean="0"/>
              <a:t>05.03.2016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Landesbildungssserver Baden-Württemberg, Fachredaktion Deutsch, www.deutsch-bw.de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181F-BBEE-442F-B667-3BB9F0777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5197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C6732-278F-4416-8106-9D6436C45F8C}" type="datetime1">
              <a:rPr lang="de-DE" smtClean="0"/>
              <a:t>05.03.2016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Landesbildungssserver Baden-Württemberg, Fachredaktion Deutsch, www.deutsch-bw.de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181F-BBEE-442F-B667-3BB9F0777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8057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F869B-70D4-4177-B8DE-3219E628033F}" type="datetime1">
              <a:rPr lang="de-DE" smtClean="0"/>
              <a:t>05.03.2016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Landesbildungssserver Baden-Württemberg, Fachredaktion Deutsch, www.deutsch-bw.de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181F-BBEE-442F-B667-3BB9F0777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7842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B82D-BF0C-410C-989F-A31272A589B5}" type="datetime1">
              <a:rPr lang="de-DE" smtClean="0"/>
              <a:t>05.03.2016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181F-BBEE-442F-B667-3BB9F0777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09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EC65-01D4-4AC8-9890-755B70CF9D63}" type="datetime1">
              <a:rPr lang="de-DE" smtClean="0"/>
              <a:t>05.03.2016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181F-BBEE-442F-B667-3BB9F0777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905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BFF8D-B4B5-48CA-B25C-2A53F0392273}" type="datetime1">
              <a:rPr lang="de-DE" smtClean="0"/>
              <a:t>05.03.2016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Landesbildungssserver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4181F-BBEE-442F-B667-3BB9F0777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879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de.cornelsen.ttslex&amp;hl=de" TargetMode="External"/><Relationship Id="rId2" Type="http://schemas.openxmlformats.org/officeDocument/2006/relationships/hyperlink" Target="https://itunes.apple.com/de/app/abi-deutsch/id592999630?mt=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pixabay.com/de/frage-fragezeichen-antwort-symbol-1015308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ixabay.com/de/spirale-geschnitzten-stein-kirche-1007770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Textinterpretation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539552" y="5571432"/>
            <a:ext cx="19442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/>
              <a:t>Link zur App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>
                <a:hlinkClick r:id="rId2"/>
              </a:rPr>
              <a:t>Betriebssystem iOS</a:t>
            </a:r>
            <a:endParaRPr lang="de-DE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>
                <a:hlinkClick r:id="rId3"/>
              </a:rPr>
              <a:t>Betriebssystem Android</a:t>
            </a:r>
            <a:endParaRPr lang="de-DE" sz="1000" dirty="0"/>
          </a:p>
        </p:txBody>
      </p:sp>
      <p:sp>
        <p:nvSpPr>
          <p:cNvPr id="5" name="Textfeld 4"/>
          <p:cNvSpPr txBox="1"/>
          <p:nvPr/>
        </p:nvSpPr>
        <p:spPr>
          <a:xfrm>
            <a:off x="2742591" y="3923550"/>
            <a:ext cx="554461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Schlagt folgende Begriffe nach: </a:t>
            </a:r>
            <a:br>
              <a:rPr lang="de-DE" sz="2000" b="1" dirty="0" smtClean="0"/>
            </a:br>
            <a:r>
              <a:rPr lang="de-DE" sz="1600" i="1" dirty="0" smtClean="0"/>
              <a:t>(z.B. in der App </a:t>
            </a:r>
            <a:r>
              <a:rPr lang="de-DE" sz="1600" i="1" dirty="0" err="1" smtClean="0"/>
              <a:t>AbiDeutsch</a:t>
            </a:r>
            <a:r>
              <a:rPr lang="de-DE" sz="1600" i="1" dirty="0" smtClean="0"/>
              <a:t>)</a:t>
            </a:r>
            <a:endParaRPr lang="de-DE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Interpretation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werkimmanent – werkübergreifend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Hermeneutik / kritisch-hermeneutische Interpretation</a:t>
            </a:r>
          </a:p>
        </p:txBody>
      </p:sp>
      <p:pic>
        <p:nvPicPr>
          <p:cNvPr id="1028" name="Picture 4">
            <a:hlinkClick r:id="rId4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628800"/>
            <a:ext cx="208823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971600" y="6381328"/>
            <a:ext cx="6984776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474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6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6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6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Textinterpretation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Methodische Untersuchung eines literarischen Werks nach </a:t>
            </a:r>
            <a:r>
              <a:rPr lang="de-DE" u="sng" dirty="0" smtClean="0"/>
              <a:t>welchen</a:t>
            </a:r>
            <a:r>
              <a:rPr lang="de-DE" dirty="0" smtClean="0"/>
              <a:t> Gesichtspunkten?</a:t>
            </a:r>
            <a:endParaRPr lang="de-DE" dirty="0"/>
          </a:p>
        </p:txBody>
      </p:sp>
      <p:cxnSp>
        <p:nvCxnSpPr>
          <p:cNvPr id="5" name="Gerade Verbindung mit Pfeil 4"/>
          <p:cNvCxnSpPr/>
          <p:nvPr/>
        </p:nvCxnSpPr>
        <p:spPr>
          <a:xfrm flipH="1">
            <a:off x="1475656" y="2648284"/>
            <a:ext cx="1885156" cy="7772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3563888" y="2708920"/>
            <a:ext cx="1080120" cy="6344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3923928" y="2648284"/>
            <a:ext cx="3456384" cy="7772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395537" y="3486197"/>
            <a:ext cx="2736304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inhaltlich</a:t>
            </a:r>
            <a:endParaRPr lang="de-DE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3383868" y="3486198"/>
            <a:ext cx="275430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s</a:t>
            </a:r>
            <a:r>
              <a:rPr lang="de-DE" sz="2400" b="1" dirty="0" smtClean="0"/>
              <a:t>prachlich + formal</a:t>
            </a:r>
            <a:endParaRPr lang="de-DE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395536" y="4174275"/>
            <a:ext cx="2736306" cy="12926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de-DE" sz="1600" dirty="0" smtClean="0"/>
              <a:t>Handlungsschritte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de-DE" sz="1600" dirty="0" smtClean="0"/>
              <a:t>Figuren / Zeit / Ort / Raum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de-DE" sz="1600" dirty="0" smtClean="0"/>
              <a:t>Motive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de-DE" sz="1400" dirty="0" smtClean="0"/>
              <a:t>Bedeutung für Gesamthandlung</a:t>
            </a:r>
            <a:endParaRPr lang="de-DE" sz="2000" dirty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de-DE" sz="1600" dirty="0" smtClean="0"/>
              <a:t>Intertextuelle Bezüge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3383868" y="4174275"/>
            <a:ext cx="2754306" cy="13542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00025">
              <a:buFont typeface="Arial" panose="020B0604020202020204" pitchFamily="34" charset="0"/>
              <a:buChar char="•"/>
            </a:pPr>
            <a:r>
              <a:rPr lang="de-DE" sz="1600" dirty="0" smtClean="0"/>
              <a:t>Textsorte</a:t>
            </a:r>
          </a:p>
          <a:p>
            <a:pPr marL="285750" indent="-200025">
              <a:buFont typeface="Arial" panose="020B0604020202020204" pitchFamily="34" charset="0"/>
              <a:buChar char="•"/>
            </a:pPr>
            <a:r>
              <a:rPr lang="de-DE" sz="1600" dirty="0" smtClean="0"/>
              <a:t>Wortwahl</a:t>
            </a:r>
          </a:p>
          <a:p>
            <a:pPr marL="285750" indent="-200025">
              <a:buFont typeface="Arial" panose="020B0604020202020204" pitchFamily="34" charset="0"/>
              <a:buChar char="•"/>
            </a:pPr>
            <a:r>
              <a:rPr lang="de-DE" sz="1600" dirty="0" smtClean="0"/>
              <a:t>Stilebene</a:t>
            </a:r>
          </a:p>
          <a:p>
            <a:pPr marL="285750" indent="-200025">
              <a:buFont typeface="Arial" panose="020B0604020202020204" pitchFamily="34" charset="0"/>
              <a:buChar char="•"/>
            </a:pPr>
            <a:r>
              <a:rPr lang="de-DE" sz="1600" dirty="0" smtClean="0"/>
              <a:t>Leitwörter</a:t>
            </a:r>
          </a:p>
          <a:p>
            <a:pPr marL="285750" indent="-200025">
              <a:buFont typeface="Arial" panose="020B0604020202020204" pitchFamily="34" charset="0"/>
              <a:buChar char="•"/>
            </a:pPr>
            <a:r>
              <a:rPr lang="de-DE" sz="1600" dirty="0" smtClean="0"/>
              <a:t>Rhetorische Mittel </a:t>
            </a:r>
            <a:endParaRPr lang="de-DE" sz="1600" dirty="0"/>
          </a:p>
        </p:txBody>
      </p:sp>
      <p:sp>
        <p:nvSpPr>
          <p:cNvPr id="17" name="Textfeld 16"/>
          <p:cNvSpPr txBox="1"/>
          <p:nvPr/>
        </p:nvSpPr>
        <p:spPr>
          <a:xfrm>
            <a:off x="6444208" y="3486198"/>
            <a:ext cx="2313903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Gattung </a:t>
            </a:r>
          </a:p>
          <a:p>
            <a:pPr algn="ctr"/>
            <a:r>
              <a:rPr lang="de-DE" sz="2400" b="1" dirty="0" smtClean="0"/>
              <a:t>Epoche </a:t>
            </a:r>
          </a:p>
          <a:p>
            <a:pPr algn="ctr"/>
            <a:r>
              <a:rPr lang="de-DE" sz="2400" b="1" dirty="0" smtClean="0"/>
              <a:t>Autor</a:t>
            </a:r>
          </a:p>
          <a:p>
            <a:pPr algn="ctr"/>
            <a:r>
              <a:rPr lang="de-DE" sz="2400" b="1" dirty="0" smtClean="0"/>
              <a:t>Rezeption</a:t>
            </a:r>
            <a:endParaRPr lang="de-DE" b="1" dirty="0"/>
          </a:p>
        </p:txBody>
      </p:sp>
      <p:sp>
        <p:nvSpPr>
          <p:cNvPr id="23" name="Textfeld 22"/>
          <p:cNvSpPr txBox="1"/>
          <p:nvPr/>
        </p:nvSpPr>
        <p:spPr>
          <a:xfrm>
            <a:off x="395536" y="5949280"/>
            <a:ext cx="8362575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Sinnzusammenhang herstellen</a:t>
            </a:r>
            <a:endParaRPr lang="de-DE" sz="2400" b="1" dirty="0">
              <a:solidFill>
                <a:schemeClr val="tx1"/>
              </a:solidFill>
            </a:endParaRPr>
          </a:p>
        </p:txBody>
      </p:sp>
      <p:sp>
        <p:nvSpPr>
          <p:cNvPr id="25" name="Pfeil nach unten 24"/>
          <p:cNvSpPr/>
          <p:nvPr/>
        </p:nvSpPr>
        <p:spPr>
          <a:xfrm>
            <a:off x="1574021" y="5466937"/>
            <a:ext cx="153663" cy="47269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Pfeil nach unten 26"/>
          <p:cNvSpPr/>
          <p:nvPr/>
        </p:nvSpPr>
        <p:spPr>
          <a:xfrm flipH="1">
            <a:off x="7452320" y="5055858"/>
            <a:ext cx="194556" cy="88377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Pfeil nach unten 28"/>
          <p:cNvSpPr/>
          <p:nvPr/>
        </p:nvSpPr>
        <p:spPr>
          <a:xfrm>
            <a:off x="4751024" y="5528492"/>
            <a:ext cx="153663" cy="41977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6876380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395536" y="2852257"/>
            <a:ext cx="571513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TEXTIMMANENT</a:t>
            </a:r>
            <a:endParaRPr lang="de-DE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6444208" y="2841476"/>
            <a:ext cx="2313903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KONTEXT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86206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6" grpId="0" animBg="1"/>
      <p:bldP spid="12" grpId="0" animBg="1"/>
      <p:bldP spid="17" grpId="0" animBg="1"/>
      <p:bldP spid="23" grpId="0" animBg="1"/>
      <p:bldP spid="25" grpId="0" animBg="1"/>
      <p:bldP spid="27" grpId="0" animBg="1"/>
      <p:bldP spid="29" grpId="0" animBg="1"/>
      <p:bldP spid="16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78392" cy="10081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Textinterpretation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395536" y="3486197"/>
            <a:ext cx="273630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inhaltlich</a:t>
            </a:r>
            <a:endParaRPr lang="de-DE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3383868" y="3486198"/>
            <a:ext cx="275430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s</a:t>
            </a:r>
            <a:r>
              <a:rPr lang="de-DE" sz="2400" b="1" dirty="0" smtClean="0"/>
              <a:t>prachlich + formal</a:t>
            </a:r>
            <a:endParaRPr lang="de-DE" b="1" dirty="0"/>
          </a:p>
        </p:txBody>
      </p:sp>
      <p:sp>
        <p:nvSpPr>
          <p:cNvPr id="17" name="Textfeld 16"/>
          <p:cNvSpPr txBox="1"/>
          <p:nvPr/>
        </p:nvSpPr>
        <p:spPr>
          <a:xfrm>
            <a:off x="6444208" y="3486198"/>
            <a:ext cx="2313903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Gattung </a:t>
            </a:r>
          </a:p>
          <a:p>
            <a:pPr algn="ctr"/>
            <a:r>
              <a:rPr lang="de-DE" sz="2400" b="1" dirty="0" smtClean="0"/>
              <a:t>Epoche</a:t>
            </a:r>
          </a:p>
          <a:p>
            <a:pPr algn="ctr"/>
            <a:r>
              <a:rPr lang="de-DE" sz="2400" b="1" dirty="0" smtClean="0"/>
              <a:t>Autor</a:t>
            </a:r>
          </a:p>
          <a:p>
            <a:pPr algn="ctr"/>
            <a:r>
              <a:rPr lang="de-DE" sz="2400" b="1" dirty="0" smtClean="0"/>
              <a:t>Rezeption</a:t>
            </a:r>
            <a:endParaRPr lang="de-DE" b="1" dirty="0"/>
          </a:p>
        </p:txBody>
      </p:sp>
      <p:sp>
        <p:nvSpPr>
          <p:cNvPr id="23" name="Textfeld 22"/>
          <p:cNvSpPr txBox="1"/>
          <p:nvPr/>
        </p:nvSpPr>
        <p:spPr>
          <a:xfrm>
            <a:off x="599112" y="5949280"/>
            <a:ext cx="8158999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Sinnzusammenhang herstellen</a:t>
            </a:r>
            <a:endParaRPr lang="de-DE" sz="2400" b="1" dirty="0">
              <a:solidFill>
                <a:schemeClr val="tx1"/>
              </a:solidFill>
            </a:endParaRPr>
          </a:p>
        </p:txBody>
      </p:sp>
      <p:sp>
        <p:nvSpPr>
          <p:cNvPr id="25" name="Pfeil nach unten 24"/>
          <p:cNvSpPr/>
          <p:nvPr/>
        </p:nvSpPr>
        <p:spPr>
          <a:xfrm>
            <a:off x="1650850" y="5466937"/>
            <a:ext cx="153663" cy="48132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Pfeil nach unten 26"/>
          <p:cNvSpPr/>
          <p:nvPr/>
        </p:nvSpPr>
        <p:spPr>
          <a:xfrm>
            <a:off x="7524328" y="5055858"/>
            <a:ext cx="148839" cy="89240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Pfeil nach unten 28"/>
          <p:cNvSpPr/>
          <p:nvPr/>
        </p:nvSpPr>
        <p:spPr>
          <a:xfrm>
            <a:off x="4751024" y="5528492"/>
            <a:ext cx="153663" cy="41977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6876380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395536" y="2852257"/>
            <a:ext cx="5802198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TEXTIMMANENT</a:t>
            </a:r>
            <a:endParaRPr lang="de-DE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6444208" y="2841476"/>
            <a:ext cx="2313903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KONTEXT</a:t>
            </a:r>
            <a:endParaRPr lang="de-DE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419200" y="2060848"/>
            <a:ext cx="5802198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solidFill>
                  <a:schemeClr val="tx1"/>
                </a:solidFill>
              </a:rPr>
              <a:t>werkimmanente Interpretation</a:t>
            </a:r>
            <a:endParaRPr lang="de-DE" sz="2800" b="1" dirty="0">
              <a:solidFill>
                <a:schemeClr val="tx1"/>
              </a:solidFill>
            </a:endParaRPr>
          </a:p>
        </p:txBody>
      </p:sp>
      <p:sp>
        <p:nvSpPr>
          <p:cNvPr id="20" name="Inhaltsplatzhalter 19"/>
          <p:cNvSpPr txBox="1">
            <a:spLocks noGrp="1"/>
          </p:cNvSpPr>
          <p:nvPr>
            <p:ph idx="1"/>
          </p:nvPr>
        </p:nvSpPr>
        <p:spPr>
          <a:xfrm>
            <a:off x="395536" y="1412776"/>
            <a:ext cx="8291264" cy="523220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5400000" scaled="0"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de-DE" sz="2800" b="1" dirty="0"/>
              <a:t>w</a:t>
            </a:r>
            <a:r>
              <a:rPr lang="de-DE" sz="2800" b="1" dirty="0" smtClean="0"/>
              <a:t>erkübergreifende Interpretation</a:t>
            </a:r>
            <a:endParaRPr lang="de-DE" sz="28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395536" y="4174275"/>
            <a:ext cx="2736306" cy="12926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de-DE" sz="1600" dirty="0" smtClean="0"/>
              <a:t>Handlungsschritte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de-DE" sz="1600" dirty="0" smtClean="0"/>
              <a:t>Figuren / Zeit / Ort / Raum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de-DE" sz="1600" dirty="0" smtClean="0"/>
              <a:t>Motive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de-DE" sz="1400" dirty="0" smtClean="0"/>
              <a:t>Bedeutung für Gesamthandlung</a:t>
            </a:r>
            <a:endParaRPr lang="de-DE" sz="1400" dirty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de-DE" sz="1600" dirty="0" smtClean="0"/>
              <a:t>Intertextuelle Bezüge</a:t>
            </a:r>
            <a:endParaRPr lang="de-DE" dirty="0"/>
          </a:p>
        </p:txBody>
      </p:sp>
      <p:sp>
        <p:nvSpPr>
          <p:cNvPr id="22" name="Textfeld 21"/>
          <p:cNvSpPr txBox="1"/>
          <p:nvPr/>
        </p:nvSpPr>
        <p:spPr>
          <a:xfrm>
            <a:off x="3383868" y="4174275"/>
            <a:ext cx="2754306" cy="13542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00025">
              <a:buFont typeface="Arial" panose="020B0604020202020204" pitchFamily="34" charset="0"/>
              <a:buChar char="•"/>
            </a:pPr>
            <a:r>
              <a:rPr lang="de-DE" sz="1600" dirty="0" smtClean="0"/>
              <a:t>Textsorte</a:t>
            </a:r>
          </a:p>
          <a:p>
            <a:pPr marL="285750" indent="-200025">
              <a:buFont typeface="Arial" panose="020B0604020202020204" pitchFamily="34" charset="0"/>
              <a:buChar char="•"/>
            </a:pPr>
            <a:r>
              <a:rPr lang="de-DE" sz="1600" dirty="0" smtClean="0"/>
              <a:t>Wortwahl</a:t>
            </a:r>
          </a:p>
          <a:p>
            <a:pPr marL="285750" indent="-200025">
              <a:buFont typeface="Arial" panose="020B0604020202020204" pitchFamily="34" charset="0"/>
              <a:buChar char="•"/>
            </a:pPr>
            <a:r>
              <a:rPr lang="de-DE" sz="1600" dirty="0" smtClean="0"/>
              <a:t>Stilebene</a:t>
            </a:r>
          </a:p>
          <a:p>
            <a:pPr marL="285750" indent="-200025">
              <a:buFont typeface="Arial" panose="020B0604020202020204" pitchFamily="34" charset="0"/>
              <a:buChar char="•"/>
            </a:pPr>
            <a:r>
              <a:rPr lang="de-DE" sz="1600" dirty="0" smtClean="0"/>
              <a:t>Leitwörter</a:t>
            </a:r>
          </a:p>
          <a:p>
            <a:pPr marL="285750" indent="-200025">
              <a:buFont typeface="Arial" panose="020B0604020202020204" pitchFamily="34" charset="0"/>
              <a:buChar char="•"/>
            </a:pPr>
            <a:r>
              <a:rPr lang="de-DE" sz="1600" dirty="0" smtClean="0"/>
              <a:t>Rhetorische Mittel 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4938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Textinterpretation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methodische Untersuchung eines literarischen Werks nach </a:t>
            </a:r>
          </a:p>
          <a:p>
            <a:pPr marL="0" indent="0">
              <a:spcAft>
                <a:spcPts val="1200"/>
              </a:spcAft>
              <a:buNone/>
              <a:tabLst>
                <a:tab pos="354013" algn="l"/>
              </a:tabLst>
            </a:pPr>
            <a:r>
              <a:rPr lang="de-DE" dirty="0"/>
              <a:t>	</a:t>
            </a:r>
            <a:r>
              <a:rPr lang="de-DE" dirty="0" smtClean="0"/>
              <a:t>Gesichtspunkten.</a:t>
            </a:r>
          </a:p>
          <a:p>
            <a:pPr marL="0" indent="0">
              <a:buNone/>
              <a:tabLst>
                <a:tab pos="354013" algn="l"/>
              </a:tabLst>
            </a:pPr>
            <a:endParaRPr lang="de-DE" dirty="0" smtClean="0"/>
          </a:p>
          <a:p>
            <a:pPr>
              <a:buFont typeface="Wingdings" panose="05000000000000000000" pitchFamily="2" charset="2"/>
              <a:buChar char="Ø"/>
              <a:tabLst>
                <a:tab pos="354013" algn="l"/>
              </a:tabLst>
            </a:pPr>
            <a:r>
              <a:rPr lang="de-DE" dirty="0" smtClean="0"/>
              <a:t>Hier kommen </a:t>
            </a:r>
            <a:r>
              <a:rPr lang="de-DE" u="sng" dirty="0" smtClean="0"/>
              <a:t>neben den oben genannten </a:t>
            </a:r>
            <a:r>
              <a:rPr lang="de-DE" dirty="0" smtClean="0"/>
              <a:t>Aspekten noch folgende mögliche Aspekte hinzu: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915816" y="2924944"/>
            <a:ext cx="194421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inhaltlichen</a:t>
            </a:r>
            <a:endParaRPr lang="de-DE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5004048" y="2928391"/>
            <a:ext cx="345848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sprachlichen + formalen</a:t>
            </a:r>
            <a:endParaRPr lang="de-DE" b="1" dirty="0"/>
          </a:p>
        </p:txBody>
      </p:sp>
      <p:sp>
        <p:nvSpPr>
          <p:cNvPr id="20" name="Textfeld 19"/>
          <p:cNvSpPr txBox="1"/>
          <p:nvPr/>
        </p:nvSpPr>
        <p:spPr>
          <a:xfrm>
            <a:off x="467544" y="1700808"/>
            <a:ext cx="8208912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3200" dirty="0" smtClean="0"/>
              <a:t>werkimmanente Interpretation:</a:t>
            </a:r>
            <a:endParaRPr lang="de-DE" sz="3200" dirty="0"/>
          </a:p>
        </p:txBody>
      </p:sp>
      <p:sp>
        <p:nvSpPr>
          <p:cNvPr id="19" name="Textfeld 18"/>
          <p:cNvSpPr txBox="1"/>
          <p:nvPr/>
        </p:nvSpPr>
        <p:spPr>
          <a:xfrm>
            <a:off x="483966" y="3955087"/>
            <a:ext cx="8208911" cy="584775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5400000" scaled="0"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3200" dirty="0"/>
              <a:t>w</a:t>
            </a:r>
            <a:r>
              <a:rPr lang="de-DE" sz="3200" dirty="0" smtClean="0"/>
              <a:t>erkübergreifende Interpretation:</a:t>
            </a:r>
            <a:endParaRPr lang="de-DE" sz="3200" dirty="0"/>
          </a:p>
        </p:txBody>
      </p:sp>
      <p:sp>
        <p:nvSpPr>
          <p:cNvPr id="21" name="Textfeld 20"/>
          <p:cNvSpPr txBox="1"/>
          <p:nvPr/>
        </p:nvSpPr>
        <p:spPr>
          <a:xfrm>
            <a:off x="2267744" y="5589240"/>
            <a:ext cx="4933073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Gattung, Autor, Epoche,  Rezeption</a:t>
            </a:r>
            <a:endParaRPr lang="de-DE" b="1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403648" y="6356350"/>
            <a:ext cx="6840760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045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Textinterpretation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896544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Aspekte der </a:t>
            </a:r>
            <a:r>
              <a:rPr lang="de-DE" dirty="0" smtClean="0"/>
              <a:t>Interpretation</a:t>
            </a:r>
          </a:p>
          <a:p>
            <a:r>
              <a:rPr lang="de-DE" dirty="0" smtClean="0"/>
              <a:t>Zwei Methoden (es gibt noch andere, z.B. die „psychoanalytische Interpretation“)</a:t>
            </a:r>
          </a:p>
          <a:p>
            <a:r>
              <a:rPr lang="de-DE" dirty="0" smtClean="0"/>
              <a:t>Verfahrensmöglichkeiten</a:t>
            </a:r>
          </a:p>
          <a:p>
            <a:endParaRPr lang="de-DE" sz="1600" dirty="0"/>
          </a:p>
          <a:p>
            <a:endParaRPr lang="de-DE" sz="1600" dirty="0" smtClean="0"/>
          </a:p>
          <a:p>
            <a:endParaRPr lang="de-DE" sz="1600" dirty="0"/>
          </a:p>
          <a:p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Vorgehensweise: </a:t>
            </a:r>
            <a:br>
              <a:rPr lang="de-DE" dirty="0" smtClean="0"/>
            </a:br>
            <a:r>
              <a:rPr lang="de-DE" dirty="0" smtClean="0"/>
              <a:t>grundsätzlich kritisch-hermeneutisch</a:t>
            </a:r>
            <a:endParaRPr lang="de-DE" dirty="0"/>
          </a:p>
        </p:txBody>
      </p:sp>
      <p:cxnSp>
        <p:nvCxnSpPr>
          <p:cNvPr id="6" name="Gerade Verbindung mit Pfeil 5"/>
          <p:cNvCxnSpPr/>
          <p:nvPr/>
        </p:nvCxnSpPr>
        <p:spPr>
          <a:xfrm flipH="1">
            <a:off x="3203848" y="3502513"/>
            <a:ext cx="811382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4283968" y="3508412"/>
            <a:ext cx="864096" cy="3482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5292080" y="3847553"/>
            <a:ext cx="187220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aspektorientiert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186508" y="3847553"/>
            <a:ext cx="187220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linear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479606" y="4544574"/>
            <a:ext cx="3286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Der Gedankengang der Deutung folgt dem </a:t>
            </a:r>
            <a:r>
              <a:rPr lang="de-DE" b="1" dirty="0" err="1" smtClean="0"/>
              <a:t>Lesegang</a:t>
            </a:r>
            <a:r>
              <a:rPr lang="de-DE" b="1" dirty="0" smtClean="0"/>
              <a:t>.</a:t>
            </a:r>
            <a:endParaRPr lang="de-DE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4427984" y="4406075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Die Deutung ist an </a:t>
            </a:r>
            <a:br>
              <a:rPr lang="de-DE" b="1" dirty="0" smtClean="0"/>
            </a:br>
            <a:r>
              <a:rPr lang="de-DE" b="1" dirty="0" smtClean="0"/>
              <a:t>inhaltlich-systematischen </a:t>
            </a:r>
            <a:r>
              <a:rPr lang="de-DE" b="1" dirty="0" smtClean="0"/>
              <a:t>Gesichtspunkten ausgerichtet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899592" y="6356350"/>
            <a:ext cx="7560840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253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Hermeneutik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525963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Wilhelm Dilthey </a:t>
            </a:r>
            <a:r>
              <a:rPr lang="de-DE" dirty="0" smtClean="0"/>
              <a:t>(1833 – 1911)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d</a:t>
            </a:r>
            <a:r>
              <a:rPr lang="de-DE" dirty="0" smtClean="0"/>
              <a:t>efinierte sie als ein „verstehendes“, sinngemäß deutendes Verfahren</a:t>
            </a:r>
            <a:r>
              <a:rPr lang="de-DE" smtClean="0"/>
              <a:t/>
            </a:r>
            <a:br>
              <a:rPr lang="de-DE" smtClean="0"/>
            </a:br>
            <a:r>
              <a:rPr lang="de-DE" smtClean="0"/>
              <a:t>als Abgrenzung </a:t>
            </a:r>
            <a:r>
              <a:rPr lang="de-DE" dirty="0" smtClean="0"/>
              <a:t>von dem „erklärenden“ Verfahren </a:t>
            </a:r>
            <a:r>
              <a:rPr lang="de-DE" smtClean="0"/>
              <a:t>der </a:t>
            </a:r>
            <a:r>
              <a:rPr lang="de-DE" smtClean="0"/>
              <a:t>Naturwissenschaften</a:t>
            </a: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Methode des Verstehens: </a:t>
            </a:r>
            <a:br>
              <a:rPr lang="de-DE" dirty="0" smtClean="0"/>
            </a:br>
            <a:r>
              <a:rPr lang="de-DE" dirty="0" smtClean="0"/>
              <a:t>der hermeneutische Zirkel bzw. die hermeneutische Spirale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31640" y="6356350"/>
            <a:ext cx="7128792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345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Hermeneutik</a:t>
            </a:r>
            <a:endParaRPr lang="de-DE" dirty="0"/>
          </a:p>
        </p:txBody>
      </p:sp>
      <p:pic>
        <p:nvPicPr>
          <p:cNvPr id="4098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664"/>
            <a:ext cx="1221874" cy="917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611560" y="1628800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Verstehen im hermeneutischen Sinn ist nicht </a:t>
            </a:r>
            <a:r>
              <a:rPr lang="de-DE" dirty="0" smtClean="0"/>
              <a:t>geradlinig, </a:t>
            </a:r>
            <a:r>
              <a:rPr lang="de-DE" dirty="0"/>
              <a:t>sondern </a:t>
            </a:r>
            <a:r>
              <a:rPr lang="de-DE" dirty="0" smtClean="0"/>
              <a:t>zirkelförmig.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987217" y="3501008"/>
            <a:ext cx="1872208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dirty="0"/>
              <a:t>Vermutungen über den Sinn eines Textes (oder eines Textabschnittes)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4499992" y="3624118"/>
            <a:ext cx="187220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dirty="0">
                <a:solidFill>
                  <a:schemeClr val="dk1"/>
                </a:solidFill>
              </a:rPr>
              <a:t>Erarbeitung des Textes (oder Textabschnittes)</a:t>
            </a:r>
          </a:p>
        </p:txBody>
      </p:sp>
      <p:sp>
        <p:nvSpPr>
          <p:cNvPr id="7" name="Nach unten gekrümmter Pfeil 6"/>
          <p:cNvSpPr/>
          <p:nvPr/>
        </p:nvSpPr>
        <p:spPr>
          <a:xfrm>
            <a:off x="3131840" y="2996952"/>
            <a:ext cx="1872208" cy="432048"/>
          </a:xfrm>
          <a:prstGeom prst="curvedDownArrow">
            <a:avLst/>
          </a:prstGeom>
          <a:ln w="1905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" name="Nach unten gekrümmter Pfeil 8"/>
          <p:cNvSpPr/>
          <p:nvPr/>
        </p:nvSpPr>
        <p:spPr>
          <a:xfrm rot="10800000">
            <a:off x="3284240" y="4725144"/>
            <a:ext cx="1872208" cy="432048"/>
          </a:xfrm>
          <a:prstGeom prst="curvedDownArrow">
            <a:avLst/>
          </a:prstGeom>
          <a:ln w="1905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Nach unten gekrümmter Pfeil 9"/>
          <p:cNvSpPr/>
          <p:nvPr/>
        </p:nvSpPr>
        <p:spPr>
          <a:xfrm>
            <a:off x="2652326" y="2708920"/>
            <a:ext cx="2927785" cy="706354"/>
          </a:xfrm>
          <a:prstGeom prst="curvedDownArrow">
            <a:avLst/>
          </a:prstGeom>
          <a:ln w="1905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1" name="Nach unten gekrümmter Pfeil 10"/>
          <p:cNvSpPr/>
          <p:nvPr/>
        </p:nvSpPr>
        <p:spPr>
          <a:xfrm rot="10800000">
            <a:off x="2756450" y="4725144"/>
            <a:ext cx="2927785" cy="706354"/>
          </a:xfrm>
          <a:prstGeom prst="curvedDownArrow">
            <a:avLst/>
          </a:prstGeom>
          <a:ln w="1905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39552" y="5949280"/>
            <a:ext cx="8136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/>
              <a:t>Dieser Prozess führt zur Änderung und </a:t>
            </a:r>
            <a:r>
              <a:rPr lang="de-DE" sz="1600" dirty="0" smtClean="0"/>
              <a:t>Weiterentwicklung des </a:t>
            </a:r>
            <a:r>
              <a:rPr lang="de-DE" sz="1600" dirty="0"/>
              <a:t>ursprünglichen </a:t>
            </a:r>
            <a:r>
              <a:rPr lang="de-DE" sz="1600" dirty="0" smtClean="0"/>
              <a:t>Vorwissens.</a:t>
            </a:r>
            <a:endParaRPr lang="de-DE" sz="1600" dirty="0"/>
          </a:p>
        </p:txBody>
      </p:sp>
      <p:sp>
        <p:nvSpPr>
          <p:cNvPr id="13" name="Nach unten gekrümmter Pfeil 12"/>
          <p:cNvSpPr/>
          <p:nvPr/>
        </p:nvSpPr>
        <p:spPr>
          <a:xfrm>
            <a:off x="2246715" y="2492896"/>
            <a:ext cx="3837453" cy="936104"/>
          </a:xfrm>
          <a:prstGeom prst="curvedDownArrow">
            <a:avLst/>
          </a:prstGeom>
          <a:ln w="1905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4" name="Nach unten gekrümmter Pfeil 13"/>
          <p:cNvSpPr/>
          <p:nvPr/>
        </p:nvSpPr>
        <p:spPr>
          <a:xfrm rot="10800000">
            <a:off x="2195736" y="4725144"/>
            <a:ext cx="3943771" cy="1022452"/>
          </a:xfrm>
          <a:prstGeom prst="curvedDownArrow">
            <a:avLst/>
          </a:prstGeom>
          <a:ln w="1905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6876256" y="2492896"/>
            <a:ext cx="17281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Mit diesem überarbeiteten Vorwissen kann der </a:t>
            </a:r>
            <a:r>
              <a:rPr lang="de-DE" sz="1600" dirty="0" smtClean="0"/>
              <a:t>Verstehens-prozess </a:t>
            </a:r>
            <a:r>
              <a:rPr lang="de-DE" sz="1600" dirty="0"/>
              <a:t>erneut angestoßen werden. 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6948264" y="4455115"/>
            <a:ext cx="165618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Im Prinzip kann dieser Kreis endlos wiederholt werden.</a:t>
            </a:r>
          </a:p>
          <a:p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259632" y="6319637"/>
            <a:ext cx="6696744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576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8" grpId="0"/>
      <p:bldP spid="13" grpId="0" animBg="1"/>
      <p:bldP spid="14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de-DE" dirty="0" smtClean="0"/>
              <a:t>Vorgehensweise</a:t>
            </a:r>
            <a:endParaRPr lang="de-DE" sz="31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Textstelle </a:t>
            </a:r>
            <a:r>
              <a:rPr lang="de-DE" b="1" dirty="0" smtClean="0"/>
              <a:t>lesen</a:t>
            </a:r>
            <a:r>
              <a:rPr lang="de-DE" dirty="0" smtClean="0"/>
              <a:t> und verstehen</a:t>
            </a:r>
          </a:p>
          <a:p>
            <a:r>
              <a:rPr lang="de-DE" dirty="0" smtClean="0"/>
              <a:t>Textstelle in </a:t>
            </a:r>
            <a:r>
              <a:rPr lang="de-DE" b="1" dirty="0" smtClean="0"/>
              <a:t>Gesamtzusammenhang</a:t>
            </a:r>
            <a:r>
              <a:rPr lang="de-DE" dirty="0" smtClean="0"/>
              <a:t> setzen (Textstelle verorten)</a:t>
            </a:r>
          </a:p>
          <a:p>
            <a:r>
              <a:rPr lang="de-DE" dirty="0" smtClean="0"/>
              <a:t>Textstelle </a:t>
            </a:r>
            <a:r>
              <a:rPr lang="de-DE" b="1" dirty="0" smtClean="0"/>
              <a:t>analysieren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(Gesichtspunkte beachten)</a:t>
            </a:r>
          </a:p>
          <a:p>
            <a:r>
              <a:rPr lang="de-DE" dirty="0" smtClean="0"/>
              <a:t>Textverständnis als Behauptung(en) / </a:t>
            </a:r>
            <a:r>
              <a:rPr lang="de-DE" b="1" dirty="0" smtClean="0"/>
              <a:t>Deutungsthese(n</a:t>
            </a:r>
            <a:r>
              <a:rPr lang="de-DE" dirty="0" smtClean="0"/>
              <a:t>) formulieren</a:t>
            </a:r>
          </a:p>
          <a:p>
            <a:r>
              <a:rPr lang="de-DE" b="1" dirty="0" smtClean="0"/>
              <a:t>Analyseergebnisse zum Belegen </a:t>
            </a:r>
            <a:br>
              <a:rPr lang="de-DE" b="1" dirty="0" smtClean="0"/>
            </a:br>
            <a:r>
              <a:rPr lang="de-DE" dirty="0" smtClean="0"/>
              <a:t>(bzw. </a:t>
            </a:r>
            <a:r>
              <a:rPr lang="de-DE" smtClean="0"/>
              <a:t>gegebenenfalls Einschränken)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/>
              <a:t>der Deutungsthese nutzen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(bzw. Deutungsthese neu formulieren)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30" y="2924944"/>
            <a:ext cx="121920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6812509" y="3854968"/>
            <a:ext cx="1745042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Vorgang so oft wiederholen, bis ein begründetes Textverständnis erlangt wird.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403648" y="6356350"/>
            <a:ext cx="6281382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919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Office PowerPoint</Application>
  <PresentationFormat>Bildschirmpräsentation (4:3)</PresentationFormat>
  <Paragraphs>101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Larissa</vt:lpstr>
      <vt:lpstr>Textinterpretation</vt:lpstr>
      <vt:lpstr>Textinterpretation</vt:lpstr>
      <vt:lpstr>Textinterpretation</vt:lpstr>
      <vt:lpstr>Textinterpretation</vt:lpstr>
      <vt:lpstr>Textinterpretation</vt:lpstr>
      <vt:lpstr>Hermeneutik</vt:lpstr>
      <vt:lpstr>Hermeneutik</vt:lpstr>
      <vt:lpstr>Vorgehensweise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Textinterpretation</dc:title>
  <dc:creator>Antje Blennemann;LBS</dc:creator>
  <cp:lastModifiedBy>Blennemann</cp:lastModifiedBy>
  <cp:revision>13</cp:revision>
  <dcterms:created xsi:type="dcterms:W3CDTF">2016-02-02T11:00:16Z</dcterms:created>
  <dcterms:modified xsi:type="dcterms:W3CDTF">2016-03-05T17:36:36Z</dcterms:modified>
</cp:coreProperties>
</file>