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9" r:id="rId4"/>
    <p:sldId id="258" r:id="rId5"/>
    <p:sldId id="259" r:id="rId6"/>
    <p:sldId id="260" r:id="rId7"/>
    <p:sldId id="267" r:id="rId8"/>
    <p:sldId id="261" r:id="rId9"/>
    <p:sldId id="263" r:id="rId10"/>
    <p:sldId id="268" r:id="rId11"/>
    <p:sldId id="265" r:id="rId12"/>
    <p:sldId id="264" r:id="rId13"/>
  </p:sldIdLst>
  <p:sldSz cx="9144000" cy="6858000" type="screen4x3"/>
  <p:notesSz cx="6858000" cy="96869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505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219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63BAA-7100-40FE-A156-DDF791712A99}" type="datetimeFigureOut">
              <a:rPr lang="de-DE" smtClean="0"/>
              <a:t>05.03.2016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B20CE-1173-4544-B341-44FC4E7E8D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2830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D3124-5666-4DF9-9A9E-00AF64986A8A}" type="datetimeFigureOut">
              <a:rPr lang="de-DE" smtClean="0"/>
              <a:t>05.03.2016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FCE6E-A3BA-48AA-A08B-B59ECE865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6905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FCE6E-A3BA-48AA-A08B-B59ECE865B41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4298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71F7-E523-4693-8A0A-C824B1074430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306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62653-766C-46D0-8E4C-F3F71B3316E3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44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C544-80B1-4506-9CC6-811DD743AF51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626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8C9F-A79F-44A2-B273-5963BAD76684}" type="datetime1">
              <a:rPr lang="de-DE" smtClean="0"/>
              <a:t>05.03.2016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7269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3DFD-DE09-4F2A-B010-244B2BF622AC}" type="datetime1">
              <a:rPr lang="de-DE" smtClean="0"/>
              <a:t>05.03.2016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6640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044C-8656-46EF-A0DB-A23C85F4502C}" type="datetime1">
              <a:rPr lang="de-DE" smtClean="0"/>
              <a:t>05.03.2016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5990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7ED8-13B8-451A-B38F-A3665EB094B2}" type="datetime1">
              <a:rPr lang="de-DE" smtClean="0"/>
              <a:t>05.03.2016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9752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14C7D-69B2-4949-9C5E-3674459CAA24}" type="datetime1">
              <a:rPr lang="de-DE" smtClean="0"/>
              <a:t>05.03.2016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9920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DD69-0561-4A18-A517-C0D00A8777B2}" type="datetime1">
              <a:rPr lang="de-DE" smtClean="0"/>
              <a:t>05.03.2016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178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7C1A-2EEB-41A3-B302-45868CA094EB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870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5529-5579-4E7F-A69B-3F5899401C25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4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AFB08-55DE-4842-AB85-9A21CB567F25}" type="datetime1">
              <a:rPr lang="de-DE" smtClean="0"/>
              <a:t>05.03.2016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35C5D-0DFC-4F28-A6AB-D82B4725E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18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744415"/>
          </a:xfrm>
        </p:spPr>
        <p:txBody>
          <a:bodyPr>
            <a:normAutofit fontScale="90000"/>
          </a:bodyPr>
          <a:lstStyle/>
          <a:p>
            <a:r>
              <a:rPr lang="de-DE" sz="6000" dirty="0" smtClean="0"/>
              <a:t>Interpretation:</a:t>
            </a:r>
            <a:br>
              <a:rPr lang="de-DE" sz="6000" dirty="0" smtClean="0"/>
            </a:br>
            <a:r>
              <a:rPr lang="de-DE" sz="6000" dirty="0" smtClean="0"/>
              <a:t>Sprache und Erzählweise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i="1" dirty="0" smtClean="0">
                <a:solidFill>
                  <a:srgbClr val="0070C0"/>
                </a:solidFill>
              </a:rPr>
              <a:t>Homo </a:t>
            </a:r>
            <a:r>
              <a:rPr lang="de-DE" i="1" dirty="0" err="1" smtClean="0">
                <a:solidFill>
                  <a:srgbClr val="0070C0"/>
                </a:solidFill>
              </a:rPr>
              <a:t>faber</a:t>
            </a:r>
            <a:r>
              <a:rPr lang="de-DE" i="1" dirty="0" smtClean="0">
                <a:solidFill>
                  <a:srgbClr val="0070C0"/>
                </a:solidFill>
              </a:rPr>
              <a:t> </a:t>
            </a:r>
            <a:r>
              <a:rPr lang="de-DE" dirty="0" smtClean="0">
                <a:solidFill>
                  <a:srgbClr val="0070C0"/>
                </a:solidFill>
              </a:rPr>
              <a:t>Seite 79</a:t>
            </a:r>
            <a:br>
              <a:rPr lang="de-DE" dirty="0" smtClean="0">
                <a:solidFill>
                  <a:srgbClr val="0070C0"/>
                </a:solidFill>
              </a:rPr>
            </a:br>
            <a:r>
              <a:rPr lang="de-DE" sz="2800" dirty="0" smtClean="0">
                <a:solidFill>
                  <a:srgbClr val="0070C0"/>
                </a:solidFill>
              </a:rPr>
              <a:t>(„Stundenlang lag ich … die Spintisiererei um Hanna;“)</a:t>
            </a:r>
            <a:br>
              <a:rPr lang="de-DE" sz="2800" dirty="0" smtClean="0">
                <a:solidFill>
                  <a:srgbClr val="0070C0"/>
                </a:solidFill>
              </a:rPr>
            </a:br>
            <a:r>
              <a:rPr lang="de-DE" sz="2800" dirty="0" smtClean="0">
                <a:solidFill>
                  <a:srgbClr val="0070C0"/>
                </a:solidFill>
              </a:rPr>
              <a:t/>
            </a:r>
            <a:br>
              <a:rPr lang="de-DE" sz="2800" dirty="0" smtClean="0">
                <a:solidFill>
                  <a:srgbClr val="0070C0"/>
                </a:solidFill>
              </a:rPr>
            </a:br>
            <a:r>
              <a:rPr lang="de-DE" sz="1400" dirty="0" smtClean="0">
                <a:solidFill>
                  <a:srgbClr val="0070C0"/>
                </a:solidFill>
              </a:rPr>
              <a:t>Max Frisch, Homo </a:t>
            </a:r>
            <a:r>
              <a:rPr lang="de-DE" sz="1400" dirty="0" err="1" smtClean="0">
                <a:solidFill>
                  <a:srgbClr val="0070C0"/>
                </a:solidFill>
              </a:rPr>
              <a:t>faber</a:t>
            </a:r>
            <a:r>
              <a:rPr lang="de-DE" sz="1400" dirty="0" smtClean="0">
                <a:solidFill>
                  <a:srgbClr val="0070C0"/>
                </a:solidFill>
              </a:rPr>
              <a:t> – Ein Bericht. Suhrkamp Taschenbuch 354, 1977.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55779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Textinterpretation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dirty="0" smtClean="0"/>
              <a:t>Aufgabenstellung: </a:t>
            </a:r>
          </a:p>
          <a:p>
            <a:pPr marL="0" indent="0" algn="ctr">
              <a:buNone/>
            </a:pPr>
            <a:r>
              <a:rPr lang="de-DE" dirty="0" smtClean="0"/>
              <a:t>Interpretieren Sie diese Textstelle.</a:t>
            </a:r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smtClean="0"/>
              <a:t>Lesen und verorten der Textstelle im Roman</a:t>
            </a:r>
          </a:p>
          <a:p>
            <a:r>
              <a:rPr lang="de-DE" dirty="0" smtClean="0"/>
              <a:t>Inhalt der Textstelle erfassen</a:t>
            </a:r>
          </a:p>
          <a:p>
            <a:pPr marL="0" indent="0">
              <a:buNone/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	</a:t>
            </a:r>
            <a:r>
              <a:rPr lang="de-DE" dirty="0" smtClean="0">
                <a:sym typeface="Wingdings" panose="05000000000000000000" pitchFamily="2" charset="2"/>
              </a:rPr>
              <a:t> Markieren Sie die äußere Handlung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619672" y="6356350"/>
            <a:ext cx="5688632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114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Landesbildungsserver Baden-Württemberg, Fachredaktion Deutsch, www.deutsch-bw.de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mtClean="0">
                <a:solidFill>
                  <a:prstClr val="black"/>
                </a:solidFill>
              </a:rPr>
              <a:t>Textinterpretation</a:t>
            </a:r>
            <a:endParaRPr lang="de-DE" dirty="0">
              <a:solidFill>
                <a:prstClr val="black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44988"/>
            <a:ext cx="6733378" cy="440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4139952" y="1856983"/>
            <a:ext cx="1450504" cy="41044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9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8845"/>
            <a:ext cx="6192688" cy="66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6084168" y="1412776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FAZIT:</a:t>
            </a:r>
          </a:p>
          <a:p>
            <a:r>
              <a:rPr lang="de-DE" dirty="0" smtClean="0"/>
              <a:t>Wenig äußere Handlung, alles  spielt sich in seinen Gedanken ab.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6156176" y="2924944"/>
            <a:ext cx="2448272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Worum drehen sich seine Gedanken?</a:t>
            </a:r>
          </a:p>
          <a:p>
            <a:pPr algn="ctr"/>
            <a:r>
              <a:rPr lang="de-DE" dirty="0" smtClean="0">
                <a:sym typeface="Wingdings" panose="05000000000000000000" pitchFamily="2" charset="2"/>
              </a:rPr>
              <a:t> Markieren Sie Schlüsselbegriffe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220072" y="6372379"/>
            <a:ext cx="3636404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520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5714"/>
            <a:ext cx="6019590" cy="622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ige Legende 1"/>
          <p:cNvSpPr/>
          <p:nvPr/>
        </p:nvSpPr>
        <p:spPr>
          <a:xfrm>
            <a:off x="4961450" y="5805264"/>
            <a:ext cx="4032448" cy="432048"/>
          </a:xfrm>
          <a:prstGeom prst="wedgeRectCallout">
            <a:avLst>
              <a:gd name="adj1" fmla="val -67493"/>
              <a:gd name="adj2" fmla="val 57779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Rechtfertigung</a:t>
            </a:r>
            <a:endParaRPr lang="de-DE" dirty="0"/>
          </a:p>
        </p:txBody>
      </p:sp>
      <p:sp>
        <p:nvSpPr>
          <p:cNvPr id="4" name="Rechteckige Legende 3"/>
          <p:cNvSpPr/>
          <p:nvPr/>
        </p:nvSpPr>
        <p:spPr>
          <a:xfrm>
            <a:off x="4983426" y="1052736"/>
            <a:ext cx="4032448" cy="1152128"/>
          </a:xfrm>
          <a:prstGeom prst="wedgeRectCallout">
            <a:avLst>
              <a:gd name="adj1" fmla="val -64103"/>
              <a:gd name="adj2" fmla="val -1389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Würde sich lieber ablenken, hat aber nichts zu lesen. Versucht es mit Analyse eines technischen Details – funktioniert nicht </a:t>
            </a:r>
            <a:r>
              <a:rPr lang="de-DE" dirty="0" smtClean="0">
                <a:sym typeface="Wingdings" panose="05000000000000000000" pitchFamily="2" charset="2"/>
              </a:rPr>
              <a:t> denkt an Hanna</a:t>
            </a:r>
            <a:endParaRPr lang="de-DE" dirty="0"/>
          </a:p>
        </p:txBody>
      </p:sp>
      <p:sp>
        <p:nvSpPr>
          <p:cNvPr id="5" name="Rechteckige Legende 4"/>
          <p:cNvSpPr/>
          <p:nvPr/>
        </p:nvSpPr>
        <p:spPr>
          <a:xfrm>
            <a:off x="4983426" y="2420888"/>
            <a:ext cx="4032448" cy="432048"/>
          </a:xfrm>
          <a:prstGeom prst="wedgeRectCallout">
            <a:avLst>
              <a:gd name="adj1" fmla="val -64103"/>
              <a:gd name="adj2" fmla="val -5196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Wünscht, </a:t>
            </a:r>
            <a:r>
              <a:rPr lang="de-DE" dirty="0" smtClean="0"/>
              <a:t>sie wäre da – was wäre dann?</a:t>
            </a:r>
            <a:endParaRPr lang="de-DE" dirty="0"/>
          </a:p>
        </p:txBody>
      </p:sp>
      <p:sp>
        <p:nvSpPr>
          <p:cNvPr id="6" name="Rechteckige Legende 5"/>
          <p:cNvSpPr/>
          <p:nvPr/>
        </p:nvSpPr>
        <p:spPr>
          <a:xfrm>
            <a:off x="4983426" y="3005042"/>
            <a:ext cx="4032448" cy="432048"/>
          </a:xfrm>
          <a:prstGeom prst="wedgeRectCallout">
            <a:avLst>
              <a:gd name="adj1" fmla="val -62946"/>
              <a:gd name="adj2" fmla="val -5196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Wieso hat er Angst, es könnte so sein?</a:t>
            </a:r>
            <a:endParaRPr lang="de-DE" dirty="0"/>
          </a:p>
        </p:txBody>
      </p:sp>
      <p:sp>
        <p:nvSpPr>
          <p:cNvPr id="7" name="Rechteckige Legende 6"/>
          <p:cNvSpPr/>
          <p:nvPr/>
        </p:nvSpPr>
        <p:spPr>
          <a:xfrm>
            <a:off x="4983426" y="3645024"/>
            <a:ext cx="4032448" cy="1368152"/>
          </a:xfrm>
          <a:prstGeom prst="wedgeRectCallout">
            <a:avLst>
              <a:gd name="adj1" fmla="val -63872"/>
              <a:gd name="adj2" fmla="val -3979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Thema: Alter</a:t>
            </a:r>
          </a:p>
          <a:p>
            <a:pPr algn="ctr"/>
            <a:r>
              <a:rPr lang="de-DE" dirty="0" smtClean="0"/>
              <a:t>Findet alte Haut hässlich </a:t>
            </a:r>
          </a:p>
          <a:p>
            <a:pPr algn="ctr"/>
            <a:r>
              <a:rPr lang="de-DE" dirty="0" smtClean="0"/>
              <a:t>Spricht abschätzig über alte Frauen </a:t>
            </a:r>
            <a:endParaRPr lang="de-DE" dirty="0"/>
          </a:p>
        </p:txBody>
      </p:sp>
      <p:cxnSp>
        <p:nvCxnSpPr>
          <p:cNvPr id="8" name="Gerade Verbindung mit Pfeil 7"/>
          <p:cNvCxnSpPr/>
          <p:nvPr/>
        </p:nvCxnSpPr>
        <p:spPr>
          <a:xfrm flipH="1">
            <a:off x="4355976" y="4329100"/>
            <a:ext cx="1368152" cy="1080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H="1">
            <a:off x="4369938" y="4653136"/>
            <a:ext cx="922142" cy="4521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Rechteckige Legende 12"/>
          <p:cNvSpPr/>
          <p:nvPr/>
        </p:nvSpPr>
        <p:spPr>
          <a:xfrm>
            <a:off x="4983224" y="5090189"/>
            <a:ext cx="4032448" cy="432048"/>
          </a:xfrm>
          <a:prstGeom prst="wedgeRectCallout">
            <a:avLst>
              <a:gd name="adj1" fmla="val -67342"/>
              <a:gd name="adj2" fmla="val -164261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Hanna ist für ihn immer (noch) schön</a:t>
            </a:r>
            <a:endParaRPr lang="de-DE" dirty="0"/>
          </a:p>
        </p:txBody>
      </p:sp>
      <p:cxnSp>
        <p:nvCxnSpPr>
          <p:cNvPr id="14" name="Gerade Verbindung mit Pfeil 13"/>
          <p:cNvCxnSpPr/>
          <p:nvPr/>
        </p:nvCxnSpPr>
        <p:spPr>
          <a:xfrm flipH="1">
            <a:off x="2267744" y="5336841"/>
            <a:ext cx="2710206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663245" y="6453336"/>
            <a:ext cx="3248000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6588224" y="32487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Beispiele für Randbemerkungen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01299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13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Textinterpretation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80975" indent="-180975"/>
            <a:r>
              <a:rPr lang="de-DE" dirty="0" smtClean="0"/>
              <a:t>Lesen und Verortung</a:t>
            </a:r>
          </a:p>
          <a:p>
            <a:pPr marL="715963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70C0"/>
                </a:solidFill>
                <a:sym typeface="Wingdings" panose="05000000000000000000" pitchFamily="2" charset="2"/>
              </a:rPr>
              <a:t>Worum </a:t>
            </a:r>
            <a:r>
              <a:rPr lang="de-DE" dirty="0" smtClean="0">
                <a:solidFill>
                  <a:srgbClr val="0070C0"/>
                </a:solidFill>
                <a:sym typeface="Wingdings" panose="05000000000000000000" pitchFamily="2" charset="2"/>
              </a:rPr>
              <a:t>geht es in dieser Textstelle? </a:t>
            </a:r>
            <a:br>
              <a:rPr lang="de-DE" dirty="0" smtClean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70C0"/>
                </a:solidFill>
                <a:sym typeface="Wingdings" panose="05000000000000000000" pitchFamily="2" charset="2"/>
              </a:rPr>
              <a:t>Vorverständnis </a:t>
            </a:r>
            <a:r>
              <a:rPr lang="de-DE" dirty="0">
                <a:solidFill>
                  <a:srgbClr val="0070C0"/>
                </a:solidFill>
                <a:sym typeface="Wingdings" panose="05000000000000000000" pitchFamily="2" charset="2"/>
              </a:rPr>
              <a:t>formulieren:</a:t>
            </a:r>
            <a:br>
              <a:rPr lang="de-DE" dirty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de-DE" i="1" dirty="0">
                <a:solidFill>
                  <a:srgbClr val="0070C0"/>
                </a:solidFill>
                <a:sym typeface="Wingdings" panose="05000000000000000000" pitchFamily="2" charset="2"/>
              </a:rPr>
              <a:t>Das Thema ist… / Anhand dieser Textstelle wird deutlich … / etc</a:t>
            </a:r>
            <a:r>
              <a:rPr lang="de-DE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.</a:t>
            </a:r>
            <a:endParaRPr lang="de-DE" dirty="0" smtClean="0"/>
          </a:p>
          <a:p>
            <a:pPr marL="180975" indent="-180975"/>
            <a:r>
              <a:rPr lang="de-DE" dirty="0" smtClean="0"/>
              <a:t>Inhalt der Textstelle: </a:t>
            </a:r>
            <a:r>
              <a:rPr lang="de-DE" dirty="0" smtClean="0">
                <a:sym typeface="Wingdings" panose="05000000000000000000" pitchFamily="2" charset="2"/>
              </a:rPr>
              <a:t>äußere und innere Handlung</a:t>
            </a:r>
            <a:br>
              <a:rPr lang="de-DE" dirty="0" smtClean="0">
                <a:sym typeface="Wingdings" panose="05000000000000000000" pitchFamily="2" charset="2"/>
              </a:rPr>
            </a:br>
            <a:r>
              <a:rPr lang="de-DE" dirty="0" smtClean="0">
                <a:sym typeface="Wingdings" panose="05000000000000000000" pitchFamily="2" charset="2"/>
              </a:rPr>
              <a:t> Schwerpunkt liegt auf innerer Handlung</a:t>
            </a:r>
          </a:p>
          <a:p>
            <a:pPr marL="712788" indent="-339725" defTabSz="712788">
              <a:buFont typeface="Wingdings" panose="05000000000000000000" pitchFamily="2" charset="2"/>
              <a:buChar char="Ø"/>
            </a:pPr>
            <a:r>
              <a:rPr lang="de-DE" sz="3300" dirty="0">
                <a:solidFill>
                  <a:srgbClr val="0070C0"/>
                </a:solidFill>
                <a:sym typeface="Wingdings" panose="05000000000000000000" pitchFamily="2" charset="2"/>
              </a:rPr>
              <a:t>Worum </a:t>
            </a:r>
            <a:r>
              <a:rPr lang="de-DE" sz="3300" dirty="0" smtClean="0">
                <a:solidFill>
                  <a:srgbClr val="0070C0"/>
                </a:solidFill>
                <a:sym typeface="Wingdings" panose="05000000000000000000" pitchFamily="2" charset="2"/>
              </a:rPr>
              <a:t>geht es in dieser Textstelle? </a:t>
            </a:r>
            <a:br>
              <a:rPr lang="de-DE" sz="3300" dirty="0" smtClean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de-DE" sz="3300" dirty="0" smtClean="0">
                <a:solidFill>
                  <a:srgbClr val="0070C0"/>
                </a:solidFill>
                <a:sym typeface="Wingdings" panose="05000000000000000000" pitchFamily="2" charset="2"/>
              </a:rPr>
              <a:t>Vorverständnis </a:t>
            </a:r>
            <a:r>
              <a:rPr lang="de-DE" sz="3300" dirty="0">
                <a:solidFill>
                  <a:srgbClr val="0070C0"/>
                </a:solidFill>
                <a:sym typeface="Wingdings" panose="05000000000000000000" pitchFamily="2" charset="2"/>
              </a:rPr>
              <a:t>überarbeiten / ergänzen und ggf. umformulieren</a:t>
            </a:r>
            <a:r>
              <a:rPr lang="de-DE" dirty="0" smtClean="0">
                <a:solidFill>
                  <a:srgbClr val="0070C0"/>
                </a:solidFill>
                <a:sym typeface="Wingdings" panose="05000000000000000000" pitchFamily="2" charset="2"/>
              </a:rPr>
              <a:t>: </a:t>
            </a:r>
            <a:br>
              <a:rPr lang="de-DE" dirty="0" smtClean="0">
                <a:solidFill>
                  <a:srgbClr val="0070C0"/>
                </a:solidFill>
                <a:sym typeface="Wingdings" panose="05000000000000000000" pitchFamily="2" charset="2"/>
              </a:rPr>
            </a:br>
            <a:r>
              <a:rPr lang="de-DE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Das Thema ist… / Anhand dieser Textstelle wird deutlich … / etc.</a:t>
            </a:r>
          </a:p>
          <a:p>
            <a:pPr marL="712788" indent="-339725" defTabSz="712788">
              <a:buFont typeface="Wingdings" panose="05000000000000000000" pitchFamily="2" charset="2"/>
              <a:buChar char="Ø"/>
            </a:pPr>
            <a:endParaRPr lang="de-DE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r>
              <a:rPr lang="de-DE" b="1" dirty="0" smtClean="0">
                <a:sym typeface="Wingdings" panose="05000000000000000000" pitchFamily="2" charset="2"/>
              </a:rPr>
              <a:t>Analyse der sprachlichen Darstellung des Abschnitts:</a:t>
            </a:r>
            <a:endParaRPr lang="de-DE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de-DE" b="1" dirty="0">
                <a:sym typeface="Wingdings" panose="05000000000000000000" pitchFamily="2" charset="2"/>
              </a:rPr>
              <a:t>Markieren Sie </a:t>
            </a:r>
            <a:r>
              <a:rPr lang="de-DE" b="1" dirty="0" smtClean="0">
                <a:sym typeface="Wingdings" panose="05000000000000000000" pitchFamily="2" charset="2"/>
              </a:rPr>
              <a:t>alles, </a:t>
            </a:r>
            <a:r>
              <a:rPr lang="de-DE" b="1" dirty="0">
                <a:sym typeface="Wingdings" panose="05000000000000000000" pitchFamily="2" charset="2"/>
              </a:rPr>
              <a:t>was Ihnen zum Thema </a:t>
            </a:r>
            <a:br>
              <a:rPr lang="de-DE" b="1" dirty="0">
                <a:sym typeface="Wingdings" panose="05000000000000000000" pitchFamily="2" charset="2"/>
              </a:rPr>
            </a:br>
            <a:r>
              <a:rPr lang="de-DE" b="1" dirty="0">
                <a:sym typeface="Wingdings" panose="05000000000000000000" pitchFamily="2" charset="2"/>
              </a:rPr>
              <a:t>sprachliche Darstellung wichtig erscheint.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835696" y="6356350"/>
            <a:ext cx="5832648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056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37" y="456835"/>
            <a:ext cx="5667077" cy="5933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5376626" y="3845947"/>
            <a:ext cx="2736304" cy="20313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Wieso verwendet der Techniker Faber diese </a:t>
            </a:r>
            <a:r>
              <a:rPr lang="de-DE" b="1" u="sng" dirty="0" smtClean="0"/>
              <a:t>Metaphern</a:t>
            </a:r>
            <a:r>
              <a:rPr lang="de-DE" dirty="0" smtClean="0"/>
              <a:t> bzw. </a:t>
            </a:r>
            <a:br>
              <a:rPr lang="de-DE" dirty="0" smtClean="0"/>
            </a:br>
            <a:r>
              <a:rPr lang="de-DE" dirty="0" smtClean="0"/>
              <a:t>diesen </a:t>
            </a:r>
          </a:p>
          <a:p>
            <a:r>
              <a:rPr lang="de-DE" b="1" dirty="0" smtClean="0"/>
              <a:t>Neologismus</a:t>
            </a:r>
            <a:r>
              <a:rPr lang="de-DE" dirty="0" smtClean="0"/>
              <a:t>? 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Was ist die Funktion dieser </a:t>
            </a:r>
            <a:r>
              <a:rPr lang="de-DE" dirty="0">
                <a:solidFill>
                  <a:srgbClr val="FF0000"/>
                </a:solidFill>
              </a:rPr>
              <a:t>P</a:t>
            </a:r>
            <a:r>
              <a:rPr lang="de-DE" dirty="0" smtClean="0">
                <a:solidFill>
                  <a:srgbClr val="FF0000"/>
                </a:solidFill>
              </a:rPr>
              <a:t>oetisierung der Sprache?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835696" y="6430248"/>
            <a:ext cx="5904656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  <p:cxnSp>
        <p:nvCxnSpPr>
          <p:cNvPr id="5" name="Gerade Verbindung mit Pfeil 4"/>
          <p:cNvCxnSpPr/>
          <p:nvPr/>
        </p:nvCxnSpPr>
        <p:spPr>
          <a:xfrm flipH="1">
            <a:off x="1920242" y="5157192"/>
            <a:ext cx="3456384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Geschweifte Klammer rechts 6"/>
          <p:cNvSpPr/>
          <p:nvPr/>
        </p:nvSpPr>
        <p:spPr>
          <a:xfrm>
            <a:off x="4860032" y="4077072"/>
            <a:ext cx="360040" cy="108012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27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5830143" cy="6072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6228184" y="476672"/>
            <a:ext cx="2592288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Fokus: Zeichensetzung</a:t>
            </a:r>
            <a:endParaRPr lang="de-DE" dirty="0"/>
          </a:p>
        </p:txBody>
      </p:sp>
      <p:sp>
        <p:nvSpPr>
          <p:cNvPr id="3" name="Rechteckige Legende 2"/>
          <p:cNvSpPr/>
          <p:nvPr/>
        </p:nvSpPr>
        <p:spPr>
          <a:xfrm>
            <a:off x="5004048" y="1196752"/>
            <a:ext cx="3672408" cy="1152128"/>
          </a:xfrm>
          <a:prstGeom prst="wedgeRectCallout">
            <a:avLst>
              <a:gd name="adj1" fmla="val -21849"/>
              <a:gd name="adj2" fmla="val 49542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Ausrufezeichen</a:t>
            </a:r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4996746" y="2636912"/>
            <a:ext cx="3672408" cy="12241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Kolon / Doppelpunkt</a:t>
            </a:r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5015813" y="4007972"/>
            <a:ext cx="3672408" cy="12241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Gedankenstrich</a:t>
            </a:r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5022507" y="5377611"/>
            <a:ext cx="3672408" cy="12241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Semikolon</a:t>
            </a:r>
            <a:endParaRPr lang="de-DE" dirty="0" smtClean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cxnSp>
        <p:nvCxnSpPr>
          <p:cNvPr id="8" name="Gerade Verbindung mit Pfeil 7"/>
          <p:cNvCxnSpPr/>
          <p:nvPr/>
        </p:nvCxnSpPr>
        <p:spPr>
          <a:xfrm flipH="1">
            <a:off x="971600" y="2132856"/>
            <a:ext cx="4248472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H="1">
            <a:off x="1835696" y="2201626"/>
            <a:ext cx="4832920" cy="7233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5140762" y="1646220"/>
            <a:ext cx="33843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Interjektionen: zum Teil mitten im Satz</a:t>
            </a:r>
          </a:p>
          <a:p>
            <a:r>
              <a:rPr lang="de-DE" sz="1400" dirty="0" smtClean="0">
                <a:solidFill>
                  <a:srgbClr val="FF0000"/>
                </a:solidFill>
              </a:rPr>
              <a:t>Beispiel Deutung: </a:t>
            </a:r>
            <a:br>
              <a:rPr lang="de-DE" sz="1400" dirty="0" smtClean="0">
                <a:solidFill>
                  <a:srgbClr val="FF0000"/>
                </a:solidFill>
              </a:rPr>
            </a:br>
            <a:r>
              <a:rPr lang="de-DE" sz="1400" dirty="0" smtClean="0">
                <a:solidFill>
                  <a:srgbClr val="FF0000"/>
                </a:solidFill>
              </a:rPr>
              <a:t>Erregung bzw. Verstärkung (Rechtfertigung)</a:t>
            </a:r>
            <a:endParaRPr lang="de-DE" sz="1400" dirty="0">
              <a:solidFill>
                <a:srgbClr val="FF0000"/>
              </a:solidFill>
            </a:endParaRPr>
          </a:p>
        </p:txBody>
      </p:sp>
      <p:cxnSp>
        <p:nvCxnSpPr>
          <p:cNvPr id="15" name="Gerade Verbindung mit Pfeil 14"/>
          <p:cNvCxnSpPr/>
          <p:nvPr/>
        </p:nvCxnSpPr>
        <p:spPr>
          <a:xfrm flipH="1" flipV="1">
            <a:off x="2987824" y="2492896"/>
            <a:ext cx="2448272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H="1">
            <a:off x="4252156" y="3573016"/>
            <a:ext cx="1183940" cy="1728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5436096" y="3140968"/>
            <a:ext cx="3096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Kolon-Gliederung ist typisch für Fabers Gedankenspiele (vgl. S. 150f) </a:t>
            </a:r>
          </a:p>
          <a:p>
            <a:r>
              <a:rPr lang="de-DE" sz="1400" dirty="0" smtClean="0">
                <a:solidFill>
                  <a:srgbClr val="FF0000"/>
                </a:solidFill>
              </a:rPr>
              <a:t>Was bedeutet </a:t>
            </a:r>
            <a:r>
              <a:rPr lang="de-DE" sz="1400" dirty="0" smtClean="0">
                <a:solidFill>
                  <a:srgbClr val="FF0000"/>
                </a:solidFill>
              </a:rPr>
              <a:t>dies </a:t>
            </a:r>
            <a:r>
              <a:rPr lang="de-DE" sz="1400" dirty="0" smtClean="0">
                <a:solidFill>
                  <a:srgbClr val="FF0000"/>
                </a:solidFill>
              </a:rPr>
              <a:t>hier?</a:t>
            </a:r>
            <a:endParaRPr lang="de-DE" sz="1400" dirty="0"/>
          </a:p>
        </p:txBody>
      </p:sp>
      <p:cxnSp>
        <p:nvCxnSpPr>
          <p:cNvPr id="21" name="Gerade Verbindung mit Pfeil 20"/>
          <p:cNvCxnSpPr/>
          <p:nvPr/>
        </p:nvCxnSpPr>
        <p:spPr>
          <a:xfrm flipH="1">
            <a:off x="2915816" y="4725144"/>
            <a:ext cx="2304256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5292080" y="4509120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Gedankensplitter (vgl. Analyse erste Seite des Romans)  </a:t>
            </a:r>
            <a:r>
              <a:rPr lang="de-DE" sz="1400" dirty="0" smtClean="0">
                <a:solidFill>
                  <a:srgbClr val="FF0000"/>
                </a:solidFill>
              </a:rPr>
              <a:t>Warum ? Worum geht es hier? </a:t>
            </a:r>
            <a:r>
              <a:rPr lang="de-DE" sz="1400" dirty="0" smtClean="0"/>
              <a:t>(Poetisierung)</a:t>
            </a:r>
            <a:endParaRPr lang="de-DE" sz="1600" dirty="0">
              <a:solidFill>
                <a:srgbClr val="FF0000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5220072" y="5989679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Reiht mehrere Hypotaxen aneinander</a:t>
            </a:r>
          </a:p>
          <a:p>
            <a:r>
              <a:rPr lang="de-DE" sz="1400" dirty="0" smtClean="0">
                <a:solidFill>
                  <a:srgbClr val="FF0000"/>
                </a:solidFill>
              </a:rPr>
              <a:t>Was bedeutet </a:t>
            </a:r>
            <a:r>
              <a:rPr lang="de-DE" sz="1400" dirty="0" smtClean="0">
                <a:solidFill>
                  <a:srgbClr val="FF0000"/>
                </a:solidFill>
              </a:rPr>
              <a:t>dies</a:t>
            </a:r>
            <a:r>
              <a:rPr lang="de-DE" sz="1400" dirty="0" smtClean="0">
                <a:solidFill>
                  <a:srgbClr val="FF0000"/>
                </a:solidFill>
              </a:rPr>
              <a:t>?</a:t>
            </a:r>
            <a:endParaRPr lang="de-DE" sz="1400" dirty="0">
              <a:solidFill>
                <a:srgbClr val="FF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475656" y="6549431"/>
            <a:ext cx="5904656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2555776" y="3402578"/>
            <a:ext cx="45719" cy="1704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;</a:t>
            </a:r>
            <a:endParaRPr lang="de-D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56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11" grpId="0"/>
      <p:bldP spid="19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2" y="383691"/>
            <a:ext cx="6232475" cy="6239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5076056" y="1844824"/>
            <a:ext cx="3335337" cy="3693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Korrektive Ergänzungen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076055" y="2492896"/>
            <a:ext cx="3335337" cy="369332"/>
          </a:xfrm>
          <a:prstGeom prst="rect">
            <a:avLst/>
          </a:prstGeom>
          <a:solidFill>
            <a:srgbClr val="00FFFF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Parenthesen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5076054" y="3083484"/>
            <a:ext cx="3335337" cy="369332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unterschiedliche </a:t>
            </a:r>
            <a:r>
              <a:rPr lang="de-DE" dirty="0" smtClean="0"/>
              <a:t>Tempora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5076053" y="3717032"/>
            <a:ext cx="3335337" cy="369332"/>
          </a:xfrm>
          <a:prstGeom prst="rect">
            <a:avLst/>
          </a:prstGeom>
          <a:solidFill>
            <a:srgbClr val="FF5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Moduswechsel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5055669" y="4293096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rgbClr val="FF0000"/>
                </a:solidFill>
              </a:rPr>
              <a:t>Was sagt </a:t>
            </a:r>
            <a:r>
              <a:rPr lang="de-DE" b="1" dirty="0" smtClean="0">
                <a:solidFill>
                  <a:srgbClr val="FF0000"/>
                </a:solidFill>
              </a:rPr>
              <a:t>dies </a:t>
            </a:r>
            <a:r>
              <a:rPr lang="de-DE" b="1" dirty="0" smtClean="0">
                <a:solidFill>
                  <a:srgbClr val="FF0000"/>
                </a:solidFill>
              </a:rPr>
              <a:t>über Fabers Situation und Befindlichkeit, seine Denkweise und seine Einstellung zum erinnerten Geschehen aus?</a:t>
            </a:r>
          </a:p>
          <a:p>
            <a:pPr algn="ctr"/>
            <a:r>
              <a:rPr lang="de-DE" b="1" dirty="0" smtClean="0">
                <a:solidFill>
                  <a:srgbClr val="FF0000"/>
                </a:solidFill>
              </a:rPr>
              <a:t>Wie erzählt / berichtet er?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076056" y="6441121"/>
            <a:ext cx="3752056" cy="365125"/>
          </a:xfrm>
          <a:solidFill>
            <a:schemeClr val="bg1"/>
          </a:solidFill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5076052" y="1268760"/>
            <a:ext cx="3335337" cy="36933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Elliptische Nebensätze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910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26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Fachredaktion Deutsch, www.deutsch-bw.de</a:t>
            </a:r>
            <a:endParaRPr lang="de-DE"/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mtClean="0"/>
              <a:t>Textinterpretation</a:t>
            </a:r>
            <a:endParaRPr lang="de-DE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44988"/>
            <a:ext cx="6733378" cy="440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6614514" y="1856983"/>
            <a:ext cx="1450504" cy="41044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18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 smtClean="0"/>
              <a:t>Textinterpretation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1983096"/>
            <a:ext cx="8229600" cy="33901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b="1" dirty="0" smtClean="0">
                <a:sym typeface="Wingdings" panose="05000000000000000000" pitchFamily="2" charset="2"/>
              </a:rPr>
              <a:t>Stellen </a:t>
            </a:r>
            <a:r>
              <a:rPr lang="de-DE" b="1" dirty="0" smtClean="0">
                <a:sym typeface="Wingdings" panose="05000000000000000000" pitchFamily="2" charset="2"/>
              </a:rPr>
              <a:t>Sie einen Zusammenhang </a:t>
            </a:r>
            <a:r>
              <a:rPr lang="de-DE" b="1" dirty="0" smtClean="0">
                <a:sym typeface="Wingdings" panose="05000000000000000000" pitchFamily="2" charset="2"/>
              </a:rPr>
              <a:t>zwischen den sprachlichen </a:t>
            </a:r>
            <a:r>
              <a:rPr lang="de-DE" b="1" dirty="0" smtClean="0">
                <a:sym typeface="Wingdings" panose="05000000000000000000" pitchFamily="2" charset="2"/>
              </a:rPr>
              <a:t>Phänomenen, der Erzählweise und der inhaltlichen Aussage her</a:t>
            </a:r>
            <a:r>
              <a:rPr lang="de-DE" b="1" dirty="0" smtClean="0">
                <a:sym typeface="Wingdings" panose="05000000000000000000" pitchFamily="2" charset="2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b="1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b="1" dirty="0" smtClean="0">
                <a:sym typeface="Wingdings" panose="05000000000000000000" pitchFamily="2" charset="2"/>
              </a:rPr>
              <a:t>Passt dies zu Ihrem zuvor formuliertem </a:t>
            </a:r>
            <a:r>
              <a:rPr lang="de-DE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Vorverständnis</a:t>
            </a:r>
            <a:r>
              <a:rPr lang="de-DE" b="1" dirty="0" smtClean="0">
                <a:sym typeface="Wingdings" panose="05000000000000000000" pitchFamily="2" charset="2"/>
              </a:rPr>
              <a:t>, Ihrer</a:t>
            </a:r>
            <a:r>
              <a:rPr lang="de-DE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Deutungsthese</a:t>
            </a:r>
            <a:r>
              <a:rPr lang="de-DE" b="1" dirty="0" smtClean="0">
                <a:sym typeface="Wingdings" panose="05000000000000000000" pitchFamily="2" charset="2"/>
              </a:rPr>
              <a:t>?</a:t>
            </a:r>
            <a:endParaRPr lang="de-DE" b="1" dirty="0" smtClean="0">
              <a:sym typeface="Wingdings" panose="05000000000000000000" pitchFamily="2" charset="2"/>
            </a:endParaRPr>
          </a:p>
          <a:p>
            <a:endParaRPr lang="de-DE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979712" y="6356350"/>
            <a:ext cx="5832648" cy="365125"/>
          </a:xfrm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  <p:sp>
        <p:nvSpPr>
          <p:cNvPr id="5" name="AutoShape 2" descr="https://plone.schule-bw.de/unterricht/faecher/deutsch/unterrichtseinheiten/interpretation/interpretation.jpg"/>
          <p:cNvSpPr>
            <a:spLocks noChangeAspect="1" noChangeArrowheads="1"/>
          </p:cNvSpPr>
          <p:nvPr/>
        </p:nvSpPr>
        <p:spPr bwMode="auto">
          <a:xfrm>
            <a:off x="155575" y="-1820863"/>
            <a:ext cx="5810250" cy="3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AutoShape 4" descr="https://plone.schule-bw.de/unterricht/faecher/deutsch/unterrichtseinheiten/interpretation/interpretation.jpg"/>
          <p:cNvSpPr>
            <a:spLocks noChangeAspect="1" noChangeArrowheads="1"/>
          </p:cNvSpPr>
          <p:nvPr/>
        </p:nvSpPr>
        <p:spPr bwMode="auto">
          <a:xfrm>
            <a:off x="307975" y="-1668463"/>
            <a:ext cx="5810250" cy="3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996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96752"/>
            <a:ext cx="33353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5076056" y="1844824"/>
            <a:ext cx="3335337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Korrektive Ergänzungen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076055" y="2492896"/>
            <a:ext cx="3335337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Parenthesen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5076054" y="3083484"/>
            <a:ext cx="3335337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unterschiedliche </a:t>
            </a:r>
            <a:r>
              <a:rPr lang="de-DE" dirty="0" smtClean="0"/>
              <a:t>Tempora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5076053" y="3717032"/>
            <a:ext cx="333533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err="1" smtClean="0"/>
              <a:t>Moduswechsel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971600" y="6492875"/>
            <a:ext cx="6758784" cy="365125"/>
          </a:xfrm>
          <a:solidFill>
            <a:schemeClr val="bg1"/>
          </a:solidFill>
        </p:spPr>
        <p:txBody>
          <a:bodyPr/>
          <a:lstStyle/>
          <a:p>
            <a:r>
              <a:rPr lang="de-DE" dirty="0" smtClean="0"/>
              <a:t>Landesbildungsserver Baden-Württemberg, Fachredaktion Deutsch, www.deutsch-bw.de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539552" y="332656"/>
            <a:ext cx="7992888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800" dirty="0" smtClean="0">
                <a:sym typeface="Wingdings" panose="05000000000000000000" pitchFamily="2" charset="2"/>
              </a:rPr>
              <a:t>Beispiel</a:t>
            </a:r>
            <a:r>
              <a:rPr lang="de-DE" sz="2000" dirty="0" smtClean="0">
                <a:sym typeface="Wingdings" panose="05000000000000000000" pitchFamily="2" charset="2"/>
              </a:rPr>
              <a:t>:</a:t>
            </a:r>
            <a:endParaRPr lang="de-DE" sz="2000" dirty="0">
              <a:sym typeface="Wingdings" panose="05000000000000000000" pitchFamily="2" charset="2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076056" y="4988673"/>
            <a:ext cx="333534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Schwerpunkt auf </a:t>
            </a:r>
            <a:br>
              <a:rPr lang="de-DE" dirty="0" smtClean="0"/>
            </a:br>
            <a:r>
              <a:rPr lang="de-DE" dirty="0" smtClean="0"/>
              <a:t>innerer Handlung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5076056" y="4365104"/>
            <a:ext cx="333533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Metaphern und Neologismus</a:t>
            </a:r>
            <a:endParaRPr lang="de-DE" dirty="0"/>
          </a:p>
        </p:txBody>
      </p:sp>
      <p:sp>
        <p:nvSpPr>
          <p:cNvPr id="13" name="Wolkenförmige Legende 12"/>
          <p:cNvSpPr/>
          <p:nvPr/>
        </p:nvSpPr>
        <p:spPr>
          <a:xfrm>
            <a:off x="323528" y="980728"/>
            <a:ext cx="4104456" cy="1696834"/>
          </a:xfrm>
          <a:prstGeom prst="cloudCallout">
            <a:avLst>
              <a:gd name="adj1" fmla="val 18235"/>
              <a:gd name="adj2" fmla="val 100413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Erzählweise:  </a:t>
            </a:r>
            <a:r>
              <a:rPr lang="de-DE" dirty="0" smtClean="0"/>
              <a:t>Authentizität </a:t>
            </a:r>
            <a:r>
              <a:rPr lang="de-DE" dirty="0"/>
              <a:t>/ Unmittelbarkeit des </a:t>
            </a:r>
            <a:r>
              <a:rPr lang="de-DE" dirty="0" smtClean="0"/>
              <a:t>Schreibprozesses wird suggeriert</a:t>
            </a:r>
            <a:endParaRPr lang="de-DE" dirty="0"/>
          </a:p>
        </p:txBody>
      </p:sp>
      <p:sp>
        <p:nvSpPr>
          <p:cNvPr id="16" name="Wolkenförmige Legende 15"/>
          <p:cNvSpPr/>
          <p:nvPr/>
        </p:nvSpPr>
        <p:spPr>
          <a:xfrm>
            <a:off x="323528" y="4365104"/>
            <a:ext cx="3672408" cy="1881500"/>
          </a:xfrm>
          <a:prstGeom prst="cloudCallout">
            <a:avLst>
              <a:gd name="adj1" fmla="val -7605"/>
              <a:gd name="adj2" fmla="val -105525"/>
            </a:avLst>
          </a:prstGeom>
          <a:solidFill>
            <a:srgbClr val="FF99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ym typeface="Wingdings" panose="05000000000000000000" pitchFamily="2" charset="2"/>
              </a:rPr>
              <a:t>Inhaltliche Aussage: </a:t>
            </a:r>
            <a:r>
              <a:rPr lang="de-DE" dirty="0" smtClean="0">
                <a:sym typeface="Wingdings" panose="05000000000000000000" pitchFamily="2" charset="2"/>
              </a:rPr>
              <a:t>Schuldgefühle</a:t>
            </a:r>
            <a:r>
              <a:rPr lang="de-DE" dirty="0">
                <a:sym typeface="Wingdings" panose="05000000000000000000" pitchFamily="2" charset="2"/>
              </a:rPr>
              <a:t>, </a:t>
            </a:r>
            <a:r>
              <a:rPr lang="de-DE" dirty="0" smtClean="0">
                <a:sym typeface="Wingdings" panose="05000000000000000000" pitchFamily="2" charset="2"/>
              </a:rPr>
              <a:t>Rechtfertigung</a:t>
            </a:r>
          </a:p>
          <a:p>
            <a:pPr algn="ctr"/>
            <a:r>
              <a:rPr lang="de-DE" dirty="0" smtClean="0">
                <a:sym typeface="Wingdings" panose="05000000000000000000" pitchFamily="2" charset="2"/>
              </a:rPr>
              <a:t>Erregung </a:t>
            </a:r>
            <a:br>
              <a:rPr lang="de-DE" dirty="0" smtClean="0">
                <a:sym typeface="Wingdings" panose="05000000000000000000" pitchFamily="2" charset="2"/>
              </a:rPr>
            </a:br>
            <a:r>
              <a:rPr lang="de-DE" dirty="0" smtClean="0">
                <a:sym typeface="Wingdings" panose="05000000000000000000" pitchFamily="2" charset="2"/>
              </a:rPr>
              <a:t>(HANNA hier; Altern)</a:t>
            </a:r>
            <a:endParaRPr lang="de-DE" dirty="0"/>
          </a:p>
        </p:txBody>
      </p:sp>
      <p:cxnSp>
        <p:nvCxnSpPr>
          <p:cNvPr id="15" name="Gerade Verbindung 14"/>
          <p:cNvCxnSpPr>
            <a:stCxn id="6" idx="1"/>
            <a:endCxn id="13" idx="4"/>
          </p:cNvCxnSpPr>
          <p:nvPr/>
        </p:nvCxnSpPr>
        <p:spPr>
          <a:xfrm flipH="1">
            <a:off x="3124204" y="3268150"/>
            <a:ext cx="1951850" cy="2648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17"/>
          <p:cNvCxnSpPr>
            <a:stCxn id="2" idx="1"/>
            <a:endCxn id="13" idx="4"/>
          </p:cNvCxnSpPr>
          <p:nvPr/>
        </p:nvCxnSpPr>
        <p:spPr>
          <a:xfrm flipH="1">
            <a:off x="3124204" y="2029490"/>
            <a:ext cx="1951852" cy="150349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Gerade Verbindung 19"/>
          <p:cNvCxnSpPr>
            <a:stCxn id="12" idx="1"/>
            <a:endCxn id="16" idx="4"/>
          </p:cNvCxnSpPr>
          <p:nvPr/>
        </p:nvCxnSpPr>
        <p:spPr>
          <a:xfrm flipH="1" flipV="1">
            <a:off x="1880445" y="3320401"/>
            <a:ext cx="3195611" cy="122936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Gerade Verbindung 21"/>
          <p:cNvCxnSpPr>
            <a:stCxn id="11" idx="1"/>
            <a:endCxn id="16" idx="4"/>
          </p:cNvCxnSpPr>
          <p:nvPr/>
        </p:nvCxnSpPr>
        <p:spPr>
          <a:xfrm flipH="1" flipV="1">
            <a:off x="1880445" y="3320401"/>
            <a:ext cx="3195611" cy="19914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Gerade Verbindung 23"/>
          <p:cNvCxnSpPr>
            <a:stCxn id="7" idx="1"/>
            <a:endCxn id="16" idx="4"/>
          </p:cNvCxnSpPr>
          <p:nvPr/>
        </p:nvCxnSpPr>
        <p:spPr>
          <a:xfrm flipH="1" flipV="1">
            <a:off x="1880445" y="3320401"/>
            <a:ext cx="3195608" cy="58129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Gerade Verbindung 25"/>
          <p:cNvCxnSpPr>
            <a:stCxn id="5123" idx="1"/>
            <a:endCxn id="16" idx="4"/>
          </p:cNvCxnSpPr>
          <p:nvPr/>
        </p:nvCxnSpPr>
        <p:spPr>
          <a:xfrm flipH="1">
            <a:off x="1880445" y="1443609"/>
            <a:ext cx="3195611" cy="187679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5076056" y="5877272"/>
            <a:ext cx="3335340" cy="36933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Zeichensetzung</a:t>
            </a:r>
            <a:endParaRPr lang="de-DE" dirty="0"/>
          </a:p>
        </p:txBody>
      </p:sp>
      <p:cxnSp>
        <p:nvCxnSpPr>
          <p:cNvPr id="29" name="Gerade Verbindung 28"/>
          <p:cNvCxnSpPr>
            <a:stCxn id="27" idx="1"/>
            <a:endCxn id="13" idx="4"/>
          </p:cNvCxnSpPr>
          <p:nvPr/>
        </p:nvCxnSpPr>
        <p:spPr>
          <a:xfrm flipH="1" flipV="1">
            <a:off x="3124204" y="3532987"/>
            <a:ext cx="1951852" cy="25289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Gerade Verbindung 30"/>
          <p:cNvCxnSpPr>
            <a:stCxn id="27" idx="1"/>
            <a:endCxn id="16" idx="4"/>
          </p:cNvCxnSpPr>
          <p:nvPr/>
        </p:nvCxnSpPr>
        <p:spPr>
          <a:xfrm flipH="1" flipV="1">
            <a:off x="1880445" y="3320401"/>
            <a:ext cx="3195611" cy="27415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21" name="Gerade Verbindung 5120"/>
          <p:cNvCxnSpPr>
            <a:stCxn id="5" idx="1"/>
            <a:endCxn id="13" idx="4"/>
          </p:cNvCxnSpPr>
          <p:nvPr/>
        </p:nvCxnSpPr>
        <p:spPr>
          <a:xfrm flipH="1">
            <a:off x="3124204" y="2677562"/>
            <a:ext cx="1951851" cy="8554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24" name="Textfeld 5123"/>
          <p:cNvSpPr txBox="1"/>
          <p:nvPr/>
        </p:nvSpPr>
        <p:spPr>
          <a:xfrm>
            <a:off x="4175956" y="5311839"/>
            <a:ext cx="252028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!</a:t>
            </a:r>
            <a:endParaRPr lang="de-DE" dirty="0"/>
          </a:p>
        </p:txBody>
      </p:sp>
      <p:sp>
        <p:nvSpPr>
          <p:cNvPr id="5125" name="Textfeld 5124"/>
          <p:cNvSpPr txBox="1"/>
          <p:nvPr/>
        </p:nvSpPr>
        <p:spPr>
          <a:xfrm>
            <a:off x="4175956" y="4549770"/>
            <a:ext cx="225126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-: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335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5124" grpId="0" animBg="1"/>
      <p:bldP spid="5124" grpId="1" animBg="1"/>
      <p:bldP spid="5125" grpId="0" animBg="1"/>
      <p:bldP spid="5125" grpId="1" animBg="1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</Words>
  <Application>Microsoft Office PowerPoint</Application>
  <PresentationFormat>Bildschirmpräsentation (4:3)</PresentationFormat>
  <Paragraphs>83</Paragraphs>
  <Slides>12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Larissa</vt:lpstr>
      <vt:lpstr>Interpretation: Sprache und Erzählweise Homo faber Seite 79 („Stundenlang lag ich … die Spintisiererei um Hanna;“)  Max Frisch, Homo faber – Ein Bericht. Suhrkamp Taschenbuch 354, 1977.</vt:lpstr>
      <vt:lpstr>Textinterpretation</vt:lpstr>
      <vt:lpstr>PowerPoint-Präsentation</vt:lpstr>
      <vt:lpstr>PowerPoint-Präsentation</vt:lpstr>
      <vt:lpstr>PowerPoint-Präsentation</vt:lpstr>
      <vt:lpstr>Textinterpretation</vt:lpstr>
      <vt:lpstr>PowerPoint-Präsentation</vt:lpstr>
      <vt:lpstr>PowerPoint-Präsentation</vt:lpstr>
      <vt:lpstr>PowerPoint-Präsentation</vt:lpstr>
      <vt:lpstr>PowerPoint-Präsentation</vt:lpstr>
      <vt:lpstr>Textinterpretation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Charakterisierung  durch  Sprache und Stil Homo faber Seite 79 („Stundenlang lag ich … die Spintisierei um Hanna;“)</dc:title>
  <dc:creator>Blennemann</dc:creator>
  <cp:lastModifiedBy>Blennemann</cp:lastModifiedBy>
  <cp:revision>21</cp:revision>
  <cp:lastPrinted>2016-02-20T16:13:23Z</cp:lastPrinted>
  <dcterms:created xsi:type="dcterms:W3CDTF">2016-02-20T14:41:38Z</dcterms:created>
  <dcterms:modified xsi:type="dcterms:W3CDTF">2016-03-05T17:55:12Z</dcterms:modified>
</cp:coreProperties>
</file>