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6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62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46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09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84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28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67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04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71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10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54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63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75ABB-58A4-4613-A1CE-4757C6114876}" type="datetimeFigureOut">
              <a:rPr lang="de-DE" smtClean="0"/>
              <a:t>19.10.2020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21A06-AE3D-4AC1-92C2-3D1388DA34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46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ingapps.org/watch?v=pnj3jmab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dirty="0"/>
              <a:t>Drei Definitionen des gleichen Begriffes - Was ist gemeint?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Vermittlungsinstanz zwischen dem fiktionalen Geschehen und dem Leser. </a:t>
            </a:r>
            <a:r>
              <a:rPr lang="de-DE" sz="1900" dirty="0"/>
              <a:t>[</a:t>
            </a:r>
            <a:r>
              <a:rPr lang="de-DE" sz="1900" i="1" dirty="0"/>
              <a:t>Königs Erläuterungen</a:t>
            </a:r>
            <a:r>
              <a:rPr lang="de-DE" sz="1900" dirty="0"/>
              <a:t>]</a:t>
            </a:r>
            <a:endParaRPr lang="de-DE" dirty="0"/>
          </a:p>
          <a:p>
            <a:pPr lvl="0"/>
            <a:r>
              <a:rPr lang="de-DE" dirty="0"/>
              <a:t>Vom Autor erdachte Gestalt, die von ihrem Standort aus auf ihre Weise das Geschehen sieht und erzählt. </a:t>
            </a:r>
            <a:r>
              <a:rPr lang="de-DE" sz="2000" dirty="0"/>
              <a:t>[</a:t>
            </a:r>
            <a:r>
              <a:rPr lang="de-DE" sz="2000" i="1" dirty="0"/>
              <a:t>Sprachbuch Verstehen und Gestalten</a:t>
            </a:r>
            <a:r>
              <a:rPr lang="de-DE" sz="2000" dirty="0"/>
              <a:t>]</a:t>
            </a:r>
            <a:endParaRPr lang="de-DE" dirty="0"/>
          </a:p>
          <a:p>
            <a:pPr lvl="0"/>
            <a:r>
              <a:rPr lang="de-DE" dirty="0"/>
              <a:t>Eine fiktive Figur, die als vermittelnde Instanz erfunden worden ist, um die Geschichte zu repräsentieren. </a:t>
            </a:r>
            <a:r>
              <a:rPr lang="de-DE" sz="1800" dirty="0"/>
              <a:t>[</a:t>
            </a:r>
            <a:r>
              <a:rPr lang="de-DE" sz="1800" i="1" dirty="0"/>
              <a:t>Deutschbuch Texte, Themen und Strukturen, S. 110</a:t>
            </a:r>
            <a:r>
              <a:rPr lang="de-DE" sz="1800" dirty="0"/>
              <a:t>]</a:t>
            </a:r>
          </a:p>
          <a:p>
            <a:endParaRPr lang="de-DE" dirty="0"/>
          </a:p>
        </p:txBody>
      </p:sp>
      <p:sp>
        <p:nvSpPr>
          <p:cNvPr id="4" name="Fußzeilenplatzhalter 6">
            <a:extLst>
              <a:ext uri="{FF2B5EF4-FFF2-40B4-BE49-F238E27FC236}">
                <a16:creationId xmlns:a16="http://schemas.microsoft.com/office/drawing/2014/main" id="{808E957E-5109-4BCD-B05B-EEF32BDD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628462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Der Erzähler in epischen Texten</a:t>
            </a:r>
            <a:br>
              <a:rPr lang="de-DE" dirty="0"/>
            </a:br>
            <a:r>
              <a:rPr lang="de-DE" dirty="0"/>
              <a:t>Wiederholung</a:t>
            </a:r>
          </a:p>
        </p:txBody>
      </p:sp>
      <p:sp>
        <p:nvSpPr>
          <p:cNvPr id="3" name="Fußzeilenplatzhalter 6">
            <a:extLst>
              <a:ext uri="{FF2B5EF4-FFF2-40B4-BE49-F238E27FC236}">
                <a16:creationId xmlns:a16="http://schemas.microsoft.com/office/drawing/2014/main" id="{80280427-64F8-4BAB-81FC-30AF7E69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4449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Was stimmt?</a:t>
            </a:r>
          </a:p>
        </p:txBody>
      </p:sp>
      <p:sp>
        <p:nvSpPr>
          <p:cNvPr id="4" name="Rechteck 3"/>
          <p:cNvSpPr/>
          <p:nvPr/>
        </p:nvSpPr>
        <p:spPr>
          <a:xfrm>
            <a:off x="899592" y="2708920"/>
            <a:ext cx="7560840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Der Erzähler in epischen Texten kann mit dem Autor identisch sein.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Der Erzähler in epischen Texten ist nicht mit dem Autor identisch.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Der Erzähler in epischen Texten ist mit dem Autor identisch</a:t>
            </a:r>
          </a:p>
        </p:txBody>
      </p:sp>
      <p:sp>
        <p:nvSpPr>
          <p:cNvPr id="5" name="Fußzeilenplatzhalter 6">
            <a:extLst>
              <a:ext uri="{FF2B5EF4-FFF2-40B4-BE49-F238E27FC236}">
                <a16:creationId xmlns:a16="http://schemas.microsoft.com/office/drawing/2014/main" id="{2DC7C76A-653D-4335-89B3-E1579C8C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80262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sz="3600" dirty="0"/>
              <a:t>Der Erzähler in epischen Texten ist </a:t>
            </a:r>
            <a:r>
              <a:rPr lang="de-DE" sz="3600" b="1" u="sng" dirty="0"/>
              <a:t>nicht</a:t>
            </a:r>
            <a:r>
              <a:rPr lang="de-DE" sz="3600" dirty="0"/>
              <a:t> mit dem Autor identisch.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b="1" dirty="0"/>
              <a:t>Vielmehr „erfindet“ oder „wählt“ der Autor den Erzähler </a:t>
            </a:r>
            <a:br>
              <a:rPr lang="de-DE" b="1" dirty="0"/>
            </a:br>
            <a:r>
              <a:rPr lang="de-DE" dirty="0"/>
              <a:t>und damit die Erzählhaltung, die Erzählform, die Erzählperspektive, das Erzählverhalten und die Zeitgestaltung.</a:t>
            </a:r>
          </a:p>
        </p:txBody>
      </p:sp>
      <p:sp>
        <p:nvSpPr>
          <p:cNvPr id="4" name="Fußzeilenplatzhalter 6">
            <a:extLst>
              <a:ext uri="{FF2B5EF4-FFF2-40B4-BE49-F238E27FC236}">
                <a16:creationId xmlns:a16="http://schemas.microsoft.com/office/drawing/2014/main" id="{FF30B506-3F96-4A3D-BE64-F80D7A84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23043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sz="3600" dirty="0"/>
              <a:t>Der Erzähler in epischen Texten ist </a:t>
            </a:r>
            <a:r>
              <a:rPr lang="de-DE" sz="3600" b="1" u="sng" dirty="0"/>
              <a:t>nicht</a:t>
            </a:r>
            <a:r>
              <a:rPr lang="de-DE" sz="3600" dirty="0"/>
              <a:t> mit dem Autor identisch.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Der Erzähler vermittelt somit gleichsam zwischen Autor (S = Sender) und Leser (E = Empfänger) und präsentiert dem Leser: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 </a:t>
            </a:r>
            <a:r>
              <a:rPr lang="de-DE" sz="6600" dirty="0"/>
              <a:t>S                                 E</a:t>
            </a:r>
          </a:p>
          <a:p>
            <a:pPr marL="0" indent="0">
              <a:buNone/>
            </a:pPr>
            <a:r>
              <a:rPr lang="de-DE" sz="3600" dirty="0"/>
              <a:t>   Autor						Leser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561175" y="3284984"/>
            <a:ext cx="3816424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3200" dirty="0"/>
              <a:t>die fiktive </a:t>
            </a:r>
            <a:r>
              <a:rPr lang="de-DE" sz="3200" b="1" dirty="0"/>
              <a:t>Geschichte</a:t>
            </a:r>
          </a:p>
          <a:p>
            <a:r>
              <a:rPr lang="de-DE" sz="3200" dirty="0"/>
              <a:t>mit ihren </a:t>
            </a:r>
            <a:r>
              <a:rPr lang="de-DE" sz="3200" b="1" dirty="0"/>
              <a:t>Figuren</a:t>
            </a:r>
          </a:p>
          <a:p>
            <a:r>
              <a:rPr lang="de-DE" sz="3200" dirty="0"/>
              <a:t>dem </a:t>
            </a:r>
            <a:r>
              <a:rPr lang="de-DE" sz="3200" b="1" dirty="0"/>
              <a:t>Raum</a:t>
            </a:r>
          </a:p>
          <a:p>
            <a:r>
              <a:rPr lang="de-DE" sz="3200" dirty="0"/>
              <a:t>der </a:t>
            </a:r>
            <a:r>
              <a:rPr lang="de-DE" sz="3200" b="1" dirty="0"/>
              <a:t>Zeit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547664" y="4316035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6660232" y="4345474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ußzeilenplatzhalter 6">
            <a:extLst>
              <a:ext uri="{FF2B5EF4-FFF2-40B4-BE49-F238E27FC236}">
                <a16:creationId xmlns:a16="http://schemas.microsoft.com/office/drawing/2014/main" id="{099874C9-E3C4-4259-AFFA-83DB3989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4007048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de-DE" sz="3600" dirty="0"/>
              <a:t>Der Erzähler in epischen Texten ist </a:t>
            </a:r>
            <a:r>
              <a:rPr lang="de-DE" sz="3600" b="1" u="sng" dirty="0"/>
              <a:t>nicht</a:t>
            </a:r>
            <a:r>
              <a:rPr lang="de-DE" sz="3600" dirty="0"/>
              <a:t> mit dem Autor identisch.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Die Präsenz und Aktivität der Erzählerrolle hängt eng zusammen mit</a:t>
            </a:r>
          </a:p>
          <a:p>
            <a:pPr marL="0" indent="0" algn="ctr">
              <a:buNone/>
            </a:pPr>
            <a:r>
              <a:rPr lang="de-DE" dirty="0"/>
              <a:t>der </a:t>
            </a:r>
            <a:r>
              <a:rPr lang="de-DE" b="1" dirty="0"/>
              <a:t>Erzählstrategie</a:t>
            </a:r>
          </a:p>
          <a:p>
            <a:pPr marL="0" indent="0">
              <a:buNone/>
            </a:pPr>
            <a:r>
              <a:rPr lang="de-DE" dirty="0"/>
              <a:t>d.h. mit der bewussten Verwendung der verschiedenen Darstellungsformen und Techniken des Erzählens.</a:t>
            </a:r>
          </a:p>
        </p:txBody>
      </p:sp>
      <p:sp>
        <p:nvSpPr>
          <p:cNvPr id="4" name="Fußzeilenplatzhalter 6">
            <a:extLst>
              <a:ext uri="{FF2B5EF4-FFF2-40B4-BE49-F238E27FC236}">
                <a16:creationId xmlns:a16="http://schemas.microsoft.com/office/drawing/2014/main" id="{3FA84BC2-9896-4E2B-AF95-DF917CC4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23632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/>
              <a:t>Begriffsklärung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die Erzählhaltung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 die Einstellung,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mit der der Erzähler die fiktionale Welt vermittelt (sachlich, ironisch, humorvoll …)</a:t>
            </a:r>
          </a:p>
          <a:p>
            <a:r>
              <a:rPr lang="de-DE" dirty="0"/>
              <a:t>die Erzählform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man unterscheidet zwischen der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 Ich-Form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und der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Er/Sie-Form</a:t>
            </a:r>
          </a:p>
          <a:p>
            <a:r>
              <a:rPr lang="de-DE" dirty="0"/>
              <a:t>die Erzählperspektive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beschreibt den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Blickwinkel des Erzählers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gegenüber dem Geschehen: Außenperspektive oder Innenperspektive</a:t>
            </a:r>
          </a:p>
          <a:p>
            <a:r>
              <a:rPr lang="de-DE" dirty="0"/>
              <a:t>das Erzählverhalten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man unterscheidet zwischen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auktorialem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(allwissender Erzähler),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personalem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(Figurenperspektive) und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neutralem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(Erzähler scheint zu verschwinden)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Erzählverhalten</a:t>
            </a:r>
          </a:p>
        </p:txBody>
      </p:sp>
      <p:sp>
        <p:nvSpPr>
          <p:cNvPr id="4" name="Fußzeilenplatzhalter 6">
            <a:extLst>
              <a:ext uri="{FF2B5EF4-FFF2-40B4-BE49-F238E27FC236}">
                <a16:creationId xmlns:a16="http://schemas.microsoft.com/office/drawing/2014/main" id="{EB7E8DB5-8B28-4777-ACA2-C34F270B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196196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dirty="0"/>
              <a:t>die Zeitgestaltung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damit ist das Verhältnis zwischen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erzählter Zeit (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Zeitraum über den sich das erzählte Geschehen erstreckt) und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Erzählzeit </a:t>
            </a: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(Zeit, die man zum Erzählen braucht) gemeint</a:t>
            </a:r>
          </a:p>
          <a:p>
            <a:r>
              <a:rPr lang="de-DE" dirty="0"/>
              <a:t>die Figurenkonstellation und die Konzeption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600" dirty="0">
                <a:solidFill>
                  <a:schemeClr val="accent1">
                    <a:lumMod val="75000"/>
                  </a:schemeClr>
                </a:solidFill>
              </a:rPr>
              <a:t>die Figuren können auf vielfältige Weise gestaltet und verschieden in Beziehung  gesetzt werden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dirty="0"/>
              <a:t>die Raumgestaltung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umfasst neben dem Schauplatz auch das soziale Milieu, den Stimmungsraum und den symbolischen Raum</a:t>
            </a:r>
          </a:p>
          <a:p>
            <a:r>
              <a:rPr lang="de-DE" dirty="0"/>
              <a:t>die Handlung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die Komposition des Stoffes 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6">
            <a:extLst>
              <a:ext uri="{FF2B5EF4-FFF2-40B4-BE49-F238E27FC236}">
                <a16:creationId xmlns:a16="http://schemas.microsoft.com/office/drawing/2014/main" id="{90ED148E-3A74-48FD-901C-FD8311A1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762796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dirty="0"/>
              <a:t>Alles verstanden?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6000" dirty="0">
                <a:sym typeface="Wingdings 2"/>
                <a:hlinkClick r:id="rId2"/>
              </a:rPr>
              <a:t></a:t>
            </a:r>
            <a:r>
              <a:rPr lang="de-DE" sz="4400" dirty="0">
                <a:sym typeface="Wingdings 2"/>
                <a:hlinkClick r:id="rId2"/>
              </a:rPr>
              <a:t>Interaktive Übung zum Erzähler in epischen Texten</a:t>
            </a:r>
            <a:endParaRPr lang="de-DE" sz="4400" dirty="0">
              <a:sym typeface="Wingdings 2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6">
            <a:extLst>
              <a:ext uri="{FF2B5EF4-FFF2-40B4-BE49-F238E27FC236}">
                <a16:creationId xmlns:a16="http://schemas.microsoft.com/office/drawing/2014/main" id="{71D15049-7795-4C5D-A68B-97D0ACEC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1640" y="6356350"/>
            <a:ext cx="6408712" cy="365125"/>
          </a:xfrm>
        </p:spPr>
        <p:txBody>
          <a:bodyPr/>
          <a:lstStyle/>
          <a:p>
            <a:r>
              <a:rPr lang="de-DE" dirty="0"/>
              <a:t>Landesbildungsserver Baden-Württemberg, Fachredaktion Deutsch,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91516684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Bildschirmpräsentation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Larissa</vt:lpstr>
      <vt:lpstr>Drei Definitionen des gleichen Begriffes - Was ist gemeint? </vt:lpstr>
      <vt:lpstr>Der Erzähler in epischen Texten Wiederholung</vt:lpstr>
      <vt:lpstr>Was stimmt?</vt:lpstr>
      <vt:lpstr>Der Erzähler in epischen Texten ist nicht mit dem Autor identisch.</vt:lpstr>
      <vt:lpstr>Der Erzähler in epischen Texten ist nicht mit dem Autor identisch.</vt:lpstr>
      <vt:lpstr>Der Erzähler in epischen Texten ist nicht mit dem Autor identisch.</vt:lpstr>
      <vt:lpstr>Begriffsklärung</vt:lpstr>
      <vt:lpstr>PowerPoint-Präsentation</vt:lpstr>
      <vt:lpstr>Alles verstanden?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Erzähler in epischen Texten</dc:title>
  <dc:creator>Antje</dc:creator>
  <cp:lastModifiedBy>Blennemann</cp:lastModifiedBy>
  <cp:revision>13</cp:revision>
  <dcterms:created xsi:type="dcterms:W3CDTF">2013-09-18T14:39:20Z</dcterms:created>
  <dcterms:modified xsi:type="dcterms:W3CDTF">2020-10-19T08:40:22Z</dcterms:modified>
</cp:coreProperties>
</file>