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9" r:id="rId2"/>
    <p:sldId id="297" r:id="rId3"/>
    <p:sldId id="298" r:id="rId4"/>
    <p:sldId id="259" r:id="rId5"/>
    <p:sldId id="300" r:id="rId6"/>
    <p:sldId id="260" r:id="rId7"/>
    <p:sldId id="262" r:id="rId8"/>
    <p:sldId id="261" r:id="rId9"/>
    <p:sldId id="302" r:id="rId10"/>
    <p:sldId id="303" r:id="rId11"/>
    <p:sldId id="264" r:id="rId12"/>
    <p:sldId id="265" r:id="rId13"/>
    <p:sldId id="266" r:id="rId14"/>
    <p:sldId id="296" r:id="rId15"/>
    <p:sldId id="301" r:id="rId1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72" y="-2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EBB4D3-83D9-44F7-9D48-DE45FA62749D}" type="datetimeFigureOut">
              <a:rPr lang="de-DE" smtClean="0"/>
              <a:t>04.01.2017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69FCF-E788-4A3E-BE28-3626214094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362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Alternative Folie </a:t>
            </a:r>
            <a:r>
              <a:rPr lang="de-DE" smtClean="0"/>
              <a:t>zu Folie 9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69FCF-E788-4A3E-BE28-3626214094CB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0838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Alternative Folie</a:t>
            </a:r>
            <a:r>
              <a:rPr lang="de-DE" baseline="0" dirty="0" smtClean="0"/>
              <a:t> zu Folie 10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69FCF-E788-4A3E-BE28-3626214094CB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831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9DF35-E84A-46DE-BA50-2F42D0AB33FC}" type="datetime1">
              <a:rPr lang="de-DE" smtClean="0"/>
              <a:t>04.01.2017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D53B-0995-448D-9F8B-F87D295186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838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7B69-AC5E-4A4F-A43F-F2BDA0F6F58F}" type="datetime1">
              <a:rPr lang="de-DE" smtClean="0"/>
              <a:t>04.01.2017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D53B-0995-448D-9F8B-F87D295186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481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0AA1-D649-43C9-877A-43ADEDBCA96B}" type="datetime1">
              <a:rPr lang="de-DE" smtClean="0"/>
              <a:t>04.01.2017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D53B-0995-448D-9F8B-F87D295186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1493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96B5A-FB7A-455E-AB28-72F32AB062E9}" type="datetime1">
              <a:rPr lang="de-DE" smtClean="0"/>
              <a:t>04.01.2017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D53B-0995-448D-9F8B-F87D295186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8954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E6B8-BCE7-43C3-A730-185CDC2C3B4F}" type="datetime1">
              <a:rPr lang="de-DE" smtClean="0"/>
              <a:t>04.01.2017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D53B-0995-448D-9F8B-F87D295186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8247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29B47-8465-4316-98EA-5D68A5EC55FD}" type="datetime1">
              <a:rPr lang="de-DE" smtClean="0"/>
              <a:t>04.01.2017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D53B-0995-448D-9F8B-F87D295186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003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93458-9B64-43AC-A37F-D61F247332E2}" type="datetime1">
              <a:rPr lang="de-DE" smtClean="0"/>
              <a:t>04.01.2017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D53B-0995-448D-9F8B-F87D295186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5639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96FC-0981-40EF-971A-21A8D1653B5E}" type="datetime1">
              <a:rPr lang="de-DE" smtClean="0"/>
              <a:t>04.01.2017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D53B-0995-448D-9F8B-F87D295186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5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10C3F-EFE5-4393-AB80-7E0523ED2323}" type="datetime1">
              <a:rPr lang="de-DE" smtClean="0"/>
              <a:t>04.01.2017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D53B-0995-448D-9F8B-F87D295186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687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60248-F024-4028-A6CB-2715E6181799}" type="datetime1">
              <a:rPr lang="de-DE" smtClean="0"/>
              <a:t>04.01.2017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D53B-0995-448D-9F8B-F87D295186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3040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00182-58FB-41F4-8F59-88BDF17A3AB6}" type="datetime1">
              <a:rPr lang="de-DE" smtClean="0"/>
              <a:t>04.01.2017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D53B-0995-448D-9F8B-F87D295186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235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AE95A-C863-4BF6-8E40-167D06D01AD3}" type="datetime1">
              <a:rPr lang="de-DE" smtClean="0"/>
              <a:t>04.01.2017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1D53B-0995-448D-9F8B-F87D295186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145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772400" cy="2664295"/>
          </a:xfrm>
        </p:spPr>
        <p:txBody>
          <a:bodyPr/>
          <a:lstStyle/>
          <a:p>
            <a:r>
              <a:rPr lang="de-DE" dirty="0" smtClean="0"/>
              <a:t>Die Interpretation von Kurzgeschichten</a:t>
            </a:r>
            <a:br>
              <a:rPr lang="de-DE" dirty="0" smtClean="0"/>
            </a:br>
            <a:r>
              <a:rPr lang="de-DE" sz="3200" dirty="0" smtClean="0"/>
              <a:t>„Brief aus Amerika“</a:t>
            </a:r>
            <a:br>
              <a:rPr lang="de-DE" sz="3200" dirty="0" smtClean="0"/>
            </a:br>
            <a:r>
              <a:rPr lang="de-DE" sz="3200" dirty="0" smtClean="0"/>
              <a:t>Johannes </a:t>
            </a:r>
            <a:r>
              <a:rPr lang="de-DE" sz="3200" dirty="0" err="1" smtClean="0"/>
              <a:t>Bobrowski</a:t>
            </a:r>
            <a:endParaRPr lang="de-DE" sz="32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Landesbildungsserver Baden-Württemberg, Redaktion Deutsch, www.deutsch-bw.de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98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e-DE" sz="4000" dirty="0" smtClean="0"/>
              <a:t>Johannes </a:t>
            </a:r>
            <a:r>
              <a:rPr lang="de-DE" sz="4000" dirty="0" err="1" smtClean="0"/>
              <a:t>Bobrowski</a:t>
            </a:r>
            <a:r>
              <a:rPr lang="de-DE" sz="4000" dirty="0" smtClean="0"/>
              <a:t>: Brief aus Amerika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257003"/>
          </a:xfrm>
        </p:spPr>
        <p:txBody>
          <a:bodyPr/>
          <a:lstStyle/>
          <a:p>
            <a:pPr marL="0" indent="0" algn="ctr">
              <a:buNone/>
            </a:pPr>
            <a:r>
              <a:rPr lang="de-DE" dirty="0"/>
              <a:t>Was verbindet ihr mit Amerika</a:t>
            </a:r>
            <a:r>
              <a:rPr lang="de-DE" dirty="0" smtClean="0"/>
              <a:t>?</a:t>
            </a:r>
          </a:p>
          <a:p>
            <a:pPr marL="0" indent="0" algn="ctr">
              <a:buNone/>
            </a:pPr>
            <a:r>
              <a:rPr lang="de-DE" dirty="0" smtClean="0"/>
              <a:t>Wer schreibt / schrieb Briefe und an wen?</a:t>
            </a:r>
            <a:endParaRPr lang="de-DE" dirty="0"/>
          </a:p>
        </p:txBody>
      </p:sp>
      <p:sp>
        <p:nvSpPr>
          <p:cNvPr id="5" name="Ellipse 4"/>
          <p:cNvSpPr/>
          <p:nvPr/>
        </p:nvSpPr>
        <p:spPr>
          <a:xfrm>
            <a:off x="2627784" y="2420888"/>
            <a:ext cx="3672408" cy="144016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3200" dirty="0"/>
              <a:t>Brief aus Amerika</a:t>
            </a:r>
          </a:p>
        </p:txBody>
      </p:sp>
      <p:cxnSp>
        <p:nvCxnSpPr>
          <p:cNvPr id="7" name="Gerade Verbindung 6"/>
          <p:cNvCxnSpPr>
            <a:stCxn id="5" idx="1"/>
          </p:cNvCxnSpPr>
          <p:nvPr/>
        </p:nvCxnSpPr>
        <p:spPr>
          <a:xfrm flipH="1" flipV="1">
            <a:off x="2339752" y="2132856"/>
            <a:ext cx="825844" cy="4989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 flipH="1" flipV="1">
            <a:off x="5580112" y="3717032"/>
            <a:ext cx="825844" cy="4989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 flipH="1">
            <a:off x="5590457" y="2060848"/>
            <a:ext cx="815499" cy="50405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 flipH="1">
            <a:off x="2483768" y="3732571"/>
            <a:ext cx="815499" cy="50405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3501"/>
            <a:ext cx="9117406" cy="4755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feld 12"/>
          <p:cNvSpPr txBox="1"/>
          <p:nvPr/>
        </p:nvSpPr>
        <p:spPr>
          <a:xfrm>
            <a:off x="4860032" y="6379501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Auszug aus einem Interpretationsaufsatz</a:t>
            </a:r>
            <a:endParaRPr lang="de-DE" dirty="0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569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e-DE" sz="4000" dirty="0" smtClean="0"/>
              <a:t>Johannes </a:t>
            </a:r>
            <a:r>
              <a:rPr lang="de-DE" sz="4000" dirty="0" err="1" smtClean="0"/>
              <a:t>Bobrowski</a:t>
            </a:r>
            <a:r>
              <a:rPr lang="de-DE" sz="4000" dirty="0" smtClean="0"/>
              <a:t>: Brief aus Amerika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Hilfsfragen Interpretation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80520"/>
          </a:xfrm>
        </p:spPr>
        <p:txBody>
          <a:bodyPr>
            <a:noAutofit/>
          </a:bodyPr>
          <a:lstStyle/>
          <a:p>
            <a:pPr hangingPunct="0"/>
            <a:r>
              <a:rPr lang="de-DE" sz="2800" dirty="0" smtClean="0"/>
              <a:t>Welchen </a:t>
            </a:r>
            <a:r>
              <a:rPr lang="de-DE" sz="2800" dirty="0"/>
              <a:t>Eindruck </a:t>
            </a:r>
            <a:r>
              <a:rPr lang="de-DE" sz="2800" dirty="0" smtClean="0"/>
              <a:t>habt ihr </a:t>
            </a:r>
            <a:r>
              <a:rPr lang="de-DE" sz="2800" dirty="0"/>
              <a:t>von der Frau</a:t>
            </a:r>
            <a:r>
              <a:rPr lang="de-DE" sz="2800" dirty="0" smtClean="0"/>
              <a:t>?</a:t>
            </a:r>
          </a:p>
          <a:p>
            <a:pPr hangingPunct="0"/>
            <a:r>
              <a:rPr lang="de-DE" sz="2800" dirty="0" smtClean="0"/>
              <a:t>Was </a:t>
            </a:r>
            <a:r>
              <a:rPr lang="de-DE" sz="2800" dirty="0"/>
              <a:t>geht in ihr nach dem Eintreffen des Briefes vor sich und wie äußert sich das in ihrem Verhalten</a:t>
            </a:r>
            <a:r>
              <a:rPr lang="de-DE" sz="2800" dirty="0" smtClean="0"/>
              <a:t>?</a:t>
            </a:r>
          </a:p>
          <a:p>
            <a:pPr hangingPunct="0"/>
            <a:r>
              <a:rPr lang="de-DE" sz="2800" dirty="0" smtClean="0"/>
              <a:t>Mit </a:t>
            </a:r>
            <a:r>
              <a:rPr lang="de-DE" sz="2800" dirty="0"/>
              <a:t>welchen besonderen Mitteln vergegenwärtigt der Erzähler die Erfahrung der alten Frau und ihre Entscheidung dem Leser? </a:t>
            </a:r>
            <a:endParaRPr lang="de-DE" sz="2800" dirty="0" smtClean="0"/>
          </a:p>
          <a:p>
            <a:pPr hangingPunct="0"/>
            <a:r>
              <a:rPr lang="de-DE" sz="2800" dirty="0" smtClean="0"/>
              <a:t>Was </a:t>
            </a:r>
            <a:r>
              <a:rPr lang="de-DE" sz="2800" dirty="0"/>
              <a:t>hat uns dieser Text heute zu sagen (Aktualität)?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499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de-DE" sz="3600" dirty="0"/>
              <a:t>Johannes </a:t>
            </a:r>
            <a:r>
              <a:rPr lang="de-DE" sz="3600" dirty="0" err="1"/>
              <a:t>Bobrowski</a:t>
            </a:r>
            <a:r>
              <a:rPr lang="de-DE" sz="3600" dirty="0"/>
              <a:t>: Brief aus Amerika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363272" cy="5328592"/>
          </a:xfrm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de-DE" sz="5100" dirty="0"/>
              <a:t>e</a:t>
            </a:r>
            <a:r>
              <a:rPr lang="de-DE" sz="5100" dirty="0" smtClean="0"/>
              <a:t>rzählte Zeit: </a:t>
            </a:r>
          </a:p>
          <a:p>
            <a:pPr marL="0" indent="0">
              <a:buNone/>
            </a:pPr>
            <a:r>
              <a:rPr lang="de-DE" sz="5100" dirty="0" smtClean="0"/>
              <a:t>Mittag bis Dämmerung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5100" dirty="0" smtClean="0"/>
              <a:t>Orte: </a:t>
            </a:r>
          </a:p>
          <a:p>
            <a:pPr marL="0" indent="0">
              <a:buNone/>
            </a:pPr>
            <a:r>
              <a:rPr lang="de-DE" sz="5100" dirty="0" smtClean="0"/>
              <a:t>Gehöft / kleiner Hof, einsam gelegen – Garten – Umgebung – Zimmer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5100" dirty="0" smtClean="0"/>
              <a:t>Protagonisten: </a:t>
            </a:r>
          </a:p>
          <a:p>
            <a:pPr marL="0" indent="0">
              <a:buNone/>
            </a:pPr>
            <a:r>
              <a:rPr lang="de-DE" sz="5100" dirty="0" err="1" smtClean="0"/>
              <a:t>Erdmuthe</a:t>
            </a:r>
            <a:r>
              <a:rPr lang="de-DE" sz="5100" dirty="0" smtClean="0"/>
              <a:t> </a:t>
            </a:r>
            <a:r>
              <a:rPr lang="de-DE" sz="5100" dirty="0" err="1" smtClean="0"/>
              <a:t>Graupate</a:t>
            </a:r>
            <a:r>
              <a:rPr lang="de-DE" sz="5100" dirty="0" smtClean="0"/>
              <a:t> (Jons / John und Alice,  </a:t>
            </a:r>
            <a:r>
              <a:rPr lang="de-DE" sz="5100" dirty="0" smtClean="0">
                <a:cs typeface="Vrinda"/>
              </a:rPr>
              <a:t>†</a:t>
            </a:r>
            <a:r>
              <a:rPr lang="de-DE" sz="5100" dirty="0" err="1" smtClean="0">
                <a:cs typeface="Vrinda"/>
              </a:rPr>
              <a:t>Annus</a:t>
            </a:r>
            <a:r>
              <a:rPr lang="de-DE" sz="5100" dirty="0" smtClean="0">
                <a:cs typeface="Vrinda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5100" dirty="0" smtClean="0"/>
              <a:t>Situation Hauptperson:</a:t>
            </a:r>
          </a:p>
          <a:p>
            <a:pPr marL="0" indent="0">
              <a:buNone/>
            </a:pPr>
            <a:r>
              <a:rPr lang="de-DE" sz="5100" dirty="0" smtClean="0"/>
              <a:t>alt, einsam / allein</a:t>
            </a:r>
            <a:endParaRPr lang="de-DE" sz="5100" dirty="0" smtClean="0">
              <a:cs typeface="Vrinda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sz="5100" dirty="0" smtClean="0">
                <a:cs typeface="Vrinda"/>
              </a:rPr>
              <a:t>Handlungsschritte</a:t>
            </a:r>
          </a:p>
          <a:p>
            <a:pPr marL="0" indent="0">
              <a:buNone/>
            </a:pPr>
            <a:r>
              <a:rPr lang="de-DE" sz="5100" i="1" dirty="0" smtClean="0">
                <a:solidFill>
                  <a:srgbClr val="0070C0"/>
                </a:solidFill>
                <a:cs typeface="Vrinda"/>
              </a:rPr>
              <a:t>AA: Bitte </a:t>
            </a:r>
            <a:r>
              <a:rPr lang="de-DE" sz="5100" b="1" i="1" dirty="0" smtClean="0">
                <a:solidFill>
                  <a:srgbClr val="0070C0"/>
                </a:solidFill>
                <a:cs typeface="Vrinda"/>
              </a:rPr>
              <a:t>chronologisch</a:t>
            </a:r>
            <a:r>
              <a:rPr lang="de-DE" sz="5100" i="1" dirty="0" smtClean="0">
                <a:solidFill>
                  <a:srgbClr val="0070C0"/>
                </a:solidFill>
                <a:cs typeface="Vrinda"/>
              </a:rPr>
              <a:t> ordnen! </a:t>
            </a:r>
          </a:p>
          <a:p>
            <a:pPr marL="0" indent="0">
              <a:buNone/>
            </a:pPr>
            <a:r>
              <a:rPr lang="de-DE" sz="5100" i="1" dirty="0" smtClean="0">
                <a:solidFill>
                  <a:srgbClr val="0070C0"/>
                </a:solidFill>
                <a:cs typeface="Vrinda"/>
              </a:rPr>
              <a:t>Welcher Handlungsschritt / welche Information ist zu viel? Fehlt etwas?</a:t>
            </a:r>
            <a:endParaRPr lang="de-DE" sz="5100" dirty="0" smtClean="0">
              <a:solidFill>
                <a:srgbClr val="0070C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606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de-DE" sz="3600" dirty="0"/>
              <a:t>Johannes </a:t>
            </a:r>
            <a:r>
              <a:rPr lang="de-DE" sz="3600" dirty="0" err="1"/>
              <a:t>Bobrowski</a:t>
            </a:r>
            <a:r>
              <a:rPr lang="de-DE" sz="3600" dirty="0"/>
              <a:t>: Brief aus Amerika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518457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de-DE" sz="2800" b="1" dirty="0" smtClean="0">
                <a:cs typeface="Vrinda"/>
              </a:rPr>
              <a:t>Handlungsschritte</a:t>
            </a:r>
            <a:r>
              <a:rPr lang="de-DE" sz="2800" dirty="0" smtClean="0">
                <a:cs typeface="Vrinda"/>
              </a:rPr>
              <a:t>: </a:t>
            </a:r>
            <a:r>
              <a:rPr lang="de-DE" sz="2800" i="1" dirty="0" smtClean="0">
                <a:solidFill>
                  <a:srgbClr val="0070C0"/>
                </a:solidFill>
                <a:cs typeface="Vrinda"/>
              </a:rPr>
              <a:t>Bitte </a:t>
            </a:r>
            <a:r>
              <a:rPr lang="de-DE" sz="2800" b="1" i="1" u="sng" dirty="0" smtClean="0">
                <a:solidFill>
                  <a:srgbClr val="0070C0"/>
                </a:solidFill>
                <a:cs typeface="Vrinda"/>
              </a:rPr>
              <a:t>chronologisch</a:t>
            </a:r>
            <a:r>
              <a:rPr lang="de-DE" sz="2800" i="1" dirty="0" smtClean="0">
                <a:solidFill>
                  <a:srgbClr val="0070C0"/>
                </a:solidFill>
                <a:cs typeface="Vrinda"/>
              </a:rPr>
              <a:t> ordnen! </a:t>
            </a:r>
          </a:p>
          <a:p>
            <a:pPr marL="0" indent="0">
              <a:buNone/>
            </a:pPr>
            <a:r>
              <a:rPr lang="de-DE" sz="2800" i="1" dirty="0" smtClean="0">
                <a:solidFill>
                  <a:srgbClr val="0070C0"/>
                </a:solidFill>
                <a:cs typeface="Vrinda"/>
              </a:rPr>
              <a:t>Welcher Handlungsschritt / welche Information ist zu viel? Fehlt etwas?</a:t>
            </a:r>
            <a:endParaRPr lang="de-DE" sz="2800" dirty="0" smtClean="0">
              <a:solidFill>
                <a:srgbClr val="0070C0"/>
              </a:solidFill>
            </a:endParaRPr>
          </a:p>
          <a:p>
            <a:pPr marL="987425">
              <a:buFont typeface="Courier New" panose="02070309020205020404" pitchFamily="49" charset="0"/>
              <a:buChar char="o"/>
            </a:pPr>
            <a:r>
              <a:rPr lang="de-DE" sz="2800" dirty="0"/>
              <a:t>Tanz im Garten unter Apfelbaum</a:t>
            </a:r>
          </a:p>
          <a:p>
            <a:pPr marL="987425">
              <a:buFont typeface="Courier New" panose="02070309020205020404" pitchFamily="49" charset="0"/>
              <a:buChar char="o"/>
            </a:pPr>
            <a:r>
              <a:rPr lang="de-DE" sz="2800" dirty="0"/>
              <a:t>Vorbereitung Verbrennung Brief und Foto</a:t>
            </a:r>
          </a:p>
          <a:p>
            <a:pPr marL="987425">
              <a:buFont typeface="Courier New" panose="02070309020205020404" pitchFamily="49" charset="0"/>
              <a:buChar char="o"/>
            </a:pPr>
            <a:r>
              <a:rPr lang="de-DE" sz="2800" dirty="0"/>
              <a:t>Frau erhält Brief aus Amerika</a:t>
            </a:r>
          </a:p>
          <a:p>
            <a:pPr marL="987425">
              <a:buFont typeface="Courier New" panose="02070309020205020404" pitchFamily="49" charset="0"/>
              <a:buChar char="o"/>
            </a:pPr>
            <a:r>
              <a:rPr lang="de-DE" sz="2800" dirty="0"/>
              <a:t>Lesen des Briefes</a:t>
            </a:r>
          </a:p>
          <a:p>
            <a:pPr marL="987425">
              <a:buFont typeface="Courier New" panose="02070309020205020404" pitchFamily="49" charset="0"/>
              <a:buChar char="o"/>
            </a:pPr>
            <a:r>
              <a:rPr lang="de-DE" sz="2800" dirty="0"/>
              <a:t>Gründe </a:t>
            </a:r>
            <a:r>
              <a:rPr lang="de-DE" sz="2800" dirty="0" err="1"/>
              <a:t>Erdmuthes</a:t>
            </a:r>
            <a:r>
              <a:rPr lang="de-DE" sz="2800" dirty="0"/>
              <a:t> nicht zu reisen </a:t>
            </a:r>
          </a:p>
          <a:p>
            <a:pPr marL="987425">
              <a:buFont typeface="Courier New" panose="02070309020205020404" pitchFamily="49" charset="0"/>
              <a:buChar char="o"/>
            </a:pPr>
            <a:r>
              <a:rPr lang="de-DE" sz="2800" dirty="0"/>
              <a:t>Gründe für Absage Besuch</a:t>
            </a:r>
          </a:p>
          <a:p>
            <a:pPr marL="987425">
              <a:buFont typeface="Courier New" panose="02070309020205020404" pitchFamily="49" charset="0"/>
              <a:buChar char="o"/>
            </a:pPr>
            <a:r>
              <a:rPr lang="de-DE" sz="2800" dirty="0"/>
              <a:t>Erinnerungen an </a:t>
            </a:r>
            <a:r>
              <a:rPr lang="de-DE" sz="2800" dirty="0" err="1"/>
              <a:t>Annus</a:t>
            </a:r>
            <a:r>
              <a:rPr lang="de-DE" sz="2800" dirty="0"/>
              <a:t> (Ehemann, verstorben)</a:t>
            </a:r>
          </a:p>
          <a:p>
            <a:pPr marL="987425">
              <a:buFont typeface="Courier New" panose="02070309020205020404" pitchFamily="49" charset="0"/>
              <a:buChar char="o"/>
            </a:pPr>
            <a:r>
              <a:rPr lang="de-DE" sz="2800" dirty="0"/>
              <a:t>Reaktion </a:t>
            </a:r>
            <a:r>
              <a:rPr lang="de-DE" sz="2800" dirty="0" err="1"/>
              <a:t>Erdmuthes</a:t>
            </a:r>
            <a:r>
              <a:rPr lang="de-DE" sz="2800" dirty="0"/>
              <a:t> auf Absage (faltet Brief, beschriftet Foto)</a:t>
            </a:r>
          </a:p>
          <a:p>
            <a:pPr>
              <a:buClr>
                <a:schemeClr val="tx1"/>
              </a:buClr>
              <a:buFont typeface="Courier New" panose="02070309020205020404" pitchFamily="49" charset="0"/>
              <a:buChar char="o"/>
            </a:pPr>
            <a:endParaRPr lang="de-DE" sz="28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57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de-DE" sz="3600" dirty="0"/>
              <a:t>Johannes </a:t>
            </a:r>
            <a:r>
              <a:rPr lang="de-DE" sz="3600" dirty="0" err="1"/>
              <a:t>Bobrowski</a:t>
            </a:r>
            <a:r>
              <a:rPr lang="de-DE" sz="3600" dirty="0"/>
              <a:t>: Brief aus Amerika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196752"/>
            <a:ext cx="8640960" cy="50691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>
                <a:cs typeface="Vrinda"/>
              </a:rPr>
              <a:t>Handlungsschritte chronologisch: </a:t>
            </a:r>
          </a:p>
          <a:p>
            <a:pPr marL="985838" indent="-742950">
              <a:buFont typeface="+mj-lt"/>
              <a:buAutoNum type="arabicPeriod"/>
            </a:pPr>
            <a:r>
              <a:rPr lang="de-DE" sz="2000" dirty="0" smtClean="0"/>
              <a:t>Frau erhält Brief von ihrem Sohn aus Amerika</a:t>
            </a:r>
          </a:p>
          <a:p>
            <a:pPr marL="985838" indent="-742950">
              <a:buFont typeface="+mj-lt"/>
              <a:buAutoNum type="arabicPeriod"/>
            </a:pPr>
            <a:r>
              <a:rPr lang="de-DE" sz="2000" dirty="0" smtClean="0"/>
              <a:t>Lesen des Briefes:</a:t>
            </a:r>
          </a:p>
          <a:p>
            <a:pPr marL="1339850" indent="-742950">
              <a:buFont typeface="+mj-lt"/>
              <a:buAutoNum type="arabicPeriod"/>
            </a:pPr>
            <a:r>
              <a:rPr lang="de-DE" sz="2000" dirty="0" smtClean="0"/>
              <a:t>Gründe für Absage Besuch </a:t>
            </a:r>
            <a:br>
              <a:rPr lang="de-DE" sz="2000" dirty="0" smtClean="0"/>
            </a:br>
            <a:r>
              <a:rPr lang="de-DE" sz="2000" dirty="0" smtClean="0"/>
              <a:t>Einwände Jons‘/Johns </a:t>
            </a:r>
            <a:r>
              <a:rPr lang="de-DE" sz="2000" dirty="0" smtClean="0">
                <a:solidFill>
                  <a:schemeClr val="accent6">
                    <a:lumMod val="75000"/>
                  </a:schemeClr>
                </a:solidFill>
              </a:rPr>
              <a:t>(Sohn)</a:t>
            </a:r>
            <a:r>
              <a:rPr lang="de-DE" sz="2000" dirty="0" smtClean="0"/>
              <a:t>+ Alice‘ </a:t>
            </a:r>
            <a:r>
              <a:rPr lang="de-DE" sz="2000" dirty="0" smtClean="0">
                <a:solidFill>
                  <a:schemeClr val="accent6">
                    <a:lumMod val="75000"/>
                  </a:schemeClr>
                </a:solidFill>
              </a:rPr>
              <a:t>(Schwiegertochter)</a:t>
            </a:r>
            <a:endParaRPr lang="de-DE" sz="2000" dirty="0" smtClean="0"/>
          </a:p>
          <a:p>
            <a:pPr marL="1343025" indent="-717550">
              <a:buFont typeface="+mj-lt"/>
              <a:buAutoNum type="arabicPeriod"/>
            </a:pPr>
            <a:r>
              <a:rPr lang="de-DE" sz="2000" dirty="0" smtClean="0"/>
              <a:t>Gründe </a:t>
            </a:r>
            <a:r>
              <a:rPr lang="de-DE" sz="2000" dirty="0" err="1" smtClean="0"/>
              <a:t>Erdmuthes</a:t>
            </a:r>
            <a:r>
              <a:rPr lang="de-DE" sz="2000" dirty="0" smtClean="0"/>
              <a:t> </a:t>
            </a:r>
            <a:r>
              <a:rPr lang="de-DE" sz="2000" dirty="0" smtClean="0">
                <a:solidFill>
                  <a:schemeClr val="accent6">
                    <a:lumMod val="75000"/>
                  </a:schemeClr>
                </a:solidFill>
              </a:rPr>
              <a:t> (alte Frau) </a:t>
            </a:r>
            <a:r>
              <a:rPr lang="de-DE" sz="2000" dirty="0" smtClean="0"/>
              <a:t>nicht zu reisen </a:t>
            </a:r>
          </a:p>
          <a:p>
            <a:pPr marL="985838" indent="-742950">
              <a:buFont typeface="+mj-lt"/>
              <a:buAutoNum type="arabicPeriod"/>
            </a:pPr>
            <a:r>
              <a:rPr lang="de-DE" sz="2000" dirty="0" smtClean="0"/>
              <a:t>Erinnerungen an </a:t>
            </a:r>
            <a:r>
              <a:rPr lang="de-DE" sz="2000" dirty="0" err="1" smtClean="0"/>
              <a:t>Annus</a:t>
            </a:r>
            <a:r>
              <a:rPr lang="de-DE" sz="2000" dirty="0" smtClean="0"/>
              <a:t> (Ehemann, verstorben)</a:t>
            </a:r>
          </a:p>
          <a:p>
            <a:pPr marL="985838" indent="-742950">
              <a:buFont typeface="+mj-lt"/>
              <a:buAutoNum type="arabicPeriod"/>
            </a:pPr>
            <a:r>
              <a:rPr lang="de-DE" sz="2000" b="1" dirty="0" smtClean="0"/>
              <a:t>Tanz im Garten unter </a:t>
            </a:r>
            <a:r>
              <a:rPr lang="de-DE" sz="2000" b="1" dirty="0" smtClean="0"/>
              <a:t>Apfelbaum </a:t>
            </a:r>
            <a:r>
              <a:rPr lang="de-DE" sz="2000" dirty="0">
                <a:solidFill>
                  <a:schemeClr val="accent6">
                    <a:lumMod val="75000"/>
                  </a:schemeClr>
                </a:solidFill>
              </a:rPr>
              <a:t>(„Brenn mich, liebe Sonne, brenn mich…“)</a:t>
            </a:r>
          </a:p>
          <a:p>
            <a:pPr marL="985838" indent="-742950">
              <a:buFont typeface="+mj-lt"/>
              <a:buAutoNum type="arabicPeriod"/>
            </a:pPr>
            <a:r>
              <a:rPr lang="de-DE" sz="2000" u="sng" dirty="0" smtClean="0"/>
              <a:t>weitere</a:t>
            </a:r>
            <a:r>
              <a:rPr lang="de-DE" sz="2000" dirty="0" smtClean="0"/>
              <a:t> Reaktion </a:t>
            </a:r>
            <a:r>
              <a:rPr lang="de-DE" sz="2000" dirty="0" err="1" smtClean="0"/>
              <a:t>Erdmuthes</a:t>
            </a:r>
            <a:r>
              <a:rPr lang="de-DE" sz="2000" dirty="0" smtClean="0"/>
              <a:t> </a:t>
            </a:r>
            <a:r>
              <a:rPr lang="de-DE" sz="2000" dirty="0" smtClean="0">
                <a:solidFill>
                  <a:schemeClr val="accent6">
                    <a:lumMod val="75000"/>
                  </a:schemeClr>
                </a:solidFill>
              </a:rPr>
              <a:t>(alte Frau) </a:t>
            </a:r>
            <a:r>
              <a:rPr lang="de-DE" sz="2000" dirty="0" smtClean="0"/>
              <a:t>auf Absage:</a:t>
            </a:r>
            <a:br>
              <a:rPr lang="de-DE" sz="2000" dirty="0" smtClean="0"/>
            </a:br>
            <a:r>
              <a:rPr lang="de-DE" sz="2000" dirty="0" smtClean="0"/>
              <a:t>faltet Brief, beschriftet Foto</a:t>
            </a:r>
          </a:p>
          <a:p>
            <a:pPr marL="985838" indent="-742950">
              <a:buFont typeface="+mj-lt"/>
              <a:buAutoNum type="arabicPeriod"/>
            </a:pPr>
            <a:r>
              <a:rPr lang="de-DE" sz="2000" dirty="0" smtClean="0"/>
              <a:t>Erinnerungen an </a:t>
            </a:r>
            <a:r>
              <a:rPr lang="de-DE" sz="2000" dirty="0" err="1" smtClean="0"/>
              <a:t>Annus</a:t>
            </a:r>
            <a:r>
              <a:rPr lang="de-DE" sz="2000" dirty="0" smtClean="0"/>
              <a:t> </a:t>
            </a:r>
            <a:r>
              <a:rPr lang="de-DE" sz="2000" dirty="0">
                <a:solidFill>
                  <a:schemeClr val="accent6">
                    <a:lumMod val="75000"/>
                  </a:schemeClr>
                </a:solidFill>
              </a:rPr>
              <a:t>(Ehemann, verstorben)</a:t>
            </a:r>
          </a:p>
          <a:p>
            <a:pPr marL="985838" indent="-742950">
              <a:buFont typeface="+mj-lt"/>
              <a:buAutoNum type="arabicPeriod"/>
            </a:pPr>
            <a:r>
              <a:rPr lang="de-DE" sz="2000" dirty="0" smtClean="0"/>
              <a:t>Vorbereitung Verbrennung Brief und Foto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258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e-DE" sz="3600" dirty="0"/>
              <a:t>Johannes </a:t>
            </a:r>
            <a:r>
              <a:rPr lang="de-DE" sz="3600" dirty="0" err="1"/>
              <a:t>Bobrowski</a:t>
            </a:r>
            <a:r>
              <a:rPr lang="de-DE" sz="3600" dirty="0"/>
              <a:t>: Brief aus </a:t>
            </a:r>
            <a:r>
              <a:rPr lang="de-DE" sz="3600" dirty="0" smtClean="0"/>
              <a:t>Amerika</a:t>
            </a:r>
            <a:br>
              <a:rPr lang="de-DE" sz="3600" dirty="0" smtClean="0"/>
            </a:br>
            <a:r>
              <a:rPr lang="de-DE" sz="4000" dirty="0" smtClean="0">
                <a:solidFill>
                  <a:srgbClr val="FF0000"/>
                </a:solidFill>
              </a:rPr>
              <a:t>Welche Informationen gehören in die IA?</a:t>
            </a:r>
            <a:endParaRPr lang="de-DE" sz="4000" dirty="0">
              <a:solidFill>
                <a:srgbClr val="FF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de-DE" sz="3800" dirty="0"/>
              <a:t>e</a:t>
            </a:r>
            <a:r>
              <a:rPr lang="de-DE" sz="3800" dirty="0" smtClean="0"/>
              <a:t>rzählte Zeit: Mittag (sonnig) bis Dämmerung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3800" dirty="0" smtClean="0"/>
              <a:t>Beschreibung der räumlichen Umgebung: </a:t>
            </a:r>
            <a:br>
              <a:rPr lang="de-DE" sz="3800" dirty="0" smtClean="0"/>
            </a:br>
            <a:r>
              <a:rPr lang="de-DE" sz="3800" b="1" dirty="0" smtClean="0">
                <a:solidFill>
                  <a:srgbClr val="FF0000"/>
                </a:solidFill>
              </a:rPr>
              <a:t>Gehöft / kleiner Hof, einsam gelegen </a:t>
            </a:r>
            <a:r>
              <a:rPr lang="de-DE" sz="3800" dirty="0" smtClean="0"/>
              <a:t>– Garten – Umgebung – Zimmer (</a:t>
            </a:r>
            <a:r>
              <a:rPr lang="de-DE" sz="3800" i="1" dirty="0" smtClean="0"/>
              <a:t>kühl</a:t>
            </a:r>
            <a:r>
              <a:rPr lang="de-DE" sz="3800" dirty="0" smtClean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3800" dirty="0" smtClean="0"/>
              <a:t>Protagonisten: </a:t>
            </a:r>
            <a:r>
              <a:rPr lang="de-DE" sz="3800" b="1" dirty="0" err="1" smtClean="0">
                <a:solidFill>
                  <a:srgbClr val="FF0000"/>
                </a:solidFill>
              </a:rPr>
              <a:t>Erdmuthe</a:t>
            </a:r>
            <a:r>
              <a:rPr lang="de-DE" sz="3800" b="1" dirty="0" smtClean="0">
                <a:solidFill>
                  <a:srgbClr val="FF0000"/>
                </a:solidFill>
              </a:rPr>
              <a:t> </a:t>
            </a:r>
            <a:r>
              <a:rPr lang="de-DE" sz="3800" b="1" dirty="0" err="1" smtClean="0">
                <a:solidFill>
                  <a:srgbClr val="FF0000"/>
                </a:solidFill>
              </a:rPr>
              <a:t>Graupate</a:t>
            </a:r>
            <a:r>
              <a:rPr lang="de-DE" sz="3800" b="1" dirty="0" smtClean="0">
                <a:solidFill>
                  <a:srgbClr val="FF0000"/>
                </a:solidFill>
              </a:rPr>
              <a:t> </a:t>
            </a:r>
            <a:r>
              <a:rPr lang="de-DE" sz="3800" dirty="0" smtClean="0"/>
              <a:t>(Jons / John und Alice,  </a:t>
            </a:r>
            <a:r>
              <a:rPr lang="de-DE" sz="3800" dirty="0" smtClean="0">
                <a:latin typeface="Vrinda"/>
                <a:cs typeface="Vrinda"/>
              </a:rPr>
              <a:t>†</a:t>
            </a:r>
            <a:r>
              <a:rPr lang="de-DE" sz="3800" dirty="0" err="1" smtClean="0">
                <a:latin typeface="Vrinda"/>
                <a:cs typeface="Vrinda"/>
              </a:rPr>
              <a:t>Annus</a:t>
            </a:r>
            <a:r>
              <a:rPr lang="de-DE" sz="3800" dirty="0" smtClean="0">
                <a:latin typeface="Vrinda"/>
                <a:cs typeface="Vrinda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3800" dirty="0" smtClean="0"/>
              <a:t>Situation (</a:t>
            </a:r>
            <a:r>
              <a:rPr lang="de-DE" sz="3800" b="1" dirty="0" smtClean="0">
                <a:solidFill>
                  <a:srgbClr val="FF0000"/>
                </a:solidFill>
              </a:rPr>
              <a:t>alt, einsam / allein</a:t>
            </a:r>
            <a:r>
              <a:rPr lang="de-DE" sz="3800" dirty="0" smtClean="0"/>
              <a:t>) </a:t>
            </a:r>
            <a:br>
              <a:rPr lang="de-DE" sz="3800" dirty="0" smtClean="0"/>
            </a:br>
            <a:endParaRPr lang="de-DE" sz="3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DE" sz="3800" dirty="0" smtClean="0">
                <a:latin typeface="Vrinda"/>
                <a:cs typeface="Vrinda"/>
              </a:rPr>
              <a:t>Handlungsschritte chronologisch: </a:t>
            </a:r>
          </a:p>
          <a:p>
            <a:pPr marL="1216025" indent="-571500">
              <a:buFont typeface="Wingdings" panose="05000000000000000000" pitchFamily="2" charset="2"/>
              <a:buChar char="§"/>
            </a:pPr>
            <a:r>
              <a:rPr lang="de-DE" sz="3800" b="1" dirty="0" smtClean="0">
                <a:solidFill>
                  <a:srgbClr val="FF0000"/>
                </a:solidFill>
              </a:rPr>
              <a:t>Frau erhält Brief von ihrem Sohn aus Amerika</a:t>
            </a:r>
          </a:p>
          <a:p>
            <a:pPr marL="1216025" indent="-571500">
              <a:buFont typeface="Wingdings" panose="05000000000000000000" pitchFamily="2" charset="2"/>
              <a:buChar char="§"/>
            </a:pPr>
            <a:r>
              <a:rPr lang="de-DE" sz="3800" dirty="0" smtClean="0"/>
              <a:t>Lesen des Briefes:</a:t>
            </a:r>
          </a:p>
          <a:p>
            <a:pPr marL="1485900" indent="-571500">
              <a:buFont typeface="Wingdings" panose="05000000000000000000" pitchFamily="2" charset="2"/>
              <a:buChar char="§"/>
            </a:pPr>
            <a:r>
              <a:rPr lang="de-DE" sz="3800" b="1" dirty="0" smtClean="0">
                <a:solidFill>
                  <a:srgbClr val="FF0000"/>
                </a:solidFill>
              </a:rPr>
              <a:t>Gründe für Absage </a:t>
            </a:r>
            <a:r>
              <a:rPr lang="de-DE" sz="3800" b="1" dirty="0" smtClean="0">
                <a:solidFill>
                  <a:srgbClr val="FF0000"/>
                </a:solidFill>
              </a:rPr>
              <a:t>Besuch: Einwände des Sohnes </a:t>
            </a:r>
            <a:r>
              <a:rPr lang="de-DE" sz="3800" b="1" dirty="0" smtClean="0">
                <a:solidFill>
                  <a:srgbClr val="FF0000"/>
                </a:solidFill>
              </a:rPr>
              <a:t>- </a:t>
            </a:r>
            <a:r>
              <a:rPr lang="de-DE" sz="3800" dirty="0" smtClean="0">
                <a:solidFill>
                  <a:srgbClr val="FF0000"/>
                </a:solidFill>
              </a:rPr>
              <a:t>er möchte eigentlich irgendwie </a:t>
            </a:r>
            <a:r>
              <a:rPr lang="de-DE" sz="3800" dirty="0" smtClean="0">
                <a:solidFill>
                  <a:srgbClr val="FF0000"/>
                </a:solidFill>
              </a:rPr>
              <a:t>schon reisen,</a:t>
            </a:r>
            <a:r>
              <a:rPr lang="de-DE" sz="3800" b="1" dirty="0" smtClean="0">
                <a:solidFill>
                  <a:srgbClr val="FF0000"/>
                </a:solidFill>
              </a:rPr>
              <a:t> seine </a:t>
            </a:r>
            <a:r>
              <a:rPr lang="de-DE" sz="3800" b="1" dirty="0" smtClean="0">
                <a:solidFill>
                  <a:srgbClr val="FF0000"/>
                </a:solidFill>
              </a:rPr>
              <a:t>Frau </a:t>
            </a:r>
            <a:r>
              <a:rPr lang="de-DE" sz="3800" dirty="0" smtClean="0">
                <a:solidFill>
                  <a:srgbClr val="FF0000"/>
                </a:solidFill>
              </a:rPr>
              <a:t>möchte </a:t>
            </a:r>
            <a:r>
              <a:rPr lang="de-DE" sz="3800" dirty="0" smtClean="0">
                <a:solidFill>
                  <a:srgbClr val="FF0000"/>
                </a:solidFill>
              </a:rPr>
              <a:t>jedoch nicht </a:t>
            </a:r>
            <a:r>
              <a:rPr lang="de-DE" sz="3800" dirty="0" smtClean="0">
                <a:solidFill>
                  <a:srgbClr val="FF0000"/>
                </a:solidFill>
              </a:rPr>
              <a:t>reisen</a:t>
            </a:r>
            <a:r>
              <a:rPr lang="de-DE" sz="3800" b="1" dirty="0" smtClean="0">
                <a:solidFill>
                  <a:srgbClr val="FF0000"/>
                </a:solidFill>
              </a:rPr>
              <a:t>)</a:t>
            </a:r>
          </a:p>
          <a:p>
            <a:pPr marL="1485900" indent="-571500">
              <a:buFont typeface="Wingdings" panose="05000000000000000000" pitchFamily="2" charset="2"/>
              <a:buChar char="§"/>
            </a:pPr>
            <a:r>
              <a:rPr lang="de-DE" sz="3800" b="1" dirty="0" smtClean="0">
                <a:solidFill>
                  <a:srgbClr val="FF0000"/>
                </a:solidFill>
              </a:rPr>
              <a:t>Gründe alte Frau nicht zu reisen: </a:t>
            </a:r>
            <a:r>
              <a:rPr lang="de-DE" sz="3800" dirty="0" smtClean="0">
                <a:solidFill>
                  <a:srgbClr val="FF0000"/>
                </a:solidFill>
              </a:rPr>
              <a:t>alt, ist die letzte </a:t>
            </a:r>
            <a:r>
              <a:rPr lang="de-DE" sz="3800" dirty="0" err="1" smtClean="0">
                <a:solidFill>
                  <a:srgbClr val="FF0000"/>
                </a:solidFill>
              </a:rPr>
              <a:t>Graupate</a:t>
            </a:r>
            <a:r>
              <a:rPr lang="de-DE" sz="3800" dirty="0" smtClean="0">
                <a:solidFill>
                  <a:srgbClr val="FF0000"/>
                </a:solidFill>
              </a:rPr>
              <a:t> </a:t>
            </a:r>
            <a:r>
              <a:rPr lang="de-DE" sz="3800" dirty="0" smtClean="0">
                <a:solidFill>
                  <a:srgbClr val="FF0000"/>
                </a:solidFill>
              </a:rPr>
              <a:t>im Ort, </a:t>
            </a:r>
            <a:r>
              <a:rPr lang="de-DE" sz="3800" dirty="0" smtClean="0">
                <a:solidFill>
                  <a:srgbClr val="FF0000"/>
                </a:solidFill>
              </a:rPr>
              <a:t>Erinnerungen an </a:t>
            </a:r>
            <a:r>
              <a:rPr lang="de-DE" sz="3800" dirty="0" smtClean="0">
                <a:solidFill>
                  <a:srgbClr val="FF0000"/>
                </a:solidFill>
              </a:rPr>
              <a:t>verstorbenen Ehemann</a:t>
            </a:r>
            <a:endParaRPr lang="de-DE" sz="3800" b="1" dirty="0" smtClean="0">
              <a:solidFill>
                <a:srgbClr val="FF0000"/>
              </a:solidFill>
            </a:endParaRPr>
          </a:p>
          <a:p>
            <a:pPr marL="1216025" indent="-571500">
              <a:buFont typeface="Wingdings" panose="05000000000000000000" pitchFamily="2" charset="2"/>
              <a:buChar char="§"/>
            </a:pPr>
            <a:r>
              <a:rPr lang="de-DE" sz="3800" b="1" dirty="0" smtClean="0">
                <a:solidFill>
                  <a:srgbClr val="FF0000"/>
                </a:solidFill>
              </a:rPr>
              <a:t>Tanz im Garten unter Apfelbaum</a:t>
            </a:r>
          </a:p>
          <a:p>
            <a:pPr marL="1216025" indent="-571500">
              <a:buFont typeface="Wingdings" panose="05000000000000000000" pitchFamily="2" charset="2"/>
              <a:buChar char="§"/>
            </a:pPr>
            <a:r>
              <a:rPr lang="de-DE" sz="3800" dirty="0" smtClean="0"/>
              <a:t>Erinnerungen an </a:t>
            </a:r>
            <a:r>
              <a:rPr lang="de-DE" sz="3800" dirty="0" err="1" smtClean="0"/>
              <a:t>Annus</a:t>
            </a:r>
            <a:r>
              <a:rPr lang="de-DE" sz="3800" dirty="0" smtClean="0"/>
              <a:t> (Ehemann, verstorben)</a:t>
            </a:r>
          </a:p>
          <a:p>
            <a:pPr marL="1216025" indent="-571500">
              <a:buFont typeface="Wingdings" panose="05000000000000000000" pitchFamily="2" charset="2"/>
              <a:buChar char="§"/>
            </a:pPr>
            <a:r>
              <a:rPr lang="de-DE" sz="3800" b="1" dirty="0" smtClean="0">
                <a:solidFill>
                  <a:srgbClr val="FF0000"/>
                </a:solidFill>
              </a:rPr>
              <a:t>Reaktion </a:t>
            </a:r>
            <a:r>
              <a:rPr lang="de-DE" sz="3800" b="1" dirty="0" smtClean="0">
                <a:solidFill>
                  <a:srgbClr val="FF0000"/>
                </a:solidFill>
              </a:rPr>
              <a:t>der alten </a:t>
            </a:r>
            <a:r>
              <a:rPr lang="de-DE" sz="3800" b="1" dirty="0" smtClean="0">
                <a:solidFill>
                  <a:srgbClr val="FF0000"/>
                </a:solidFill>
              </a:rPr>
              <a:t>Frau auf Absage (faltet Brief, beschriftet Foto)</a:t>
            </a:r>
          </a:p>
          <a:p>
            <a:pPr marL="1216025" indent="-571500">
              <a:buFont typeface="Wingdings" panose="05000000000000000000" pitchFamily="2" charset="2"/>
              <a:buChar char="§"/>
            </a:pPr>
            <a:r>
              <a:rPr lang="de-DE" sz="3800" b="1" dirty="0" smtClean="0">
                <a:solidFill>
                  <a:srgbClr val="FF0000"/>
                </a:solidFill>
              </a:rPr>
              <a:t>Vorbereitung </a:t>
            </a:r>
            <a:r>
              <a:rPr lang="de-DE" sz="3800" b="1" dirty="0" smtClean="0">
                <a:solidFill>
                  <a:srgbClr val="FF0000"/>
                </a:solidFill>
              </a:rPr>
              <a:t>der Verbrennung des Briefes </a:t>
            </a:r>
            <a:r>
              <a:rPr lang="de-DE" sz="3800" b="1" dirty="0" smtClean="0">
                <a:solidFill>
                  <a:srgbClr val="FF0000"/>
                </a:solidFill>
              </a:rPr>
              <a:t>und </a:t>
            </a:r>
            <a:r>
              <a:rPr lang="de-DE" sz="3800" b="1" dirty="0" smtClean="0">
                <a:solidFill>
                  <a:srgbClr val="FF0000"/>
                </a:solidFill>
              </a:rPr>
              <a:t>des Fotos</a:t>
            </a:r>
            <a:endParaRPr lang="de-DE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sz="3800" b="1" dirty="0" smtClean="0">
              <a:solidFill>
                <a:srgbClr val="FF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433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de-DE" sz="3200" dirty="0"/>
              <a:t>Johannes </a:t>
            </a:r>
            <a:r>
              <a:rPr lang="de-DE" sz="3200" dirty="0" err="1"/>
              <a:t>Bobrowski</a:t>
            </a:r>
            <a:r>
              <a:rPr lang="de-DE" sz="3200" dirty="0"/>
              <a:t>: Brief aus </a:t>
            </a:r>
            <a:r>
              <a:rPr lang="de-DE" sz="3200" dirty="0" smtClean="0"/>
              <a:t>Amerika</a:t>
            </a:r>
            <a:br>
              <a:rPr lang="de-DE" sz="3200" dirty="0" smtClean="0"/>
            </a:br>
            <a:r>
              <a:rPr lang="de-DE" sz="3200" b="1" dirty="0" smtClean="0">
                <a:solidFill>
                  <a:schemeClr val="tx1"/>
                </a:solidFill>
              </a:rPr>
              <a:t>Einige wichtige formale Gestaltungsmerkmale</a:t>
            </a:r>
            <a:endParaRPr lang="de-DE" sz="3200" b="1" dirty="0">
              <a:solidFill>
                <a:schemeClr val="tx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de-DE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439349" y="1564087"/>
            <a:ext cx="3443808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Handlung ist </a:t>
            </a:r>
            <a:r>
              <a:rPr lang="de-DE" dirty="0" err="1" smtClean="0"/>
              <a:t>achronisch</a:t>
            </a:r>
            <a:r>
              <a:rPr lang="de-DE" dirty="0" smtClean="0"/>
              <a:t> – nicht chronologisch</a:t>
            </a:r>
            <a:r>
              <a:rPr lang="de-DE" dirty="0" smtClean="0"/>
              <a:t>! 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461965" y="2715732"/>
            <a:ext cx="3414802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Äußere Handlung steht im Vordergrund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441174" y="3859799"/>
            <a:ext cx="3394316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Personaler Er-/Sie- Erzähler (Sicht Frau) und Redebericht (Brief)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716016" y="1564087"/>
            <a:ext cx="3875856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Erzählzeit meist deckend – Brief gerafft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666934" y="2148110"/>
            <a:ext cx="221967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Warum? 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/>
              <a:t>Deutung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1716426" y="3287697"/>
            <a:ext cx="2170180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Warum? 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/>
              <a:t>Deutung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1615818" y="4506130"/>
            <a:ext cx="221967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Warum? 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/>
              <a:t>Deutung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6285082" y="1936499"/>
            <a:ext cx="2291679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Warum? 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/>
              <a:t>Deutung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4732396" y="2534960"/>
            <a:ext cx="3844365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Raumgestaltung: hell (Garten) – dunkel (Zimmer)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6321085" y="3073340"/>
            <a:ext cx="221967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Warum? 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/>
              <a:t>Deutung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4716016" y="3675133"/>
            <a:ext cx="3808361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Syntax: Parataxen meist mit „und“ verbunden, Wiederholungen, Anaphern, nachgestellte Sätze, elliptische Satzkonstruktionen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6272709" y="4851014"/>
            <a:ext cx="221967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Warum? 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/>
              <a:t>Deutung</a:t>
            </a:r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433669" y="5152461"/>
            <a:ext cx="3401821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Stil: Verwendung von Umgangssprache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4732396" y="5337127"/>
            <a:ext cx="3808361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Wortwahl: Wiederholung von „weiß“, „schön“, „</a:t>
            </a:r>
            <a:r>
              <a:rPr lang="de-DE" dirty="0" smtClean="0"/>
              <a:t>hell“</a:t>
            </a:r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1615818" y="5798792"/>
            <a:ext cx="221967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Warum? 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/>
              <a:t>Deutung</a:t>
            </a:r>
            <a:endParaRPr lang="de-DE" dirty="0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sp>
        <p:nvSpPr>
          <p:cNvPr id="20" name="Textfeld 19"/>
          <p:cNvSpPr txBox="1"/>
          <p:nvPr/>
        </p:nvSpPr>
        <p:spPr>
          <a:xfrm>
            <a:off x="6299687" y="5798792"/>
            <a:ext cx="221967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Warum? 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/>
              <a:t>Deutung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511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de-DE" sz="3200" dirty="0"/>
              <a:t>Johannes </a:t>
            </a:r>
            <a:r>
              <a:rPr lang="de-DE" sz="3200" dirty="0" err="1"/>
              <a:t>Bobrowski</a:t>
            </a:r>
            <a:r>
              <a:rPr lang="de-DE" sz="3200" dirty="0"/>
              <a:t>: Brief aus </a:t>
            </a:r>
            <a:r>
              <a:rPr lang="de-DE" sz="3200" dirty="0" smtClean="0"/>
              <a:t>Amerika</a:t>
            </a:r>
            <a:br>
              <a:rPr lang="de-DE" sz="3200" dirty="0" smtClean="0"/>
            </a:br>
            <a:r>
              <a:rPr lang="de-DE" sz="3200" b="1" dirty="0" smtClean="0">
                <a:solidFill>
                  <a:schemeClr val="tx1"/>
                </a:solidFill>
              </a:rPr>
              <a:t>Beispiel: Beschreibung und Deutung</a:t>
            </a:r>
            <a:endParaRPr lang="de-DE" sz="3200" b="1" dirty="0">
              <a:solidFill>
                <a:schemeClr val="tx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2272" y="2708920"/>
            <a:ext cx="8530208" cy="36724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sz="2800" dirty="0" smtClean="0"/>
              <a:t>Die Kurzgeschichte beginnt mit dem „Tanz unterm Apfelbaum“ bei dem sich die alte Frau darunter dreht. Dabei „singt“ sie mehrmals „brenn mich, [liebe Sonne]“ (Z. </a:t>
            </a:r>
            <a:r>
              <a:rPr lang="de-DE" sz="2800" dirty="0" smtClean="0"/>
              <a:t>...). </a:t>
            </a:r>
          </a:p>
          <a:p>
            <a:pPr marL="0" indent="0">
              <a:buNone/>
            </a:pPr>
            <a:r>
              <a:rPr lang="de-DE" sz="2800" dirty="0" smtClean="0"/>
              <a:t>Sie endet mit der angedeuteten Verbrennung </a:t>
            </a:r>
            <a:r>
              <a:rPr lang="de-DE" sz="2800" dirty="0"/>
              <a:t>(sie legt alles an den Herd, holt Streichhölzer und Holz, </a:t>
            </a:r>
            <a:r>
              <a:rPr lang="de-DE" sz="2800" dirty="0" err="1"/>
              <a:t>Zn</a:t>
            </a:r>
            <a:r>
              <a:rPr lang="de-DE" sz="2800" dirty="0"/>
              <a:t>. </a:t>
            </a:r>
            <a:r>
              <a:rPr lang="de-DE" sz="2800" dirty="0" smtClean="0"/>
              <a:t>…) des Briefes und eines Fotos aus Amerika, das ihren Sohn und seine Frau zeigt. Eventuell wird auch sie sich verbrennen (Z. …). </a:t>
            </a:r>
          </a:p>
          <a:p>
            <a:pPr marL="0" indent="0">
              <a:buNone/>
            </a:pPr>
            <a:r>
              <a:rPr lang="de-DE" sz="2800" dirty="0" smtClean="0"/>
              <a:t>Chronologisch liegen diese beiden Ereignisse direkt hintereinander.</a:t>
            </a:r>
          </a:p>
          <a:p>
            <a:pPr marL="0" indent="0">
              <a:buNone/>
            </a:pPr>
            <a:r>
              <a:rPr lang="de-DE" sz="2800" dirty="0" err="1" smtClean="0"/>
              <a:t>Bobrowski</a:t>
            </a:r>
            <a:r>
              <a:rPr lang="de-DE" sz="2800" dirty="0" smtClean="0"/>
              <a:t> hat jedoch das Lesen des Briefes (</a:t>
            </a:r>
            <a:r>
              <a:rPr lang="de-DE" sz="2800" dirty="0" err="1" smtClean="0"/>
              <a:t>Zn</a:t>
            </a:r>
            <a:r>
              <a:rPr lang="de-DE" sz="2800" dirty="0" smtClean="0"/>
              <a:t>. …) und die Erinnerungen </a:t>
            </a:r>
            <a:r>
              <a:rPr lang="de-DE" sz="2800" dirty="0" err="1" smtClean="0"/>
              <a:t>Erdmuthes</a:t>
            </a:r>
            <a:r>
              <a:rPr lang="de-DE" sz="2800" dirty="0" smtClean="0"/>
              <a:t> an ihren Mann </a:t>
            </a:r>
            <a:r>
              <a:rPr lang="de-DE" sz="2800" dirty="0" err="1" smtClean="0"/>
              <a:t>Annus</a:t>
            </a:r>
            <a:r>
              <a:rPr lang="de-DE" sz="2800" dirty="0"/>
              <a:t> (</a:t>
            </a:r>
            <a:r>
              <a:rPr lang="de-DE" sz="2800" dirty="0" err="1"/>
              <a:t>Zn</a:t>
            </a:r>
            <a:r>
              <a:rPr lang="de-DE" sz="2800" dirty="0"/>
              <a:t>. …) </a:t>
            </a:r>
            <a:r>
              <a:rPr lang="de-DE" sz="2800" dirty="0" smtClean="0"/>
              <a:t>dazwischengeschaltet, wählt somit einen </a:t>
            </a:r>
            <a:r>
              <a:rPr lang="de-DE" sz="2800" dirty="0" err="1" smtClean="0"/>
              <a:t>achronische</a:t>
            </a:r>
            <a:r>
              <a:rPr lang="de-DE" sz="2800" dirty="0" smtClean="0"/>
              <a:t>  Handlungsverlauf</a:t>
            </a:r>
            <a:r>
              <a:rPr lang="de-DE" sz="2800" dirty="0" smtClean="0"/>
              <a:t>. </a:t>
            </a:r>
          </a:p>
          <a:p>
            <a:pPr marL="0" indent="0">
              <a:buNone/>
            </a:pPr>
            <a:r>
              <a:rPr lang="de-DE" sz="2800" dirty="0" smtClean="0"/>
              <a:t>Dadurch…</a:t>
            </a:r>
            <a:endParaRPr lang="de-DE" sz="2800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5148064" y="1628800"/>
            <a:ext cx="3443808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Handlung ist </a:t>
            </a:r>
            <a:r>
              <a:rPr lang="de-DE" dirty="0" err="1" smtClean="0"/>
              <a:t>achronisch</a:t>
            </a:r>
            <a:r>
              <a:rPr lang="de-DE" dirty="0" smtClean="0"/>
              <a:t> – nicht chronologisch</a:t>
            </a:r>
            <a:r>
              <a:rPr lang="de-DE" dirty="0" smtClean="0"/>
              <a:t>! 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6516216" y="2204864"/>
            <a:ext cx="221967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Warum? 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/>
              <a:t>Deutung</a:t>
            </a:r>
            <a:endParaRPr lang="de-DE" dirty="0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sp>
        <p:nvSpPr>
          <p:cNvPr id="22" name="Textfeld 21"/>
          <p:cNvSpPr txBox="1"/>
          <p:nvPr/>
        </p:nvSpPr>
        <p:spPr>
          <a:xfrm>
            <a:off x="4733097" y="5949280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Comic Sans MS" panose="030F0702030302020204" pitchFamily="66" charset="0"/>
              </a:rPr>
              <a:t>Funktion? Deutung?</a:t>
            </a:r>
            <a:endParaRPr lang="de-DE" sz="2800" dirty="0">
              <a:latin typeface="Comic Sans MS" panose="030F0702030302020204" pitchFamily="66" charset="0"/>
            </a:endParaRPr>
          </a:p>
        </p:txBody>
      </p:sp>
      <p:pic>
        <p:nvPicPr>
          <p:cNvPr id="1027" name="Picture 3" descr="C:\Users\Blennemann\AppData\Local\Microsoft\Windows\Temporary Internet Files\Content.IE5\4C86EIR4\tango-style-pen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372" y="5763475"/>
            <a:ext cx="894829" cy="89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feld 22"/>
          <p:cNvSpPr txBox="1"/>
          <p:nvPr/>
        </p:nvSpPr>
        <p:spPr>
          <a:xfrm>
            <a:off x="395536" y="1989421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/>
              <a:t>Beschreiben + Bennen 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311058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de-DE" sz="3200" dirty="0"/>
              <a:t>Johannes </a:t>
            </a:r>
            <a:r>
              <a:rPr lang="de-DE" sz="3200" dirty="0" err="1"/>
              <a:t>Bobrowski</a:t>
            </a:r>
            <a:r>
              <a:rPr lang="de-DE" sz="3200" dirty="0"/>
              <a:t>: Brief aus </a:t>
            </a:r>
            <a:r>
              <a:rPr lang="de-DE" sz="3200" dirty="0" smtClean="0"/>
              <a:t>Amerika</a:t>
            </a:r>
            <a:br>
              <a:rPr lang="de-DE" sz="3200" dirty="0" smtClean="0"/>
            </a:br>
            <a:r>
              <a:rPr lang="de-DE" sz="3200" b="1" dirty="0" smtClean="0">
                <a:solidFill>
                  <a:schemeClr val="tx1"/>
                </a:solidFill>
              </a:rPr>
              <a:t>Beispiel: Beschreibung und Deutung</a:t>
            </a:r>
            <a:endParaRPr lang="de-DE" sz="3200" b="1" dirty="0">
              <a:solidFill>
                <a:schemeClr val="tx1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004048" y="1527852"/>
            <a:ext cx="3443808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Handlung ist </a:t>
            </a:r>
            <a:r>
              <a:rPr lang="de-DE" dirty="0" err="1" smtClean="0"/>
              <a:t>achronisch</a:t>
            </a:r>
            <a:r>
              <a:rPr lang="de-DE" dirty="0" smtClean="0"/>
              <a:t> – nicht chronologisch</a:t>
            </a:r>
            <a:r>
              <a:rPr lang="de-DE" dirty="0" smtClean="0"/>
              <a:t>! 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6516216" y="1851017"/>
            <a:ext cx="221967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Warum? 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/>
              <a:t>Deutung</a:t>
            </a:r>
            <a:endParaRPr lang="de-DE" dirty="0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sp>
        <p:nvSpPr>
          <p:cNvPr id="22" name="Textfeld 21"/>
          <p:cNvSpPr txBox="1"/>
          <p:nvPr/>
        </p:nvSpPr>
        <p:spPr>
          <a:xfrm>
            <a:off x="683568" y="1844824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Comic Sans MS" panose="030F0702030302020204" pitchFamily="66" charset="0"/>
              </a:rPr>
              <a:t>Funktion? Deutung? …</a:t>
            </a:r>
            <a:endParaRPr lang="de-DE" sz="2800" dirty="0">
              <a:latin typeface="Comic Sans MS" panose="030F0702030302020204" pitchFamily="66" charset="0"/>
            </a:endParaRPr>
          </a:p>
        </p:txBody>
      </p:sp>
      <p:pic>
        <p:nvPicPr>
          <p:cNvPr id="1027" name="Picture 3" descr="C:\Users\Blennemann\AppData\Local\Microsoft\Windows\Temporary Internet Files\Content.IE5\4C86EIR4\tango-style-pen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282" y="1679367"/>
            <a:ext cx="894829" cy="89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76532" y="2574196"/>
            <a:ext cx="8229600" cy="375811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dirty="0" smtClean="0"/>
              <a:t>Dadurch entsteht am Anfang der Eindruck, dass </a:t>
            </a:r>
            <a:r>
              <a:rPr lang="de-DE" dirty="0" err="1" smtClean="0"/>
              <a:t>Erdmuthe</a:t>
            </a:r>
            <a:r>
              <a:rPr lang="de-DE" dirty="0" smtClean="0"/>
              <a:t> sich aus Lebenslust in der Sonne dreht und erst im Kontext wird deutlich, wie ihr Gesang und ihr Tanz zu deuten sind. </a:t>
            </a:r>
          </a:p>
          <a:p>
            <a:pPr>
              <a:buFont typeface="Wingdings"/>
              <a:buChar char="à"/>
            </a:pPr>
            <a:r>
              <a:rPr lang="de-DE" dirty="0" smtClean="0">
                <a:sym typeface="Wingdings" panose="05000000000000000000" pitchFamily="2" charset="2"/>
              </a:rPr>
              <a:t>Irreführung / unerwartete Wendung </a:t>
            </a:r>
            <a:r>
              <a:rPr lang="de-DE" b="1" dirty="0" smtClean="0">
                <a:sym typeface="Wingdings" panose="05000000000000000000" pitchFamily="2" charset="2"/>
              </a:rPr>
              <a:t>bewirkt</a:t>
            </a:r>
            <a:r>
              <a:rPr lang="de-DE" dirty="0" smtClean="0">
                <a:sym typeface="Wingdings" panose="05000000000000000000" pitchFamily="2" charset="2"/>
              </a:rPr>
              <a:t>…</a:t>
            </a:r>
          </a:p>
          <a:p>
            <a:pPr>
              <a:buFont typeface="Wingdings"/>
              <a:buChar char="à"/>
            </a:pPr>
            <a:r>
              <a:rPr lang="de-DE" dirty="0" smtClean="0">
                <a:sym typeface="Wingdings" panose="05000000000000000000" pitchFamily="2" charset="2"/>
              </a:rPr>
              <a:t>Kreisbewegung / Anfang und Ende </a:t>
            </a:r>
            <a:r>
              <a:rPr lang="de-DE" b="1" dirty="0" smtClean="0">
                <a:sym typeface="Wingdings" panose="05000000000000000000" pitchFamily="2" charset="2"/>
              </a:rPr>
              <a:t>bewirkt…</a:t>
            </a:r>
          </a:p>
          <a:p>
            <a:pPr marL="514350" indent="-514350">
              <a:buFont typeface="+mj-lt"/>
              <a:buAutoNum type="alphaLcPeriod"/>
            </a:pPr>
            <a:r>
              <a:rPr lang="de-DE" dirty="0" smtClean="0">
                <a:sym typeface="Wingdings" panose="05000000000000000000" pitchFamily="2" charset="2"/>
              </a:rPr>
              <a:t>Das Lesen des Briefes, die Absage es Sohnes sowie ihre Erinnerungen an ihren Mann rücken somit ins Zentrum des Geschehens.</a:t>
            </a:r>
          </a:p>
          <a:p>
            <a:pPr marL="514350" indent="-514350">
              <a:buFont typeface="+mj-lt"/>
              <a:buAutoNum type="alphaLcPeriod"/>
            </a:pPr>
            <a:r>
              <a:rPr lang="de-DE" dirty="0" smtClean="0">
                <a:sym typeface="Wingdings" panose="05000000000000000000" pitchFamily="2" charset="2"/>
              </a:rPr>
              <a:t>…</a:t>
            </a:r>
          </a:p>
          <a:p>
            <a:pPr marL="514350" indent="-514350">
              <a:buFont typeface="+mj-lt"/>
              <a:buAutoNum type="alphaLcPeriod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528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e-DE" sz="3600" dirty="0"/>
              <a:t>Johannes </a:t>
            </a:r>
            <a:r>
              <a:rPr lang="de-DE" sz="3600" dirty="0" err="1"/>
              <a:t>Bobrowski</a:t>
            </a:r>
            <a:r>
              <a:rPr lang="de-DE" sz="3600" dirty="0"/>
              <a:t>: Brief aus </a:t>
            </a:r>
            <a:r>
              <a:rPr lang="de-DE" sz="3600" dirty="0" smtClean="0"/>
              <a:t>Amerika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Tanzszene unterm Apfelbaum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2400" i="1" dirty="0" smtClean="0"/>
              <a:t>Auszug aus einem Schüleraufsatz:</a:t>
            </a:r>
          </a:p>
          <a:p>
            <a:pPr marL="0" indent="0">
              <a:buNone/>
            </a:pPr>
            <a:r>
              <a:rPr lang="de-DE" dirty="0" smtClean="0"/>
              <a:t>Die Geschichte zeichnet sich durch einen </a:t>
            </a:r>
            <a:r>
              <a:rPr lang="de-DE" b="1" dirty="0" err="1" smtClean="0"/>
              <a:t>achronischen</a:t>
            </a:r>
            <a:r>
              <a:rPr lang="de-DE" b="1" dirty="0" smtClean="0"/>
              <a:t> Handlungsverlauf </a:t>
            </a:r>
            <a:r>
              <a:rPr lang="de-DE" dirty="0" smtClean="0"/>
              <a:t>aus: Die Geschichte beginnt mit dem Tanz der Frau unter dem Apfelbaum und erst danach erfährt der Leser von dem Brief, den die Frau zuvor gelesen hat. </a:t>
            </a:r>
            <a:r>
              <a:rPr lang="de-DE" dirty="0"/>
              <a:t>Die weitere Handlung verläuft chronologisch. Der </a:t>
            </a:r>
            <a:r>
              <a:rPr lang="de-DE" b="1" dirty="0"/>
              <a:t>personale Erzähler </a:t>
            </a:r>
            <a:r>
              <a:rPr lang="de-DE" dirty="0"/>
              <a:t>berichtet von dem Brief, dessen Inhalt in Form eines Redeberichtes präsentiert wird.</a:t>
            </a:r>
            <a:endParaRPr lang="de-DE" strike="sngStrike" dirty="0"/>
          </a:p>
          <a:p>
            <a:pPr marL="0" indent="0" algn="ctr">
              <a:buNone/>
            </a:pPr>
            <a:r>
              <a:rPr lang="de-DE" dirty="0" smtClean="0">
                <a:solidFill>
                  <a:srgbClr val="FF0000"/>
                </a:solidFill>
              </a:rPr>
              <a:t>Was fehlt?</a:t>
            </a:r>
          </a:p>
          <a:p>
            <a:pPr marL="0" indent="0" algn="ctr">
              <a:buNone/>
            </a:pPr>
            <a:r>
              <a:rPr lang="de-DE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Die Funktion dieses Aufbaus / Handlungsverlaufs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7542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de-DE" sz="3200" dirty="0"/>
              <a:t>Johannes </a:t>
            </a:r>
            <a:r>
              <a:rPr lang="de-DE" sz="3200" dirty="0" err="1"/>
              <a:t>Bobrowski</a:t>
            </a:r>
            <a:r>
              <a:rPr lang="de-DE" sz="3200" dirty="0"/>
              <a:t>: Brief aus Amerika</a:t>
            </a:r>
            <a:br>
              <a:rPr lang="de-DE" sz="3200" dirty="0"/>
            </a:br>
            <a:r>
              <a:rPr lang="de-DE" sz="3200" dirty="0"/>
              <a:t>Tanzszene unterm Apfelbaum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97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smtClean="0"/>
              <a:t>Die Geschichte zeichnet sich durch einen </a:t>
            </a:r>
            <a:r>
              <a:rPr lang="de-DE" b="1" dirty="0" err="1" smtClean="0"/>
              <a:t>achronischen</a:t>
            </a:r>
            <a:r>
              <a:rPr lang="de-DE" b="1" dirty="0" smtClean="0"/>
              <a:t> Handlungsverlauf </a:t>
            </a:r>
            <a:r>
              <a:rPr lang="de-DE" dirty="0" smtClean="0"/>
              <a:t>aus. Die Geschichte beginnt mit dem Tanz der Frau unter dem Apfelbaum </a:t>
            </a:r>
            <a:r>
              <a:rPr lang="de-DE" dirty="0">
                <a:solidFill>
                  <a:srgbClr val="FF0000"/>
                </a:solidFill>
              </a:rPr>
              <a:t>(Zeile … bis …)</a:t>
            </a:r>
            <a:r>
              <a:rPr lang="de-DE" dirty="0" smtClean="0"/>
              <a:t>und erst danach erfährt der Leser von dem Brief, den die Frau zuvor gelesen hat. </a:t>
            </a:r>
          </a:p>
          <a:p>
            <a:pPr marL="0" indent="0">
              <a:buNone/>
            </a:pPr>
            <a:r>
              <a:rPr lang="de-DE" i="1" dirty="0" smtClean="0">
                <a:solidFill>
                  <a:srgbClr val="FF0000"/>
                </a:solidFill>
              </a:rPr>
              <a:t>Dadurch vermutet der Leser zu Beginn, die Frau würde aus Lebensfreude tanzen und erfährt erst danach von ihrem wahren Beweggrund.</a:t>
            </a:r>
            <a:endParaRPr lang="de-DE" i="1" dirty="0">
              <a:solidFill>
                <a:srgbClr val="FF000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7004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de-DE" sz="3200" dirty="0"/>
              <a:t>Johannes </a:t>
            </a:r>
            <a:r>
              <a:rPr lang="de-DE" sz="3200" dirty="0" err="1"/>
              <a:t>Bobrowski</a:t>
            </a:r>
            <a:r>
              <a:rPr lang="de-DE" sz="3200" dirty="0"/>
              <a:t>: Brief aus Amerika</a:t>
            </a:r>
            <a:br>
              <a:rPr lang="de-DE" sz="3200" dirty="0"/>
            </a:br>
            <a:r>
              <a:rPr lang="de-DE" sz="3200" dirty="0"/>
              <a:t>Tanzszene unterm Apfelbaum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971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sz="3100" i="1" dirty="0" smtClean="0"/>
              <a:t>Auszug aus einem Schüleraufsatz:</a:t>
            </a:r>
            <a:r>
              <a:rPr lang="de-DE" sz="3100" dirty="0" smtClean="0"/>
              <a:t> Absatz zur formalen Gestaltung</a:t>
            </a:r>
            <a:endParaRPr lang="de-DE" sz="3100" i="1" dirty="0" smtClean="0"/>
          </a:p>
          <a:p>
            <a:pPr marL="0" indent="0">
              <a:buNone/>
            </a:pPr>
            <a:r>
              <a:rPr lang="de-DE" sz="4100" dirty="0" smtClean="0"/>
              <a:t>Die weitere Handlung verläuft chronologisch. Der </a:t>
            </a:r>
            <a:r>
              <a:rPr lang="de-DE" sz="4100" b="1" dirty="0" smtClean="0"/>
              <a:t>personale Erzähler </a:t>
            </a:r>
            <a:r>
              <a:rPr lang="de-DE" sz="4100" dirty="0" smtClean="0"/>
              <a:t>berichtet von dem Brief </a:t>
            </a:r>
            <a:r>
              <a:rPr lang="de-DE" sz="4100" dirty="0" smtClean="0">
                <a:solidFill>
                  <a:srgbClr val="FF0000"/>
                </a:solidFill>
              </a:rPr>
              <a:t>(Zeile … bis …)</a:t>
            </a:r>
            <a:r>
              <a:rPr lang="de-DE" sz="4100" dirty="0" smtClean="0"/>
              <a:t>, dessen Inhalt in </a:t>
            </a:r>
            <a:r>
              <a:rPr lang="de-DE" sz="4100" dirty="0"/>
              <a:t>Form eines Redeberichtes </a:t>
            </a:r>
            <a:r>
              <a:rPr lang="de-DE" sz="4100" dirty="0" smtClean="0"/>
              <a:t>präsentiert wird. </a:t>
            </a:r>
            <a:r>
              <a:rPr lang="de-DE" sz="4100" dirty="0" smtClean="0">
                <a:solidFill>
                  <a:srgbClr val="FF0000"/>
                </a:solidFill>
              </a:rPr>
              <a:t>Dieser Wechsel des Erzählverhaltens bewirkt / hat die Funktion / lässt sich deuten als…</a:t>
            </a:r>
          </a:p>
          <a:p>
            <a:pPr marL="0" indent="0">
              <a:buNone/>
            </a:pPr>
            <a:r>
              <a:rPr lang="de-DE" sz="3800" b="1" dirty="0" smtClean="0"/>
              <a:t>Zudem unterscheidet sich der Brief in seiner Syntax / Wortwahl deutlich vom Rest der Geschichte.</a:t>
            </a:r>
          </a:p>
          <a:p>
            <a:pPr lvl="2">
              <a:buFont typeface="Wingdings"/>
              <a:buChar char="à"/>
            </a:pPr>
            <a:r>
              <a:rPr lang="de-DE" sz="30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Textbelege und Fundstelle belegen</a:t>
            </a:r>
          </a:p>
          <a:p>
            <a:pPr lvl="2">
              <a:buFont typeface="Wingdings"/>
              <a:buChar char="à"/>
            </a:pPr>
            <a:r>
              <a:rPr lang="de-DE" sz="30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Fachtermini zur Beschreibung des Phänomens </a:t>
            </a:r>
          </a:p>
          <a:p>
            <a:pPr lvl="2">
              <a:buFont typeface="Wingdings"/>
              <a:buChar char="à"/>
            </a:pPr>
            <a:r>
              <a:rPr lang="de-DE" sz="30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Deutung der Funktion</a:t>
            </a:r>
            <a:endParaRPr lang="de-DE" sz="3000" b="1" dirty="0" smtClean="0">
              <a:solidFill>
                <a:srgbClr val="FF000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348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e-DE" sz="4000" dirty="0" smtClean="0"/>
              <a:t>Johannes </a:t>
            </a:r>
            <a:r>
              <a:rPr lang="de-DE" sz="4000" dirty="0" err="1" smtClean="0"/>
              <a:t>Bobrowski</a:t>
            </a:r>
            <a:r>
              <a:rPr lang="de-DE" sz="4000" dirty="0" smtClean="0"/>
              <a:t>: Brief aus Amerika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Der Autor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3340968"/>
          </a:xfrm>
        </p:spPr>
        <p:txBody>
          <a:bodyPr>
            <a:noAutofit/>
          </a:bodyPr>
          <a:lstStyle/>
          <a:p>
            <a:pPr marL="0" indent="0" hangingPunct="0">
              <a:buNone/>
            </a:pPr>
            <a:r>
              <a:rPr lang="de-DE" sz="2800" b="1" dirty="0" smtClean="0"/>
              <a:t>Johannes </a:t>
            </a:r>
            <a:r>
              <a:rPr lang="de-DE" sz="2800" b="1" dirty="0" err="1"/>
              <a:t>Bobrowski</a:t>
            </a:r>
            <a:r>
              <a:rPr lang="de-DE" sz="2800" dirty="0"/>
              <a:t> (1917 – 1965) geboren in </a:t>
            </a:r>
            <a:r>
              <a:rPr lang="de-DE" sz="2800" dirty="0" err="1"/>
              <a:t>Tilsit</a:t>
            </a:r>
            <a:r>
              <a:rPr lang="de-DE" sz="2800" dirty="0"/>
              <a:t>, gestorben in Ost-Berlin. </a:t>
            </a:r>
            <a:r>
              <a:rPr lang="de-DE" sz="2800" dirty="0" err="1"/>
              <a:t>Bobrowski</a:t>
            </a:r>
            <a:r>
              <a:rPr lang="de-DE" sz="2800" dirty="0"/>
              <a:t> ist vor allem als Lyriker bekannt geworden. In seinen Gedichten verarbeitete er die Eindrücke seiner im litauisch-deutschen Grenzgebiet (heute Baltikum) verbrachten Jugend. Einen Namen gemacht hat er sich auch als Romancier und Erzähler</a:t>
            </a:r>
            <a:r>
              <a:rPr lang="de-DE" sz="2800" dirty="0" smtClean="0"/>
              <a:t>.</a:t>
            </a:r>
            <a:endParaRPr lang="de-DE" sz="28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079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e-DE" sz="4000" dirty="0" smtClean="0"/>
              <a:t>Johannes </a:t>
            </a:r>
            <a:r>
              <a:rPr lang="de-DE" sz="4000" dirty="0" err="1" smtClean="0"/>
              <a:t>Bobrowski</a:t>
            </a:r>
            <a:r>
              <a:rPr lang="de-DE" sz="4000" dirty="0" smtClean="0"/>
              <a:t>: Brief aus Amerika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Hilfsfragen Interpretation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80520"/>
          </a:xfrm>
        </p:spPr>
        <p:txBody>
          <a:bodyPr>
            <a:noAutofit/>
          </a:bodyPr>
          <a:lstStyle/>
          <a:p>
            <a:pPr hangingPunct="0"/>
            <a:r>
              <a:rPr lang="de-DE" sz="2800" dirty="0" smtClean="0"/>
              <a:t>Welchen </a:t>
            </a:r>
            <a:r>
              <a:rPr lang="de-DE" sz="2800" dirty="0"/>
              <a:t>Eindruck </a:t>
            </a:r>
            <a:r>
              <a:rPr lang="de-DE" sz="2800" dirty="0" smtClean="0"/>
              <a:t>habt ihr </a:t>
            </a:r>
            <a:r>
              <a:rPr lang="de-DE" sz="2800" dirty="0"/>
              <a:t>von der Frau</a:t>
            </a:r>
            <a:r>
              <a:rPr lang="de-DE" sz="2800" dirty="0" smtClean="0"/>
              <a:t>?</a:t>
            </a:r>
          </a:p>
          <a:p>
            <a:pPr hangingPunct="0"/>
            <a:r>
              <a:rPr lang="de-DE" sz="2800" dirty="0" smtClean="0"/>
              <a:t>Was </a:t>
            </a:r>
            <a:r>
              <a:rPr lang="de-DE" sz="2800" dirty="0"/>
              <a:t>geht in ihr nach dem Eintreffen des Briefes vor sich und wie äußert sich das in ihrem Verhalten</a:t>
            </a:r>
            <a:r>
              <a:rPr lang="de-DE" sz="2800" dirty="0" smtClean="0"/>
              <a:t>?</a:t>
            </a:r>
          </a:p>
          <a:p>
            <a:pPr hangingPunct="0"/>
            <a:r>
              <a:rPr lang="de-DE" sz="2800" dirty="0" smtClean="0"/>
              <a:t>Mit </a:t>
            </a:r>
            <a:r>
              <a:rPr lang="de-DE" sz="2800" dirty="0"/>
              <a:t>welchen besonderen Mitteln vergegenwärtigt der Erzähler die Erfahrung der alten Frau und ihre Entscheidung dem Leser? </a:t>
            </a:r>
            <a:endParaRPr lang="de-DE" sz="2800" dirty="0" smtClean="0"/>
          </a:p>
          <a:p>
            <a:pPr hangingPunct="0"/>
            <a:r>
              <a:rPr lang="de-DE" sz="2800" b="1" dirty="0" smtClean="0"/>
              <a:t>Was </a:t>
            </a:r>
            <a:r>
              <a:rPr lang="de-DE" sz="2800" b="1" dirty="0"/>
              <a:t>hat uns dieser Text heute zu sagen (Aktualität)?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Landesbildungsserver Baden-Württemberg, Redaktion Deutsch, www.deutsch-bw.de</a:t>
            </a:r>
            <a:endParaRPr lang="de-D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03" y="1700808"/>
            <a:ext cx="8965097" cy="286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273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1115</Words>
  <Application>Microsoft Office PowerPoint</Application>
  <PresentationFormat>Bildschirmpräsentation (4:3)</PresentationFormat>
  <Paragraphs>136</Paragraphs>
  <Slides>15</Slides>
  <Notes>2</Notes>
  <HiddenSlides>2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Larissa</vt:lpstr>
      <vt:lpstr>Die Interpretation von Kurzgeschichten „Brief aus Amerika“ Johannes Bobrowski</vt:lpstr>
      <vt:lpstr>Johannes Bobrowski: Brief aus Amerika</vt:lpstr>
      <vt:lpstr>Johannes Bobrowski: Brief aus Amerika Hilfsfragen Interpretation</vt:lpstr>
      <vt:lpstr>Johannes Bobrowski: Brief aus Amerika</vt:lpstr>
      <vt:lpstr>Johannes Bobrowski: Brief aus Amerika</vt:lpstr>
      <vt:lpstr>Johannes Bobrowski: Brief aus Amerika</vt:lpstr>
      <vt:lpstr>Johannes Bobrowski: Brief aus Amerika Welche Informationen gehören in die IA?</vt:lpstr>
      <vt:lpstr>Johannes Bobrowski: Brief aus Amerika Einige wichtige formale Gestaltungsmerkmale</vt:lpstr>
      <vt:lpstr>Johannes Bobrowski: Brief aus Amerika Beispiel: Beschreibung und Deutung</vt:lpstr>
      <vt:lpstr>Johannes Bobrowski: Brief aus Amerika Beispiel: Beschreibung und Deutung</vt:lpstr>
      <vt:lpstr>Johannes Bobrowski: Brief aus Amerika Tanzszene unterm Apfelbaum</vt:lpstr>
      <vt:lpstr>Johannes Bobrowski: Brief aus Amerika Tanzszene unterm Apfelbaum</vt:lpstr>
      <vt:lpstr>Johannes Bobrowski: Brief aus Amerika Tanzszene unterm Apfelbaum</vt:lpstr>
      <vt:lpstr>Johannes Bobrowski: Brief aus Amerika Der Autor</vt:lpstr>
      <vt:lpstr>Johannes Bobrowski: Brief aus Amerika Hilfsfragen Interpretation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Besprechung Klausur Nr. 1 Interpretation literarischer Kurzprosa</dc:title>
  <dc:creator>Blennemann</dc:creator>
  <cp:lastModifiedBy>Blennemann</cp:lastModifiedBy>
  <cp:revision>49</cp:revision>
  <dcterms:created xsi:type="dcterms:W3CDTF">2015-11-14T12:30:11Z</dcterms:created>
  <dcterms:modified xsi:type="dcterms:W3CDTF">2017-01-04T10:45:12Z</dcterms:modified>
</cp:coreProperties>
</file>