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3" r:id="rId3"/>
    <p:sldId id="270" r:id="rId4"/>
    <p:sldId id="264" r:id="rId5"/>
    <p:sldId id="266" r:id="rId6"/>
    <p:sldId id="267" r:id="rId7"/>
    <p:sldId id="265" r:id="rId8"/>
    <p:sldId id="278" r:id="rId9"/>
    <p:sldId id="269" r:id="rId10"/>
    <p:sldId id="272" r:id="rId11"/>
    <p:sldId id="273" r:id="rId12"/>
    <p:sldId id="274" r:id="rId13"/>
    <p:sldId id="276" r:id="rId14"/>
    <p:sldId id="277" r:id="rId15"/>
    <p:sldId id="275" r:id="rId16"/>
    <p:sldId id="268"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 Schweigert; LBS" initials="M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99"/>
    <a:srgbClr val="3366FF"/>
    <a:srgbClr val="FF9933"/>
    <a:srgbClr val="FF99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60" y="-2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11-27T12:54:58.625" idx="5">
    <p:pos x="10" y="10"/>
    <p:text>Es soll lediglich der Inhalt in Form einer Inhaltsangabe zusammengefasst werden. Es geht NICHT um eine genaue Inhaltswiedergabe.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11-27T12:31:02.475" idx="2">
    <p:pos x="10" y="10"/>
    <p:text>Zwei Figuren, Maria-Lisy äußert sich im Fernsehen über die Beziehung, sie empfinde nichts mehr, habe einen Ekel und sei über den "Hass hinaus".
Sie stellt ihren Mann öffentlich bloß, dieser ist entsetzt, sagt aber nichts.
Der personale Erzähler macht die Gedanken Willys deutlich.</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6-11-27T13:27:49.548" idx="6">
    <p:pos x="10" y="10"/>
    <p:text>Die Schülerinnen und Schüler sollen sich bewusst werden, dass das Paar nicht miteinander kommunizieren kann. Sie sind sprachlos, Maria-Lisa wählt den Auftritt im Fernsehen. 
Es wird nicht deutlich, warum das Paar zur Routine übergeht, obwohl deutlich geworden ist, dass für Maria-Lisa die Beziehung beendet ist.</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6-11-27T13:31:32.364" idx="7">
    <p:pos x="10" y="10"/>
    <p:text>Die einzelnen Bereiche greifen wie Zahnräder ineinader und können nicht isoliert betrachtet werden. Es muss den Lernenden bewusst werden, dass es nicht ausreicht, den Inhalt wiederzugeben,  an anderer Stelle auf Stilmittel einzugehen und später die Erzhlmittel aufzugreifen. An dieser Stelle kann bereits auf Folie 15, die Anforderungsbereiche, eingegangen weden.</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6-11-27T12:51:54.056" idx="3">
    <p:pos x="4422" y="861"/>
    <p:text>Der Ehemann wir häufig "Der Filialleiter" genannt, die Beziehung scheint auch wegen der Arbeit gescheitert zu sein, denn die Füße wurde im Supermarkt "platt gelatscht". Willy lebt für seinen Beruf, macht sich Gedanken um die Zerstörung seines Marktes.
Die Beziehung ist erkaltet, kann nicht mehr gerettet werden. </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6-11-27T12:52:32.948" idx="4">
    <p:pos x="10" y="10"/>
    <p:text>Hinter dem gelben Kasten ist ein Schülerbeispiel, es muss deutlich gemacht werden, wie sauber gearbeitet wird.
Hinweis: Bei Verstoß führt es zu Abzug!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DFB50-34B3-4EAA-90B5-028FB071FF4F}" type="datetimeFigureOut">
              <a:rPr lang="de-DE" smtClean="0"/>
              <a:t>01.12.2016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6C9F42-517E-4473-80C1-58B847E57A10}" type="slidenum">
              <a:rPr lang="de-DE" smtClean="0"/>
              <a:t>‹Nr.›</a:t>
            </a:fld>
            <a:endParaRPr lang="de-DE"/>
          </a:p>
        </p:txBody>
      </p:sp>
    </p:spTree>
    <p:extLst>
      <p:ext uri="{BB962C8B-B14F-4D97-AF65-F5344CB8AC3E}">
        <p14:creationId xmlns:p14="http://schemas.microsoft.com/office/powerpoint/2010/main" val="1281049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E46C9F42-517E-4473-80C1-58B847E57A10}" type="slidenum">
              <a:rPr lang="de-DE" smtClean="0"/>
              <a:t>16</a:t>
            </a:fld>
            <a:endParaRPr lang="de-DE"/>
          </a:p>
        </p:txBody>
      </p:sp>
    </p:spTree>
    <p:extLst>
      <p:ext uri="{BB962C8B-B14F-4D97-AF65-F5344CB8AC3E}">
        <p14:creationId xmlns:p14="http://schemas.microsoft.com/office/powerpoint/2010/main" val="3478606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996A77D8-4A0E-4C9E-B07B-9F4CB42EDC3F}" type="datetimeFigureOut">
              <a:rPr lang="de-DE" smtClean="0"/>
              <a:t>01.12.2016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3609146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996A77D8-4A0E-4C9E-B07B-9F4CB42EDC3F}" type="datetimeFigureOut">
              <a:rPr lang="de-DE" smtClean="0"/>
              <a:t>01.12.2016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84306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996A77D8-4A0E-4C9E-B07B-9F4CB42EDC3F}" type="datetimeFigureOut">
              <a:rPr lang="de-DE" smtClean="0"/>
              <a:t>01.12.2016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1491529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996A77D8-4A0E-4C9E-B07B-9F4CB42EDC3F}" type="datetimeFigureOut">
              <a:rPr lang="de-DE" smtClean="0"/>
              <a:t>01.12.2016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101658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996A77D8-4A0E-4C9E-B07B-9F4CB42EDC3F}" type="datetimeFigureOut">
              <a:rPr lang="de-DE" smtClean="0"/>
              <a:t>01.12.2016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985389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996A77D8-4A0E-4C9E-B07B-9F4CB42EDC3F}" type="datetimeFigureOut">
              <a:rPr lang="de-DE" smtClean="0"/>
              <a:t>01.12.2016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2197170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96A77D8-4A0E-4C9E-B07B-9F4CB42EDC3F}" type="datetimeFigureOut">
              <a:rPr lang="de-DE" smtClean="0"/>
              <a:t>01.12.2016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3616896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996A77D8-4A0E-4C9E-B07B-9F4CB42EDC3F}" type="datetimeFigureOut">
              <a:rPr lang="de-DE" smtClean="0"/>
              <a:t>01.12.2016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330416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996A77D8-4A0E-4C9E-B07B-9F4CB42EDC3F}" type="datetimeFigureOut">
              <a:rPr lang="de-DE" smtClean="0"/>
              <a:t>01.12.2016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287836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996A77D8-4A0E-4C9E-B07B-9F4CB42EDC3F}" type="datetimeFigureOut">
              <a:rPr lang="de-DE" smtClean="0"/>
              <a:t>01.12.2016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224211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996A77D8-4A0E-4C9E-B07B-9F4CB42EDC3F}" type="datetimeFigureOut">
              <a:rPr lang="de-DE" smtClean="0"/>
              <a:t>01.12.2016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CFA3AB7-8832-46E1-9116-9182190A5BE6}" type="slidenum">
              <a:rPr lang="de-DE" smtClean="0"/>
              <a:t>‹Nr.›</a:t>
            </a:fld>
            <a:endParaRPr lang="de-DE"/>
          </a:p>
        </p:txBody>
      </p:sp>
    </p:spTree>
    <p:extLst>
      <p:ext uri="{BB962C8B-B14F-4D97-AF65-F5344CB8AC3E}">
        <p14:creationId xmlns:p14="http://schemas.microsoft.com/office/powerpoint/2010/main" val="1774125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6A77D8-4A0E-4C9E-B07B-9F4CB42EDC3F}" type="datetimeFigureOut">
              <a:rPr lang="de-DE" smtClean="0"/>
              <a:t>01.12.2016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A3AB7-8832-46E1-9116-9182190A5BE6}" type="slidenum">
              <a:rPr lang="de-DE" smtClean="0"/>
              <a:t>‹Nr.›</a:t>
            </a:fld>
            <a:endParaRPr lang="de-DE"/>
          </a:p>
        </p:txBody>
      </p:sp>
    </p:spTree>
    <p:extLst>
      <p:ext uri="{BB962C8B-B14F-4D97-AF65-F5344CB8AC3E}">
        <p14:creationId xmlns:p14="http://schemas.microsoft.com/office/powerpoint/2010/main" val="1792173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7.xml"/><Relationship Id="rId6" Type="http://schemas.openxmlformats.org/officeDocument/2006/relationships/comments" Target="../comments/commen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comments" Target="../comments/commen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comments" Target="../comments/comment6.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pixabay.de/"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4437112"/>
            <a:ext cx="7772400" cy="1224136"/>
          </a:xfrm>
        </p:spPr>
        <p:txBody>
          <a:bodyPr>
            <a:normAutofit fontScale="90000"/>
          </a:bodyPr>
          <a:lstStyle/>
          <a:p>
            <a:r>
              <a:rPr lang="de-DE" dirty="0" smtClean="0">
                <a:solidFill>
                  <a:schemeClr val="bg1">
                    <a:lumMod val="50000"/>
                  </a:schemeClr>
                </a:solidFill>
              </a:rPr>
              <a:t>Thomas Hürlimann: Der Filialleiter</a:t>
            </a:r>
            <a:endParaRPr lang="de-DE" dirty="0">
              <a:solidFill>
                <a:schemeClr val="bg1">
                  <a:lumMod val="50000"/>
                </a:schemeClr>
              </a:solidFill>
            </a:endParaRPr>
          </a:p>
        </p:txBody>
      </p:sp>
      <p:sp>
        <p:nvSpPr>
          <p:cNvPr id="4" name="Titel 1"/>
          <p:cNvSpPr txBox="1">
            <a:spLocks/>
          </p:cNvSpPr>
          <p:nvPr/>
        </p:nvSpPr>
        <p:spPr>
          <a:xfrm>
            <a:off x="819124" y="980728"/>
            <a:ext cx="7772400" cy="31683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66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Interpretations-aufsatz Kurzprosatext</a:t>
            </a:r>
            <a:endParaRPr lang="de-DE" dirty="0"/>
          </a:p>
        </p:txBody>
      </p:sp>
    </p:spTree>
    <p:extLst>
      <p:ext uri="{BB962C8B-B14F-4D97-AF65-F5344CB8AC3E}">
        <p14:creationId xmlns:p14="http://schemas.microsoft.com/office/powerpoint/2010/main" val="414894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457200" y="476672"/>
            <a:ext cx="8229600" cy="1143000"/>
          </a:xfrm>
          <a:prstGeom prst="rect">
            <a:avLst/>
          </a:prstGeo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4800" b="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Inhaltsangabe</a:t>
            </a:r>
            <a:endParaRPr lang="de-DE"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Titel 1"/>
          <p:cNvSpPr txBox="1">
            <a:spLocks/>
          </p:cNvSpPr>
          <p:nvPr/>
        </p:nvSpPr>
        <p:spPr>
          <a:xfrm>
            <a:off x="616496" y="1406238"/>
            <a:ext cx="8229600" cy="798626"/>
          </a:xfrm>
          <a:prstGeom prst="rect">
            <a:avLst/>
          </a:prstGeo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Was geschieht?</a:t>
            </a:r>
            <a:endParaRPr lang="de-DE"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Textfeld 4"/>
          <p:cNvSpPr txBox="1"/>
          <p:nvPr/>
        </p:nvSpPr>
        <p:spPr>
          <a:xfrm>
            <a:off x="410816" y="2564904"/>
            <a:ext cx="8435280" cy="3416320"/>
          </a:xfrm>
          <a:prstGeom prst="rect">
            <a:avLst/>
          </a:prstGeom>
          <a:noFill/>
        </p:spPr>
        <p:txBody>
          <a:bodyPr wrap="square" rtlCol="0">
            <a:spAutoFit/>
          </a:bodyPr>
          <a:lstStyle/>
          <a:p>
            <a:r>
              <a:rPr lang="de-DE" sz="2400" dirty="0"/>
              <a:t>Der Filialleiter Willy P. und seine Frau Maria-Lisa sehen abends fern, als Maria-Lisa plötzlich in einer Gesprächsrunde </a:t>
            </a:r>
            <a:r>
              <a:rPr lang="de-DE" sz="2400" dirty="0" smtClean="0"/>
              <a:t>im Fernsehen erscheint</a:t>
            </a:r>
            <a:r>
              <a:rPr lang="de-DE" sz="2400" dirty="0"/>
              <a:t>, in der sie sich über die emotionalen Defizite ihres Mannes äußert. Sie teilt der Moderatorin mit, dass sie für ihren Mann nichts mehr empfinde, dieser sie nur anekele. Für Willy ist alles unwirklich, er fürchtet sich um sein Ansehen als </a:t>
            </a:r>
            <a:r>
              <a:rPr lang="de-DE" sz="2400" dirty="0" smtClean="0"/>
              <a:t>Filialleiter und den Verlust des Supermarktes. Seine </a:t>
            </a:r>
            <a:r>
              <a:rPr lang="de-DE" sz="2400" dirty="0"/>
              <a:t>Frau konsumiert die Sendung ohne </a:t>
            </a:r>
            <a:r>
              <a:rPr lang="de-DE" sz="2400" dirty="0" smtClean="0"/>
              <a:t>Gemütsregung. Nach dieser folgen </a:t>
            </a:r>
            <a:r>
              <a:rPr lang="de-DE" sz="2400" dirty="0"/>
              <a:t>sie der </a:t>
            </a:r>
            <a:r>
              <a:rPr lang="de-DE" sz="2400" dirty="0" smtClean="0"/>
              <a:t>abendlichen Routine</a:t>
            </a:r>
            <a:r>
              <a:rPr lang="de-DE" sz="2400" dirty="0"/>
              <a:t>, schauen auf dem Sofa sitzend fern.</a:t>
            </a:r>
          </a:p>
        </p:txBody>
      </p:sp>
    </p:spTree>
    <p:extLst>
      <p:ext uri="{BB962C8B-B14F-4D97-AF65-F5344CB8AC3E}">
        <p14:creationId xmlns:p14="http://schemas.microsoft.com/office/powerpoint/2010/main" val="310193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Program Files (x86)\Microsoft Office\MEDIA\CAGCAT10\j0229385.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04557" y="3472603"/>
            <a:ext cx="1825625" cy="12604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Gerade Verbindung mit Pfeil 5"/>
          <p:cNvCxnSpPr/>
          <p:nvPr/>
        </p:nvCxnSpPr>
        <p:spPr>
          <a:xfrm flipV="1">
            <a:off x="1949763" y="2833133"/>
            <a:ext cx="4600103" cy="77962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feld 6"/>
          <p:cNvSpPr txBox="1"/>
          <p:nvPr/>
        </p:nvSpPr>
        <p:spPr>
          <a:xfrm>
            <a:off x="42016" y="4299773"/>
            <a:ext cx="2454794" cy="569387"/>
          </a:xfrm>
          <a:prstGeom prst="rect">
            <a:avLst/>
          </a:prstGeom>
          <a:noFill/>
        </p:spPr>
        <p:txBody>
          <a:bodyPr wrap="square" rtlCol="0">
            <a:spAutoFit/>
          </a:bodyPr>
          <a:lstStyle/>
          <a:p>
            <a:pPr algn="ctr"/>
            <a:r>
              <a:rPr lang="de-DE" b="1" i="1" dirty="0" smtClean="0"/>
              <a:t>Personaler Erzähler </a:t>
            </a:r>
            <a:r>
              <a:rPr lang="de-DE" sz="1300" b="1" i="1" dirty="0" smtClean="0"/>
              <a:t>berichtet auch aus Sicht Willys</a:t>
            </a:r>
            <a:endParaRPr lang="de-DE" sz="1300" b="1" i="1" dirty="0"/>
          </a:p>
        </p:txBody>
      </p:sp>
      <p:cxnSp>
        <p:nvCxnSpPr>
          <p:cNvPr id="10" name="Gerade Verbindung mit Pfeil 9"/>
          <p:cNvCxnSpPr/>
          <p:nvPr/>
        </p:nvCxnSpPr>
        <p:spPr>
          <a:xfrm flipH="1">
            <a:off x="2048114" y="4280552"/>
            <a:ext cx="2183013"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Textfeld 10"/>
          <p:cNvSpPr txBox="1"/>
          <p:nvPr/>
        </p:nvSpPr>
        <p:spPr>
          <a:xfrm>
            <a:off x="6486266" y="1719205"/>
            <a:ext cx="1157689" cy="646331"/>
          </a:xfrm>
          <a:prstGeom prst="rect">
            <a:avLst/>
          </a:prstGeom>
          <a:noFill/>
        </p:spPr>
        <p:txBody>
          <a:bodyPr wrap="none" rtlCol="0">
            <a:spAutoFit/>
          </a:bodyPr>
          <a:lstStyle/>
          <a:p>
            <a:pPr algn="ctr"/>
            <a:r>
              <a:rPr lang="de-DE" dirty="0" smtClean="0"/>
              <a:t>Maria-Lisa</a:t>
            </a:r>
          </a:p>
          <a:p>
            <a:pPr algn="ctr"/>
            <a:r>
              <a:rPr lang="de-DE" dirty="0" smtClean="0"/>
              <a:t>real</a:t>
            </a:r>
            <a:endParaRPr lang="de-DE" dirty="0"/>
          </a:p>
        </p:txBody>
      </p:sp>
      <p:sp>
        <p:nvSpPr>
          <p:cNvPr id="12" name="Textfeld 11"/>
          <p:cNvSpPr txBox="1"/>
          <p:nvPr/>
        </p:nvSpPr>
        <p:spPr>
          <a:xfrm>
            <a:off x="797635" y="2602306"/>
            <a:ext cx="1824667" cy="369332"/>
          </a:xfrm>
          <a:prstGeom prst="rect">
            <a:avLst/>
          </a:prstGeom>
          <a:noFill/>
        </p:spPr>
        <p:txBody>
          <a:bodyPr wrap="none" rtlCol="0">
            <a:spAutoFit/>
          </a:bodyPr>
          <a:lstStyle/>
          <a:p>
            <a:r>
              <a:rPr lang="de-DE" dirty="0" smtClean="0"/>
              <a:t>Filialleiter Willy P.</a:t>
            </a:r>
            <a:endParaRPr lang="de-DE" dirty="0"/>
          </a:p>
        </p:txBody>
      </p:sp>
      <p:sp>
        <p:nvSpPr>
          <p:cNvPr id="13" name="Textfeld 12"/>
          <p:cNvSpPr txBox="1"/>
          <p:nvPr/>
        </p:nvSpPr>
        <p:spPr>
          <a:xfrm>
            <a:off x="4738526" y="3802807"/>
            <a:ext cx="1157689" cy="646331"/>
          </a:xfrm>
          <a:prstGeom prst="rect">
            <a:avLst/>
          </a:prstGeom>
          <a:noFill/>
        </p:spPr>
        <p:txBody>
          <a:bodyPr wrap="none" rtlCol="0">
            <a:spAutoFit/>
          </a:bodyPr>
          <a:lstStyle/>
          <a:p>
            <a:pPr algn="ctr"/>
            <a:r>
              <a:rPr lang="de-DE" dirty="0" smtClean="0"/>
              <a:t>Maria-Lisa</a:t>
            </a:r>
          </a:p>
          <a:p>
            <a:pPr algn="ctr"/>
            <a:r>
              <a:rPr lang="de-DE" dirty="0" smtClean="0"/>
              <a:t>irreal</a:t>
            </a:r>
            <a:endParaRPr lang="de-DE" dirty="0"/>
          </a:p>
        </p:txBody>
      </p:sp>
      <p:sp>
        <p:nvSpPr>
          <p:cNvPr id="15" name="Textfeld 14"/>
          <p:cNvSpPr txBox="1"/>
          <p:nvPr/>
        </p:nvSpPr>
        <p:spPr>
          <a:xfrm>
            <a:off x="2468731" y="4313742"/>
            <a:ext cx="1212511" cy="338554"/>
          </a:xfrm>
          <a:prstGeom prst="rect">
            <a:avLst/>
          </a:prstGeom>
          <a:noFill/>
        </p:spPr>
        <p:txBody>
          <a:bodyPr wrap="none" rtlCol="0">
            <a:spAutoFit/>
          </a:bodyPr>
          <a:lstStyle/>
          <a:p>
            <a:r>
              <a:rPr lang="de-DE" sz="1600" dirty="0" smtClean="0"/>
              <a:t>Bloßstellung</a:t>
            </a:r>
            <a:endParaRPr lang="de-DE" sz="1600" dirty="0"/>
          </a:p>
        </p:txBody>
      </p:sp>
      <p:sp>
        <p:nvSpPr>
          <p:cNvPr id="16" name="Textfeld 15"/>
          <p:cNvSpPr txBox="1"/>
          <p:nvPr/>
        </p:nvSpPr>
        <p:spPr>
          <a:xfrm rot="20996353">
            <a:off x="2739160" y="2896435"/>
            <a:ext cx="2290242" cy="338554"/>
          </a:xfrm>
          <a:prstGeom prst="rect">
            <a:avLst/>
          </a:prstGeom>
          <a:noFill/>
        </p:spPr>
        <p:txBody>
          <a:bodyPr wrap="none" rtlCol="0">
            <a:spAutoFit/>
          </a:bodyPr>
          <a:lstStyle/>
          <a:p>
            <a:r>
              <a:rPr lang="de-DE" sz="1600" dirty="0" smtClean="0"/>
              <a:t>Entsetzen über Verhalten</a:t>
            </a:r>
            <a:endParaRPr lang="de-DE" sz="1600" dirty="0"/>
          </a:p>
        </p:txBody>
      </p:sp>
      <p:sp>
        <p:nvSpPr>
          <p:cNvPr id="18" name="Nach unten gekrümmter Pfeil 17"/>
          <p:cNvSpPr/>
          <p:nvPr/>
        </p:nvSpPr>
        <p:spPr>
          <a:xfrm flipH="1">
            <a:off x="2048114" y="1931603"/>
            <a:ext cx="4608602" cy="64807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9" name="Rechteck 18"/>
          <p:cNvSpPr/>
          <p:nvPr/>
        </p:nvSpPr>
        <p:spPr>
          <a:xfrm>
            <a:off x="2356994" y="324455"/>
            <a:ext cx="4129272" cy="584775"/>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de-DE" sz="32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Die Situation &amp; Figuren</a:t>
            </a:r>
            <a:endParaRPr lang="de-DE" sz="32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14" name="Textfeld 13"/>
          <p:cNvSpPr txBox="1"/>
          <p:nvPr/>
        </p:nvSpPr>
        <p:spPr>
          <a:xfrm>
            <a:off x="3234236" y="1132015"/>
            <a:ext cx="2083134" cy="830997"/>
          </a:xfrm>
          <a:prstGeom prst="rect">
            <a:avLst/>
          </a:prstGeom>
          <a:noFill/>
        </p:spPr>
        <p:txBody>
          <a:bodyPr wrap="none" rtlCol="0">
            <a:spAutoFit/>
          </a:bodyPr>
          <a:lstStyle/>
          <a:p>
            <a:pPr marL="285750" indent="-285750">
              <a:buFont typeface="Arial" panose="020B0604020202020204" pitchFamily="34" charset="0"/>
              <a:buChar char="•"/>
            </a:pPr>
            <a:r>
              <a:rPr lang="de-DE" sz="1600" dirty="0" smtClean="0"/>
              <a:t>Ekel</a:t>
            </a:r>
          </a:p>
          <a:p>
            <a:pPr marL="285750" indent="-285750">
              <a:buFont typeface="Arial" panose="020B0604020202020204" pitchFamily="34" charset="0"/>
              <a:buChar char="•"/>
            </a:pPr>
            <a:r>
              <a:rPr lang="de-DE" sz="1600" dirty="0" smtClean="0"/>
              <a:t>Keine Gefühle</a:t>
            </a:r>
          </a:p>
          <a:p>
            <a:pPr marL="285750" indent="-285750">
              <a:buFont typeface="Arial" panose="020B0604020202020204" pitchFamily="34" charset="0"/>
              <a:buChar char="•"/>
            </a:pPr>
            <a:r>
              <a:rPr lang="de-DE" sz="1600" dirty="0" smtClean="0"/>
              <a:t>Über „Hass hinaus“</a:t>
            </a:r>
            <a:endParaRPr lang="de-DE" sz="1600" dirty="0"/>
          </a:p>
        </p:txBody>
      </p:sp>
      <p:sp>
        <p:nvSpPr>
          <p:cNvPr id="21" name="Geschweifte Klammer rechts 20"/>
          <p:cNvSpPr/>
          <p:nvPr/>
        </p:nvSpPr>
        <p:spPr>
          <a:xfrm rot="5400000">
            <a:off x="4238881" y="2644581"/>
            <a:ext cx="577676" cy="5026834"/>
          </a:xfrm>
          <a:prstGeom prst="rightBrace">
            <a:avLst>
              <a:gd name="adj1" fmla="val 8333"/>
              <a:gd name="adj2" fmla="val 49621"/>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22" name="Textfeld 21"/>
          <p:cNvSpPr txBox="1"/>
          <p:nvPr/>
        </p:nvSpPr>
        <p:spPr>
          <a:xfrm>
            <a:off x="528038" y="5374828"/>
            <a:ext cx="8352928" cy="861774"/>
          </a:xfrm>
          <a:prstGeom prst="rect">
            <a:avLst/>
          </a:prstGeom>
          <a:noFill/>
        </p:spPr>
        <p:txBody>
          <a:bodyPr wrap="square" rtlCol="0">
            <a:spAutoFit/>
          </a:bodyPr>
          <a:lstStyle/>
          <a:p>
            <a:pPr algn="ctr"/>
            <a:r>
              <a:rPr lang="de-DE" sz="1600" dirty="0" smtClean="0"/>
              <a:t>Übergang zum Alltag, als sei </a:t>
            </a:r>
            <a:r>
              <a:rPr lang="de-DE" sz="1600" dirty="0" smtClean="0"/>
              <a:t>nichts </a:t>
            </a:r>
            <a:r>
              <a:rPr lang="de-DE" sz="1600" dirty="0" smtClean="0"/>
              <a:t>gewesen</a:t>
            </a:r>
          </a:p>
          <a:p>
            <a:pPr algn="ctr"/>
            <a:r>
              <a:rPr lang="de-DE" sz="1600" dirty="0" smtClean="0"/>
              <a:t>„[…] saßen sie wieder auf dem Kanapee. Maria-Lisa und der Filialleiter, </a:t>
            </a:r>
          </a:p>
          <a:p>
            <a:pPr algn="ctr"/>
            <a:r>
              <a:rPr lang="de-DE" sz="1600" dirty="0" smtClean="0"/>
              <a:t>Seite an Seite, er trank sein Bier und sie knabberte Salzstangen.“ (Z. 45f.)</a:t>
            </a:r>
            <a:endParaRPr lang="de-DE" sz="1600" dirty="0"/>
          </a:p>
        </p:txBody>
      </p:sp>
      <p:pic>
        <p:nvPicPr>
          <p:cNvPr id="2" name="Picture 2" descr="Einkaufswagen, Einkaufen, Supermark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8762" y="1674232"/>
            <a:ext cx="945685" cy="9054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aufmann, Männlich, Geschäft, Avatar, Formalen, Man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086" y="3008094"/>
            <a:ext cx="1296795" cy="1233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nn, Avator, Person, Admin, Administrator, Gesich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9867" y="2271911"/>
            <a:ext cx="1046470" cy="1296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95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fade">
                                      <p:cBhvr>
                                        <p:cTn id="25" dur="500"/>
                                        <p:tgtEl>
                                          <p:spTgt spid="103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26"/>
                                        </p:tgtEl>
                                        <p:attrNameLst>
                                          <p:attrName>style.visibility</p:attrName>
                                        </p:attrNameLst>
                                      </p:cBhvr>
                                      <p:to>
                                        <p:strVal val="visible"/>
                                      </p:to>
                                    </p:set>
                                    <p:animEffect transition="in" filter="fade">
                                      <p:cBhvr>
                                        <p:cTn id="33" dur="500"/>
                                        <p:tgtEl>
                                          <p:spTgt spid="10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5" grpId="0"/>
      <p:bldP spid="16" grpId="0"/>
      <p:bldP spid="18" grpId="0" animBg="1"/>
      <p:bldP spid="19" grpId="0"/>
      <p:bldP spid="14" grpId="0"/>
      <p:bldP spid="21"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907704" y="1700808"/>
            <a:ext cx="5472608" cy="3046988"/>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285750" indent="-285750">
              <a:buFont typeface="Arial" panose="020B0604020202020204" pitchFamily="34" charset="0"/>
              <a:buChar char="•"/>
            </a:pPr>
            <a:r>
              <a:rPr lang="de-DE" sz="2400" b="1" dirty="0" smtClean="0">
                <a:solidFill>
                  <a:schemeClr val="tx1"/>
                </a:solidFill>
              </a:rPr>
              <a:t>Präsens</a:t>
            </a:r>
          </a:p>
          <a:p>
            <a:pPr marL="285750" indent="-285750">
              <a:buFont typeface="Arial" panose="020B0604020202020204" pitchFamily="34" charset="0"/>
              <a:buChar char="•"/>
            </a:pPr>
            <a:r>
              <a:rPr lang="de-DE" sz="2400" b="1" dirty="0">
                <a:solidFill>
                  <a:schemeClr val="tx1"/>
                </a:solidFill>
              </a:rPr>
              <a:t>s</a:t>
            </a:r>
            <a:r>
              <a:rPr lang="de-DE" sz="2400" b="1" dirty="0" smtClean="0">
                <a:solidFill>
                  <a:schemeClr val="tx1"/>
                </a:solidFill>
              </a:rPr>
              <a:t>achlich </a:t>
            </a:r>
            <a:r>
              <a:rPr lang="de-DE" sz="2400" b="1" dirty="0">
                <a:solidFill>
                  <a:schemeClr val="tx1"/>
                </a:solidFill>
              </a:rPr>
              <a:t>(Stil</a:t>
            </a:r>
            <a:r>
              <a:rPr lang="de-DE" sz="2400" b="1" dirty="0" smtClean="0">
                <a:solidFill>
                  <a:schemeClr val="tx1"/>
                </a:solidFill>
              </a:rPr>
              <a:t>), nicht werten</a:t>
            </a:r>
            <a:endParaRPr lang="de-DE" sz="2400" b="1" dirty="0">
              <a:solidFill>
                <a:schemeClr val="tx1"/>
              </a:solidFill>
            </a:endParaRPr>
          </a:p>
          <a:p>
            <a:pPr marL="285750" indent="-285750">
              <a:buFont typeface="Arial" panose="020B0604020202020204" pitchFamily="34" charset="0"/>
              <a:buChar char="•"/>
            </a:pPr>
            <a:r>
              <a:rPr lang="de-DE" sz="2400" b="1" dirty="0">
                <a:solidFill>
                  <a:schemeClr val="tx1"/>
                </a:solidFill>
              </a:rPr>
              <a:t>c</a:t>
            </a:r>
            <a:r>
              <a:rPr lang="de-DE" sz="2400" b="1" dirty="0" smtClean="0">
                <a:solidFill>
                  <a:schemeClr val="tx1"/>
                </a:solidFill>
              </a:rPr>
              <a:t>hronologische Reihenfolge</a:t>
            </a:r>
          </a:p>
          <a:p>
            <a:pPr marL="285750" indent="-285750">
              <a:buFont typeface="Arial" panose="020B0604020202020204" pitchFamily="34" charset="0"/>
              <a:buChar char="•"/>
            </a:pPr>
            <a:r>
              <a:rPr lang="de-DE" sz="2400" b="1" dirty="0">
                <a:solidFill>
                  <a:schemeClr val="tx1"/>
                </a:solidFill>
              </a:rPr>
              <a:t>n</a:t>
            </a:r>
            <a:r>
              <a:rPr lang="de-DE" sz="2400" b="1" dirty="0" smtClean="0">
                <a:solidFill>
                  <a:schemeClr val="tx1"/>
                </a:solidFill>
              </a:rPr>
              <a:t>ur das Wichtigste </a:t>
            </a:r>
          </a:p>
          <a:p>
            <a:pPr marL="285750" indent="-285750">
              <a:buFont typeface="Arial" panose="020B0604020202020204" pitchFamily="34" charset="0"/>
              <a:buChar char="•"/>
            </a:pPr>
            <a:r>
              <a:rPr lang="de-DE" sz="2400" b="1" dirty="0">
                <a:solidFill>
                  <a:schemeClr val="tx1"/>
                </a:solidFill>
              </a:rPr>
              <a:t>k</a:t>
            </a:r>
            <a:r>
              <a:rPr lang="de-DE" sz="2400" b="1" dirty="0" smtClean="0">
                <a:solidFill>
                  <a:schemeClr val="tx1"/>
                </a:solidFill>
              </a:rPr>
              <a:t>eine Deutung / Interpretation</a:t>
            </a:r>
          </a:p>
          <a:p>
            <a:pPr marL="285750" indent="-285750">
              <a:buFont typeface="Arial" panose="020B0604020202020204" pitchFamily="34" charset="0"/>
              <a:buChar char="•"/>
            </a:pPr>
            <a:r>
              <a:rPr lang="de-DE" sz="2400" b="1" dirty="0">
                <a:solidFill>
                  <a:schemeClr val="tx1"/>
                </a:solidFill>
              </a:rPr>
              <a:t>k</a:t>
            </a:r>
            <a:r>
              <a:rPr lang="de-DE" sz="2400" b="1" dirty="0" smtClean="0">
                <a:solidFill>
                  <a:schemeClr val="tx1"/>
                </a:solidFill>
              </a:rPr>
              <a:t>ann mit der Grobgliederung verbunden werden</a:t>
            </a:r>
          </a:p>
          <a:p>
            <a:pPr marL="285750" indent="-285750">
              <a:buFont typeface="Arial" panose="020B0604020202020204" pitchFamily="34" charset="0"/>
              <a:buChar char="•"/>
            </a:pPr>
            <a:r>
              <a:rPr lang="de-DE" sz="2400" b="1" dirty="0" smtClean="0">
                <a:solidFill>
                  <a:schemeClr val="tx1"/>
                </a:solidFill>
              </a:rPr>
              <a:t>KEINE Zitate und Belege</a:t>
            </a:r>
            <a:endParaRPr lang="de-DE" b="1" dirty="0">
              <a:solidFill>
                <a:schemeClr val="tx1"/>
              </a:solidFill>
            </a:endParaRPr>
          </a:p>
        </p:txBody>
      </p:sp>
      <p:sp>
        <p:nvSpPr>
          <p:cNvPr id="3" name="Titel 1"/>
          <p:cNvSpPr txBox="1">
            <a:spLocks/>
          </p:cNvSpPr>
          <p:nvPr/>
        </p:nvSpPr>
        <p:spPr>
          <a:xfrm>
            <a:off x="436637" y="476672"/>
            <a:ext cx="8229600" cy="1143000"/>
          </a:xfrm>
          <a:prstGeom prst="rect">
            <a:avLst/>
          </a:prstGeo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4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Inhaltsangabe</a:t>
            </a:r>
            <a:endParaRPr lang="de-DE"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76037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900" fill="hold"/>
                                        <p:tgtEl>
                                          <p:spTgt spid="2"/>
                                        </p:tgtEl>
                                        <p:attrNameLst>
                                          <p:attrName>ppt_w</p:attrName>
                                        </p:attrNameLst>
                                      </p:cBhvr>
                                      <p:tavLst>
                                        <p:tav tm="0">
                                          <p:val>
                                            <p:fltVal val="0"/>
                                          </p:val>
                                        </p:tav>
                                        <p:tav tm="100000">
                                          <p:val>
                                            <p:strVal val="#ppt_w"/>
                                          </p:val>
                                        </p:tav>
                                      </p:tavLst>
                                    </p:anim>
                                    <p:anim calcmode="lin" valueType="num">
                                      <p:cBhvr>
                                        <p:cTn id="8" dur="1900" fill="hold"/>
                                        <p:tgtEl>
                                          <p:spTgt spid="2"/>
                                        </p:tgtEl>
                                        <p:attrNameLst>
                                          <p:attrName>ppt_h</p:attrName>
                                        </p:attrNameLst>
                                      </p:cBhvr>
                                      <p:tavLst>
                                        <p:tav tm="0">
                                          <p:val>
                                            <p:fltVal val="0"/>
                                          </p:val>
                                        </p:tav>
                                        <p:tav tm="100000">
                                          <p:val>
                                            <p:strVal val="#ppt_h"/>
                                          </p:val>
                                        </p:tav>
                                      </p:tavLst>
                                    </p:anim>
                                    <p:animEffect transition="in" filter="fade">
                                      <p:cBhvr>
                                        <p:cTn id="9" dur="19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xit" presetSubtype="0" fill="hold" grpId="1" nodeType="clickEffect">
                                  <p:stCondLst>
                                    <p:cond delay="0"/>
                                  </p:stCondLst>
                                  <p:childTnLst>
                                    <p:animEffect transition="out" filter="dissolve">
                                      <p:cBhvr>
                                        <p:cTn id="13" dur="500"/>
                                        <p:tgtEl>
                                          <p:spTgt spid="2"/>
                                        </p:tgtEl>
                                      </p:cBhvr>
                                    </p:animEffect>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274638"/>
            <a:ext cx="8229600" cy="1143000"/>
          </a:xfrm>
          <a:prstGeom prst="rect">
            <a:avLst/>
          </a:prstGeo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4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Inhaltliche Besprechung</a:t>
            </a:r>
            <a:endParaRPr lang="de-DE"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Textfeld 2"/>
          <p:cNvSpPr txBox="1"/>
          <p:nvPr/>
        </p:nvSpPr>
        <p:spPr>
          <a:xfrm>
            <a:off x="755577" y="1628800"/>
            <a:ext cx="8064896" cy="2585323"/>
          </a:xfrm>
          <a:prstGeom prst="rect">
            <a:avLst/>
          </a:prstGeom>
          <a:noFill/>
        </p:spPr>
        <p:txBody>
          <a:bodyPr wrap="square" rtlCol="0">
            <a:spAutoFit/>
          </a:bodyPr>
          <a:lstStyle/>
          <a:p>
            <a:r>
              <a:rPr lang="de-DE" dirty="0" smtClean="0"/>
              <a:t>Auffälligkeiten:</a:t>
            </a:r>
          </a:p>
          <a:p>
            <a:pPr marL="285750" indent="-285750">
              <a:buFont typeface="Arial" panose="020B0604020202020204" pitchFamily="34" charset="0"/>
              <a:buChar char="•"/>
            </a:pPr>
            <a:r>
              <a:rPr lang="de-DE" dirty="0" smtClean="0"/>
              <a:t>Keine wirkliche Kommunikation</a:t>
            </a:r>
          </a:p>
          <a:p>
            <a:pPr marL="285750" indent="-285750">
              <a:buFont typeface="Arial" panose="020B0604020202020204" pitchFamily="34" charset="0"/>
              <a:buChar char="•"/>
            </a:pPr>
            <a:r>
              <a:rPr lang="de-DE" dirty="0" smtClean="0"/>
              <a:t>Willy äußert sich nonverbal (Z. 8ff., 15f., 23ff., 33, 38ff.)</a:t>
            </a:r>
          </a:p>
          <a:p>
            <a:pPr marL="285750" indent="-285750">
              <a:buFont typeface="Arial" panose="020B0604020202020204" pitchFamily="34" charset="0"/>
              <a:buChar char="•"/>
            </a:pPr>
            <a:r>
              <a:rPr lang="de-DE" dirty="0" smtClean="0"/>
              <a:t>Fassungslosigkeit Willys: steht „minutenlang im Kamillenbad“ (Z. 40f.)</a:t>
            </a:r>
          </a:p>
          <a:p>
            <a:pPr marL="285750" indent="-285750">
              <a:buFont typeface="Arial" panose="020B0604020202020204" pitchFamily="34" charset="0"/>
              <a:buChar char="•"/>
            </a:pPr>
            <a:r>
              <a:rPr lang="de-DE" dirty="0" smtClean="0"/>
              <a:t>Maria-Lisa ist still, verhält sich normal (Z. 26ff., 38), spricht im Fernsehen mehr als zu Hause (Z. 7, 18f.) </a:t>
            </a:r>
          </a:p>
          <a:p>
            <a:pPr marL="285750" indent="-285750">
              <a:buFont typeface="Arial" panose="020B0604020202020204" pitchFamily="34" charset="0"/>
              <a:buChar char="•"/>
            </a:pPr>
            <a:r>
              <a:rPr lang="de-DE" dirty="0" smtClean="0"/>
              <a:t>Kommunikation in Parataxen </a:t>
            </a:r>
            <a:r>
              <a:rPr lang="de-DE" dirty="0" smtClean="0">
                <a:sym typeface="Wingdings" panose="05000000000000000000" pitchFamily="2" charset="2"/>
              </a:rPr>
              <a:t> fehlende Kommunikation</a:t>
            </a:r>
            <a:endParaRPr lang="de-DE" dirty="0" smtClean="0"/>
          </a:p>
          <a:p>
            <a:pPr marL="285750" indent="-285750">
              <a:buFont typeface="Arial" panose="020B0604020202020204" pitchFamily="34" charset="0"/>
              <a:buChar char="•"/>
            </a:pPr>
            <a:r>
              <a:rPr lang="de-DE" dirty="0" smtClean="0">
                <a:sym typeface="Wingdings" panose="05000000000000000000" pitchFamily="2" charset="2"/>
              </a:rPr>
              <a:t> Gegenüberstellung: Fiktion – Realität (Z. 22ff.) </a:t>
            </a:r>
          </a:p>
          <a:p>
            <a:pPr marL="285750" indent="-285750">
              <a:buFont typeface="Arial" panose="020B0604020202020204" pitchFamily="34" charset="0"/>
              <a:buChar char="•"/>
            </a:pPr>
            <a:r>
              <a:rPr lang="de-DE" dirty="0" smtClean="0">
                <a:sym typeface="Wingdings" panose="05000000000000000000" pitchFamily="2" charset="2"/>
              </a:rPr>
              <a:t>Willy will Normalität </a:t>
            </a:r>
            <a:endParaRPr lang="de-DE" dirty="0"/>
          </a:p>
        </p:txBody>
      </p:sp>
      <p:sp>
        <p:nvSpPr>
          <p:cNvPr id="4" name="Textfeld 3"/>
          <p:cNvSpPr txBox="1"/>
          <p:nvPr/>
        </p:nvSpPr>
        <p:spPr>
          <a:xfrm>
            <a:off x="3059832" y="2996952"/>
            <a:ext cx="3569182" cy="369332"/>
          </a:xfrm>
          <a:prstGeom prst="rect">
            <a:avLst/>
          </a:prstGeom>
          <a:noFill/>
        </p:spPr>
        <p:txBody>
          <a:bodyPr wrap="none" rtlCol="0">
            <a:spAutoFit/>
          </a:bodyPr>
          <a:lstStyle/>
          <a:p>
            <a:r>
              <a:rPr lang="de-DE" dirty="0">
                <a:solidFill>
                  <a:srgbClr val="FF0000"/>
                </a:solidFill>
                <a:sym typeface="Wingdings" panose="05000000000000000000" pitchFamily="2" charset="2"/>
              </a:rPr>
              <a:t> Warum spricht sie nicht mit ihm?</a:t>
            </a:r>
            <a:endParaRPr lang="de-DE" dirty="0">
              <a:solidFill>
                <a:srgbClr val="FF0000"/>
              </a:solidFill>
            </a:endParaRPr>
          </a:p>
        </p:txBody>
      </p:sp>
      <p:sp>
        <p:nvSpPr>
          <p:cNvPr id="6" name="Textfeld 5"/>
          <p:cNvSpPr txBox="1"/>
          <p:nvPr/>
        </p:nvSpPr>
        <p:spPr>
          <a:xfrm>
            <a:off x="3129317" y="3890957"/>
            <a:ext cx="5536920" cy="646331"/>
          </a:xfrm>
          <a:prstGeom prst="rect">
            <a:avLst/>
          </a:prstGeom>
          <a:noFill/>
        </p:spPr>
        <p:txBody>
          <a:bodyPr wrap="square" rtlCol="0">
            <a:spAutoFit/>
          </a:bodyPr>
          <a:lstStyle/>
          <a:p>
            <a:r>
              <a:rPr lang="de-DE" dirty="0" smtClean="0">
                <a:solidFill>
                  <a:srgbClr val="FF0000"/>
                </a:solidFill>
                <a:sym typeface="Wingdings" panose="05000000000000000000" pitchFamily="2" charset="2"/>
              </a:rPr>
              <a:t>Fußbad, Maria-Lisa gießt Wasser nach (Z. 28f.), trinkt Bier und „knabbert Salzstangen“ (Z. 34, 44f.)</a:t>
            </a:r>
            <a:endParaRPr lang="de-DE" dirty="0">
              <a:solidFill>
                <a:srgbClr val="FF0000"/>
              </a:solidFill>
            </a:endParaRPr>
          </a:p>
        </p:txBody>
      </p:sp>
      <p:sp>
        <p:nvSpPr>
          <p:cNvPr id="7" name="Textfeld 6"/>
          <p:cNvSpPr txBox="1"/>
          <p:nvPr/>
        </p:nvSpPr>
        <p:spPr>
          <a:xfrm>
            <a:off x="2026063" y="5517232"/>
            <a:ext cx="6716582" cy="707886"/>
          </a:xfrm>
          <a:prstGeom prst="rect">
            <a:avLst/>
          </a:prstGeom>
          <a:noFill/>
        </p:spPr>
        <p:txBody>
          <a:bodyPr wrap="none" rtlCol="0">
            <a:spAutoFit/>
          </a:bodyPr>
          <a:lstStyle/>
          <a:p>
            <a:pPr algn="ctr"/>
            <a:r>
              <a:rPr lang="de-DE" sz="2000" dirty="0" smtClean="0"/>
              <a:t>Fehlende Kommunikation des Paares – Sprachlosigkeit</a:t>
            </a:r>
          </a:p>
          <a:p>
            <a:pPr algn="ctr"/>
            <a:r>
              <a:rPr lang="de-DE" sz="2000" dirty="0"/>
              <a:t>Fernsehauftritt als versuchter Wendepunkt in der Beziehung?</a:t>
            </a:r>
          </a:p>
        </p:txBody>
      </p:sp>
      <p:sp>
        <p:nvSpPr>
          <p:cNvPr id="10" name="Textfeld 9"/>
          <p:cNvSpPr txBox="1"/>
          <p:nvPr/>
        </p:nvSpPr>
        <p:spPr>
          <a:xfrm rot="20222606">
            <a:off x="413451" y="5164426"/>
            <a:ext cx="2520280" cy="369332"/>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de-DE" dirty="0" smtClean="0"/>
              <a:t>DEUTUNGSHYPOTHESE</a:t>
            </a:r>
            <a:endParaRPr lang="de-DE" dirty="0"/>
          </a:p>
        </p:txBody>
      </p:sp>
      <p:sp>
        <p:nvSpPr>
          <p:cNvPr id="11" name="Textfeld 10"/>
          <p:cNvSpPr txBox="1"/>
          <p:nvPr/>
        </p:nvSpPr>
        <p:spPr>
          <a:xfrm>
            <a:off x="6444208" y="3284984"/>
            <a:ext cx="2784089" cy="646331"/>
          </a:xfrm>
          <a:prstGeom prst="rect">
            <a:avLst/>
          </a:prstGeom>
          <a:noFill/>
        </p:spPr>
        <p:txBody>
          <a:bodyPr wrap="square" rtlCol="0">
            <a:spAutoFit/>
          </a:bodyPr>
          <a:lstStyle/>
          <a:p>
            <a:r>
              <a:rPr lang="de-DE" dirty="0">
                <a:solidFill>
                  <a:srgbClr val="FF0000"/>
                </a:solidFill>
                <a:sym typeface="Wingdings" panose="05000000000000000000" pitchFamily="2" charset="2"/>
              </a:rPr>
              <a:t> Warum spricht </a:t>
            </a:r>
            <a:r>
              <a:rPr lang="de-DE" dirty="0" smtClean="0">
                <a:solidFill>
                  <a:srgbClr val="FF0000"/>
                </a:solidFill>
                <a:sym typeface="Wingdings" panose="05000000000000000000" pitchFamily="2" charset="2"/>
              </a:rPr>
              <a:t>er nicht mit ihr?</a:t>
            </a:r>
            <a:endParaRPr lang="de-DE" dirty="0">
              <a:solidFill>
                <a:srgbClr val="FF0000"/>
              </a:solidFill>
            </a:endParaRPr>
          </a:p>
        </p:txBody>
      </p:sp>
      <p:sp>
        <p:nvSpPr>
          <p:cNvPr id="12" name="Titel 1"/>
          <p:cNvSpPr txBox="1">
            <a:spLocks/>
          </p:cNvSpPr>
          <p:nvPr/>
        </p:nvSpPr>
        <p:spPr>
          <a:xfrm>
            <a:off x="1269554" y="4990669"/>
            <a:ext cx="8229600" cy="798626"/>
          </a:xfrm>
          <a:prstGeom prst="rect">
            <a:avLst/>
          </a:prstGeo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ln w="11430"/>
                <a:effectLst>
                  <a:outerShdw blurRad="80000" dist="40000" dir="5040000" algn="tl">
                    <a:srgbClr val="000000">
                      <a:alpha val="30000"/>
                    </a:srgbClr>
                  </a:outerShdw>
                </a:effectLst>
              </a:rPr>
              <a:t>Was ist das Thema / was soll ausgesagt werden?</a:t>
            </a:r>
            <a:endParaRPr lang="de-DE" sz="2000" b="1" dirty="0">
              <a:ln w="11430"/>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18120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P spid="7" grpId="0"/>
      <p:bldP spid="10" grpId="0" animBg="1"/>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2"/>
          <p:cNvSpPr txBox="1">
            <a:spLocks/>
          </p:cNvSpPr>
          <p:nvPr/>
        </p:nvSpPr>
        <p:spPr>
          <a:xfrm>
            <a:off x="457200" y="1268760"/>
            <a:ext cx="8229600" cy="4857403"/>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4638" indent="0">
              <a:buFont typeface="Arial" panose="020B0604020202020204" pitchFamily="34" charset="0"/>
              <a:buNone/>
            </a:pPr>
            <a:r>
              <a:rPr lang="de-DE" sz="2800" dirty="0" smtClean="0"/>
              <a:t>KG-Merkmale </a:t>
            </a:r>
          </a:p>
          <a:p>
            <a:pPr marL="731838" indent="-457200">
              <a:buFont typeface="Wingdings" panose="05000000000000000000" pitchFamily="2" charset="2"/>
              <a:buChar char="Ø"/>
            </a:pPr>
            <a:r>
              <a:rPr lang="de-DE" sz="2800" dirty="0" smtClean="0"/>
              <a:t>häufig offener Anfang</a:t>
            </a:r>
          </a:p>
          <a:p>
            <a:pPr marL="731838" indent="-457200">
              <a:buFont typeface="Wingdings" panose="05000000000000000000" pitchFamily="2" charset="2"/>
              <a:buChar char="Ø"/>
            </a:pPr>
            <a:r>
              <a:rPr lang="de-DE" sz="2800" dirty="0" smtClean="0"/>
              <a:t>individuelle Krisen-/Lebenserfahrung - ein Stück „herausgerissenes Leben“</a:t>
            </a:r>
          </a:p>
          <a:p>
            <a:pPr marL="731838" indent="-457200">
              <a:buFont typeface="Wingdings" panose="05000000000000000000" pitchFamily="2" charset="2"/>
              <a:buChar char="Ø"/>
            </a:pPr>
            <a:r>
              <a:rPr lang="de-DE" sz="2800" dirty="0" smtClean="0"/>
              <a:t>häufig personales Erzählverhalten</a:t>
            </a:r>
          </a:p>
          <a:p>
            <a:pPr marL="731838" indent="-457200">
              <a:buFont typeface="Wingdings" panose="05000000000000000000" pitchFamily="2" charset="2"/>
              <a:buChar char="Ø"/>
            </a:pPr>
            <a:r>
              <a:rPr lang="de-DE" sz="2800" dirty="0" smtClean="0"/>
              <a:t>dramatische Vergegenwärtigung (viel Dialog)</a:t>
            </a:r>
          </a:p>
          <a:p>
            <a:pPr marL="731838" indent="-457200">
              <a:buFont typeface="Wingdings" panose="05000000000000000000" pitchFamily="2" charset="2"/>
              <a:buChar char="Ø"/>
            </a:pPr>
            <a:r>
              <a:rPr lang="de-DE" sz="2800" dirty="0" smtClean="0"/>
              <a:t>meist </a:t>
            </a:r>
            <a:r>
              <a:rPr lang="de-DE" sz="2800" dirty="0"/>
              <a:t>offener Schluss</a:t>
            </a:r>
          </a:p>
          <a:p>
            <a:pPr marL="731838" indent="-457200">
              <a:buFont typeface="Wingdings" panose="05000000000000000000" pitchFamily="2" charset="2"/>
              <a:buChar char="Ø"/>
            </a:pPr>
            <a:r>
              <a:rPr lang="de-DE" sz="2800" dirty="0" smtClean="0"/>
              <a:t>komprimiertes Erzählen: Reduktion auf wenige Charaktere, Raum nicht näher beschrieben</a:t>
            </a:r>
          </a:p>
          <a:p>
            <a:pPr marL="731838" indent="-457200">
              <a:buFont typeface="Wingdings"/>
              <a:buChar char="à"/>
            </a:pPr>
            <a:r>
              <a:rPr lang="de-DE" sz="2800" b="1" dirty="0" smtClean="0">
                <a:sym typeface="Wingdings" panose="05000000000000000000" pitchFamily="2" charset="2"/>
              </a:rPr>
              <a:t>Imaginationskraft des Lesers ist gefordert </a:t>
            </a:r>
            <a:br>
              <a:rPr lang="de-DE" sz="2800" b="1" dirty="0" smtClean="0">
                <a:sym typeface="Wingdings" panose="05000000000000000000" pitchFamily="2" charset="2"/>
              </a:rPr>
            </a:br>
            <a:r>
              <a:rPr lang="de-DE" sz="2800" b="1" dirty="0" smtClean="0">
                <a:sym typeface="Wingdings" panose="05000000000000000000" pitchFamily="2" charset="2"/>
              </a:rPr>
              <a:t>(vgl. auch Eisbergmodell Hemingways)</a:t>
            </a:r>
          </a:p>
          <a:p>
            <a:pPr marL="731838" indent="-457200">
              <a:buFont typeface="Wingdings"/>
              <a:buChar char="à"/>
            </a:pPr>
            <a:r>
              <a:rPr lang="de-DE" sz="2800" b="1" dirty="0" smtClean="0">
                <a:sym typeface="Wingdings" panose="05000000000000000000" pitchFamily="2" charset="2"/>
              </a:rPr>
              <a:t>Hier untypisch: Kein wirklicher Dialog, viel innere Handlung</a:t>
            </a:r>
          </a:p>
          <a:p>
            <a:pPr marL="731838" indent="-457200">
              <a:buFont typeface="Wingdings" panose="05000000000000000000" pitchFamily="2" charset="2"/>
              <a:buChar char="Ø"/>
            </a:pPr>
            <a:endParaRPr lang="de-DE" sz="2800" dirty="0" smtClean="0"/>
          </a:p>
          <a:p>
            <a:pPr marL="731838" indent="-457200">
              <a:buFont typeface="Wingdings" panose="05000000000000000000" pitchFamily="2" charset="2"/>
              <a:buChar char="Ø"/>
            </a:pPr>
            <a:endParaRPr lang="de-DE" sz="2800" dirty="0" smtClean="0"/>
          </a:p>
          <a:p>
            <a:pPr marL="746125" indent="0" algn="ctr">
              <a:buFont typeface="Arial" panose="020B0604020202020204" pitchFamily="34" charset="0"/>
              <a:buNone/>
            </a:pPr>
            <a:endParaRPr lang="de-DE" sz="3400" b="1" dirty="0" smtClean="0"/>
          </a:p>
          <a:p>
            <a:pPr marL="746125" indent="0" algn="ctr">
              <a:buFont typeface="Arial" panose="020B0604020202020204" pitchFamily="34" charset="0"/>
              <a:buNone/>
            </a:pPr>
            <a:endParaRPr lang="de-DE" sz="3400" i="1" dirty="0" smtClean="0"/>
          </a:p>
          <a:p>
            <a:pPr marL="514350" indent="-514350" algn="ctr">
              <a:buFont typeface="Arial" panose="020B0604020202020204" pitchFamily="34" charset="0"/>
              <a:buAutoNum type="arabicPeriod"/>
            </a:pPr>
            <a:endParaRPr lang="de-DE" dirty="0"/>
          </a:p>
        </p:txBody>
      </p:sp>
      <p:sp>
        <p:nvSpPr>
          <p:cNvPr id="3" name="Rechteck 2"/>
          <p:cNvSpPr/>
          <p:nvPr/>
        </p:nvSpPr>
        <p:spPr>
          <a:xfrm>
            <a:off x="1177160" y="260648"/>
            <a:ext cx="6789680"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de-DE" sz="5400" b="1" cap="none" spc="0" dirty="0" smtClean="0">
                <a:ln w="11430"/>
                <a:effectLst>
                  <a:outerShdw blurRad="80000" dist="40000" dir="5040000" algn="tl">
                    <a:srgbClr val="000000">
                      <a:alpha val="30000"/>
                    </a:srgbClr>
                  </a:outerShdw>
                </a:effectLst>
              </a:rPr>
              <a:t>Kontextwissen abrufen</a:t>
            </a:r>
            <a:endParaRPr lang="de-DE" sz="5400" b="1" cap="none" spc="0" dirty="0">
              <a:ln w="11430"/>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6722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10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10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10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10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1000"/>
                                        <p:tgtEl>
                                          <p:spTgt spid="2">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Effect transition="in" filter="fade">
                                      <p:cBhvr>
                                        <p:cTn id="52"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33450" y="1381418"/>
            <a:ext cx="2767874" cy="369332"/>
          </a:xfrm>
          <a:prstGeom prst="rect">
            <a:avLst/>
          </a:prstGeom>
          <a:noFill/>
        </p:spPr>
        <p:txBody>
          <a:bodyPr wrap="none" rtlCol="0">
            <a:spAutoFit/>
          </a:bodyPr>
          <a:lstStyle/>
          <a:p>
            <a:r>
              <a:rPr lang="de-DE" dirty="0" smtClean="0"/>
              <a:t>Erzählerverhalten: personal</a:t>
            </a:r>
            <a:endParaRPr lang="de-DE" dirty="0"/>
          </a:p>
        </p:txBody>
      </p:sp>
      <p:sp>
        <p:nvSpPr>
          <p:cNvPr id="5" name="Rechteck 4"/>
          <p:cNvSpPr/>
          <p:nvPr/>
        </p:nvSpPr>
        <p:spPr>
          <a:xfrm>
            <a:off x="-61459" y="404664"/>
            <a:ext cx="9289032" cy="677108"/>
          </a:xfrm>
          <a:prstGeom prst="rect">
            <a:avLst/>
          </a:prstGeom>
          <a:noFill/>
        </p:spPr>
        <p:txBody>
          <a:bodyPr wrap="square" lIns="91440" tIns="45720" rIns="91440" bIns="45720">
            <a:spAutoFit/>
          </a:bodyPr>
          <a:lstStyle/>
          <a:p>
            <a:pPr algn="ctr"/>
            <a:r>
              <a:rPr lang="de-DE" sz="38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Erzähler, Erzählmittel, Erzähltechnik</a:t>
            </a:r>
            <a:endParaRPr lang="de-DE" sz="3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Textfeld 5"/>
          <p:cNvSpPr txBox="1"/>
          <p:nvPr/>
        </p:nvSpPr>
        <p:spPr>
          <a:xfrm>
            <a:off x="3091402" y="1381418"/>
            <a:ext cx="6109878" cy="369332"/>
          </a:xfrm>
          <a:prstGeom prst="rect">
            <a:avLst/>
          </a:prstGeom>
          <a:noFill/>
        </p:spPr>
        <p:txBody>
          <a:bodyPr wrap="none" rtlCol="0">
            <a:spAutoFit/>
          </a:bodyPr>
          <a:lstStyle/>
          <a:p>
            <a:r>
              <a:rPr lang="de-DE" dirty="0" smtClean="0">
                <a:solidFill>
                  <a:srgbClr val="FF0000"/>
                </a:solidFill>
                <a:sym typeface="Wingdings" panose="05000000000000000000" pitchFamily="2" charset="2"/>
              </a:rPr>
              <a:t> Typisch für viele Kurzgeschichten, </a:t>
            </a:r>
            <a:r>
              <a:rPr lang="de-DE" dirty="0" err="1" smtClean="0">
                <a:solidFill>
                  <a:srgbClr val="FF0000"/>
                </a:solidFill>
                <a:sym typeface="Wingdings" panose="05000000000000000000" pitchFamily="2" charset="2"/>
              </a:rPr>
              <a:t>Eindenken</a:t>
            </a:r>
            <a:r>
              <a:rPr lang="de-DE" dirty="0" smtClean="0">
                <a:solidFill>
                  <a:srgbClr val="FF0000"/>
                </a:solidFill>
                <a:sym typeface="Wingdings" panose="05000000000000000000" pitchFamily="2" charset="2"/>
              </a:rPr>
              <a:t> in die Figur(en)</a:t>
            </a:r>
            <a:endParaRPr lang="de-DE" dirty="0">
              <a:solidFill>
                <a:srgbClr val="FF0000"/>
              </a:solidFill>
            </a:endParaRPr>
          </a:p>
        </p:txBody>
      </p:sp>
      <p:sp>
        <p:nvSpPr>
          <p:cNvPr id="7" name="Textfeld 6"/>
          <p:cNvSpPr txBox="1"/>
          <p:nvPr/>
        </p:nvSpPr>
        <p:spPr>
          <a:xfrm>
            <a:off x="333450" y="1948190"/>
            <a:ext cx="4630370" cy="369332"/>
          </a:xfrm>
          <a:prstGeom prst="rect">
            <a:avLst/>
          </a:prstGeom>
          <a:noFill/>
        </p:spPr>
        <p:txBody>
          <a:bodyPr wrap="none" rtlCol="0">
            <a:spAutoFit/>
          </a:bodyPr>
          <a:lstStyle/>
          <a:p>
            <a:r>
              <a:rPr lang="de-DE" dirty="0" smtClean="0"/>
              <a:t>Erzählperspektive: </a:t>
            </a:r>
            <a:r>
              <a:rPr lang="de-DE" dirty="0"/>
              <a:t>Außensicht  </a:t>
            </a:r>
            <a:r>
              <a:rPr lang="de-DE" dirty="0" smtClean="0"/>
              <a:t>und </a:t>
            </a:r>
            <a:r>
              <a:rPr lang="de-DE" dirty="0"/>
              <a:t>Innensicht</a:t>
            </a:r>
            <a:r>
              <a:rPr lang="de-DE" dirty="0" smtClean="0"/>
              <a:t> </a:t>
            </a:r>
            <a:endParaRPr lang="de-DE" dirty="0"/>
          </a:p>
        </p:txBody>
      </p:sp>
      <p:sp>
        <p:nvSpPr>
          <p:cNvPr id="9" name="Textfeld 8"/>
          <p:cNvSpPr txBox="1"/>
          <p:nvPr/>
        </p:nvSpPr>
        <p:spPr>
          <a:xfrm>
            <a:off x="333450" y="2497624"/>
            <a:ext cx="2069156" cy="369332"/>
          </a:xfrm>
          <a:prstGeom prst="rect">
            <a:avLst/>
          </a:prstGeom>
          <a:noFill/>
        </p:spPr>
        <p:txBody>
          <a:bodyPr wrap="none" rtlCol="0">
            <a:spAutoFit/>
          </a:bodyPr>
          <a:lstStyle/>
          <a:p>
            <a:r>
              <a:rPr lang="de-DE" dirty="0" smtClean="0"/>
              <a:t>Erzählform: Er-Form</a:t>
            </a:r>
            <a:endParaRPr lang="de-DE" dirty="0"/>
          </a:p>
        </p:txBody>
      </p:sp>
      <p:sp>
        <p:nvSpPr>
          <p:cNvPr id="10" name="Rechteck 9"/>
          <p:cNvSpPr/>
          <p:nvPr/>
        </p:nvSpPr>
        <p:spPr>
          <a:xfrm>
            <a:off x="353037" y="3032130"/>
            <a:ext cx="8539443" cy="646331"/>
          </a:xfrm>
          <a:prstGeom prst="rect">
            <a:avLst/>
          </a:prstGeom>
        </p:spPr>
        <p:txBody>
          <a:bodyPr wrap="square">
            <a:spAutoFit/>
          </a:bodyPr>
          <a:lstStyle/>
          <a:p>
            <a:r>
              <a:rPr lang="de-DE" dirty="0" smtClean="0"/>
              <a:t>Erzählhaltung: neutral, aber das Entsetzen Willys wird durch die personale Erzählform, Gestik und Mimik deutlich</a:t>
            </a:r>
            <a:endParaRPr lang="de-DE" dirty="0"/>
          </a:p>
        </p:txBody>
      </p:sp>
      <p:sp>
        <p:nvSpPr>
          <p:cNvPr id="11" name="Textfeld 10"/>
          <p:cNvSpPr txBox="1"/>
          <p:nvPr/>
        </p:nvSpPr>
        <p:spPr>
          <a:xfrm>
            <a:off x="353037" y="3720996"/>
            <a:ext cx="4761047" cy="369332"/>
          </a:xfrm>
          <a:prstGeom prst="rect">
            <a:avLst/>
          </a:prstGeom>
          <a:noFill/>
        </p:spPr>
        <p:txBody>
          <a:bodyPr wrap="none" rtlCol="0">
            <a:spAutoFit/>
          </a:bodyPr>
          <a:lstStyle/>
          <a:p>
            <a:r>
              <a:rPr lang="de-DE" dirty="0" smtClean="0"/>
              <a:t>Darbietung: episches Erzählen, Gedanken Willys</a:t>
            </a:r>
            <a:endParaRPr lang="de-DE" dirty="0"/>
          </a:p>
        </p:txBody>
      </p:sp>
      <p:sp>
        <p:nvSpPr>
          <p:cNvPr id="12" name="Textfeld 11"/>
          <p:cNvSpPr txBox="1"/>
          <p:nvPr/>
        </p:nvSpPr>
        <p:spPr>
          <a:xfrm>
            <a:off x="333450" y="4149080"/>
            <a:ext cx="4664803" cy="646331"/>
          </a:xfrm>
          <a:prstGeom prst="rect">
            <a:avLst/>
          </a:prstGeom>
          <a:noFill/>
        </p:spPr>
        <p:txBody>
          <a:bodyPr wrap="none" rtlCol="0">
            <a:spAutoFit/>
          </a:bodyPr>
          <a:lstStyle/>
          <a:p>
            <a:r>
              <a:rPr lang="de-DE" dirty="0" smtClean="0"/>
              <a:t>Zeitgestaltung: Erzählzeit &lt; erzählte Zeit</a:t>
            </a:r>
          </a:p>
          <a:p>
            <a:r>
              <a:rPr lang="de-DE" dirty="0" smtClean="0"/>
              <a:t>Text in der Vergangenheit verfasst (Präteritum)</a:t>
            </a:r>
            <a:endParaRPr lang="de-DE" dirty="0"/>
          </a:p>
        </p:txBody>
      </p:sp>
      <p:sp>
        <p:nvSpPr>
          <p:cNvPr id="13" name="Textfeld 12"/>
          <p:cNvSpPr txBox="1"/>
          <p:nvPr/>
        </p:nvSpPr>
        <p:spPr>
          <a:xfrm>
            <a:off x="353037" y="4941168"/>
            <a:ext cx="5356531" cy="1477328"/>
          </a:xfrm>
          <a:prstGeom prst="rect">
            <a:avLst/>
          </a:prstGeom>
          <a:noFill/>
        </p:spPr>
        <p:txBody>
          <a:bodyPr wrap="none" rtlCol="0">
            <a:spAutoFit/>
          </a:bodyPr>
          <a:lstStyle/>
          <a:p>
            <a:r>
              <a:rPr lang="de-DE" u="sng" dirty="0" smtClean="0"/>
              <a:t>Textgestaltung: </a:t>
            </a:r>
          </a:p>
          <a:p>
            <a:r>
              <a:rPr lang="de-DE" dirty="0" smtClean="0"/>
              <a:t>Kern des Geschehens: Verhalten Willys und Maria-Lisas</a:t>
            </a:r>
          </a:p>
          <a:p>
            <a:r>
              <a:rPr lang="de-DE" dirty="0" smtClean="0"/>
              <a:t>Auslöser: Fernsehauftritt</a:t>
            </a:r>
          </a:p>
          <a:p>
            <a:r>
              <a:rPr lang="de-DE" dirty="0" smtClean="0"/>
              <a:t>Höhepunkt: Z. 18?</a:t>
            </a:r>
          </a:p>
          <a:p>
            <a:r>
              <a:rPr lang="de-DE" dirty="0" smtClean="0"/>
              <a:t>Wendepunkt:  Z. 38</a:t>
            </a:r>
            <a:r>
              <a:rPr lang="de-DE" dirty="0"/>
              <a:t>?</a:t>
            </a:r>
            <a:r>
              <a:rPr lang="de-DE" dirty="0" smtClean="0"/>
              <a:t> – Rückkehr zum Alltag</a:t>
            </a:r>
            <a:endParaRPr lang="de-DE" dirty="0"/>
          </a:p>
        </p:txBody>
      </p:sp>
    </p:spTree>
    <p:extLst>
      <p:ext uri="{BB962C8B-B14F-4D97-AF65-F5344CB8AC3E}">
        <p14:creationId xmlns:p14="http://schemas.microsoft.com/office/powerpoint/2010/main" val="410219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hen, Hören, Sprechen, Gruppe, Nicht Hör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484" y="4365104"/>
            <a:ext cx="2276872" cy="2276872"/>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02668" y="1191756"/>
            <a:ext cx="2148409" cy="369332"/>
          </a:xfrm>
          <a:prstGeom prst="rect">
            <a:avLst/>
          </a:prstGeom>
          <a:noFill/>
        </p:spPr>
        <p:txBody>
          <a:bodyPr wrap="none" rtlCol="0">
            <a:spAutoFit/>
          </a:bodyPr>
          <a:lstStyle/>
          <a:p>
            <a:r>
              <a:rPr lang="de-DE" b="1" dirty="0" smtClean="0"/>
              <a:t>Verbale Äußerungen</a:t>
            </a:r>
            <a:endParaRPr lang="de-DE" b="1" dirty="0"/>
          </a:p>
        </p:txBody>
      </p:sp>
      <p:sp>
        <p:nvSpPr>
          <p:cNvPr id="3" name="Textfeld 2"/>
          <p:cNvSpPr txBox="1"/>
          <p:nvPr/>
        </p:nvSpPr>
        <p:spPr>
          <a:xfrm>
            <a:off x="1750195" y="601792"/>
            <a:ext cx="5427191" cy="369332"/>
          </a:xfrm>
          <a:prstGeom prst="rect">
            <a:avLst/>
          </a:prstGeom>
          <a:noFill/>
        </p:spPr>
        <p:txBody>
          <a:bodyPr wrap="none" rtlCol="0">
            <a:spAutoFit/>
          </a:bodyPr>
          <a:lstStyle/>
          <a:p>
            <a:r>
              <a:rPr lang="de-DE" b="1" dirty="0" smtClean="0"/>
              <a:t>Im Mittelpunkt: Das (Nicht-)Kommunizieren des Paares</a:t>
            </a:r>
            <a:endParaRPr lang="de-DE" b="1" dirty="0"/>
          </a:p>
        </p:txBody>
      </p:sp>
      <p:sp>
        <p:nvSpPr>
          <p:cNvPr id="4" name="Textfeld 3"/>
          <p:cNvSpPr txBox="1"/>
          <p:nvPr/>
        </p:nvSpPr>
        <p:spPr>
          <a:xfrm>
            <a:off x="323528" y="1570511"/>
            <a:ext cx="3305470" cy="1477328"/>
          </a:xfrm>
          <a:prstGeom prst="rect">
            <a:avLst/>
          </a:prstGeom>
          <a:noFill/>
        </p:spPr>
        <p:txBody>
          <a:bodyPr wrap="square" rtlCol="0">
            <a:spAutoFit/>
          </a:bodyPr>
          <a:lstStyle/>
          <a:p>
            <a:pPr marL="285750" indent="-285750">
              <a:buFont typeface="Arial" panose="020B0604020202020204" pitchFamily="34" charset="0"/>
              <a:buChar char="•"/>
            </a:pPr>
            <a:r>
              <a:rPr lang="de-DE" dirty="0" smtClean="0"/>
              <a:t>Äußerungen Maria-Lisas im Fernsehen (Z. 7, 18f.)</a:t>
            </a:r>
          </a:p>
          <a:p>
            <a:pPr marL="285750" indent="-285750">
              <a:buFont typeface="Arial" panose="020B0604020202020204" pitchFamily="34" charset="0"/>
              <a:buChar char="•"/>
            </a:pPr>
            <a:r>
              <a:rPr lang="de-DE" dirty="0" smtClean="0"/>
              <a:t>Ausruf Willys (Z.8)</a:t>
            </a:r>
          </a:p>
          <a:p>
            <a:pPr marL="285750" indent="-285750">
              <a:buFont typeface="Arial" panose="020B0604020202020204" pitchFamily="34" charset="0"/>
              <a:buChar char="•"/>
            </a:pPr>
            <a:r>
              <a:rPr lang="de-DE" dirty="0" smtClean="0"/>
              <a:t>Erinnerung </a:t>
            </a:r>
            <a:r>
              <a:rPr lang="de-DE" dirty="0"/>
              <a:t>Maria-Lisas</a:t>
            </a:r>
            <a:r>
              <a:rPr lang="de-DE" dirty="0" smtClean="0"/>
              <a:t>, das Wasser werde kalt (Z. 42)</a:t>
            </a:r>
            <a:endParaRPr lang="de-DE" dirty="0"/>
          </a:p>
        </p:txBody>
      </p:sp>
      <p:sp>
        <p:nvSpPr>
          <p:cNvPr id="5" name="Textfeld 4"/>
          <p:cNvSpPr txBox="1"/>
          <p:nvPr/>
        </p:nvSpPr>
        <p:spPr>
          <a:xfrm>
            <a:off x="4807818" y="1191756"/>
            <a:ext cx="2526782" cy="369332"/>
          </a:xfrm>
          <a:prstGeom prst="rect">
            <a:avLst/>
          </a:prstGeom>
          <a:noFill/>
        </p:spPr>
        <p:txBody>
          <a:bodyPr wrap="none" rtlCol="0">
            <a:spAutoFit/>
          </a:bodyPr>
          <a:lstStyle/>
          <a:p>
            <a:r>
              <a:rPr lang="de-DE" b="1" dirty="0" smtClean="0"/>
              <a:t>Nonverbale Äußerungen</a:t>
            </a:r>
            <a:endParaRPr lang="de-DE" b="1" dirty="0"/>
          </a:p>
        </p:txBody>
      </p:sp>
      <p:sp>
        <p:nvSpPr>
          <p:cNvPr id="6" name="Textfeld 5"/>
          <p:cNvSpPr txBox="1"/>
          <p:nvPr/>
        </p:nvSpPr>
        <p:spPr>
          <a:xfrm>
            <a:off x="3851920" y="1570511"/>
            <a:ext cx="5040560" cy="3416320"/>
          </a:xfrm>
          <a:prstGeom prst="rect">
            <a:avLst/>
          </a:prstGeom>
          <a:noFill/>
        </p:spPr>
        <p:txBody>
          <a:bodyPr wrap="square" rtlCol="0">
            <a:spAutoFit/>
          </a:bodyPr>
          <a:lstStyle/>
          <a:p>
            <a:pPr marL="285750" indent="-285750">
              <a:buFont typeface="Arial" panose="020B0604020202020204" pitchFamily="34" charset="0"/>
              <a:buChar char="•"/>
            </a:pPr>
            <a:r>
              <a:rPr lang="de-DE" dirty="0" smtClean="0"/>
              <a:t>„erschrak zu Tode“ (Z. 2)</a:t>
            </a:r>
          </a:p>
          <a:p>
            <a:pPr marL="285750" indent="-285750">
              <a:buFont typeface="Arial" panose="020B0604020202020204" pitchFamily="34" charset="0"/>
              <a:buChar char="•"/>
            </a:pPr>
            <a:r>
              <a:rPr lang="de-DE" dirty="0" smtClean="0"/>
              <a:t>„zittrige(…) Hand“ (Z. 8)</a:t>
            </a:r>
          </a:p>
          <a:p>
            <a:pPr marL="285750" indent="-285750">
              <a:buFont typeface="Arial" panose="020B0604020202020204" pitchFamily="34" charset="0"/>
              <a:buChar char="•"/>
            </a:pPr>
            <a:r>
              <a:rPr lang="de-DE" dirty="0"/>
              <a:t>n</a:t>
            </a:r>
            <a:r>
              <a:rPr lang="de-DE" dirty="0" smtClean="0"/>
              <a:t>immt den Arm der Frau (Z. 9), „schnaufte (…), krallte (…), stierte (…)“ (Z. 15f.)</a:t>
            </a:r>
          </a:p>
          <a:p>
            <a:pPr marL="285750" indent="-285750">
              <a:buFont typeface="Arial" panose="020B0604020202020204" pitchFamily="34" charset="0"/>
              <a:buChar char="•"/>
            </a:pPr>
            <a:r>
              <a:rPr lang="de-DE" dirty="0" smtClean="0"/>
              <a:t>sieht sich im Wohnzimmer um (Z. 23)</a:t>
            </a:r>
          </a:p>
          <a:p>
            <a:pPr marL="285750" indent="-285750">
              <a:buFont typeface="Arial" panose="020B0604020202020204" pitchFamily="34" charset="0"/>
              <a:buChar char="•"/>
            </a:pPr>
            <a:r>
              <a:rPr lang="de-DE" dirty="0" smtClean="0"/>
              <a:t>Maria-Lisa gießt Wasser nach (Z. 27ff.)</a:t>
            </a:r>
          </a:p>
          <a:p>
            <a:pPr marL="285750" indent="-285750">
              <a:buFont typeface="Arial" panose="020B0604020202020204" pitchFamily="34" charset="0"/>
              <a:buChar char="•"/>
            </a:pPr>
            <a:r>
              <a:rPr lang="de-DE" dirty="0" smtClean="0"/>
              <a:t>Kann  Bier kaum schlucken (Z. 33f.)</a:t>
            </a:r>
          </a:p>
          <a:p>
            <a:pPr marL="285750" indent="-285750">
              <a:buFont typeface="Arial" panose="020B0604020202020204" pitchFamily="34" charset="0"/>
              <a:buChar char="•"/>
            </a:pPr>
            <a:r>
              <a:rPr lang="de-DE" dirty="0" smtClean="0"/>
              <a:t>Normales Verhalten Maria-Lisas (Z. 38f.)</a:t>
            </a:r>
          </a:p>
          <a:p>
            <a:pPr marL="285750" indent="-285750">
              <a:buFont typeface="Arial" panose="020B0604020202020204" pitchFamily="34" charset="0"/>
              <a:buChar char="•"/>
            </a:pPr>
            <a:r>
              <a:rPr lang="de-DE" dirty="0" smtClean="0"/>
              <a:t>Willy steht „minutenlang im Kamillenbad“ (Z. 39f.), stiegt dann heraus, trocknet die Füße</a:t>
            </a:r>
          </a:p>
          <a:p>
            <a:pPr marL="285750" indent="-285750">
              <a:buFont typeface="Arial" panose="020B0604020202020204" pitchFamily="34" charset="0"/>
              <a:buChar char="•"/>
            </a:pPr>
            <a:r>
              <a:rPr lang="de-DE" dirty="0" smtClean="0"/>
              <a:t>Normales Abendverhalten (Z. 44ff.)</a:t>
            </a:r>
          </a:p>
          <a:p>
            <a:pPr marL="285750" indent="-285750">
              <a:buFont typeface="Arial" panose="020B0604020202020204" pitchFamily="34" charset="0"/>
              <a:buChar char="•"/>
            </a:pPr>
            <a:endParaRPr lang="de-DE" dirty="0"/>
          </a:p>
        </p:txBody>
      </p:sp>
      <p:cxnSp>
        <p:nvCxnSpPr>
          <p:cNvPr id="8" name="Gerade Verbindung mit Pfeil 7"/>
          <p:cNvCxnSpPr/>
          <p:nvPr/>
        </p:nvCxnSpPr>
        <p:spPr>
          <a:xfrm flipH="1">
            <a:off x="2699792" y="971123"/>
            <a:ext cx="360040" cy="17456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 name="Gerade Verbindung mit Pfeil 9"/>
          <p:cNvCxnSpPr/>
          <p:nvPr/>
        </p:nvCxnSpPr>
        <p:spPr>
          <a:xfrm>
            <a:off x="5609613" y="971124"/>
            <a:ext cx="330539" cy="1745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Gerade Verbindung mit Pfeil 11"/>
          <p:cNvCxnSpPr/>
          <p:nvPr/>
        </p:nvCxnSpPr>
        <p:spPr>
          <a:xfrm>
            <a:off x="2035695" y="4640654"/>
            <a:ext cx="1152872" cy="34617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Gerade Verbindung mit Pfeil 12"/>
          <p:cNvCxnSpPr/>
          <p:nvPr/>
        </p:nvCxnSpPr>
        <p:spPr>
          <a:xfrm flipH="1">
            <a:off x="4738374" y="4796000"/>
            <a:ext cx="1046405" cy="2124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5" name="Textfeld 24"/>
          <p:cNvSpPr txBox="1"/>
          <p:nvPr/>
        </p:nvSpPr>
        <p:spPr>
          <a:xfrm>
            <a:off x="5737226" y="5329088"/>
            <a:ext cx="2880320" cy="923330"/>
          </a:xfrm>
          <a:prstGeom prst="rect">
            <a:avLst/>
          </a:prstGeom>
          <a:noFill/>
        </p:spPr>
        <p:txBody>
          <a:bodyPr wrap="square" rtlCol="0">
            <a:spAutoFit/>
          </a:bodyPr>
          <a:lstStyle/>
          <a:p>
            <a:pPr algn="ctr"/>
            <a:r>
              <a:rPr lang="de-DE" dirty="0" smtClean="0"/>
              <a:t>Gescheiterte Kommunikation und Beziehung</a:t>
            </a:r>
            <a:endParaRPr lang="de-DE" dirty="0"/>
          </a:p>
        </p:txBody>
      </p:sp>
      <p:sp>
        <p:nvSpPr>
          <p:cNvPr id="14" name="Gestreifter Pfeil nach rechts 13"/>
          <p:cNvSpPr/>
          <p:nvPr/>
        </p:nvSpPr>
        <p:spPr>
          <a:xfrm>
            <a:off x="4847073" y="5329088"/>
            <a:ext cx="1224136" cy="718564"/>
          </a:xfrm>
          <a:prstGeom prst="stripedRight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9827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animEffect transition="in" filter="fade">
                                      <p:cBhvr>
                                        <p:cTn id="43" dur="500"/>
                                        <p:tgtEl>
                                          <p:spTgt spid="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
                                            <p:txEl>
                                              <p:pRg st="1" end="1"/>
                                            </p:txEl>
                                          </p:spTgt>
                                        </p:tgtEl>
                                        <p:attrNameLst>
                                          <p:attrName>style.visibility</p:attrName>
                                        </p:attrNameLst>
                                      </p:cBhvr>
                                      <p:to>
                                        <p:strVal val="visible"/>
                                      </p:to>
                                    </p:set>
                                    <p:animEffect transition="in" filter="fade">
                                      <p:cBhvr>
                                        <p:cTn id="48" dur="500"/>
                                        <p:tgtEl>
                                          <p:spTgt spid="6">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animEffect transition="in" filter="fade">
                                      <p:cBhvr>
                                        <p:cTn id="53" dur="500"/>
                                        <p:tgtEl>
                                          <p:spTgt spid="6">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xEl>
                                              <p:pRg st="3" end="3"/>
                                            </p:txEl>
                                          </p:spTgt>
                                        </p:tgtEl>
                                        <p:attrNameLst>
                                          <p:attrName>style.visibility</p:attrName>
                                        </p:attrNameLst>
                                      </p:cBhvr>
                                      <p:to>
                                        <p:strVal val="visible"/>
                                      </p:to>
                                    </p:set>
                                    <p:animEffect transition="in" filter="fade">
                                      <p:cBhvr>
                                        <p:cTn id="58" dur="5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Effect transition="in" filter="fade">
                                      <p:cBhvr>
                                        <p:cTn id="63" dur="500"/>
                                        <p:tgtEl>
                                          <p:spTgt spid="6">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6">
                                            <p:txEl>
                                              <p:pRg st="5" end="5"/>
                                            </p:txEl>
                                          </p:spTgt>
                                        </p:tgtEl>
                                        <p:attrNameLst>
                                          <p:attrName>style.visibility</p:attrName>
                                        </p:attrNameLst>
                                      </p:cBhvr>
                                      <p:to>
                                        <p:strVal val="visible"/>
                                      </p:to>
                                    </p:set>
                                    <p:animEffect transition="in" filter="fade">
                                      <p:cBhvr>
                                        <p:cTn id="68" dur="500"/>
                                        <p:tgtEl>
                                          <p:spTgt spid="6">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
                                            <p:txEl>
                                              <p:pRg st="6" end="6"/>
                                            </p:txEl>
                                          </p:spTgt>
                                        </p:tgtEl>
                                        <p:attrNameLst>
                                          <p:attrName>style.visibility</p:attrName>
                                        </p:attrNameLst>
                                      </p:cBhvr>
                                      <p:to>
                                        <p:strVal val="visible"/>
                                      </p:to>
                                    </p:set>
                                    <p:animEffect transition="in" filter="fade">
                                      <p:cBhvr>
                                        <p:cTn id="73" dur="500"/>
                                        <p:tgtEl>
                                          <p:spTgt spid="6">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
                                            <p:txEl>
                                              <p:pRg st="7" end="7"/>
                                            </p:txEl>
                                          </p:spTgt>
                                        </p:tgtEl>
                                        <p:attrNameLst>
                                          <p:attrName>style.visibility</p:attrName>
                                        </p:attrNameLst>
                                      </p:cBhvr>
                                      <p:to>
                                        <p:strVal val="visible"/>
                                      </p:to>
                                    </p:set>
                                    <p:animEffect transition="in" filter="fade">
                                      <p:cBhvr>
                                        <p:cTn id="78" dur="500"/>
                                        <p:tgtEl>
                                          <p:spTgt spid="6">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6">
                                            <p:txEl>
                                              <p:pRg st="8" end="8"/>
                                            </p:txEl>
                                          </p:spTgt>
                                        </p:tgtEl>
                                        <p:attrNameLst>
                                          <p:attrName>style.visibility</p:attrName>
                                        </p:attrNameLst>
                                      </p:cBhvr>
                                      <p:to>
                                        <p:strVal val="visible"/>
                                      </p:to>
                                    </p:set>
                                    <p:animEffect transition="in" filter="fade">
                                      <p:cBhvr>
                                        <p:cTn id="83" dur="500"/>
                                        <p:tgtEl>
                                          <p:spTgt spid="6">
                                            <p:txEl>
                                              <p:pRg st="8" end="8"/>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fade">
                                      <p:cBhvr>
                                        <p:cTn id="88" dur="500"/>
                                        <p:tgtEl>
                                          <p:spTgt spid="13"/>
                                        </p:tgtEl>
                                      </p:cBhvr>
                                    </p:animEffect>
                                  </p:childTnLst>
                                </p:cTn>
                              </p:par>
                              <p:par>
                                <p:cTn id="89" presetID="10" presetClass="entr" presetSubtype="0" fill="hold"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26"/>
                                        </p:tgtEl>
                                        <p:attrNameLst>
                                          <p:attrName>style.visibility</p:attrName>
                                        </p:attrNameLst>
                                      </p:cBhvr>
                                      <p:to>
                                        <p:strVal val="visible"/>
                                      </p:to>
                                    </p:set>
                                    <p:animEffect transition="in" filter="fade">
                                      <p:cBhvr>
                                        <p:cTn id="96" dur="500"/>
                                        <p:tgtEl>
                                          <p:spTgt spid="102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fade">
                                      <p:cBhvr>
                                        <p:cTn id="101" dur="500"/>
                                        <p:tgtEl>
                                          <p:spTgt spid="14"/>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P spid="5" grpId="0"/>
      <p:bldP spid="6" grpId="0" build="p"/>
      <p:bldP spid="25"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20328" y="347881"/>
            <a:ext cx="7586500" cy="923330"/>
          </a:xfrm>
          <a:prstGeom prst="rect">
            <a:avLst/>
          </a:prstGeom>
          <a:noFill/>
        </p:spPr>
        <p:txBody>
          <a:bodyPr wrap="none" lIns="91440" tIns="45720" rIns="91440" bIns="45720">
            <a:spAutoFit/>
          </a:bodyPr>
          <a:lstStyle/>
          <a:p>
            <a:pPr algn="ctr"/>
            <a:r>
              <a:rPr lang="de-DE"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Sprachliche Gestaltung</a:t>
            </a:r>
            <a:endParaRPr lang="de-DE"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Textfeld 2"/>
          <p:cNvSpPr txBox="1"/>
          <p:nvPr/>
        </p:nvSpPr>
        <p:spPr>
          <a:xfrm>
            <a:off x="318989" y="1637816"/>
            <a:ext cx="8534506" cy="383181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dirty="0" smtClean="0"/>
              <a:t>Leicht verständliche Sprache </a:t>
            </a:r>
            <a:r>
              <a:rPr lang="de-DE" dirty="0" smtClean="0">
                <a:sym typeface="Wingdings" panose="05000000000000000000" pitchFamily="2" charset="2"/>
              </a:rPr>
              <a:t> passend zum Umfeld des Paares, Fokus auf dem Auftritt Maria-Lisas</a:t>
            </a:r>
          </a:p>
          <a:p>
            <a:pPr marL="285750" indent="-285750">
              <a:lnSpc>
                <a:spcPct val="150000"/>
              </a:lnSpc>
              <a:buFont typeface="Arial" panose="020B0604020202020204" pitchFamily="34" charset="0"/>
              <a:buChar char="•"/>
            </a:pPr>
            <a:r>
              <a:rPr lang="de-DE" dirty="0" smtClean="0">
                <a:sym typeface="Wingdings" panose="05000000000000000000" pitchFamily="2" charset="2"/>
              </a:rPr>
              <a:t>Vor dem Fernseher Gesagtes: Parataxen</a:t>
            </a:r>
          </a:p>
          <a:p>
            <a:pPr marL="285750" indent="-285750">
              <a:lnSpc>
                <a:spcPct val="150000"/>
              </a:lnSpc>
              <a:buFont typeface="Arial" panose="020B0604020202020204" pitchFamily="34" charset="0"/>
              <a:buChar char="•"/>
            </a:pPr>
            <a:r>
              <a:rPr lang="de-DE" dirty="0" smtClean="0">
                <a:sym typeface="Wingdings" panose="05000000000000000000" pitchFamily="2" charset="2"/>
              </a:rPr>
              <a:t>Wiederaufgriff „Filialleiter“ (Z. 1,5,8,15,22,33,38,43 und Titel)</a:t>
            </a:r>
          </a:p>
          <a:p>
            <a:pPr marL="285750" indent="-285750">
              <a:lnSpc>
                <a:spcPct val="150000"/>
              </a:lnSpc>
              <a:buFont typeface="Arial" panose="020B0604020202020204" pitchFamily="34" charset="0"/>
              <a:buChar char="•"/>
            </a:pPr>
            <a:r>
              <a:rPr lang="de-DE" dirty="0" smtClean="0">
                <a:sym typeface="Wingdings" panose="05000000000000000000" pitchFamily="2" charset="2"/>
              </a:rPr>
              <a:t>Klimax: „schnaufte, krallte […], stierte“ (Z. 15f.)</a:t>
            </a:r>
          </a:p>
          <a:p>
            <a:pPr marL="285750" indent="-285750">
              <a:lnSpc>
                <a:spcPct val="150000"/>
              </a:lnSpc>
              <a:buFont typeface="Arial" panose="020B0604020202020204" pitchFamily="34" charset="0"/>
              <a:buChar char="•"/>
            </a:pPr>
            <a:r>
              <a:rPr lang="de-DE" dirty="0" smtClean="0"/>
              <a:t>Ausrufe</a:t>
            </a:r>
            <a:r>
              <a:rPr lang="de-DE" dirty="0"/>
              <a:t>, auch gedanklich (z.B. Z. 8, 20, </a:t>
            </a:r>
            <a:r>
              <a:rPr lang="de-DE" dirty="0" smtClean="0"/>
              <a:t>27, 33)</a:t>
            </a:r>
          </a:p>
          <a:p>
            <a:pPr marL="285750" indent="-285750">
              <a:lnSpc>
                <a:spcPct val="150000"/>
              </a:lnSpc>
              <a:buFont typeface="Arial" panose="020B0604020202020204" pitchFamily="34" charset="0"/>
              <a:buChar char="•"/>
            </a:pPr>
            <a:r>
              <a:rPr lang="de-DE" dirty="0">
                <a:sym typeface="Wingdings" panose="05000000000000000000" pitchFamily="2" charset="2"/>
              </a:rPr>
              <a:t>Neologismus: „Affektverkümmerung</a:t>
            </a:r>
            <a:r>
              <a:rPr lang="de-DE" dirty="0" smtClean="0">
                <a:sym typeface="Wingdings" panose="05000000000000000000" pitchFamily="2" charset="2"/>
              </a:rPr>
              <a:t>“ (Z. 22)</a:t>
            </a:r>
            <a:endParaRPr lang="de-DE" dirty="0">
              <a:sym typeface="Wingdings" panose="05000000000000000000" pitchFamily="2" charset="2"/>
            </a:endParaRPr>
          </a:p>
          <a:p>
            <a:pPr marL="285750" indent="-285750">
              <a:lnSpc>
                <a:spcPct val="150000"/>
              </a:lnSpc>
              <a:buFont typeface="Arial" panose="020B0604020202020204" pitchFamily="34" charset="0"/>
              <a:buChar char="•"/>
            </a:pPr>
            <a:r>
              <a:rPr lang="de-DE" dirty="0" smtClean="0">
                <a:sym typeface="Wingdings" panose="05000000000000000000" pitchFamily="2" charset="2"/>
              </a:rPr>
              <a:t>Metaphern: kaltes Wasser, tote Füße (Z. 41f.)</a:t>
            </a:r>
          </a:p>
          <a:p>
            <a:pPr marL="285750" indent="-285750">
              <a:lnSpc>
                <a:spcPct val="150000"/>
              </a:lnSpc>
              <a:buFont typeface="Arial" panose="020B0604020202020204" pitchFamily="34" charset="0"/>
              <a:buChar char="•"/>
            </a:pPr>
            <a:endParaRPr lang="de-DE" dirty="0"/>
          </a:p>
        </p:txBody>
      </p:sp>
      <p:sp>
        <p:nvSpPr>
          <p:cNvPr id="4" name="Textfeld 3"/>
          <p:cNvSpPr txBox="1"/>
          <p:nvPr/>
        </p:nvSpPr>
        <p:spPr>
          <a:xfrm>
            <a:off x="6450579" y="2940784"/>
            <a:ext cx="2564356" cy="369332"/>
          </a:xfrm>
          <a:prstGeom prst="rect">
            <a:avLst/>
          </a:prstGeom>
          <a:noFill/>
        </p:spPr>
        <p:txBody>
          <a:bodyPr wrap="none" rtlCol="0">
            <a:spAutoFit/>
          </a:bodyPr>
          <a:lstStyle/>
          <a:p>
            <a:r>
              <a:rPr lang="de-DE" dirty="0" smtClean="0">
                <a:solidFill>
                  <a:srgbClr val="FF0000"/>
                </a:solidFill>
                <a:sym typeface="Wingdings" panose="05000000000000000000" pitchFamily="2" charset="2"/>
              </a:rPr>
              <a:t> </a:t>
            </a:r>
            <a:r>
              <a:rPr lang="de-DE" dirty="0" smtClean="0">
                <a:solidFill>
                  <a:srgbClr val="FF0000"/>
                </a:solidFill>
              </a:rPr>
              <a:t>Beruf steht über allem</a:t>
            </a:r>
            <a:endParaRPr lang="de-DE" dirty="0">
              <a:solidFill>
                <a:srgbClr val="FF0000"/>
              </a:solidFill>
            </a:endParaRPr>
          </a:p>
        </p:txBody>
      </p:sp>
      <p:sp>
        <p:nvSpPr>
          <p:cNvPr id="5" name="Textfeld 4"/>
          <p:cNvSpPr txBox="1"/>
          <p:nvPr/>
        </p:nvSpPr>
        <p:spPr>
          <a:xfrm>
            <a:off x="5135314" y="3364298"/>
            <a:ext cx="3172920" cy="369332"/>
          </a:xfrm>
          <a:prstGeom prst="rect">
            <a:avLst/>
          </a:prstGeom>
          <a:noFill/>
        </p:spPr>
        <p:txBody>
          <a:bodyPr wrap="none" rtlCol="0">
            <a:spAutoFit/>
          </a:bodyPr>
          <a:lstStyle/>
          <a:p>
            <a:r>
              <a:rPr lang="de-DE" dirty="0" smtClean="0">
                <a:solidFill>
                  <a:srgbClr val="FF0000"/>
                </a:solidFill>
                <a:sym typeface="Wingdings" panose="05000000000000000000" pitchFamily="2" charset="2"/>
              </a:rPr>
              <a:t> </a:t>
            </a:r>
            <a:r>
              <a:rPr lang="de-DE" dirty="0" smtClean="0">
                <a:solidFill>
                  <a:srgbClr val="FF0000"/>
                </a:solidFill>
              </a:rPr>
              <a:t>Entsetzen / Fassungslosigkeit</a:t>
            </a:r>
            <a:endParaRPr lang="de-DE" dirty="0">
              <a:solidFill>
                <a:srgbClr val="FF0000"/>
              </a:solidFill>
            </a:endParaRPr>
          </a:p>
        </p:txBody>
      </p:sp>
      <p:sp>
        <p:nvSpPr>
          <p:cNvPr id="6" name="Textfeld 5"/>
          <p:cNvSpPr txBox="1"/>
          <p:nvPr/>
        </p:nvSpPr>
        <p:spPr>
          <a:xfrm>
            <a:off x="4999555" y="4431227"/>
            <a:ext cx="4150816" cy="646331"/>
          </a:xfrm>
          <a:prstGeom prst="rect">
            <a:avLst/>
          </a:prstGeom>
          <a:noFill/>
        </p:spPr>
        <p:txBody>
          <a:bodyPr wrap="square" rtlCol="0">
            <a:spAutoFit/>
          </a:bodyPr>
          <a:lstStyle/>
          <a:p>
            <a:pPr marL="285750" indent="-285750">
              <a:buFont typeface="Wingdings"/>
              <a:buChar char="à"/>
            </a:pPr>
            <a:r>
              <a:rPr lang="de-DE" dirty="0" smtClean="0">
                <a:solidFill>
                  <a:srgbClr val="FF0000"/>
                </a:solidFill>
              </a:rPr>
              <a:t>Übertragen auf die Beziehung /  </a:t>
            </a:r>
          </a:p>
          <a:p>
            <a:r>
              <a:rPr lang="de-DE" dirty="0">
                <a:solidFill>
                  <a:srgbClr val="FF0000"/>
                </a:solidFill>
              </a:rPr>
              <a:t> </a:t>
            </a:r>
            <a:r>
              <a:rPr lang="de-DE" dirty="0" smtClean="0">
                <a:solidFill>
                  <a:srgbClr val="FF0000"/>
                </a:solidFill>
              </a:rPr>
              <a:t>       Kommunikationslosigkeit</a:t>
            </a:r>
            <a:endParaRPr lang="de-DE" dirty="0">
              <a:solidFill>
                <a:srgbClr val="FF0000"/>
              </a:solidFill>
            </a:endParaRPr>
          </a:p>
        </p:txBody>
      </p:sp>
      <p:sp>
        <p:nvSpPr>
          <p:cNvPr id="7" name="Textfeld 6"/>
          <p:cNvSpPr txBox="1"/>
          <p:nvPr/>
        </p:nvSpPr>
        <p:spPr>
          <a:xfrm>
            <a:off x="5005926" y="3923396"/>
            <a:ext cx="3853940" cy="369332"/>
          </a:xfrm>
          <a:prstGeom prst="rect">
            <a:avLst/>
          </a:prstGeom>
          <a:noFill/>
        </p:spPr>
        <p:txBody>
          <a:bodyPr wrap="none" rtlCol="0">
            <a:spAutoFit/>
          </a:bodyPr>
          <a:lstStyle/>
          <a:p>
            <a:r>
              <a:rPr lang="de-DE" dirty="0" smtClean="0">
                <a:solidFill>
                  <a:srgbClr val="FF0000"/>
                </a:solidFill>
                <a:sym typeface="Wingdings" panose="05000000000000000000" pitchFamily="2" charset="2"/>
              </a:rPr>
              <a:t> </a:t>
            </a:r>
            <a:r>
              <a:rPr lang="de-DE" dirty="0" smtClean="0">
                <a:solidFill>
                  <a:srgbClr val="FF0000"/>
                </a:solidFill>
              </a:rPr>
              <a:t>Willys Affekte scheinen verkümmert</a:t>
            </a:r>
            <a:endParaRPr lang="de-DE" dirty="0">
              <a:solidFill>
                <a:srgbClr val="FF0000"/>
              </a:solidFill>
            </a:endParaRPr>
          </a:p>
        </p:txBody>
      </p:sp>
      <p:sp>
        <p:nvSpPr>
          <p:cNvPr id="8" name="Textfeld 7"/>
          <p:cNvSpPr txBox="1"/>
          <p:nvPr/>
        </p:nvSpPr>
        <p:spPr>
          <a:xfrm>
            <a:off x="4586242" y="2561629"/>
            <a:ext cx="2963504" cy="369332"/>
          </a:xfrm>
          <a:prstGeom prst="rect">
            <a:avLst/>
          </a:prstGeom>
          <a:noFill/>
        </p:spPr>
        <p:txBody>
          <a:bodyPr wrap="none" rtlCol="0">
            <a:spAutoFit/>
          </a:bodyPr>
          <a:lstStyle/>
          <a:p>
            <a:r>
              <a:rPr lang="de-DE" dirty="0" smtClean="0">
                <a:solidFill>
                  <a:srgbClr val="FF0000"/>
                </a:solidFill>
                <a:sym typeface="Wingdings" panose="05000000000000000000" pitchFamily="2" charset="2"/>
              </a:rPr>
              <a:t> </a:t>
            </a:r>
            <a:r>
              <a:rPr lang="de-DE" smtClean="0">
                <a:solidFill>
                  <a:srgbClr val="FF0000"/>
                </a:solidFill>
              </a:rPr>
              <a:t>Fassungs- / Sprachlosigkeit</a:t>
            </a:r>
            <a:endParaRPr lang="de-DE" dirty="0">
              <a:solidFill>
                <a:srgbClr val="FF0000"/>
              </a:solidFill>
            </a:endParaRPr>
          </a:p>
        </p:txBody>
      </p:sp>
    </p:spTree>
    <p:extLst>
      <p:ext uri="{BB962C8B-B14F-4D97-AF65-F5344CB8AC3E}">
        <p14:creationId xmlns:p14="http://schemas.microsoft.com/office/powerpoint/2010/main" val="258113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incinnati, Ohio, Vereinigte Staaten, Usa, Skylin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9911" y="2372038"/>
            <a:ext cx="2465274" cy="24482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incinnati, Ohio, Vereinigte Staaten, Usa, Skyline"/>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65626" y="1903403"/>
            <a:ext cx="2465274" cy="24482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incinnati, Ohio, Vereinigte Staaten, Usa, Skyline"/>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33578" y="3151237"/>
            <a:ext cx="2465274" cy="2448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incinnati, Ohio, Vereinigte Staaten, Usa, Skyline"/>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123" y="1268760"/>
            <a:ext cx="2465274" cy="244827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533578" y="1736725"/>
            <a:ext cx="1330364" cy="369332"/>
          </a:xfrm>
          <a:prstGeom prst="rect">
            <a:avLst/>
          </a:prstGeom>
          <a:noFill/>
        </p:spPr>
        <p:txBody>
          <a:bodyPr wrap="none" rtlCol="0">
            <a:spAutoFit/>
          </a:bodyPr>
          <a:lstStyle/>
          <a:p>
            <a:r>
              <a:rPr lang="de-DE" b="1" dirty="0" smtClean="0">
                <a:solidFill>
                  <a:srgbClr val="C00000"/>
                </a:solidFill>
              </a:rPr>
              <a:t>Erzählmittel</a:t>
            </a:r>
            <a:endParaRPr lang="de-DE" b="1" dirty="0">
              <a:solidFill>
                <a:srgbClr val="C00000"/>
              </a:solidFill>
            </a:endParaRPr>
          </a:p>
        </p:txBody>
      </p:sp>
      <p:sp>
        <p:nvSpPr>
          <p:cNvPr id="8" name="Textfeld 7"/>
          <p:cNvSpPr txBox="1"/>
          <p:nvPr/>
        </p:nvSpPr>
        <p:spPr>
          <a:xfrm>
            <a:off x="1434456" y="3361471"/>
            <a:ext cx="1656184" cy="646331"/>
          </a:xfrm>
          <a:prstGeom prst="rect">
            <a:avLst/>
          </a:prstGeom>
          <a:noFill/>
        </p:spPr>
        <p:txBody>
          <a:bodyPr wrap="square" rtlCol="0">
            <a:spAutoFit/>
          </a:bodyPr>
          <a:lstStyle/>
          <a:p>
            <a:r>
              <a:rPr lang="de-DE" b="1" dirty="0" smtClean="0">
                <a:solidFill>
                  <a:srgbClr val="0070C0"/>
                </a:solidFill>
              </a:rPr>
              <a:t>Sprache / Satzbau</a:t>
            </a:r>
            <a:endParaRPr lang="de-DE" b="1" dirty="0">
              <a:solidFill>
                <a:srgbClr val="0070C0"/>
              </a:solidFill>
            </a:endParaRPr>
          </a:p>
        </p:txBody>
      </p:sp>
      <p:sp>
        <p:nvSpPr>
          <p:cNvPr id="10" name="Textfeld 9"/>
          <p:cNvSpPr txBox="1"/>
          <p:nvPr/>
        </p:nvSpPr>
        <p:spPr>
          <a:xfrm>
            <a:off x="4288602" y="2942873"/>
            <a:ext cx="1656184" cy="369332"/>
          </a:xfrm>
          <a:prstGeom prst="rect">
            <a:avLst/>
          </a:prstGeom>
          <a:noFill/>
        </p:spPr>
        <p:txBody>
          <a:bodyPr wrap="square" rtlCol="0">
            <a:spAutoFit/>
          </a:bodyPr>
          <a:lstStyle/>
          <a:p>
            <a:r>
              <a:rPr lang="de-DE" b="1" dirty="0" smtClean="0">
                <a:solidFill>
                  <a:srgbClr val="CC6600"/>
                </a:solidFill>
              </a:rPr>
              <a:t>Inhalt </a:t>
            </a:r>
            <a:endParaRPr lang="de-DE" b="1" dirty="0">
              <a:solidFill>
                <a:srgbClr val="CC6600"/>
              </a:solidFill>
            </a:endParaRPr>
          </a:p>
        </p:txBody>
      </p:sp>
      <p:sp>
        <p:nvSpPr>
          <p:cNvPr id="11" name="Textfeld 10"/>
          <p:cNvSpPr txBox="1"/>
          <p:nvPr/>
        </p:nvSpPr>
        <p:spPr>
          <a:xfrm>
            <a:off x="3090640" y="4485655"/>
            <a:ext cx="1656184" cy="369332"/>
          </a:xfrm>
          <a:prstGeom prst="rect">
            <a:avLst/>
          </a:prstGeom>
          <a:noFill/>
        </p:spPr>
        <p:txBody>
          <a:bodyPr wrap="square" rtlCol="0">
            <a:spAutoFit/>
          </a:bodyPr>
          <a:lstStyle/>
          <a:p>
            <a:r>
              <a:rPr lang="de-DE" b="1" dirty="0" smtClean="0">
                <a:solidFill>
                  <a:schemeClr val="bg1">
                    <a:lumMod val="50000"/>
                  </a:schemeClr>
                </a:solidFill>
              </a:rPr>
              <a:t>Stilmittel</a:t>
            </a:r>
            <a:endParaRPr lang="de-DE" b="1" dirty="0">
              <a:solidFill>
                <a:schemeClr val="bg1">
                  <a:lumMod val="50000"/>
                </a:schemeClr>
              </a:solidFill>
            </a:endParaRPr>
          </a:p>
        </p:txBody>
      </p:sp>
      <p:sp>
        <p:nvSpPr>
          <p:cNvPr id="12" name="Rechteck 11"/>
          <p:cNvSpPr/>
          <p:nvPr/>
        </p:nvSpPr>
        <p:spPr>
          <a:xfrm>
            <a:off x="1993234" y="225426"/>
            <a:ext cx="5349093" cy="923330"/>
          </a:xfrm>
          <a:prstGeom prst="rect">
            <a:avLst/>
          </a:prstGeom>
          <a:noFill/>
        </p:spPr>
        <p:txBody>
          <a:bodyPr wrap="none" lIns="91440" tIns="45720" rIns="91440" bIns="45720">
            <a:spAutoFit/>
          </a:bodyPr>
          <a:lstStyle/>
          <a:p>
            <a:pPr algn="ctr"/>
            <a:r>
              <a:rPr lang="de-DE"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Die Interpretation</a:t>
            </a:r>
            <a:endParaRPr lang="de-D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Gestreifter Pfeil nach rechts 12"/>
          <p:cNvSpPr/>
          <p:nvPr/>
        </p:nvSpPr>
        <p:spPr>
          <a:xfrm rot="3207133">
            <a:off x="5039899" y="4354182"/>
            <a:ext cx="1224136" cy="718564"/>
          </a:xfrm>
          <a:prstGeom prst="stripedRight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5815200" y="5368675"/>
            <a:ext cx="3306674" cy="1200329"/>
          </a:xfrm>
          <a:prstGeom prst="rect">
            <a:avLst/>
          </a:prstGeom>
          <a:noFill/>
        </p:spPr>
        <p:txBody>
          <a:bodyPr wrap="none" rtlCol="0">
            <a:spAutoFit/>
          </a:bodyPr>
          <a:lstStyle/>
          <a:p>
            <a:r>
              <a:rPr lang="de-DE" sz="2400" b="1" dirty="0" smtClean="0"/>
              <a:t>Aussage / Interpretation</a:t>
            </a:r>
          </a:p>
          <a:p>
            <a:pPr marL="342900" indent="-342900">
              <a:buFont typeface="Wingdings"/>
              <a:buChar char="à"/>
            </a:pPr>
            <a:r>
              <a:rPr lang="de-DE" sz="2400" b="1" dirty="0" smtClean="0">
                <a:sym typeface="Wingdings" panose="05000000000000000000" pitchFamily="2" charset="2"/>
              </a:rPr>
              <a:t>entsteht a</a:t>
            </a:r>
            <a:r>
              <a:rPr lang="de-DE" sz="2400" b="1" dirty="0" smtClean="0"/>
              <a:t>us allen </a:t>
            </a:r>
          </a:p>
          <a:p>
            <a:r>
              <a:rPr lang="de-DE" sz="2400" b="1" dirty="0" smtClean="0"/>
              <a:t>Aspekten</a:t>
            </a:r>
            <a:endParaRPr lang="de-DE" sz="2400" b="1" dirty="0"/>
          </a:p>
        </p:txBody>
      </p:sp>
      <p:sp>
        <p:nvSpPr>
          <p:cNvPr id="16" name="Textfeld 15"/>
          <p:cNvSpPr txBox="1"/>
          <p:nvPr/>
        </p:nvSpPr>
        <p:spPr>
          <a:xfrm>
            <a:off x="6516216" y="1384122"/>
            <a:ext cx="2304256" cy="1477328"/>
          </a:xfrm>
          <a:prstGeom prst="rect">
            <a:avLst/>
          </a:prstGeom>
          <a:noFill/>
        </p:spPr>
        <p:txBody>
          <a:bodyPr wrap="square" rtlCol="0">
            <a:spAutoFit/>
          </a:bodyPr>
          <a:lstStyle/>
          <a:p>
            <a:r>
              <a:rPr lang="de-DE" dirty="0" smtClean="0"/>
              <a:t>Die einzelnen Aspekte überschneiden sich und  dürfen </a:t>
            </a:r>
            <a:r>
              <a:rPr lang="de-DE" u="sng" dirty="0" smtClean="0"/>
              <a:t>nicht</a:t>
            </a:r>
            <a:r>
              <a:rPr lang="de-DE" dirty="0" smtClean="0"/>
              <a:t> isoliert betrachtet werden!</a:t>
            </a:r>
            <a:endParaRPr lang="de-DE" dirty="0"/>
          </a:p>
        </p:txBody>
      </p:sp>
      <p:cxnSp>
        <p:nvCxnSpPr>
          <p:cNvPr id="18" name="Gerade Verbindung mit Pfeil 17"/>
          <p:cNvCxnSpPr/>
          <p:nvPr/>
        </p:nvCxnSpPr>
        <p:spPr>
          <a:xfrm>
            <a:off x="5405967" y="1903403"/>
            <a:ext cx="1012746" cy="0"/>
          </a:xfrm>
          <a:prstGeom prst="straightConnector1">
            <a:avLst/>
          </a:prstGeom>
          <a:ln w="28575">
            <a:prstDash val="dashDot"/>
            <a:tailEnd type="arrow"/>
          </a:ln>
        </p:spPr>
        <p:style>
          <a:lnRef idx="1">
            <a:schemeClr val="dk1"/>
          </a:lnRef>
          <a:fillRef idx="0">
            <a:schemeClr val="dk1"/>
          </a:fillRef>
          <a:effectRef idx="0">
            <a:schemeClr val="dk1"/>
          </a:effectRef>
          <a:fontRef idx="minor">
            <a:schemeClr val="tx1"/>
          </a:fontRef>
        </p:style>
      </p:cxnSp>
      <p:pic>
        <p:nvPicPr>
          <p:cNvPr id="2052" name="Picture 4" descr="Bunte, Prismatische, Chromatisch, Regenbog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1638" y="5279180"/>
            <a:ext cx="1383148" cy="1379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48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75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fade">
                                      <p:cBhvr>
                                        <p:cTn id="21" dur="500"/>
                                        <p:tgtEl>
                                          <p:spTgt spid="20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052"/>
                                        </p:tgtEl>
                                        <p:attrNameLst>
                                          <p:attrName>style.visibility</p:attrName>
                                        </p:attrNameLst>
                                      </p:cBhvr>
                                      <p:to>
                                        <p:strVal val="visible"/>
                                      </p:to>
                                    </p:set>
                                    <p:animEffect transition="in" filter="fade">
                                      <p:cBhvr>
                                        <p:cTn id="63"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1" grpId="0"/>
      <p:bldP spid="12" grpId="0"/>
      <p:bldP spid="13" grpId="0" animBg="1"/>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39379"/>
            <a:ext cx="8229600" cy="1143000"/>
          </a:xfrm>
        </p:spPr>
        <p:txBody>
          <a:bodyPr/>
          <a:lstStyle/>
          <a:p>
            <a:r>
              <a:rPr lang="de-DE" dirty="0" smtClean="0"/>
              <a:t>Beispiele:</a:t>
            </a:r>
            <a:endParaRPr lang="de-DE" dirty="0"/>
          </a:p>
        </p:txBody>
      </p:sp>
      <p:sp>
        <p:nvSpPr>
          <p:cNvPr id="3" name="Inhaltsplatzhalter 2"/>
          <p:cNvSpPr>
            <a:spLocks noGrp="1"/>
          </p:cNvSpPr>
          <p:nvPr>
            <p:ph idx="1"/>
          </p:nvPr>
        </p:nvSpPr>
        <p:spPr>
          <a:xfrm>
            <a:off x="395536" y="1844824"/>
            <a:ext cx="8229600" cy="1872208"/>
          </a:xfrm>
        </p:spPr>
        <p:txBody>
          <a:bodyPr>
            <a:normAutofit/>
          </a:bodyPr>
          <a:lstStyle/>
          <a:p>
            <a:pPr marL="0" indent="0">
              <a:buNone/>
            </a:pPr>
            <a:r>
              <a:rPr lang="de-DE" sz="2000" dirty="0" smtClean="0"/>
              <a:t>[…] </a:t>
            </a:r>
            <a:r>
              <a:rPr lang="de-DE" sz="2000" b="1" dirty="0" smtClean="0">
                <a:solidFill>
                  <a:srgbClr val="3366FF"/>
                </a:solidFill>
              </a:rPr>
              <a:t>„Maria-Lisa!“</a:t>
            </a:r>
            <a:r>
              <a:rPr lang="de-DE" sz="2000" dirty="0" smtClean="0"/>
              <a:t>, </a:t>
            </a:r>
            <a:r>
              <a:rPr lang="de-DE" sz="2000" dirty="0" smtClean="0">
                <a:solidFill>
                  <a:srgbClr val="3366FF"/>
                </a:solidFill>
              </a:rPr>
              <a:t>entfuhr</a:t>
            </a:r>
            <a:r>
              <a:rPr lang="de-DE" sz="2000" dirty="0" smtClean="0"/>
              <a:t> es dem Filialleiter, und mit </a:t>
            </a:r>
            <a:r>
              <a:rPr lang="de-DE" sz="2000" dirty="0" smtClean="0">
                <a:solidFill>
                  <a:srgbClr val="3366FF"/>
                </a:solidFill>
              </a:rPr>
              <a:t>zittriger</a:t>
            </a:r>
            <a:r>
              <a:rPr lang="de-DE" sz="2000" dirty="0" smtClean="0"/>
              <a:t> Hand suchte er den Unterarm seiner Frau. Wie jeden Abend saßen sie nebeneinander vor dem Fernseher, und beide hatten ihre Füße in rote </a:t>
            </a:r>
            <a:r>
              <a:rPr lang="de-DE" sz="2000" b="1" dirty="0" smtClean="0">
                <a:solidFill>
                  <a:srgbClr val="0070C0"/>
                </a:solidFill>
              </a:rPr>
              <a:t>Plastikeimerchen</a:t>
            </a:r>
            <a:r>
              <a:rPr lang="de-DE" sz="2000" dirty="0" smtClean="0">
                <a:solidFill>
                  <a:srgbClr val="0070C0"/>
                </a:solidFill>
              </a:rPr>
              <a:t> </a:t>
            </a:r>
            <a:r>
              <a:rPr lang="de-DE" sz="2000" dirty="0" smtClean="0"/>
              <a:t>gestellt, in ein lauwarmes Kamillenbad – das stundenlange Stehen im Supermarkt machte ihnen zu schaffen. </a:t>
            </a:r>
            <a:endParaRPr lang="de-DE" sz="2000" dirty="0"/>
          </a:p>
        </p:txBody>
      </p:sp>
      <p:sp>
        <p:nvSpPr>
          <p:cNvPr id="4" name="Textfeld 3"/>
          <p:cNvSpPr txBox="1"/>
          <p:nvPr/>
        </p:nvSpPr>
        <p:spPr>
          <a:xfrm>
            <a:off x="1187624" y="1257111"/>
            <a:ext cx="801823" cy="369332"/>
          </a:xfrm>
          <a:prstGeom prst="rect">
            <a:avLst/>
          </a:prstGeom>
          <a:noFill/>
        </p:spPr>
        <p:txBody>
          <a:bodyPr wrap="none" rtlCol="0">
            <a:spAutoFit/>
          </a:bodyPr>
          <a:lstStyle/>
          <a:p>
            <a:r>
              <a:rPr lang="de-DE" dirty="0" smtClean="0">
                <a:solidFill>
                  <a:srgbClr val="3366FF"/>
                </a:solidFill>
              </a:rPr>
              <a:t>Ausruf</a:t>
            </a:r>
            <a:endParaRPr lang="de-DE" dirty="0">
              <a:solidFill>
                <a:srgbClr val="3366FF"/>
              </a:solidFill>
            </a:endParaRPr>
          </a:p>
        </p:txBody>
      </p:sp>
      <p:sp>
        <p:nvSpPr>
          <p:cNvPr id="6" name="Textfeld 5"/>
          <p:cNvSpPr txBox="1"/>
          <p:nvPr/>
        </p:nvSpPr>
        <p:spPr>
          <a:xfrm>
            <a:off x="5364088" y="3140968"/>
            <a:ext cx="3645293" cy="369332"/>
          </a:xfrm>
          <a:prstGeom prst="rect">
            <a:avLst/>
          </a:prstGeom>
          <a:noFill/>
        </p:spPr>
        <p:txBody>
          <a:bodyPr wrap="none" rtlCol="0">
            <a:spAutoFit/>
          </a:bodyPr>
          <a:lstStyle/>
          <a:p>
            <a:r>
              <a:rPr lang="de-DE" b="1" dirty="0" smtClean="0">
                <a:solidFill>
                  <a:srgbClr val="0070C0"/>
                </a:solidFill>
              </a:rPr>
              <a:t>Diminutiv / Verniedlichung </a:t>
            </a:r>
            <a:r>
              <a:rPr lang="de-DE" b="1" dirty="0" smtClean="0">
                <a:solidFill>
                  <a:srgbClr val="0070C0"/>
                </a:solidFill>
                <a:sym typeface="Wingdings" panose="05000000000000000000" pitchFamily="2" charset="2"/>
              </a:rPr>
              <a:t> Ironie</a:t>
            </a:r>
            <a:endParaRPr lang="de-DE" b="1" dirty="0">
              <a:solidFill>
                <a:srgbClr val="0070C0"/>
              </a:solidFill>
            </a:endParaRPr>
          </a:p>
        </p:txBody>
      </p:sp>
      <p:cxnSp>
        <p:nvCxnSpPr>
          <p:cNvPr id="8" name="Gerade Verbindung mit Pfeil 7"/>
          <p:cNvCxnSpPr/>
          <p:nvPr/>
        </p:nvCxnSpPr>
        <p:spPr>
          <a:xfrm flipV="1">
            <a:off x="6444208" y="2708920"/>
            <a:ext cx="0" cy="432048"/>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9" name="Gerade Verbindung mit Pfeil 8"/>
          <p:cNvCxnSpPr/>
          <p:nvPr/>
        </p:nvCxnSpPr>
        <p:spPr>
          <a:xfrm>
            <a:off x="1567345" y="1585599"/>
            <a:ext cx="0" cy="311006"/>
          </a:xfrm>
          <a:prstGeom prst="straightConnector1">
            <a:avLst/>
          </a:prstGeom>
          <a:ln w="28575">
            <a:solidFill>
              <a:srgbClr val="3366FF"/>
            </a:solidFill>
            <a:tailEnd type="arrow"/>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753294" y="3702174"/>
            <a:ext cx="4032448" cy="646331"/>
          </a:xfrm>
          <a:prstGeom prst="rect">
            <a:avLst/>
          </a:prstGeom>
          <a:noFill/>
        </p:spPr>
        <p:txBody>
          <a:bodyPr wrap="square" rtlCol="0">
            <a:spAutoFit/>
          </a:bodyPr>
          <a:lstStyle/>
          <a:p>
            <a:r>
              <a:rPr lang="de-DE" b="1" dirty="0" smtClean="0">
                <a:solidFill>
                  <a:srgbClr val="0070C0"/>
                </a:solidFill>
              </a:rPr>
              <a:t>Gedankenstrich </a:t>
            </a:r>
            <a:r>
              <a:rPr lang="de-DE" b="1" dirty="0" smtClean="0">
                <a:solidFill>
                  <a:srgbClr val="0070C0"/>
                </a:solidFill>
                <a:sym typeface="Wingdings" panose="05000000000000000000" pitchFamily="2" charset="2"/>
              </a:rPr>
              <a:t> </a:t>
            </a:r>
            <a:r>
              <a:rPr lang="de-DE" b="1" dirty="0" smtClean="0">
                <a:solidFill>
                  <a:srgbClr val="0070C0"/>
                </a:solidFill>
              </a:rPr>
              <a:t>gedankliche Pause, dadurch entsteht eine Betonung</a:t>
            </a:r>
            <a:endParaRPr lang="de-DE" b="1" dirty="0">
              <a:solidFill>
                <a:srgbClr val="0070C0"/>
              </a:solidFill>
            </a:endParaRPr>
          </a:p>
        </p:txBody>
      </p:sp>
      <p:cxnSp>
        <p:nvCxnSpPr>
          <p:cNvPr id="15" name="Gerade Verbindung mit Pfeil 14"/>
          <p:cNvCxnSpPr/>
          <p:nvPr/>
        </p:nvCxnSpPr>
        <p:spPr>
          <a:xfrm flipV="1">
            <a:off x="2987824" y="1585599"/>
            <a:ext cx="1728192" cy="2592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H="1" flipV="1">
            <a:off x="5076056" y="1585599"/>
            <a:ext cx="1080120" cy="2592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9" name="Textfeld 18"/>
          <p:cNvSpPr txBox="1"/>
          <p:nvPr/>
        </p:nvSpPr>
        <p:spPr>
          <a:xfrm>
            <a:off x="4355976" y="1216267"/>
            <a:ext cx="1119153" cy="369332"/>
          </a:xfrm>
          <a:prstGeom prst="rect">
            <a:avLst/>
          </a:prstGeom>
          <a:noFill/>
        </p:spPr>
        <p:txBody>
          <a:bodyPr wrap="none" rtlCol="0">
            <a:spAutoFit/>
          </a:bodyPr>
          <a:lstStyle/>
          <a:p>
            <a:r>
              <a:rPr lang="de-DE" dirty="0" smtClean="0"/>
              <a:t>Erregtheit</a:t>
            </a:r>
            <a:endParaRPr lang="de-DE" dirty="0"/>
          </a:p>
        </p:txBody>
      </p:sp>
      <p:cxnSp>
        <p:nvCxnSpPr>
          <p:cNvPr id="20" name="Gerade Verbindung mit Pfeil 19"/>
          <p:cNvCxnSpPr>
            <a:stCxn id="4" idx="3"/>
            <a:endCxn id="19" idx="1"/>
          </p:cNvCxnSpPr>
          <p:nvPr/>
        </p:nvCxnSpPr>
        <p:spPr>
          <a:xfrm flipV="1">
            <a:off x="1989447" y="1400933"/>
            <a:ext cx="2366529" cy="4084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3707904" y="3006745"/>
            <a:ext cx="0" cy="80275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85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par>
                                <p:cTn id="36" presetID="10"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6" grpId="0"/>
      <p:bldP spid="13"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1590833"/>
            <a:ext cx="8229600" cy="1688634"/>
          </a:xfrm>
        </p:spPr>
        <p:txBody>
          <a:bodyPr>
            <a:normAutofit/>
          </a:bodyPr>
          <a:lstStyle/>
          <a:p>
            <a:pPr marL="0" indent="0">
              <a:buNone/>
            </a:pPr>
            <a:r>
              <a:rPr lang="de-DE" sz="2000" dirty="0" smtClean="0"/>
              <a:t>Der </a:t>
            </a:r>
            <a:r>
              <a:rPr lang="de-DE" sz="2000" dirty="0" err="1" smtClean="0"/>
              <a:t>Fililalleiter</a:t>
            </a:r>
            <a:r>
              <a:rPr lang="de-DE" sz="2000" dirty="0" smtClean="0"/>
              <a:t> hielt immer noch Maria-Lisas Arm. Er </a:t>
            </a:r>
            <a:r>
              <a:rPr lang="de-DE" sz="2000" i="1" dirty="0" smtClean="0">
                <a:solidFill>
                  <a:srgbClr val="3366FF"/>
                </a:solidFill>
              </a:rPr>
              <a:t>schnaufte, krallte </a:t>
            </a:r>
            <a:r>
              <a:rPr lang="de-DE" sz="2000" dirty="0" smtClean="0"/>
              <a:t>seine Finger  in ihr Fleisch und </a:t>
            </a:r>
            <a:r>
              <a:rPr lang="de-DE" sz="2000" i="1" dirty="0" smtClean="0">
                <a:solidFill>
                  <a:srgbClr val="3366FF"/>
                </a:solidFill>
              </a:rPr>
              <a:t>stierte</a:t>
            </a:r>
            <a:r>
              <a:rPr lang="de-DE" sz="2000" dirty="0" smtClean="0"/>
              <a:t> in den </a:t>
            </a:r>
            <a:r>
              <a:rPr lang="de-DE" sz="2000" b="1" dirty="0" smtClean="0">
                <a:solidFill>
                  <a:srgbClr val="3366FF"/>
                </a:solidFill>
              </a:rPr>
              <a:t>Kasten</a:t>
            </a:r>
            <a:r>
              <a:rPr lang="de-DE" sz="2000" dirty="0" smtClean="0"/>
              <a:t>. Hier, fand er, war sie flacher als im Leben. Sie hatte ihr </a:t>
            </a:r>
            <a:r>
              <a:rPr lang="de-DE" sz="2000" b="1" dirty="0" smtClean="0">
                <a:solidFill>
                  <a:srgbClr val="3366FF"/>
                </a:solidFill>
              </a:rPr>
              <a:t>Was-</a:t>
            </a:r>
            <a:r>
              <a:rPr lang="de-DE" sz="2000" b="1" dirty="0" err="1" smtClean="0">
                <a:solidFill>
                  <a:srgbClr val="3366FF"/>
                </a:solidFill>
              </a:rPr>
              <a:t>darfs</a:t>
            </a:r>
            <a:r>
              <a:rPr lang="de-DE" sz="2000" b="1" dirty="0" smtClean="0">
                <a:solidFill>
                  <a:srgbClr val="3366FF"/>
                </a:solidFill>
              </a:rPr>
              <a:t>-denn-sein-Gesicht</a:t>
            </a:r>
            <a:r>
              <a:rPr lang="de-DE" sz="2000" dirty="0" smtClean="0"/>
              <a:t> aufgesetzt und bemerkte </a:t>
            </a:r>
            <a:r>
              <a:rPr lang="de-DE" sz="2000" u="sng" dirty="0" smtClean="0">
                <a:solidFill>
                  <a:srgbClr val="3366FF"/>
                </a:solidFill>
              </a:rPr>
              <a:t>leise, aber dezidiert</a:t>
            </a:r>
            <a:r>
              <a:rPr lang="de-DE" sz="2000" dirty="0" smtClean="0"/>
              <a:t>: „Mein Willy ekelt mich an.“</a:t>
            </a:r>
            <a:endParaRPr lang="de-DE" sz="2000" dirty="0"/>
          </a:p>
        </p:txBody>
      </p:sp>
      <p:cxnSp>
        <p:nvCxnSpPr>
          <p:cNvPr id="5" name="Gerade Verbindung mit Pfeil 4"/>
          <p:cNvCxnSpPr/>
          <p:nvPr/>
        </p:nvCxnSpPr>
        <p:spPr>
          <a:xfrm flipV="1">
            <a:off x="5580112" y="2490137"/>
            <a:ext cx="0" cy="115212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feld 6"/>
          <p:cNvSpPr txBox="1"/>
          <p:nvPr/>
        </p:nvSpPr>
        <p:spPr>
          <a:xfrm>
            <a:off x="4716016" y="3642265"/>
            <a:ext cx="3152875" cy="1477328"/>
          </a:xfrm>
          <a:prstGeom prst="rect">
            <a:avLst/>
          </a:prstGeom>
          <a:noFill/>
        </p:spPr>
        <p:txBody>
          <a:bodyPr wrap="square" rtlCol="0">
            <a:spAutoFit/>
          </a:bodyPr>
          <a:lstStyle/>
          <a:p>
            <a:r>
              <a:rPr lang="de-DE" dirty="0" smtClean="0"/>
              <a:t>Aneinanderreihung der Wörter</a:t>
            </a:r>
          </a:p>
          <a:p>
            <a:pPr algn="ctr"/>
            <a:r>
              <a:rPr lang="de-DE" dirty="0" smtClean="0">
                <a:sym typeface="Wingdings" panose="05000000000000000000" pitchFamily="2" charset="2"/>
              </a:rPr>
              <a:t> Maria-Lisa lächelt, wirkt wie im Verkaufsgespräch,  unbeteiligt – Gegensatz zum Thema</a:t>
            </a:r>
            <a:endParaRPr lang="de-DE" dirty="0"/>
          </a:p>
        </p:txBody>
      </p:sp>
      <p:sp>
        <p:nvSpPr>
          <p:cNvPr id="9" name="Textfeld 8"/>
          <p:cNvSpPr txBox="1"/>
          <p:nvPr/>
        </p:nvSpPr>
        <p:spPr>
          <a:xfrm>
            <a:off x="1403648" y="3279467"/>
            <a:ext cx="2448272" cy="2031325"/>
          </a:xfrm>
          <a:prstGeom prst="rect">
            <a:avLst/>
          </a:prstGeom>
          <a:noFill/>
        </p:spPr>
        <p:txBody>
          <a:bodyPr wrap="square" rtlCol="0">
            <a:spAutoFit/>
          </a:bodyPr>
          <a:lstStyle/>
          <a:p>
            <a:pPr algn="ctr"/>
            <a:r>
              <a:rPr lang="de-DE" dirty="0" smtClean="0"/>
              <a:t>Es scheint ihr peinlich zu sein, aber es ist wahr, sie will es aussprechen, ihr scheint die Tragweite bewusst zu sein, denn sie sagt es entschieden.</a:t>
            </a:r>
            <a:endParaRPr lang="de-DE" dirty="0"/>
          </a:p>
        </p:txBody>
      </p:sp>
      <p:cxnSp>
        <p:nvCxnSpPr>
          <p:cNvPr id="10" name="Gerade Verbindung mit Pfeil 9"/>
          <p:cNvCxnSpPr/>
          <p:nvPr/>
        </p:nvCxnSpPr>
        <p:spPr>
          <a:xfrm flipV="1">
            <a:off x="2483768" y="2852936"/>
            <a:ext cx="0" cy="4265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a:off x="5004048" y="1181279"/>
            <a:ext cx="0" cy="84356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5" name="Textfeld 14"/>
          <p:cNvSpPr txBox="1"/>
          <p:nvPr/>
        </p:nvSpPr>
        <p:spPr>
          <a:xfrm>
            <a:off x="3995936" y="593230"/>
            <a:ext cx="2016224" cy="646331"/>
          </a:xfrm>
          <a:prstGeom prst="rect">
            <a:avLst/>
          </a:prstGeom>
          <a:noFill/>
        </p:spPr>
        <p:txBody>
          <a:bodyPr wrap="square" rtlCol="0">
            <a:spAutoFit/>
          </a:bodyPr>
          <a:lstStyle/>
          <a:p>
            <a:pPr algn="ctr"/>
            <a:r>
              <a:rPr lang="de-DE" dirty="0" smtClean="0"/>
              <a:t>Abwertend für den Fernseher</a:t>
            </a:r>
            <a:endParaRPr lang="de-DE" dirty="0"/>
          </a:p>
        </p:txBody>
      </p:sp>
      <p:sp>
        <p:nvSpPr>
          <p:cNvPr id="16" name="Textfeld 15"/>
          <p:cNvSpPr txBox="1"/>
          <p:nvPr/>
        </p:nvSpPr>
        <p:spPr>
          <a:xfrm>
            <a:off x="6516216" y="1004174"/>
            <a:ext cx="2002343" cy="369332"/>
          </a:xfrm>
          <a:prstGeom prst="rect">
            <a:avLst/>
          </a:prstGeom>
          <a:noFill/>
        </p:spPr>
        <p:txBody>
          <a:bodyPr wrap="none" rtlCol="0">
            <a:spAutoFit/>
          </a:bodyPr>
          <a:lstStyle/>
          <a:p>
            <a:r>
              <a:rPr lang="de-DE" dirty="0" smtClean="0"/>
              <a:t>Klimax / Steigerung</a:t>
            </a:r>
            <a:endParaRPr lang="de-DE" dirty="0"/>
          </a:p>
        </p:txBody>
      </p:sp>
      <p:cxnSp>
        <p:nvCxnSpPr>
          <p:cNvPr id="17" name="Gerade Verbindung mit Pfeil 16"/>
          <p:cNvCxnSpPr/>
          <p:nvPr/>
        </p:nvCxnSpPr>
        <p:spPr>
          <a:xfrm>
            <a:off x="7308304" y="1316063"/>
            <a:ext cx="0" cy="39185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1043608" y="6021288"/>
            <a:ext cx="184731" cy="369332"/>
          </a:xfrm>
          <a:prstGeom prst="rect">
            <a:avLst/>
          </a:prstGeom>
          <a:noFill/>
        </p:spPr>
        <p:txBody>
          <a:bodyPr wrap="none" rtlCol="0">
            <a:spAutoFit/>
          </a:bodyPr>
          <a:lstStyle/>
          <a:p>
            <a:endParaRPr lang="de-DE" dirty="0" smtClean="0"/>
          </a:p>
        </p:txBody>
      </p:sp>
    </p:spTree>
    <p:extLst>
      <p:ext uri="{BB962C8B-B14F-4D97-AF65-F5344CB8AC3E}">
        <p14:creationId xmlns:p14="http://schemas.microsoft.com/office/powerpoint/2010/main" val="126209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9"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llipse 13"/>
          <p:cNvSpPr/>
          <p:nvPr/>
        </p:nvSpPr>
        <p:spPr>
          <a:xfrm>
            <a:off x="467544" y="3068960"/>
            <a:ext cx="3661615" cy="514219"/>
          </a:xfrm>
          <a:prstGeom prst="ellipse">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de-DE"/>
          </a:p>
        </p:txBody>
      </p:sp>
      <p:sp>
        <p:nvSpPr>
          <p:cNvPr id="3" name="Inhaltsplatzhalter 2"/>
          <p:cNvSpPr>
            <a:spLocks noGrp="1"/>
          </p:cNvSpPr>
          <p:nvPr>
            <p:ph idx="1"/>
          </p:nvPr>
        </p:nvSpPr>
        <p:spPr/>
        <p:txBody>
          <a:bodyPr>
            <a:normAutofit/>
          </a:bodyPr>
          <a:lstStyle/>
          <a:p>
            <a:pPr marL="0" indent="0">
              <a:buNone/>
            </a:pPr>
            <a:r>
              <a:rPr lang="de-DE" sz="2400" dirty="0"/>
              <a:t>Maria-Lisa reichte ihm das Frotteetuch, aber der </a:t>
            </a:r>
            <a:r>
              <a:rPr lang="de-DE" sz="2400" u="sng" dirty="0"/>
              <a:t>Filialleiter</a:t>
            </a:r>
            <a:r>
              <a:rPr lang="de-DE" sz="2400" dirty="0"/>
              <a:t> stieg noch nicht aus dem Eimer. Er hielt das Tuch in der Hand, und so </a:t>
            </a:r>
            <a:r>
              <a:rPr lang="de-DE" sz="2400" u="sng" dirty="0">
                <a:solidFill>
                  <a:srgbClr val="FF9900"/>
                </a:solidFill>
              </a:rPr>
              <a:t>stand er nun</a:t>
            </a:r>
            <a:r>
              <a:rPr lang="de-DE" sz="2400" dirty="0"/>
              <a:t>, nur mit </a:t>
            </a:r>
            <a:r>
              <a:rPr lang="de-DE" sz="2400" b="1" dirty="0">
                <a:solidFill>
                  <a:srgbClr val="0070C0"/>
                </a:solidFill>
              </a:rPr>
              <a:t>Unterhemd und Unterhose</a:t>
            </a:r>
            <a:r>
              <a:rPr lang="de-DE" sz="2400" dirty="0"/>
              <a:t> bekleidet, </a:t>
            </a:r>
            <a:r>
              <a:rPr lang="de-DE" sz="2400" u="sng" dirty="0">
                <a:solidFill>
                  <a:srgbClr val="FF9900"/>
                </a:solidFill>
              </a:rPr>
              <a:t>minutenlang im Kamillenbad </a:t>
            </a:r>
            <a:r>
              <a:rPr lang="de-DE" sz="2400" dirty="0"/>
              <a:t>– ein totes Paar Füße, im Supermarkt platt gelatscht. </a:t>
            </a:r>
            <a:r>
              <a:rPr lang="de-DE" sz="2400" dirty="0" smtClean="0"/>
              <a:t> «</a:t>
            </a:r>
            <a:r>
              <a:rPr lang="de-DE" sz="2400" dirty="0"/>
              <a:t>Das Wasser wird kalt», sagte Maria-Lisa. </a:t>
            </a:r>
          </a:p>
        </p:txBody>
      </p:sp>
      <p:sp>
        <p:nvSpPr>
          <p:cNvPr id="4" name="Textfeld 3"/>
          <p:cNvSpPr txBox="1"/>
          <p:nvPr/>
        </p:nvSpPr>
        <p:spPr>
          <a:xfrm>
            <a:off x="4753832" y="562331"/>
            <a:ext cx="1558965" cy="1200329"/>
          </a:xfrm>
          <a:prstGeom prst="rect">
            <a:avLst/>
          </a:prstGeom>
          <a:noFill/>
        </p:spPr>
        <p:txBody>
          <a:bodyPr wrap="square" rtlCol="0">
            <a:spAutoFit/>
          </a:bodyPr>
          <a:lstStyle/>
          <a:p>
            <a:r>
              <a:rPr lang="de-DE" dirty="0" smtClean="0">
                <a:solidFill>
                  <a:srgbClr val="0070C0"/>
                </a:solidFill>
              </a:rPr>
              <a:t>Alliteration </a:t>
            </a:r>
            <a:r>
              <a:rPr lang="de-DE" dirty="0" smtClean="0">
                <a:solidFill>
                  <a:srgbClr val="0070C0"/>
                </a:solidFill>
                <a:sym typeface="Wingdings" panose="05000000000000000000" pitchFamily="2" charset="2"/>
              </a:rPr>
              <a:t></a:t>
            </a:r>
            <a:r>
              <a:rPr lang="de-DE" dirty="0" smtClean="0">
                <a:solidFill>
                  <a:srgbClr val="0070C0"/>
                </a:solidFill>
              </a:rPr>
              <a:t> Betonung des </a:t>
            </a:r>
            <a:r>
              <a:rPr lang="de-DE" dirty="0" err="1" smtClean="0">
                <a:solidFill>
                  <a:srgbClr val="0070C0"/>
                </a:solidFill>
              </a:rPr>
              <a:t>Fassungslosig-keit</a:t>
            </a:r>
            <a:endParaRPr lang="de-DE" dirty="0">
              <a:solidFill>
                <a:srgbClr val="0070C0"/>
              </a:solidFill>
            </a:endParaRPr>
          </a:p>
        </p:txBody>
      </p:sp>
      <p:cxnSp>
        <p:nvCxnSpPr>
          <p:cNvPr id="6" name="Gerade Verbindung mit Pfeil 5"/>
          <p:cNvCxnSpPr/>
          <p:nvPr/>
        </p:nvCxnSpPr>
        <p:spPr>
          <a:xfrm>
            <a:off x="5292080" y="1566084"/>
            <a:ext cx="0" cy="9268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feld 6"/>
          <p:cNvSpPr txBox="1"/>
          <p:nvPr/>
        </p:nvSpPr>
        <p:spPr>
          <a:xfrm>
            <a:off x="395536" y="516716"/>
            <a:ext cx="3128914" cy="923330"/>
          </a:xfrm>
          <a:prstGeom prst="rect">
            <a:avLst/>
          </a:prstGeom>
          <a:noFill/>
        </p:spPr>
        <p:txBody>
          <a:bodyPr wrap="square" rtlCol="0">
            <a:spAutoFit/>
          </a:bodyPr>
          <a:lstStyle/>
          <a:p>
            <a:pPr algn="ctr"/>
            <a:r>
              <a:rPr lang="de-DE" dirty="0" smtClean="0">
                <a:solidFill>
                  <a:srgbClr val="FF9900"/>
                </a:solidFill>
              </a:rPr>
              <a:t>Er steht im Wasser, ohne etwas zu tun </a:t>
            </a:r>
            <a:r>
              <a:rPr lang="de-DE" dirty="0" smtClean="0">
                <a:solidFill>
                  <a:srgbClr val="FF9900"/>
                </a:solidFill>
                <a:sym typeface="Wingdings" panose="05000000000000000000" pitchFamily="2" charset="2"/>
              </a:rPr>
              <a:t>Fassungslosigkeit / Entsetzen</a:t>
            </a:r>
            <a:endParaRPr lang="de-DE" dirty="0">
              <a:solidFill>
                <a:srgbClr val="FF9900"/>
              </a:solidFill>
            </a:endParaRPr>
          </a:p>
        </p:txBody>
      </p:sp>
      <p:cxnSp>
        <p:nvCxnSpPr>
          <p:cNvPr id="9" name="Gerade Verbindung mit Pfeil 8"/>
          <p:cNvCxnSpPr/>
          <p:nvPr/>
        </p:nvCxnSpPr>
        <p:spPr>
          <a:xfrm>
            <a:off x="1619672" y="1366689"/>
            <a:ext cx="0" cy="1193466"/>
          </a:xfrm>
          <a:prstGeom prst="straightConnector1">
            <a:avLst/>
          </a:prstGeom>
          <a:ln w="19050">
            <a:solidFill>
              <a:srgbClr val="FF9933"/>
            </a:solidFill>
            <a:tailEnd type="arrow"/>
          </a:ln>
        </p:spPr>
        <p:style>
          <a:lnRef idx="1">
            <a:schemeClr val="accent6"/>
          </a:lnRef>
          <a:fillRef idx="0">
            <a:schemeClr val="accent6"/>
          </a:fillRef>
          <a:effectRef idx="0">
            <a:schemeClr val="accent6"/>
          </a:effectRef>
          <a:fontRef idx="minor">
            <a:schemeClr val="tx1"/>
          </a:fontRef>
        </p:style>
      </p:cxnSp>
      <p:sp>
        <p:nvSpPr>
          <p:cNvPr id="10" name="Ellipse 9"/>
          <p:cNvSpPr/>
          <p:nvPr/>
        </p:nvSpPr>
        <p:spPr>
          <a:xfrm>
            <a:off x="4129159" y="2708920"/>
            <a:ext cx="2808312" cy="87425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4247051" y="4051231"/>
            <a:ext cx="2664296" cy="1754326"/>
          </a:xfrm>
          <a:prstGeom prst="rect">
            <a:avLst/>
          </a:prstGeom>
          <a:noFill/>
        </p:spPr>
        <p:txBody>
          <a:bodyPr wrap="square" rtlCol="0">
            <a:spAutoFit/>
          </a:bodyPr>
          <a:lstStyle/>
          <a:p>
            <a:pPr algn="ctr"/>
            <a:r>
              <a:rPr lang="de-DE" dirty="0" smtClean="0"/>
              <a:t>Metapher </a:t>
            </a:r>
            <a:r>
              <a:rPr lang="de-DE" dirty="0" smtClean="0">
                <a:sym typeface="Wingdings" panose="05000000000000000000" pitchFamily="2" charset="2"/>
              </a:rPr>
              <a:t> die Beziehung ist am Ende, das Wasser erkaltet immer wieder, auch wenn man warmes Wasser nachschüttet.</a:t>
            </a:r>
            <a:endParaRPr lang="de-DE" dirty="0"/>
          </a:p>
        </p:txBody>
      </p:sp>
      <p:cxnSp>
        <p:nvCxnSpPr>
          <p:cNvPr id="13" name="Gerade Verbindung mit Pfeil 12"/>
          <p:cNvCxnSpPr/>
          <p:nvPr/>
        </p:nvCxnSpPr>
        <p:spPr>
          <a:xfrm flipV="1">
            <a:off x="5605323" y="3537012"/>
            <a:ext cx="0" cy="51421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1547664" y="3912146"/>
            <a:ext cx="2088232" cy="2031325"/>
          </a:xfrm>
          <a:prstGeom prst="rect">
            <a:avLst/>
          </a:prstGeom>
          <a:noFill/>
        </p:spPr>
        <p:txBody>
          <a:bodyPr wrap="square" rtlCol="0">
            <a:spAutoFit/>
          </a:bodyPr>
          <a:lstStyle/>
          <a:p>
            <a:pPr algn="ctr"/>
            <a:r>
              <a:rPr lang="de-DE" dirty="0" smtClean="0"/>
              <a:t>Umgangssprache </a:t>
            </a:r>
            <a:r>
              <a:rPr lang="de-DE" dirty="0" smtClean="0">
                <a:sym typeface="Wingdings" panose="05000000000000000000" pitchFamily="2" charset="2"/>
              </a:rPr>
              <a:t> </a:t>
            </a:r>
            <a:r>
              <a:rPr lang="de-DE" dirty="0" smtClean="0"/>
              <a:t>Die Beziehung ist auch im Supermarkt „platt gelatscht“ worden, das Paar hat </a:t>
            </a:r>
            <a:r>
              <a:rPr lang="de-DE" dirty="0" smtClean="0">
                <a:sym typeface="Wingdings" panose="05000000000000000000" pitchFamily="2" charset="2"/>
              </a:rPr>
              <a:t>keine Zeit füreinander</a:t>
            </a:r>
            <a:endParaRPr lang="de-DE" dirty="0"/>
          </a:p>
        </p:txBody>
      </p:sp>
      <p:cxnSp>
        <p:nvCxnSpPr>
          <p:cNvPr id="22" name="Gerade Verbindung mit Pfeil 21"/>
          <p:cNvCxnSpPr>
            <a:stCxn id="20" idx="0"/>
          </p:cNvCxnSpPr>
          <p:nvPr/>
        </p:nvCxnSpPr>
        <p:spPr>
          <a:xfrm flipV="1">
            <a:off x="2591780" y="3537012"/>
            <a:ext cx="252028" cy="375134"/>
          </a:xfrm>
          <a:prstGeom prst="straightConnector1">
            <a:avLst/>
          </a:prstGeom>
          <a:ln w="19050">
            <a:solidFill>
              <a:srgbClr val="7030A0"/>
            </a:solidFill>
            <a:tailEnd type="arrow"/>
          </a:ln>
        </p:spPr>
        <p:style>
          <a:lnRef idx="1">
            <a:schemeClr val="accent4"/>
          </a:lnRef>
          <a:fillRef idx="0">
            <a:schemeClr val="accent4"/>
          </a:fillRef>
          <a:effectRef idx="0">
            <a:schemeClr val="accent4"/>
          </a:effectRef>
          <a:fontRef idx="minor">
            <a:schemeClr val="tx1"/>
          </a:fontRef>
        </p:style>
      </p:cxnSp>
      <p:sp>
        <p:nvSpPr>
          <p:cNvPr id="15" name="Textfeld 14"/>
          <p:cNvSpPr txBox="1"/>
          <p:nvPr/>
        </p:nvSpPr>
        <p:spPr>
          <a:xfrm>
            <a:off x="6588224" y="516716"/>
            <a:ext cx="1800200" cy="923330"/>
          </a:xfrm>
          <a:prstGeom prst="rect">
            <a:avLst/>
          </a:prstGeom>
          <a:noFill/>
        </p:spPr>
        <p:txBody>
          <a:bodyPr wrap="square" rtlCol="0">
            <a:spAutoFit/>
          </a:bodyPr>
          <a:lstStyle/>
          <a:p>
            <a:pPr algn="ctr"/>
            <a:r>
              <a:rPr lang="de-DE" dirty="0" smtClean="0">
                <a:sym typeface="Wingdings" panose="05000000000000000000" pitchFamily="2" charset="2"/>
              </a:rPr>
              <a:t>Willy identifiziert sich vollständig mit seinem Beruf</a:t>
            </a:r>
            <a:endParaRPr lang="de-DE" dirty="0"/>
          </a:p>
        </p:txBody>
      </p:sp>
      <p:cxnSp>
        <p:nvCxnSpPr>
          <p:cNvPr id="5" name="Gerade Verbindung mit Pfeil 4"/>
          <p:cNvCxnSpPr/>
          <p:nvPr/>
        </p:nvCxnSpPr>
        <p:spPr>
          <a:xfrm>
            <a:off x="7020272" y="1366689"/>
            <a:ext cx="0" cy="334119"/>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3999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build="p"/>
      <p:bldP spid="4" grpId="0"/>
      <p:bldP spid="7" grpId="0"/>
      <p:bldP spid="10" grpId="0" animBg="1"/>
      <p:bldP spid="11" grpId="0"/>
      <p:bldP spid="20"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9992" y="1700808"/>
            <a:ext cx="4031659" cy="2736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p:txBody>
          <a:bodyPr/>
          <a:lstStyle/>
          <a:p>
            <a:r>
              <a:rPr lang="de-DE" b="1" u="sng" dirty="0" smtClean="0"/>
              <a:t>Die äußere Form</a:t>
            </a:r>
            <a:endParaRPr lang="de-DE" b="1" u="sng"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1340768"/>
            <a:ext cx="3146064" cy="5004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hteck 3"/>
          <p:cNvSpPr/>
          <p:nvPr/>
        </p:nvSpPr>
        <p:spPr>
          <a:xfrm>
            <a:off x="827584" y="1340768"/>
            <a:ext cx="7920880" cy="5004197"/>
          </a:xfrm>
          <a:prstGeom prst="rect">
            <a:avLst/>
          </a:prstGeom>
          <a:solidFill>
            <a:srgbClr val="FFFF99"/>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200" dirty="0">
              <a:solidFill>
                <a:schemeClr val="tx1"/>
              </a:solidFill>
            </a:endParaRPr>
          </a:p>
        </p:txBody>
      </p:sp>
      <p:pic>
        <p:nvPicPr>
          <p:cNvPr id="1029" name="Picture 5" descr="http://www.bs-ed.de/joomla/images/stories/Material/Gastronomie/verkl.%20merk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04528">
            <a:off x="667170" y="74830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827584" y="2128565"/>
            <a:ext cx="7920880" cy="2677656"/>
          </a:xfrm>
          <a:prstGeom prst="rect">
            <a:avLst/>
          </a:prstGeom>
          <a:noFill/>
        </p:spPr>
        <p:txBody>
          <a:bodyPr wrap="square" rtlCol="0">
            <a:spAutoFit/>
          </a:bodyPr>
          <a:lstStyle/>
          <a:p>
            <a:pPr algn="ctr"/>
            <a:endParaRPr lang="de-DE" sz="2800" dirty="0"/>
          </a:p>
          <a:p>
            <a:pPr marL="457200" indent="-457200" algn="ctr">
              <a:buFont typeface="Arial" panose="020B0604020202020204" pitchFamily="34" charset="0"/>
              <a:buChar char="•"/>
            </a:pPr>
            <a:r>
              <a:rPr lang="de-DE" sz="2800" dirty="0"/>
              <a:t>Angemessene Vorarbeit führt zu einer strukturierten Arbeit</a:t>
            </a:r>
          </a:p>
          <a:p>
            <a:pPr marL="457200" indent="-457200" algn="ctr">
              <a:buFont typeface="Arial" panose="020B0604020202020204" pitchFamily="34" charset="0"/>
              <a:buChar char="•"/>
            </a:pPr>
            <a:r>
              <a:rPr lang="de-DE" sz="2800" dirty="0"/>
              <a:t>Sauber durchstreichen, nicht kritzeln</a:t>
            </a:r>
          </a:p>
          <a:p>
            <a:pPr marL="457200" indent="-457200" algn="ctr">
              <a:buFont typeface="Arial" panose="020B0604020202020204" pitchFamily="34" charset="0"/>
              <a:buChar char="•"/>
            </a:pPr>
            <a:r>
              <a:rPr lang="de-DE" sz="2800" dirty="0"/>
              <a:t>Nicht zwischen die Zeilen schmieren</a:t>
            </a:r>
          </a:p>
          <a:p>
            <a:endParaRPr lang="de-DE" sz="2800" dirty="0"/>
          </a:p>
        </p:txBody>
      </p:sp>
    </p:spTree>
    <p:extLst>
      <p:ext uri="{BB962C8B-B14F-4D97-AF65-F5344CB8AC3E}">
        <p14:creationId xmlns:p14="http://schemas.microsoft.com/office/powerpoint/2010/main" val="185648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000"/>
                                        <p:tgtEl>
                                          <p:spTgt spid="1027"/>
                                        </p:tgtEl>
                                      </p:cBhvr>
                                    </p:animEffect>
                                    <p:anim calcmode="lin" valueType="num">
                                      <p:cBhvr>
                                        <p:cTn id="20" dur="1000" fill="hold"/>
                                        <p:tgtEl>
                                          <p:spTgt spid="1027"/>
                                        </p:tgtEl>
                                        <p:attrNameLst>
                                          <p:attrName>ppt_x</p:attrName>
                                        </p:attrNameLst>
                                      </p:cBhvr>
                                      <p:tavLst>
                                        <p:tav tm="0">
                                          <p:val>
                                            <p:strVal val="#ppt_x"/>
                                          </p:val>
                                        </p:tav>
                                        <p:tav tm="100000">
                                          <p:val>
                                            <p:strVal val="#ppt_x"/>
                                          </p:val>
                                        </p:tav>
                                      </p:tavLst>
                                    </p:anim>
                                    <p:anim calcmode="lin" valueType="num">
                                      <p:cBhvr>
                                        <p:cTn id="21"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9"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0"/>
                                  </p:stCondLst>
                                  <p:childTnLst>
                                    <p:set>
                                      <p:cBhvr>
                                        <p:cTn id="29" dur="1" fill="hold">
                                          <p:stCondLst>
                                            <p:cond delay="0"/>
                                          </p:stCondLst>
                                        </p:cTn>
                                        <p:tgtEl>
                                          <p:spTgt spid="1029"/>
                                        </p:tgtEl>
                                        <p:attrNameLst>
                                          <p:attrName>style.visibility</p:attrName>
                                        </p:attrNameLst>
                                      </p:cBhvr>
                                      <p:to>
                                        <p:strVal val="visible"/>
                                      </p:to>
                                    </p:set>
                                    <p:anim calcmode="lin" valueType="num">
                                      <p:cBhvr additive="base">
                                        <p:cTn id="30" dur="500" fill="hold"/>
                                        <p:tgtEl>
                                          <p:spTgt spid="1029"/>
                                        </p:tgtEl>
                                        <p:attrNameLst>
                                          <p:attrName>ppt_x</p:attrName>
                                        </p:attrNameLst>
                                      </p:cBhvr>
                                      <p:tavLst>
                                        <p:tav tm="0">
                                          <p:val>
                                            <p:strVal val="0-#ppt_w/2"/>
                                          </p:val>
                                        </p:tav>
                                        <p:tav tm="100000">
                                          <p:val>
                                            <p:strVal val="#ppt_x"/>
                                          </p:val>
                                        </p:tav>
                                      </p:tavLst>
                                    </p:anim>
                                    <p:anim calcmode="lin" valueType="num">
                                      <p:cBhvr additive="base">
                                        <p:cTn id="31" dur="500" fill="hold"/>
                                        <p:tgtEl>
                                          <p:spTgt spid="1029"/>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1" end="1"/>
                                            </p:txEl>
                                          </p:spTgt>
                                        </p:tgtEl>
                                        <p:attrNameLst>
                                          <p:attrName>style.visibility</p:attrName>
                                        </p:attrNameLst>
                                      </p:cBhvr>
                                      <p:to>
                                        <p:strVal val="visible"/>
                                      </p:to>
                                    </p:set>
                                    <p:animEffect transition="in" filter="fade">
                                      <p:cBhvr>
                                        <p:cTn id="36" dur="500"/>
                                        <p:tgtEl>
                                          <p:spTgt spid="5">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animEffect transition="in" filter="fade">
                                      <p:cBhvr>
                                        <p:cTn id="41" dur="500"/>
                                        <p:tgtEl>
                                          <p:spTgt spid="5">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xEl>
                                              <p:pRg st="3" end="3"/>
                                            </p:txEl>
                                          </p:spTgt>
                                        </p:tgtEl>
                                        <p:attrNameLst>
                                          <p:attrName>style.visibility</p:attrName>
                                        </p:attrNameLst>
                                      </p:cBhvr>
                                      <p:to>
                                        <p:strVal val="visible"/>
                                      </p:to>
                                    </p:set>
                                    <p:animEffect transition="in" filter="fade">
                                      <p:cBhvr>
                                        <p:cTn id="4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67544" y="524578"/>
            <a:ext cx="7609391" cy="1077218"/>
          </a:xfrm>
          <a:prstGeom prst="rect">
            <a:avLst/>
          </a:prstGeom>
          <a:noFill/>
        </p:spPr>
        <p:txBody>
          <a:bodyPr wrap="none" rtlCol="0">
            <a:spAutoFit/>
          </a:bodyPr>
          <a:lstStyle/>
          <a:p>
            <a:r>
              <a:rPr lang="de-DE" sz="3200" b="1" u="sng" dirty="0"/>
              <a:t>Anforderungsbereiche (AFB) und Benotung:</a:t>
            </a:r>
          </a:p>
          <a:p>
            <a:endParaRPr lang="de-DE" sz="3200" b="1" u="sng" dirty="0"/>
          </a:p>
        </p:txBody>
      </p:sp>
      <p:sp>
        <p:nvSpPr>
          <p:cNvPr id="6" name="Textfeld 5"/>
          <p:cNvSpPr txBox="1"/>
          <p:nvPr/>
        </p:nvSpPr>
        <p:spPr>
          <a:xfrm>
            <a:off x="584048" y="1546066"/>
            <a:ext cx="2423740" cy="646331"/>
          </a:xfrm>
          <a:prstGeom prst="rect">
            <a:avLst/>
          </a:prstGeom>
          <a:noFill/>
        </p:spPr>
        <p:txBody>
          <a:bodyPr wrap="none" rtlCol="0">
            <a:spAutoFit/>
          </a:bodyPr>
          <a:lstStyle/>
          <a:p>
            <a:r>
              <a:rPr lang="de-DE" dirty="0">
                <a:solidFill>
                  <a:srgbClr val="00B050"/>
                </a:solidFill>
              </a:rPr>
              <a:t>AFB I: max. ausreichend</a:t>
            </a:r>
          </a:p>
          <a:p>
            <a:endParaRPr lang="de-DE" dirty="0">
              <a:solidFill>
                <a:srgbClr val="00B050"/>
              </a:solidFill>
            </a:endParaRPr>
          </a:p>
        </p:txBody>
      </p:sp>
      <p:sp>
        <p:nvSpPr>
          <p:cNvPr id="7" name="Textfeld 6"/>
          <p:cNvSpPr txBox="1"/>
          <p:nvPr/>
        </p:nvSpPr>
        <p:spPr>
          <a:xfrm>
            <a:off x="561203" y="2791499"/>
            <a:ext cx="2785763" cy="646331"/>
          </a:xfrm>
          <a:prstGeom prst="rect">
            <a:avLst/>
          </a:prstGeom>
          <a:noFill/>
        </p:spPr>
        <p:txBody>
          <a:bodyPr wrap="none" rtlCol="0">
            <a:spAutoFit/>
          </a:bodyPr>
          <a:lstStyle/>
          <a:p>
            <a:r>
              <a:rPr lang="de-DE" dirty="0">
                <a:solidFill>
                  <a:srgbClr val="00B050"/>
                </a:solidFill>
              </a:rPr>
              <a:t>AFB II: Bereich befriedigend</a:t>
            </a:r>
          </a:p>
          <a:p>
            <a:endParaRPr lang="de-DE" dirty="0">
              <a:solidFill>
                <a:srgbClr val="00B050"/>
              </a:solidFill>
            </a:endParaRPr>
          </a:p>
        </p:txBody>
      </p:sp>
      <p:sp>
        <p:nvSpPr>
          <p:cNvPr id="8" name="Rechteck 7"/>
          <p:cNvSpPr/>
          <p:nvPr/>
        </p:nvSpPr>
        <p:spPr>
          <a:xfrm>
            <a:off x="581741" y="4045714"/>
            <a:ext cx="2919582" cy="369332"/>
          </a:xfrm>
          <a:prstGeom prst="rect">
            <a:avLst/>
          </a:prstGeom>
        </p:spPr>
        <p:txBody>
          <a:bodyPr wrap="none">
            <a:spAutoFit/>
          </a:bodyPr>
          <a:lstStyle/>
          <a:p>
            <a:r>
              <a:rPr lang="de-DE" dirty="0">
                <a:solidFill>
                  <a:srgbClr val="00B050"/>
                </a:solidFill>
              </a:rPr>
              <a:t>AFB III: Bereich sehr gut / gut</a:t>
            </a:r>
          </a:p>
        </p:txBody>
      </p:sp>
      <p:sp>
        <p:nvSpPr>
          <p:cNvPr id="9" name="Rechteck 8"/>
          <p:cNvSpPr/>
          <p:nvPr/>
        </p:nvSpPr>
        <p:spPr>
          <a:xfrm>
            <a:off x="3501323" y="1407566"/>
            <a:ext cx="5060191" cy="923330"/>
          </a:xfrm>
          <a:prstGeom prst="rect">
            <a:avLst/>
          </a:prstGeom>
        </p:spPr>
        <p:txBody>
          <a:bodyPr wrap="square">
            <a:spAutoFit/>
          </a:bodyPr>
          <a:lstStyle/>
          <a:p>
            <a:r>
              <a:rPr lang="de-DE" dirty="0"/>
              <a:t>Reproduktion = reine Wiedergabe bzw. Zusammenfassung von Sachverhalten oder Texten ohne erkennbare eigene </a:t>
            </a:r>
            <a:r>
              <a:rPr lang="de-DE" dirty="0" smtClean="0"/>
              <a:t>Neuordnung</a:t>
            </a:r>
            <a:endParaRPr lang="de-DE" dirty="0"/>
          </a:p>
        </p:txBody>
      </p:sp>
      <p:sp>
        <p:nvSpPr>
          <p:cNvPr id="10" name="Rechteck 9"/>
          <p:cNvSpPr/>
          <p:nvPr/>
        </p:nvSpPr>
        <p:spPr>
          <a:xfrm>
            <a:off x="3501322" y="2652999"/>
            <a:ext cx="5060191" cy="923330"/>
          </a:xfrm>
          <a:prstGeom prst="rect">
            <a:avLst/>
          </a:prstGeom>
        </p:spPr>
        <p:txBody>
          <a:bodyPr wrap="square">
            <a:spAutoFit/>
          </a:bodyPr>
          <a:lstStyle/>
          <a:p>
            <a:r>
              <a:rPr lang="de-DE" dirty="0"/>
              <a:t>Reorganisation = eigenständige, in Bezug auf die Fragestellung sinnvolle Zusammenstellung, Gliederung, Ordnung und Schwerpunktsetzung</a:t>
            </a:r>
          </a:p>
        </p:txBody>
      </p:sp>
      <p:sp>
        <p:nvSpPr>
          <p:cNvPr id="11" name="Rechteck 10"/>
          <p:cNvSpPr/>
          <p:nvPr/>
        </p:nvSpPr>
        <p:spPr>
          <a:xfrm>
            <a:off x="3501323" y="4045714"/>
            <a:ext cx="5060191" cy="1200329"/>
          </a:xfrm>
          <a:prstGeom prst="rect">
            <a:avLst/>
          </a:prstGeom>
        </p:spPr>
        <p:txBody>
          <a:bodyPr wrap="square">
            <a:spAutoFit/>
          </a:bodyPr>
          <a:lstStyle/>
          <a:p>
            <a:r>
              <a:rPr lang="de-DE" dirty="0"/>
              <a:t>Reflexion = erkennbar eigenes Denken und Problembewusstsein, angemessene Auseinandersetzung mit der Problemfrage</a:t>
            </a:r>
          </a:p>
          <a:p>
            <a:endParaRPr lang="de-DE" dirty="0"/>
          </a:p>
        </p:txBody>
      </p:sp>
    </p:spTree>
    <p:extLst>
      <p:ext uri="{BB962C8B-B14F-4D97-AF65-F5344CB8AC3E}">
        <p14:creationId xmlns:p14="http://schemas.microsoft.com/office/powerpoint/2010/main" val="352449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27584" y="980728"/>
            <a:ext cx="6055632" cy="369332"/>
          </a:xfrm>
          <a:prstGeom prst="rect">
            <a:avLst/>
          </a:prstGeom>
          <a:noFill/>
        </p:spPr>
        <p:txBody>
          <a:bodyPr wrap="none" rtlCol="0">
            <a:spAutoFit/>
          </a:bodyPr>
          <a:lstStyle/>
          <a:p>
            <a:r>
              <a:rPr lang="de-DE" dirty="0" smtClean="0"/>
              <a:t>Nach Bedarf die Notentabelle mit Notendefinitionen einfügen.</a:t>
            </a:r>
            <a:endParaRPr lang="de-DE" dirty="0"/>
          </a:p>
        </p:txBody>
      </p:sp>
      <p:sp>
        <p:nvSpPr>
          <p:cNvPr id="4" name="Textfeld 3"/>
          <p:cNvSpPr txBox="1"/>
          <p:nvPr/>
        </p:nvSpPr>
        <p:spPr>
          <a:xfrm>
            <a:off x="899592" y="2348880"/>
            <a:ext cx="5367944" cy="369332"/>
          </a:xfrm>
          <a:prstGeom prst="rect">
            <a:avLst/>
          </a:prstGeom>
          <a:noFill/>
        </p:spPr>
        <p:txBody>
          <a:bodyPr wrap="none" rtlCol="0">
            <a:spAutoFit/>
          </a:bodyPr>
          <a:lstStyle/>
          <a:p>
            <a:r>
              <a:rPr lang="de-DE" dirty="0" smtClean="0"/>
              <a:t>Alle Bilder wurden </a:t>
            </a:r>
            <a:r>
              <a:rPr lang="de-DE" dirty="0" smtClean="0">
                <a:hlinkClick r:id="rId3"/>
              </a:rPr>
              <a:t>www.pixabay.de</a:t>
            </a:r>
            <a:r>
              <a:rPr lang="de-DE" dirty="0" smtClean="0"/>
              <a:t> entnommen, CCO.</a:t>
            </a:r>
            <a:endParaRPr lang="de-DE" dirty="0"/>
          </a:p>
        </p:txBody>
      </p:sp>
    </p:spTree>
    <p:extLst>
      <p:ext uri="{BB962C8B-B14F-4D97-AF65-F5344CB8AC3E}">
        <p14:creationId xmlns:p14="http://schemas.microsoft.com/office/powerpoint/2010/main" val="1182193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1205</Words>
  <Application>Microsoft Office PowerPoint</Application>
  <PresentationFormat>Bildschirmpräsentation (4:3)</PresentationFormat>
  <Paragraphs>143</Paragraphs>
  <Slides>16</Slides>
  <Notes>1</Notes>
  <HiddenSlides>0</HiddenSlides>
  <MMClips>0</MMClips>
  <ScaleCrop>false</ScaleCrop>
  <HeadingPairs>
    <vt:vector size="4" baseType="variant">
      <vt:variant>
        <vt:lpstr>Design</vt:lpstr>
      </vt:variant>
      <vt:variant>
        <vt:i4>1</vt:i4>
      </vt:variant>
      <vt:variant>
        <vt:lpstr>Folientitel</vt:lpstr>
      </vt:variant>
      <vt:variant>
        <vt:i4>16</vt:i4>
      </vt:variant>
    </vt:vector>
  </HeadingPairs>
  <TitlesOfParts>
    <vt:vector size="17" baseType="lpstr">
      <vt:lpstr>Larissa</vt:lpstr>
      <vt:lpstr>Thomas Hürlimann: Der Filialleiter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Beispiele:</vt:lpstr>
      <vt:lpstr>PowerPoint-Präsentation</vt:lpstr>
      <vt:lpstr>PowerPoint-Präsentation</vt:lpstr>
      <vt:lpstr>Die äußere Form</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Thomas Hürlimann: Der Filialleiter</dc:title>
  <dc:creator>M. Schweigert;LBS</dc:creator>
  <cp:lastModifiedBy>M. Schweigert; LBS</cp:lastModifiedBy>
  <cp:revision>79</cp:revision>
  <dcterms:created xsi:type="dcterms:W3CDTF">2016-11-09T06:51:56Z</dcterms:created>
  <dcterms:modified xsi:type="dcterms:W3CDTF">2016-12-01T10:39:46Z</dcterms:modified>
</cp:coreProperties>
</file>